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9" r:id="rId1"/>
  </p:sldMasterIdLst>
  <p:sldIdLst>
    <p:sldId id="256" r:id="rId2"/>
    <p:sldId id="257" r:id="rId3"/>
    <p:sldId id="258" r:id="rId4"/>
    <p:sldId id="263" r:id="rId5"/>
    <p:sldId id="264" r:id="rId6"/>
    <p:sldId id="259" r:id="rId7"/>
    <p:sldId id="265" r:id="rId8"/>
    <p:sldId id="260" r:id="rId9"/>
    <p:sldId id="268" r:id="rId10"/>
    <p:sldId id="267" r:id="rId11"/>
    <p:sldId id="261" r:id="rId12"/>
    <p:sldId id="262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3E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 snapToObjects="1">
      <p:cViewPr varScale="1">
        <p:scale>
          <a:sx n="114" d="100"/>
          <a:sy n="114" d="100"/>
        </p:scale>
        <p:origin x="-9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013909-3E3F-3F42-B92C-388BB3649621}" type="doc">
      <dgm:prSet loTypeId="urn:microsoft.com/office/officeart/2005/8/layout/vProcess5" loCatId="process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B1E27C3-10DB-644A-ACFC-1B0566738873}">
      <dgm:prSet phldrT="[Text]"/>
      <dgm:spPr/>
      <dgm:t>
        <a:bodyPr/>
        <a:lstStyle/>
        <a:p>
          <a:r>
            <a:rPr lang="en-US" dirty="0" smtClean="0"/>
            <a:t>Pain  &gt;1 week</a:t>
          </a:r>
          <a:endParaRPr lang="en-US" dirty="0"/>
        </a:p>
      </dgm:t>
    </dgm:pt>
    <dgm:pt modelId="{ACEAC805-4966-2649-9F72-DF1FA1AE334D}" type="parTrans" cxnId="{D14FE471-8966-624D-8443-EB3973C0FD1A}">
      <dgm:prSet/>
      <dgm:spPr/>
      <dgm:t>
        <a:bodyPr/>
        <a:lstStyle/>
        <a:p>
          <a:endParaRPr lang="en-US"/>
        </a:p>
      </dgm:t>
    </dgm:pt>
    <dgm:pt modelId="{E9054AD3-627F-C44C-B428-D6878068D663}" type="sibTrans" cxnId="{D14FE471-8966-624D-8443-EB3973C0FD1A}">
      <dgm:prSet/>
      <dgm:spPr/>
      <dgm:t>
        <a:bodyPr/>
        <a:lstStyle/>
        <a:p>
          <a:endParaRPr lang="en-US"/>
        </a:p>
      </dgm:t>
    </dgm:pt>
    <dgm:pt modelId="{F7DAFE21-8BB8-6A49-8BC3-6CBCB8369674}">
      <dgm:prSet phldrT="[Text]"/>
      <dgm:spPr/>
      <dgm:t>
        <a:bodyPr/>
        <a:lstStyle/>
        <a:p>
          <a:r>
            <a:rPr lang="en-US" dirty="0" smtClean="0"/>
            <a:t>Early weaning risk</a:t>
          </a:r>
          <a:endParaRPr lang="en-US" dirty="0"/>
        </a:p>
      </dgm:t>
    </dgm:pt>
    <dgm:pt modelId="{A61C5B09-DB75-4E4D-A60A-DFDC5F471215}" type="parTrans" cxnId="{334C124B-994D-A943-B6E4-15BE86BE50BF}">
      <dgm:prSet/>
      <dgm:spPr/>
      <dgm:t>
        <a:bodyPr/>
        <a:lstStyle/>
        <a:p>
          <a:endParaRPr lang="en-US"/>
        </a:p>
      </dgm:t>
    </dgm:pt>
    <dgm:pt modelId="{C0334789-2FA0-EF4E-A70C-FD06E2C84428}" type="sibTrans" cxnId="{334C124B-994D-A943-B6E4-15BE86BE50BF}">
      <dgm:prSet/>
      <dgm:spPr/>
      <dgm:t>
        <a:bodyPr/>
        <a:lstStyle/>
        <a:p>
          <a:endParaRPr lang="en-US"/>
        </a:p>
      </dgm:t>
    </dgm:pt>
    <dgm:pt modelId="{D3145ED4-CFEF-0C45-8AB8-F4816DF5DA56}">
      <dgm:prSet phldrT="[Text]"/>
      <dgm:spPr/>
      <dgm:t>
        <a:bodyPr/>
        <a:lstStyle/>
        <a:p>
          <a:r>
            <a:rPr lang="en-US" dirty="0" smtClean="0"/>
            <a:t>Compromised health of mom + baby</a:t>
          </a:r>
          <a:endParaRPr lang="en-US" dirty="0"/>
        </a:p>
      </dgm:t>
    </dgm:pt>
    <dgm:pt modelId="{D4F20F19-96AB-234E-A0C8-C9381622F409}" type="parTrans" cxnId="{DC584064-9EB4-1941-B906-BD58786A3C04}">
      <dgm:prSet/>
      <dgm:spPr/>
      <dgm:t>
        <a:bodyPr/>
        <a:lstStyle/>
        <a:p>
          <a:endParaRPr lang="en-US"/>
        </a:p>
      </dgm:t>
    </dgm:pt>
    <dgm:pt modelId="{1DCFD7BD-0F4A-5A44-85FC-BF3F70856729}" type="sibTrans" cxnId="{DC584064-9EB4-1941-B906-BD58786A3C04}">
      <dgm:prSet/>
      <dgm:spPr/>
      <dgm:t>
        <a:bodyPr/>
        <a:lstStyle/>
        <a:p>
          <a:endParaRPr lang="en-US"/>
        </a:p>
      </dgm:t>
    </dgm:pt>
    <dgm:pt modelId="{8D546ED1-36C3-B54D-AB83-A7EA9D2D7023}" type="pres">
      <dgm:prSet presAssocID="{FE013909-3E3F-3F42-B92C-388BB364962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FA05CED-C6E3-FF49-8BB1-4B01E268FDCA}" type="pres">
      <dgm:prSet presAssocID="{FE013909-3E3F-3F42-B92C-388BB3649621}" presName="dummyMaxCanvas" presStyleCnt="0">
        <dgm:presLayoutVars/>
      </dgm:prSet>
      <dgm:spPr/>
    </dgm:pt>
    <dgm:pt modelId="{0B2DBAC1-39EA-1540-BEAA-E37BC8568D43}" type="pres">
      <dgm:prSet presAssocID="{FE013909-3E3F-3F42-B92C-388BB3649621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21CF52-FE5E-BD49-8078-4B1A2C85E41E}" type="pres">
      <dgm:prSet presAssocID="{FE013909-3E3F-3F42-B92C-388BB3649621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0E4B1B-04F6-E647-8A2F-25942547202E}" type="pres">
      <dgm:prSet presAssocID="{FE013909-3E3F-3F42-B92C-388BB3649621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E8619C-29A1-114A-8E9A-A3161FE6F32A}" type="pres">
      <dgm:prSet presAssocID="{FE013909-3E3F-3F42-B92C-388BB3649621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CCC3F1-032F-8449-962B-4E48074FA4A2}" type="pres">
      <dgm:prSet presAssocID="{FE013909-3E3F-3F42-B92C-388BB3649621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911AEF-3A15-C74B-A296-590E76EED28D}" type="pres">
      <dgm:prSet presAssocID="{FE013909-3E3F-3F42-B92C-388BB3649621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0114F6-3379-6241-8027-C6B695C28EF7}" type="pres">
      <dgm:prSet presAssocID="{FE013909-3E3F-3F42-B92C-388BB3649621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51F4C5-CE3E-DD4C-B59B-2C4C35E1C2A3}" type="pres">
      <dgm:prSet presAssocID="{FE013909-3E3F-3F42-B92C-388BB3649621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3A9A6C4-1B25-2A4F-9E21-241E4B35ACF0}" type="presOf" srcId="{D3145ED4-CFEF-0C45-8AB8-F4816DF5DA56}" destId="{0A0E4B1B-04F6-E647-8A2F-25942547202E}" srcOrd="0" destOrd="0" presId="urn:microsoft.com/office/officeart/2005/8/layout/vProcess5"/>
    <dgm:cxn modelId="{79B51E34-EF43-D542-9FCC-54793A343482}" type="presOf" srcId="{9B1E27C3-10DB-644A-ACFC-1B0566738873}" destId="{0B2DBAC1-39EA-1540-BEAA-E37BC8568D43}" srcOrd="0" destOrd="0" presId="urn:microsoft.com/office/officeart/2005/8/layout/vProcess5"/>
    <dgm:cxn modelId="{113AE005-F91D-8B41-AF9D-CEEAA340EFA8}" type="presOf" srcId="{C0334789-2FA0-EF4E-A70C-FD06E2C84428}" destId="{79CCC3F1-032F-8449-962B-4E48074FA4A2}" srcOrd="0" destOrd="0" presId="urn:microsoft.com/office/officeart/2005/8/layout/vProcess5"/>
    <dgm:cxn modelId="{334C124B-994D-A943-B6E4-15BE86BE50BF}" srcId="{FE013909-3E3F-3F42-B92C-388BB3649621}" destId="{F7DAFE21-8BB8-6A49-8BC3-6CBCB8369674}" srcOrd="1" destOrd="0" parTransId="{A61C5B09-DB75-4E4D-A60A-DFDC5F471215}" sibTransId="{C0334789-2FA0-EF4E-A70C-FD06E2C84428}"/>
    <dgm:cxn modelId="{36E403D5-1C33-2B42-AB04-FCA50EF2527E}" type="presOf" srcId="{9B1E27C3-10DB-644A-ACFC-1B0566738873}" destId="{47911AEF-3A15-C74B-A296-590E76EED28D}" srcOrd="1" destOrd="0" presId="urn:microsoft.com/office/officeart/2005/8/layout/vProcess5"/>
    <dgm:cxn modelId="{DC584064-9EB4-1941-B906-BD58786A3C04}" srcId="{FE013909-3E3F-3F42-B92C-388BB3649621}" destId="{D3145ED4-CFEF-0C45-8AB8-F4816DF5DA56}" srcOrd="2" destOrd="0" parTransId="{D4F20F19-96AB-234E-A0C8-C9381622F409}" sibTransId="{1DCFD7BD-0F4A-5A44-85FC-BF3F70856729}"/>
    <dgm:cxn modelId="{AB47749F-C1E9-0D40-9B91-4B213A953890}" type="presOf" srcId="{F7DAFE21-8BB8-6A49-8BC3-6CBCB8369674}" destId="{5521CF52-FE5E-BD49-8078-4B1A2C85E41E}" srcOrd="0" destOrd="0" presId="urn:microsoft.com/office/officeart/2005/8/layout/vProcess5"/>
    <dgm:cxn modelId="{A85D6E6D-6C57-9E48-8591-3D8A32EFBBBB}" type="presOf" srcId="{E9054AD3-627F-C44C-B428-D6878068D663}" destId="{2DE8619C-29A1-114A-8E9A-A3161FE6F32A}" srcOrd="0" destOrd="0" presId="urn:microsoft.com/office/officeart/2005/8/layout/vProcess5"/>
    <dgm:cxn modelId="{C5580A28-EE92-914C-951A-37956B2DB438}" type="presOf" srcId="{D3145ED4-CFEF-0C45-8AB8-F4816DF5DA56}" destId="{C851F4C5-CE3E-DD4C-B59B-2C4C35E1C2A3}" srcOrd="1" destOrd="0" presId="urn:microsoft.com/office/officeart/2005/8/layout/vProcess5"/>
    <dgm:cxn modelId="{B97C4D17-FF7D-4F44-B6F3-5514A4D4CA2A}" type="presOf" srcId="{FE013909-3E3F-3F42-B92C-388BB3649621}" destId="{8D546ED1-36C3-B54D-AB83-A7EA9D2D7023}" srcOrd="0" destOrd="0" presId="urn:microsoft.com/office/officeart/2005/8/layout/vProcess5"/>
    <dgm:cxn modelId="{D14FE471-8966-624D-8443-EB3973C0FD1A}" srcId="{FE013909-3E3F-3F42-B92C-388BB3649621}" destId="{9B1E27C3-10DB-644A-ACFC-1B0566738873}" srcOrd="0" destOrd="0" parTransId="{ACEAC805-4966-2649-9F72-DF1FA1AE334D}" sibTransId="{E9054AD3-627F-C44C-B428-D6878068D663}"/>
    <dgm:cxn modelId="{DFB98E4B-B704-1C47-A0AF-5B8235D23A20}" type="presOf" srcId="{F7DAFE21-8BB8-6A49-8BC3-6CBCB8369674}" destId="{7A0114F6-3379-6241-8027-C6B695C28EF7}" srcOrd="1" destOrd="0" presId="urn:microsoft.com/office/officeart/2005/8/layout/vProcess5"/>
    <dgm:cxn modelId="{8A089900-914D-7745-94CA-F9372297C621}" type="presParOf" srcId="{8D546ED1-36C3-B54D-AB83-A7EA9D2D7023}" destId="{CFA05CED-C6E3-FF49-8BB1-4B01E268FDCA}" srcOrd="0" destOrd="0" presId="urn:microsoft.com/office/officeart/2005/8/layout/vProcess5"/>
    <dgm:cxn modelId="{487DAF53-8801-F741-8CBB-7BCDBDC90808}" type="presParOf" srcId="{8D546ED1-36C3-B54D-AB83-A7EA9D2D7023}" destId="{0B2DBAC1-39EA-1540-BEAA-E37BC8568D43}" srcOrd="1" destOrd="0" presId="urn:microsoft.com/office/officeart/2005/8/layout/vProcess5"/>
    <dgm:cxn modelId="{6649AD69-7F7B-2146-9769-0917A5FFBE7F}" type="presParOf" srcId="{8D546ED1-36C3-B54D-AB83-A7EA9D2D7023}" destId="{5521CF52-FE5E-BD49-8078-4B1A2C85E41E}" srcOrd="2" destOrd="0" presId="urn:microsoft.com/office/officeart/2005/8/layout/vProcess5"/>
    <dgm:cxn modelId="{2D6D34A1-20F9-7241-A592-3D5BFC1C6CEA}" type="presParOf" srcId="{8D546ED1-36C3-B54D-AB83-A7EA9D2D7023}" destId="{0A0E4B1B-04F6-E647-8A2F-25942547202E}" srcOrd="3" destOrd="0" presId="urn:microsoft.com/office/officeart/2005/8/layout/vProcess5"/>
    <dgm:cxn modelId="{917D11ED-CA64-4741-9DFD-FE6D557C4C5E}" type="presParOf" srcId="{8D546ED1-36C3-B54D-AB83-A7EA9D2D7023}" destId="{2DE8619C-29A1-114A-8E9A-A3161FE6F32A}" srcOrd="4" destOrd="0" presId="urn:microsoft.com/office/officeart/2005/8/layout/vProcess5"/>
    <dgm:cxn modelId="{168A820F-832E-0B4B-8DE1-01D03AE3F4F6}" type="presParOf" srcId="{8D546ED1-36C3-B54D-AB83-A7EA9D2D7023}" destId="{79CCC3F1-032F-8449-962B-4E48074FA4A2}" srcOrd="5" destOrd="0" presId="urn:microsoft.com/office/officeart/2005/8/layout/vProcess5"/>
    <dgm:cxn modelId="{F97CFAA7-D426-7A49-AFEA-3D218D71ADE0}" type="presParOf" srcId="{8D546ED1-36C3-B54D-AB83-A7EA9D2D7023}" destId="{47911AEF-3A15-C74B-A296-590E76EED28D}" srcOrd="6" destOrd="0" presId="urn:microsoft.com/office/officeart/2005/8/layout/vProcess5"/>
    <dgm:cxn modelId="{15F87EE6-A1C2-F44B-9F9F-714FC6C4BAFB}" type="presParOf" srcId="{8D546ED1-36C3-B54D-AB83-A7EA9D2D7023}" destId="{7A0114F6-3379-6241-8027-C6B695C28EF7}" srcOrd="7" destOrd="0" presId="urn:microsoft.com/office/officeart/2005/8/layout/vProcess5"/>
    <dgm:cxn modelId="{AB5ED827-1F26-3B42-9093-C3FD0C8BB31B}" type="presParOf" srcId="{8D546ED1-36C3-B54D-AB83-A7EA9D2D7023}" destId="{C851F4C5-CE3E-DD4C-B59B-2C4C35E1C2A3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BC3FBC-483E-784B-87D9-7328E22F8A8A}" type="doc">
      <dgm:prSet loTypeId="urn:microsoft.com/office/officeart/2005/8/layout/lProcess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38E594-F191-834F-9408-59DED6F816EC}">
      <dgm:prSet phldrT="[Text]"/>
      <dgm:spPr/>
      <dgm:t>
        <a:bodyPr/>
        <a:lstStyle/>
        <a:p>
          <a:r>
            <a:rPr lang="en-US" dirty="0" smtClean="0"/>
            <a:t>Acute mastitis</a:t>
          </a:r>
          <a:endParaRPr lang="en-US" dirty="0"/>
        </a:p>
      </dgm:t>
    </dgm:pt>
    <dgm:pt modelId="{5BF5143A-0535-DC4A-848F-03BC5BEECE42}" type="parTrans" cxnId="{FCE91232-2C2E-A448-9CBC-6B919B82462E}">
      <dgm:prSet/>
      <dgm:spPr/>
      <dgm:t>
        <a:bodyPr/>
        <a:lstStyle/>
        <a:p>
          <a:endParaRPr lang="en-US"/>
        </a:p>
      </dgm:t>
    </dgm:pt>
    <dgm:pt modelId="{DCA46F5C-F563-D644-96F0-6C9C877D80AB}" type="sibTrans" cxnId="{FCE91232-2C2E-A448-9CBC-6B919B82462E}">
      <dgm:prSet/>
      <dgm:spPr/>
      <dgm:t>
        <a:bodyPr/>
        <a:lstStyle/>
        <a:p>
          <a:endParaRPr lang="en-US"/>
        </a:p>
      </dgm:t>
    </dgm:pt>
    <dgm:pt modelId="{333EEFEC-E2BF-2749-B056-4F4674D3B7FC}">
      <dgm:prSet phldrT="[Text]"/>
      <dgm:spPr/>
      <dgm:t>
        <a:bodyPr/>
        <a:lstStyle/>
        <a:p>
          <a:r>
            <a:rPr lang="en-US" dirty="0" err="1" smtClean="0"/>
            <a:t>Erythema</a:t>
          </a:r>
          <a:r>
            <a:rPr lang="en-US" dirty="0" smtClean="0"/>
            <a:t>, warmth</a:t>
          </a:r>
          <a:endParaRPr lang="en-US" dirty="0"/>
        </a:p>
      </dgm:t>
    </dgm:pt>
    <dgm:pt modelId="{DFF0BE22-1791-2940-B156-B60D9659F136}" type="parTrans" cxnId="{EF6C4F89-30C5-A44C-B97C-13C8A5956DCA}">
      <dgm:prSet/>
      <dgm:spPr/>
      <dgm:t>
        <a:bodyPr/>
        <a:lstStyle/>
        <a:p>
          <a:endParaRPr lang="en-US"/>
        </a:p>
      </dgm:t>
    </dgm:pt>
    <dgm:pt modelId="{6CB5AD38-72DE-4F4F-997D-580C94F74D07}" type="sibTrans" cxnId="{EF6C4F89-30C5-A44C-B97C-13C8A5956DCA}">
      <dgm:prSet/>
      <dgm:spPr/>
      <dgm:t>
        <a:bodyPr/>
        <a:lstStyle/>
        <a:p>
          <a:endParaRPr lang="en-US"/>
        </a:p>
      </dgm:t>
    </dgm:pt>
    <dgm:pt modelId="{4DBE8C58-FB9F-3244-B969-65D98ED3B555}">
      <dgm:prSet phldrT="[Text]"/>
      <dgm:spPr/>
      <dgm:t>
        <a:bodyPr/>
        <a:lstStyle/>
        <a:p>
          <a:r>
            <a:rPr lang="en-US" dirty="0" smtClean="0"/>
            <a:t>Wedge-shaped</a:t>
          </a:r>
          <a:endParaRPr lang="en-US" dirty="0"/>
        </a:p>
      </dgm:t>
    </dgm:pt>
    <dgm:pt modelId="{978186F0-F9C3-5A45-A0F4-CF58FFFB5081}" type="parTrans" cxnId="{D3F2454A-8A5E-3A4C-ACA4-FA25C5964AC6}">
      <dgm:prSet/>
      <dgm:spPr/>
      <dgm:t>
        <a:bodyPr/>
        <a:lstStyle/>
        <a:p>
          <a:endParaRPr lang="en-US"/>
        </a:p>
      </dgm:t>
    </dgm:pt>
    <dgm:pt modelId="{57DBC6F9-6638-9C47-98DE-8D857CD0A823}" type="sibTrans" cxnId="{D3F2454A-8A5E-3A4C-ACA4-FA25C5964AC6}">
      <dgm:prSet/>
      <dgm:spPr/>
      <dgm:t>
        <a:bodyPr/>
        <a:lstStyle/>
        <a:p>
          <a:endParaRPr lang="en-US"/>
        </a:p>
      </dgm:t>
    </dgm:pt>
    <dgm:pt modelId="{202A1DAA-8A07-0148-A899-4D9DB3AA414E}">
      <dgm:prSet phldrT="[Text]"/>
      <dgm:spPr/>
      <dgm:t>
        <a:bodyPr/>
        <a:lstStyle/>
        <a:p>
          <a:r>
            <a:rPr lang="en-US" dirty="0" smtClean="0"/>
            <a:t>Infectious mastitis/bacterial lactiferous duct infection</a:t>
          </a:r>
          <a:endParaRPr lang="en-US" dirty="0"/>
        </a:p>
      </dgm:t>
    </dgm:pt>
    <dgm:pt modelId="{D04561AD-4C3A-3A4F-94EF-4FE2566622E7}" type="parTrans" cxnId="{00757B9A-9667-B742-A848-1609CEFBAA60}">
      <dgm:prSet/>
      <dgm:spPr/>
      <dgm:t>
        <a:bodyPr/>
        <a:lstStyle/>
        <a:p>
          <a:endParaRPr lang="en-US"/>
        </a:p>
      </dgm:t>
    </dgm:pt>
    <dgm:pt modelId="{668F379A-C117-B048-95B7-34F96EB7DB4E}" type="sibTrans" cxnId="{00757B9A-9667-B742-A848-1609CEFBAA60}">
      <dgm:prSet/>
      <dgm:spPr/>
      <dgm:t>
        <a:bodyPr/>
        <a:lstStyle/>
        <a:p>
          <a:endParaRPr lang="en-US"/>
        </a:p>
      </dgm:t>
    </dgm:pt>
    <dgm:pt modelId="{3608C3BF-3602-0E4B-AD8F-04020EAAB4A9}">
      <dgm:prSet phldrT="[Text]"/>
      <dgm:spPr/>
      <dgm:t>
        <a:bodyPr/>
        <a:lstStyle/>
        <a:p>
          <a:r>
            <a:rPr lang="en-US" dirty="0" smtClean="0"/>
            <a:t>No localized </a:t>
          </a:r>
          <a:r>
            <a:rPr lang="en-US" dirty="0" err="1" smtClean="0"/>
            <a:t>erythema</a:t>
          </a:r>
          <a:endParaRPr lang="en-US" dirty="0"/>
        </a:p>
      </dgm:t>
    </dgm:pt>
    <dgm:pt modelId="{4BE21DC4-C941-B644-86D2-E6837110C467}" type="parTrans" cxnId="{31F6C1F9-136E-D445-8B36-B302F4E9AD26}">
      <dgm:prSet/>
      <dgm:spPr/>
      <dgm:t>
        <a:bodyPr/>
        <a:lstStyle/>
        <a:p>
          <a:endParaRPr lang="en-US"/>
        </a:p>
      </dgm:t>
    </dgm:pt>
    <dgm:pt modelId="{687E1713-B31A-EA47-A3BE-70B00D498F01}" type="sibTrans" cxnId="{31F6C1F9-136E-D445-8B36-B302F4E9AD26}">
      <dgm:prSet/>
      <dgm:spPr/>
      <dgm:t>
        <a:bodyPr/>
        <a:lstStyle/>
        <a:p>
          <a:endParaRPr lang="en-US"/>
        </a:p>
      </dgm:t>
    </dgm:pt>
    <dgm:pt modelId="{9A9DD8EF-5416-3C42-A4FA-BD7D91C8796C}">
      <dgm:prSet phldrT="[Text]"/>
      <dgm:spPr/>
      <dgm:t>
        <a:bodyPr/>
        <a:lstStyle/>
        <a:p>
          <a:r>
            <a:rPr lang="en-US" dirty="0" smtClean="0"/>
            <a:t>(Usually) bilateral</a:t>
          </a:r>
          <a:endParaRPr lang="en-US" dirty="0"/>
        </a:p>
      </dgm:t>
    </dgm:pt>
    <dgm:pt modelId="{E6F8057D-7513-EF4F-B1CC-71F0C8FF38B8}" type="parTrans" cxnId="{724EF0A3-FA1B-E340-AE2A-BAA793CAFD64}">
      <dgm:prSet/>
      <dgm:spPr/>
      <dgm:t>
        <a:bodyPr/>
        <a:lstStyle/>
        <a:p>
          <a:endParaRPr lang="en-US"/>
        </a:p>
      </dgm:t>
    </dgm:pt>
    <dgm:pt modelId="{B9A50636-E58D-2240-B6FB-9629D76D4626}" type="sibTrans" cxnId="{724EF0A3-FA1B-E340-AE2A-BAA793CAFD64}">
      <dgm:prSet/>
      <dgm:spPr/>
      <dgm:t>
        <a:bodyPr/>
        <a:lstStyle/>
        <a:p>
          <a:endParaRPr lang="en-US"/>
        </a:p>
      </dgm:t>
    </dgm:pt>
    <dgm:pt modelId="{DCA03AC8-8542-114E-BCD0-BCDA925C4EC7}">
      <dgm:prSet phldrT="[Text]"/>
      <dgm:spPr/>
      <dgm:t>
        <a:bodyPr/>
        <a:lstStyle/>
        <a:p>
          <a:r>
            <a:rPr lang="en-US" dirty="0" err="1" smtClean="0"/>
            <a:t>Indurated</a:t>
          </a:r>
          <a:endParaRPr lang="en-US" dirty="0"/>
        </a:p>
      </dgm:t>
    </dgm:pt>
    <dgm:pt modelId="{E43344AF-31A7-A34C-B314-EF6FAA91C746}" type="parTrans" cxnId="{734057FA-6AE7-2745-9910-EECAA43F2090}">
      <dgm:prSet/>
      <dgm:spPr/>
      <dgm:t>
        <a:bodyPr/>
        <a:lstStyle/>
        <a:p>
          <a:endParaRPr lang="en-US"/>
        </a:p>
      </dgm:t>
    </dgm:pt>
    <dgm:pt modelId="{65641473-8705-DE40-BD46-78A61C384782}" type="sibTrans" cxnId="{734057FA-6AE7-2745-9910-EECAA43F2090}">
      <dgm:prSet/>
      <dgm:spPr/>
      <dgm:t>
        <a:bodyPr/>
        <a:lstStyle/>
        <a:p>
          <a:endParaRPr lang="en-US"/>
        </a:p>
      </dgm:t>
    </dgm:pt>
    <dgm:pt modelId="{4F008486-91F1-9D48-8664-DA5272086A6B}">
      <dgm:prSet phldrT="[Text]"/>
      <dgm:spPr/>
      <dgm:t>
        <a:bodyPr/>
        <a:lstStyle/>
        <a:p>
          <a:r>
            <a:rPr lang="en-US" dirty="0" smtClean="0"/>
            <a:t>Deep, aching, pulling pain</a:t>
          </a:r>
          <a:endParaRPr lang="en-US" dirty="0"/>
        </a:p>
      </dgm:t>
    </dgm:pt>
    <dgm:pt modelId="{B16ADB1F-745E-9049-B886-F9D4E8D9452A}" type="parTrans" cxnId="{F025B332-BEFA-E047-B1A8-F05A69A93EC1}">
      <dgm:prSet/>
      <dgm:spPr/>
      <dgm:t>
        <a:bodyPr/>
        <a:lstStyle/>
        <a:p>
          <a:endParaRPr lang="en-US"/>
        </a:p>
      </dgm:t>
    </dgm:pt>
    <dgm:pt modelId="{C7015BB2-9D54-214D-ADBA-8F27D57CCCFA}" type="sibTrans" cxnId="{F025B332-BEFA-E047-B1A8-F05A69A93EC1}">
      <dgm:prSet/>
      <dgm:spPr/>
      <dgm:t>
        <a:bodyPr/>
        <a:lstStyle/>
        <a:p>
          <a:endParaRPr lang="en-US"/>
        </a:p>
      </dgm:t>
    </dgm:pt>
    <dgm:pt modelId="{4AE12EA9-A125-2044-B4C7-E5BA8E6FF657}">
      <dgm:prSet phldrT="[Text]"/>
      <dgm:spPr/>
      <dgm:t>
        <a:bodyPr/>
        <a:lstStyle/>
        <a:p>
          <a:r>
            <a:rPr lang="en-US" dirty="0" smtClean="0"/>
            <a:t>Systemic symptoms</a:t>
          </a:r>
          <a:endParaRPr lang="en-US" dirty="0"/>
        </a:p>
      </dgm:t>
    </dgm:pt>
    <dgm:pt modelId="{A7E6EC39-5BAE-D240-8E3F-20624D7DF001}" type="parTrans" cxnId="{8F8F8B9C-7037-E544-B6B6-C15B7B6F78B1}">
      <dgm:prSet/>
      <dgm:spPr/>
      <dgm:t>
        <a:bodyPr/>
        <a:lstStyle/>
        <a:p>
          <a:endParaRPr lang="en-US"/>
        </a:p>
      </dgm:t>
    </dgm:pt>
    <dgm:pt modelId="{10887A00-D3CB-184B-A107-887677A6D846}" type="sibTrans" cxnId="{8F8F8B9C-7037-E544-B6B6-C15B7B6F78B1}">
      <dgm:prSet/>
      <dgm:spPr/>
      <dgm:t>
        <a:bodyPr/>
        <a:lstStyle/>
        <a:p>
          <a:endParaRPr lang="en-US"/>
        </a:p>
      </dgm:t>
    </dgm:pt>
    <dgm:pt modelId="{1FACB301-E3D4-3E4A-B176-967FF0FB93BE}">
      <dgm:prSet phldrT="[Text]"/>
      <dgm:spPr/>
      <dgm:t>
        <a:bodyPr/>
        <a:lstStyle/>
        <a:p>
          <a:r>
            <a:rPr lang="en-US" dirty="0" smtClean="0"/>
            <a:t>Sharp, shooting pain</a:t>
          </a:r>
          <a:endParaRPr lang="en-US" dirty="0"/>
        </a:p>
      </dgm:t>
    </dgm:pt>
    <dgm:pt modelId="{650A4C27-A828-5A41-8E5C-FCB4DE91E217}" type="parTrans" cxnId="{09D0B25F-A22A-3644-AFA6-CA8DFCD1BC43}">
      <dgm:prSet/>
      <dgm:spPr/>
      <dgm:t>
        <a:bodyPr/>
        <a:lstStyle/>
        <a:p>
          <a:endParaRPr lang="en-US"/>
        </a:p>
      </dgm:t>
    </dgm:pt>
    <dgm:pt modelId="{BD71A720-F4F4-4048-888E-C1877491FCCA}" type="sibTrans" cxnId="{09D0B25F-A22A-3644-AFA6-CA8DFCD1BC43}">
      <dgm:prSet/>
      <dgm:spPr/>
      <dgm:t>
        <a:bodyPr/>
        <a:lstStyle/>
        <a:p>
          <a:endParaRPr lang="en-US"/>
        </a:p>
      </dgm:t>
    </dgm:pt>
    <dgm:pt modelId="{55456F01-0207-324D-A653-02D8BB5F2695}">
      <dgm:prSet phldrT="[Text]"/>
      <dgm:spPr/>
      <dgm:t>
        <a:bodyPr/>
        <a:lstStyle/>
        <a:p>
          <a:r>
            <a:rPr lang="en-US" dirty="0" smtClean="0"/>
            <a:t>Nipple pain</a:t>
          </a:r>
          <a:endParaRPr lang="en-US" dirty="0"/>
        </a:p>
      </dgm:t>
    </dgm:pt>
    <dgm:pt modelId="{CB435F33-8E78-0E42-8932-738E435A11C3}" type="parTrans" cxnId="{215BA13C-2F4C-A142-8E32-4F6FBEA93ABF}">
      <dgm:prSet/>
      <dgm:spPr/>
      <dgm:t>
        <a:bodyPr/>
        <a:lstStyle/>
        <a:p>
          <a:endParaRPr lang="en-US"/>
        </a:p>
      </dgm:t>
    </dgm:pt>
    <dgm:pt modelId="{3BCA2B35-F34C-EF4D-ADB1-A191309CECCD}" type="sibTrans" cxnId="{215BA13C-2F4C-A142-8E32-4F6FBEA93ABF}">
      <dgm:prSet/>
      <dgm:spPr/>
      <dgm:t>
        <a:bodyPr/>
        <a:lstStyle/>
        <a:p>
          <a:endParaRPr lang="en-US"/>
        </a:p>
      </dgm:t>
    </dgm:pt>
    <dgm:pt modelId="{686AA3FA-2313-9E47-AE5F-57F38171FDEB}">
      <dgm:prSet phldrT="[Text]"/>
      <dgm:spPr/>
      <dgm:t>
        <a:bodyPr/>
        <a:lstStyle/>
        <a:p>
          <a:r>
            <a:rPr lang="en-US" smtClean="0"/>
            <a:t>(Usually) unilateral</a:t>
          </a:r>
          <a:endParaRPr lang="en-US" dirty="0"/>
        </a:p>
      </dgm:t>
    </dgm:pt>
    <dgm:pt modelId="{1C4DB75E-C266-1D43-A4E4-BEFCE74019C5}" type="parTrans" cxnId="{E8A946D3-B4A4-B543-9EEA-02CEE604AFBD}">
      <dgm:prSet/>
      <dgm:spPr/>
      <dgm:t>
        <a:bodyPr/>
        <a:lstStyle/>
        <a:p>
          <a:endParaRPr lang="en-US"/>
        </a:p>
      </dgm:t>
    </dgm:pt>
    <dgm:pt modelId="{4411A496-D607-B348-A0B6-A41CEAB415C4}" type="sibTrans" cxnId="{E8A946D3-B4A4-B543-9EEA-02CEE604AFBD}">
      <dgm:prSet/>
      <dgm:spPr/>
      <dgm:t>
        <a:bodyPr/>
        <a:lstStyle/>
        <a:p>
          <a:endParaRPr lang="en-US"/>
        </a:p>
      </dgm:t>
    </dgm:pt>
    <dgm:pt modelId="{CB62606F-EDED-1C43-94B3-D8359AA37604}" type="pres">
      <dgm:prSet presAssocID="{28BC3FBC-483E-784B-87D9-7328E22F8A8A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395DF73-E630-9543-8F31-F0526EE4CFB6}" type="pres">
      <dgm:prSet presAssocID="{EC38E594-F191-834F-9408-59DED6F816EC}" presName="compNode" presStyleCnt="0"/>
      <dgm:spPr/>
    </dgm:pt>
    <dgm:pt modelId="{333D956D-C76B-9F46-9052-95CC9A9B0427}" type="pres">
      <dgm:prSet presAssocID="{EC38E594-F191-834F-9408-59DED6F816EC}" presName="aNode" presStyleLbl="bgShp" presStyleIdx="0" presStyleCnt="2" custLinFactNeighborX="-50104" custLinFactNeighborY="13057"/>
      <dgm:spPr/>
      <dgm:t>
        <a:bodyPr/>
        <a:lstStyle/>
        <a:p>
          <a:endParaRPr lang="en-US"/>
        </a:p>
      </dgm:t>
    </dgm:pt>
    <dgm:pt modelId="{02EA61FD-4AB7-9D4E-92F1-5AD1F00D9E94}" type="pres">
      <dgm:prSet presAssocID="{EC38E594-F191-834F-9408-59DED6F816EC}" presName="textNode" presStyleLbl="bgShp" presStyleIdx="0" presStyleCnt="2"/>
      <dgm:spPr/>
      <dgm:t>
        <a:bodyPr/>
        <a:lstStyle/>
        <a:p>
          <a:endParaRPr lang="en-US"/>
        </a:p>
      </dgm:t>
    </dgm:pt>
    <dgm:pt modelId="{34D86181-7C4A-5C44-8BA3-9CA94CAB9245}" type="pres">
      <dgm:prSet presAssocID="{EC38E594-F191-834F-9408-59DED6F816EC}" presName="compChildNode" presStyleCnt="0"/>
      <dgm:spPr/>
    </dgm:pt>
    <dgm:pt modelId="{84383D81-DCFA-7D4C-BFC3-6FB1819EE7F2}" type="pres">
      <dgm:prSet presAssocID="{EC38E594-F191-834F-9408-59DED6F816EC}" presName="theInnerList" presStyleCnt="0"/>
      <dgm:spPr/>
    </dgm:pt>
    <dgm:pt modelId="{1F66B5C7-A497-EC47-A24A-E9C563B6072A}" type="pres">
      <dgm:prSet presAssocID="{333EEFEC-E2BF-2749-B056-4F4674D3B7FC}" presName="child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0808A0-75EB-E443-AF44-DA04FEB12EA9}" type="pres">
      <dgm:prSet presAssocID="{333EEFEC-E2BF-2749-B056-4F4674D3B7FC}" presName="aSpace2" presStyleCnt="0"/>
      <dgm:spPr/>
    </dgm:pt>
    <dgm:pt modelId="{E9D4ACD2-DEBF-9F47-BCE3-4E75FCA8C158}" type="pres">
      <dgm:prSet presAssocID="{686AA3FA-2313-9E47-AE5F-57F38171FDEB}" presName="child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896A55-47C1-4142-B7F6-E3F89A8CEDB5}" type="pres">
      <dgm:prSet presAssocID="{686AA3FA-2313-9E47-AE5F-57F38171FDEB}" presName="aSpace2" presStyleCnt="0"/>
      <dgm:spPr/>
    </dgm:pt>
    <dgm:pt modelId="{F515AE83-AF9D-714D-8F2D-BE4FA3327107}" type="pres">
      <dgm:prSet presAssocID="{4DBE8C58-FB9F-3244-B969-65D98ED3B555}" presName="child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7515F6-1A13-AB42-A45B-CE070C1F046C}" type="pres">
      <dgm:prSet presAssocID="{4DBE8C58-FB9F-3244-B969-65D98ED3B555}" presName="aSpace2" presStyleCnt="0"/>
      <dgm:spPr/>
    </dgm:pt>
    <dgm:pt modelId="{61635693-D60C-ED4E-987E-915FFD9B543B}" type="pres">
      <dgm:prSet presAssocID="{DCA03AC8-8542-114E-BCD0-BCDA925C4EC7}" presName="child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FF7820-9388-6B48-8147-91EDA9CD3272}" type="pres">
      <dgm:prSet presAssocID="{DCA03AC8-8542-114E-BCD0-BCDA925C4EC7}" presName="aSpace2" presStyleCnt="0"/>
      <dgm:spPr/>
    </dgm:pt>
    <dgm:pt modelId="{B8877837-B3FA-AE45-B5A8-BAEF35550E46}" type="pres">
      <dgm:prSet presAssocID="{4AE12EA9-A125-2044-B4C7-E5BA8E6FF657}" presName="child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973CB4-179D-774F-9CDA-E3DC31A4E12A}" type="pres">
      <dgm:prSet presAssocID="{EC38E594-F191-834F-9408-59DED6F816EC}" presName="aSpace" presStyleCnt="0"/>
      <dgm:spPr/>
    </dgm:pt>
    <dgm:pt modelId="{ED9F3460-AC68-6446-A292-61FB18468F5F}" type="pres">
      <dgm:prSet presAssocID="{202A1DAA-8A07-0148-A899-4D9DB3AA414E}" presName="compNode" presStyleCnt="0"/>
      <dgm:spPr/>
    </dgm:pt>
    <dgm:pt modelId="{5742B955-A159-C544-90AE-67F287BCFE83}" type="pres">
      <dgm:prSet presAssocID="{202A1DAA-8A07-0148-A899-4D9DB3AA414E}" presName="aNode" presStyleLbl="bgShp" presStyleIdx="1" presStyleCnt="2"/>
      <dgm:spPr/>
      <dgm:t>
        <a:bodyPr/>
        <a:lstStyle/>
        <a:p>
          <a:endParaRPr lang="en-US"/>
        </a:p>
      </dgm:t>
    </dgm:pt>
    <dgm:pt modelId="{9D698B14-957E-D849-ABDA-5432BDF42497}" type="pres">
      <dgm:prSet presAssocID="{202A1DAA-8A07-0148-A899-4D9DB3AA414E}" presName="textNode" presStyleLbl="bgShp" presStyleIdx="1" presStyleCnt="2"/>
      <dgm:spPr/>
      <dgm:t>
        <a:bodyPr/>
        <a:lstStyle/>
        <a:p>
          <a:endParaRPr lang="en-US"/>
        </a:p>
      </dgm:t>
    </dgm:pt>
    <dgm:pt modelId="{10A7B992-037C-2E43-A815-8D8A7F27BB87}" type="pres">
      <dgm:prSet presAssocID="{202A1DAA-8A07-0148-A899-4D9DB3AA414E}" presName="compChildNode" presStyleCnt="0"/>
      <dgm:spPr/>
    </dgm:pt>
    <dgm:pt modelId="{10287AC2-52F1-014C-81B1-139C4CAF50AF}" type="pres">
      <dgm:prSet presAssocID="{202A1DAA-8A07-0148-A899-4D9DB3AA414E}" presName="theInnerList" presStyleCnt="0"/>
      <dgm:spPr/>
    </dgm:pt>
    <dgm:pt modelId="{F0CC95DE-4364-0A48-A611-6ED98222BB1D}" type="pres">
      <dgm:prSet presAssocID="{3608C3BF-3602-0E4B-AD8F-04020EAAB4A9}" presName="child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7013A1-712E-134E-B8C7-FFF9C7A54796}" type="pres">
      <dgm:prSet presAssocID="{3608C3BF-3602-0E4B-AD8F-04020EAAB4A9}" presName="aSpace2" presStyleCnt="0"/>
      <dgm:spPr/>
    </dgm:pt>
    <dgm:pt modelId="{FF3C495F-A02F-4942-9145-A039D414CA0C}" type="pres">
      <dgm:prSet presAssocID="{9A9DD8EF-5416-3C42-A4FA-BD7D91C8796C}" presName="child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3F8C40-6E58-9442-8FD5-A34B295458A2}" type="pres">
      <dgm:prSet presAssocID="{9A9DD8EF-5416-3C42-A4FA-BD7D91C8796C}" presName="aSpace2" presStyleCnt="0"/>
      <dgm:spPr/>
    </dgm:pt>
    <dgm:pt modelId="{E5ACFB4E-4ADE-254F-BE37-17E555C7EED0}" type="pres">
      <dgm:prSet presAssocID="{4F008486-91F1-9D48-8664-DA5272086A6B}" presName="child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492492-E2CD-EA40-9DB1-695EA83F6B3E}" type="pres">
      <dgm:prSet presAssocID="{4F008486-91F1-9D48-8664-DA5272086A6B}" presName="aSpace2" presStyleCnt="0"/>
      <dgm:spPr/>
    </dgm:pt>
    <dgm:pt modelId="{5B80A012-EC5C-9243-B5D9-EFEE71F7E9C2}" type="pres">
      <dgm:prSet presAssocID="{1FACB301-E3D4-3E4A-B176-967FF0FB93BE}" presName="child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71E779-5255-0841-8ADE-7DD956045F9A}" type="pres">
      <dgm:prSet presAssocID="{1FACB301-E3D4-3E4A-B176-967FF0FB93BE}" presName="aSpace2" presStyleCnt="0"/>
      <dgm:spPr/>
    </dgm:pt>
    <dgm:pt modelId="{3062452A-481E-8846-9C13-8B1C61E99407}" type="pres">
      <dgm:prSet presAssocID="{55456F01-0207-324D-A653-02D8BB5F2695}" presName="child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97502A-5676-7C4B-9EF6-DA3F7D5042AD}" type="presOf" srcId="{9A9DD8EF-5416-3C42-A4FA-BD7D91C8796C}" destId="{FF3C495F-A02F-4942-9145-A039D414CA0C}" srcOrd="0" destOrd="0" presId="urn:microsoft.com/office/officeart/2005/8/layout/lProcess2"/>
    <dgm:cxn modelId="{E008EF73-F5DE-FE4C-882E-8707282B27B3}" type="presOf" srcId="{EC38E594-F191-834F-9408-59DED6F816EC}" destId="{02EA61FD-4AB7-9D4E-92F1-5AD1F00D9E94}" srcOrd="1" destOrd="0" presId="urn:microsoft.com/office/officeart/2005/8/layout/lProcess2"/>
    <dgm:cxn modelId="{8F8F8B9C-7037-E544-B6B6-C15B7B6F78B1}" srcId="{EC38E594-F191-834F-9408-59DED6F816EC}" destId="{4AE12EA9-A125-2044-B4C7-E5BA8E6FF657}" srcOrd="4" destOrd="0" parTransId="{A7E6EC39-5BAE-D240-8E3F-20624D7DF001}" sibTransId="{10887A00-D3CB-184B-A107-887677A6D846}"/>
    <dgm:cxn modelId="{EF6C4F89-30C5-A44C-B97C-13C8A5956DCA}" srcId="{EC38E594-F191-834F-9408-59DED6F816EC}" destId="{333EEFEC-E2BF-2749-B056-4F4674D3B7FC}" srcOrd="0" destOrd="0" parTransId="{DFF0BE22-1791-2940-B156-B60D9659F136}" sibTransId="{6CB5AD38-72DE-4F4F-997D-580C94F74D07}"/>
    <dgm:cxn modelId="{FCE91232-2C2E-A448-9CBC-6B919B82462E}" srcId="{28BC3FBC-483E-784B-87D9-7328E22F8A8A}" destId="{EC38E594-F191-834F-9408-59DED6F816EC}" srcOrd="0" destOrd="0" parTransId="{5BF5143A-0535-DC4A-848F-03BC5BEECE42}" sibTransId="{DCA46F5C-F563-D644-96F0-6C9C877D80AB}"/>
    <dgm:cxn modelId="{215BA13C-2F4C-A142-8E32-4F6FBEA93ABF}" srcId="{202A1DAA-8A07-0148-A899-4D9DB3AA414E}" destId="{55456F01-0207-324D-A653-02D8BB5F2695}" srcOrd="4" destOrd="0" parTransId="{CB435F33-8E78-0E42-8932-738E435A11C3}" sibTransId="{3BCA2B35-F34C-EF4D-ADB1-A191309CECCD}"/>
    <dgm:cxn modelId="{7EA1F9CC-0126-8A4D-A154-BA8721BCD449}" type="presOf" srcId="{202A1DAA-8A07-0148-A899-4D9DB3AA414E}" destId="{9D698B14-957E-D849-ABDA-5432BDF42497}" srcOrd="1" destOrd="0" presId="urn:microsoft.com/office/officeart/2005/8/layout/lProcess2"/>
    <dgm:cxn modelId="{8341E3E2-1EFA-F448-A542-70FBCE200A13}" type="presOf" srcId="{333EEFEC-E2BF-2749-B056-4F4674D3B7FC}" destId="{1F66B5C7-A497-EC47-A24A-E9C563B6072A}" srcOrd="0" destOrd="0" presId="urn:microsoft.com/office/officeart/2005/8/layout/lProcess2"/>
    <dgm:cxn modelId="{3CE15816-D35F-A049-816E-E1AD1E398254}" type="presOf" srcId="{1FACB301-E3D4-3E4A-B176-967FF0FB93BE}" destId="{5B80A012-EC5C-9243-B5D9-EFEE71F7E9C2}" srcOrd="0" destOrd="0" presId="urn:microsoft.com/office/officeart/2005/8/layout/lProcess2"/>
    <dgm:cxn modelId="{779A7C22-4FE4-CF46-BAFA-C2F733B4839F}" type="presOf" srcId="{4DBE8C58-FB9F-3244-B969-65D98ED3B555}" destId="{F515AE83-AF9D-714D-8F2D-BE4FA3327107}" srcOrd="0" destOrd="0" presId="urn:microsoft.com/office/officeart/2005/8/layout/lProcess2"/>
    <dgm:cxn modelId="{09D0B25F-A22A-3644-AFA6-CA8DFCD1BC43}" srcId="{202A1DAA-8A07-0148-A899-4D9DB3AA414E}" destId="{1FACB301-E3D4-3E4A-B176-967FF0FB93BE}" srcOrd="3" destOrd="0" parTransId="{650A4C27-A828-5A41-8E5C-FCB4DE91E217}" sibTransId="{BD71A720-F4F4-4048-888E-C1877491FCCA}"/>
    <dgm:cxn modelId="{D46F9A39-ACC6-2944-AC02-46C3381D0A5E}" type="presOf" srcId="{EC38E594-F191-834F-9408-59DED6F816EC}" destId="{333D956D-C76B-9F46-9052-95CC9A9B0427}" srcOrd="0" destOrd="0" presId="urn:microsoft.com/office/officeart/2005/8/layout/lProcess2"/>
    <dgm:cxn modelId="{D3F2454A-8A5E-3A4C-ACA4-FA25C5964AC6}" srcId="{EC38E594-F191-834F-9408-59DED6F816EC}" destId="{4DBE8C58-FB9F-3244-B969-65D98ED3B555}" srcOrd="2" destOrd="0" parTransId="{978186F0-F9C3-5A45-A0F4-CF58FFFB5081}" sibTransId="{57DBC6F9-6638-9C47-98DE-8D857CD0A823}"/>
    <dgm:cxn modelId="{31F6C1F9-136E-D445-8B36-B302F4E9AD26}" srcId="{202A1DAA-8A07-0148-A899-4D9DB3AA414E}" destId="{3608C3BF-3602-0E4B-AD8F-04020EAAB4A9}" srcOrd="0" destOrd="0" parTransId="{4BE21DC4-C941-B644-86D2-E6837110C467}" sibTransId="{687E1713-B31A-EA47-A3BE-70B00D498F01}"/>
    <dgm:cxn modelId="{00757B9A-9667-B742-A848-1609CEFBAA60}" srcId="{28BC3FBC-483E-784B-87D9-7328E22F8A8A}" destId="{202A1DAA-8A07-0148-A899-4D9DB3AA414E}" srcOrd="1" destOrd="0" parTransId="{D04561AD-4C3A-3A4F-94EF-4FE2566622E7}" sibTransId="{668F379A-C117-B048-95B7-34F96EB7DB4E}"/>
    <dgm:cxn modelId="{58E29D70-2492-6543-9079-3925E7C402A3}" type="presOf" srcId="{DCA03AC8-8542-114E-BCD0-BCDA925C4EC7}" destId="{61635693-D60C-ED4E-987E-915FFD9B543B}" srcOrd="0" destOrd="0" presId="urn:microsoft.com/office/officeart/2005/8/layout/lProcess2"/>
    <dgm:cxn modelId="{724EF0A3-FA1B-E340-AE2A-BAA793CAFD64}" srcId="{202A1DAA-8A07-0148-A899-4D9DB3AA414E}" destId="{9A9DD8EF-5416-3C42-A4FA-BD7D91C8796C}" srcOrd="1" destOrd="0" parTransId="{E6F8057D-7513-EF4F-B1CC-71F0C8FF38B8}" sibTransId="{B9A50636-E58D-2240-B6FB-9629D76D4626}"/>
    <dgm:cxn modelId="{E8A946D3-B4A4-B543-9EEA-02CEE604AFBD}" srcId="{EC38E594-F191-834F-9408-59DED6F816EC}" destId="{686AA3FA-2313-9E47-AE5F-57F38171FDEB}" srcOrd="1" destOrd="0" parTransId="{1C4DB75E-C266-1D43-A4E4-BEFCE74019C5}" sibTransId="{4411A496-D607-B348-A0B6-A41CEAB415C4}"/>
    <dgm:cxn modelId="{9D59F50A-278D-6D40-B7FC-27789DB18A63}" type="presOf" srcId="{55456F01-0207-324D-A653-02D8BB5F2695}" destId="{3062452A-481E-8846-9C13-8B1C61E99407}" srcOrd="0" destOrd="0" presId="urn:microsoft.com/office/officeart/2005/8/layout/lProcess2"/>
    <dgm:cxn modelId="{F025B332-BEFA-E047-B1A8-F05A69A93EC1}" srcId="{202A1DAA-8A07-0148-A899-4D9DB3AA414E}" destId="{4F008486-91F1-9D48-8664-DA5272086A6B}" srcOrd="2" destOrd="0" parTransId="{B16ADB1F-745E-9049-B886-F9D4E8D9452A}" sibTransId="{C7015BB2-9D54-214D-ADBA-8F27D57CCCFA}"/>
    <dgm:cxn modelId="{1BED6E29-CA21-8F4B-AC8C-62E0620E3A96}" type="presOf" srcId="{3608C3BF-3602-0E4B-AD8F-04020EAAB4A9}" destId="{F0CC95DE-4364-0A48-A611-6ED98222BB1D}" srcOrd="0" destOrd="0" presId="urn:microsoft.com/office/officeart/2005/8/layout/lProcess2"/>
    <dgm:cxn modelId="{D8C88313-60D2-B64F-815D-E47F478A561A}" type="presOf" srcId="{4AE12EA9-A125-2044-B4C7-E5BA8E6FF657}" destId="{B8877837-B3FA-AE45-B5A8-BAEF35550E46}" srcOrd="0" destOrd="0" presId="urn:microsoft.com/office/officeart/2005/8/layout/lProcess2"/>
    <dgm:cxn modelId="{734057FA-6AE7-2745-9910-EECAA43F2090}" srcId="{EC38E594-F191-834F-9408-59DED6F816EC}" destId="{DCA03AC8-8542-114E-BCD0-BCDA925C4EC7}" srcOrd="3" destOrd="0" parTransId="{E43344AF-31A7-A34C-B314-EF6FAA91C746}" sibTransId="{65641473-8705-DE40-BD46-78A61C384782}"/>
    <dgm:cxn modelId="{269AB1FA-E4FF-2F46-BEE5-338E5AFC816E}" type="presOf" srcId="{202A1DAA-8A07-0148-A899-4D9DB3AA414E}" destId="{5742B955-A159-C544-90AE-67F287BCFE83}" srcOrd="0" destOrd="0" presId="urn:microsoft.com/office/officeart/2005/8/layout/lProcess2"/>
    <dgm:cxn modelId="{8A5EAA40-7BB7-6E4D-86B2-1B5C6B986FE9}" type="presOf" srcId="{28BC3FBC-483E-784B-87D9-7328E22F8A8A}" destId="{CB62606F-EDED-1C43-94B3-D8359AA37604}" srcOrd="0" destOrd="0" presId="urn:microsoft.com/office/officeart/2005/8/layout/lProcess2"/>
    <dgm:cxn modelId="{8C7CBA7B-1BD8-FA42-9C21-F3C096F6CA82}" type="presOf" srcId="{4F008486-91F1-9D48-8664-DA5272086A6B}" destId="{E5ACFB4E-4ADE-254F-BE37-17E555C7EED0}" srcOrd="0" destOrd="0" presId="urn:microsoft.com/office/officeart/2005/8/layout/lProcess2"/>
    <dgm:cxn modelId="{03B113D8-4E20-C740-83E1-95006B4FAF5D}" type="presOf" srcId="{686AA3FA-2313-9E47-AE5F-57F38171FDEB}" destId="{E9D4ACD2-DEBF-9F47-BCE3-4E75FCA8C158}" srcOrd="0" destOrd="0" presId="urn:microsoft.com/office/officeart/2005/8/layout/lProcess2"/>
    <dgm:cxn modelId="{33976DD7-65C9-144B-998B-38B11D9EACC1}" type="presParOf" srcId="{CB62606F-EDED-1C43-94B3-D8359AA37604}" destId="{A395DF73-E630-9543-8F31-F0526EE4CFB6}" srcOrd="0" destOrd="0" presId="urn:microsoft.com/office/officeart/2005/8/layout/lProcess2"/>
    <dgm:cxn modelId="{7CAC8A2F-5706-ED44-A7AA-B7BD2B713A29}" type="presParOf" srcId="{A395DF73-E630-9543-8F31-F0526EE4CFB6}" destId="{333D956D-C76B-9F46-9052-95CC9A9B0427}" srcOrd="0" destOrd="0" presId="urn:microsoft.com/office/officeart/2005/8/layout/lProcess2"/>
    <dgm:cxn modelId="{16FC4DA0-004D-1D49-B35E-0FBC0CB497BF}" type="presParOf" srcId="{A395DF73-E630-9543-8F31-F0526EE4CFB6}" destId="{02EA61FD-4AB7-9D4E-92F1-5AD1F00D9E94}" srcOrd="1" destOrd="0" presId="urn:microsoft.com/office/officeart/2005/8/layout/lProcess2"/>
    <dgm:cxn modelId="{5642C5FE-B338-424D-AF03-E635DD781ADD}" type="presParOf" srcId="{A395DF73-E630-9543-8F31-F0526EE4CFB6}" destId="{34D86181-7C4A-5C44-8BA3-9CA94CAB9245}" srcOrd="2" destOrd="0" presId="urn:microsoft.com/office/officeart/2005/8/layout/lProcess2"/>
    <dgm:cxn modelId="{69157103-002E-EB4F-96F4-35819768CCB2}" type="presParOf" srcId="{34D86181-7C4A-5C44-8BA3-9CA94CAB9245}" destId="{84383D81-DCFA-7D4C-BFC3-6FB1819EE7F2}" srcOrd="0" destOrd="0" presId="urn:microsoft.com/office/officeart/2005/8/layout/lProcess2"/>
    <dgm:cxn modelId="{D9EDB680-4122-894D-815A-539D2737250E}" type="presParOf" srcId="{84383D81-DCFA-7D4C-BFC3-6FB1819EE7F2}" destId="{1F66B5C7-A497-EC47-A24A-E9C563B6072A}" srcOrd="0" destOrd="0" presId="urn:microsoft.com/office/officeart/2005/8/layout/lProcess2"/>
    <dgm:cxn modelId="{3EC7F75F-4E07-AC4D-916D-8B275C2F4474}" type="presParOf" srcId="{84383D81-DCFA-7D4C-BFC3-6FB1819EE7F2}" destId="{F50808A0-75EB-E443-AF44-DA04FEB12EA9}" srcOrd="1" destOrd="0" presId="urn:microsoft.com/office/officeart/2005/8/layout/lProcess2"/>
    <dgm:cxn modelId="{7A46B323-8019-4D48-8F42-68C158DB7C39}" type="presParOf" srcId="{84383D81-DCFA-7D4C-BFC3-6FB1819EE7F2}" destId="{E9D4ACD2-DEBF-9F47-BCE3-4E75FCA8C158}" srcOrd="2" destOrd="0" presId="urn:microsoft.com/office/officeart/2005/8/layout/lProcess2"/>
    <dgm:cxn modelId="{ADF1E20F-EAFC-EC48-A520-46BD59242BB4}" type="presParOf" srcId="{84383D81-DCFA-7D4C-BFC3-6FB1819EE7F2}" destId="{1B896A55-47C1-4142-B7F6-E3F89A8CEDB5}" srcOrd="3" destOrd="0" presId="urn:microsoft.com/office/officeart/2005/8/layout/lProcess2"/>
    <dgm:cxn modelId="{04FC7B19-6741-914B-AA4A-68D20D2D74D8}" type="presParOf" srcId="{84383D81-DCFA-7D4C-BFC3-6FB1819EE7F2}" destId="{F515AE83-AF9D-714D-8F2D-BE4FA3327107}" srcOrd="4" destOrd="0" presId="urn:microsoft.com/office/officeart/2005/8/layout/lProcess2"/>
    <dgm:cxn modelId="{0DB308F7-2D66-A542-B028-8FD8706887BF}" type="presParOf" srcId="{84383D81-DCFA-7D4C-BFC3-6FB1819EE7F2}" destId="{E37515F6-1A13-AB42-A45B-CE070C1F046C}" srcOrd="5" destOrd="0" presId="urn:microsoft.com/office/officeart/2005/8/layout/lProcess2"/>
    <dgm:cxn modelId="{F69B6565-0809-5344-B01F-1DC49382B4D4}" type="presParOf" srcId="{84383D81-DCFA-7D4C-BFC3-6FB1819EE7F2}" destId="{61635693-D60C-ED4E-987E-915FFD9B543B}" srcOrd="6" destOrd="0" presId="urn:microsoft.com/office/officeart/2005/8/layout/lProcess2"/>
    <dgm:cxn modelId="{F601987F-4E2D-F54C-9F81-D190F8952DA6}" type="presParOf" srcId="{84383D81-DCFA-7D4C-BFC3-6FB1819EE7F2}" destId="{BAFF7820-9388-6B48-8147-91EDA9CD3272}" srcOrd="7" destOrd="0" presId="urn:microsoft.com/office/officeart/2005/8/layout/lProcess2"/>
    <dgm:cxn modelId="{744A742D-BE1C-B443-8819-34002CF268CE}" type="presParOf" srcId="{84383D81-DCFA-7D4C-BFC3-6FB1819EE7F2}" destId="{B8877837-B3FA-AE45-B5A8-BAEF35550E46}" srcOrd="8" destOrd="0" presId="urn:microsoft.com/office/officeart/2005/8/layout/lProcess2"/>
    <dgm:cxn modelId="{21F429D7-E22A-5146-9267-BF03ABFDFC7B}" type="presParOf" srcId="{CB62606F-EDED-1C43-94B3-D8359AA37604}" destId="{64973CB4-179D-774F-9CDA-E3DC31A4E12A}" srcOrd="1" destOrd="0" presId="urn:microsoft.com/office/officeart/2005/8/layout/lProcess2"/>
    <dgm:cxn modelId="{0AB43F8F-AD39-204B-8EE2-2D231F36D8D7}" type="presParOf" srcId="{CB62606F-EDED-1C43-94B3-D8359AA37604}" destId="{ED9F3460-AC68-6446-A292-61FB18468F5F}" srcOrd="2" destOrd="0" presId="urn:microsoft.com/office/officeart/2005/8/layout/lProcess2"/>
    <dgm:cxn modelId="{BBA4D8AD-39E9-E341-B46F-78D08587BA8D}" type="presParOf" srcId="{ED9F3460-AC68-6446-A292-61FB18468F5F}" destId="{5742B955-A159-C544-90AE-67F287BCFE83}" srcOrd="0" destOrd="0" presId="urn:microsoft.com/office/officeart/2005/8/layout/lProcess2"/>
    <dgm:cxn modelId="{39CE324C-36B9-EC48-A634-CE6A112114DB}" type="presParOf" srcId="{ED9F3460-AC68-6446-A292-61FB18468F5F}" destId="{9D698B14-957E-D849-ABDA-5432BDF42497}" srcOrd="1" destOrd="0" presId="urn:microsoft.com/office/officeart/2005/8/layout/lProcess2"/>
    <dgm:cxn modelId="{0047673D-A357-B14E-9F42-F8D3854F4B54}" type="presParOf" srcId="{ED9F3460-AC68-6446-A292-61FB18468F5F}" destId="{10A7B992-037C-2E43-A815-8D8A7F27BB87}" srcOrd="2" destOrd="0" presId="urn:microsoft.com/office/officeart/2005/8/layout/lProcess2"/>
    <dgm:cxn modelId="{601A8D77-35E6-F94A-BE6E-3B457091BCF6}" type="presParOf" srcId="{10A7B992-037C-2E43-A815-8D8A7F27BB87}" destId="{10287AC2-52F1-014C-81B1-139C4CAF50AF}" srcOrd="0" destOrd="0" presId="urn:microsoft.com/office/officeart/2005/8/layout/lProcess2"/>
    <dgm:cxn modelId="{07E98227-3CCB-F242-A5E1-B2B316D9BC48}" type="presParOf" srcId="{10287AC2-52F1-014C-81B1-139C4CAF50AF}" destId="{F0CC95DE-4364-0A48-A611-6ED98222BB1D}" srcOrd="0" destOrd="0" presId="urn:microsoft.com/office/officeart/2005/8/layout/lProcess2"/>
    <dgm:cxn modelId="{0ECCDB78-6F12-6542-8EF7-B3C5C824D71F}" type="presParOf" srcId="{10287AC2-52F1-014C-81B1-139C4CAF50AF}" destId="{1E7013A1-712E-134E-B8C7-FFF9C7A54796}" srcOrd="1" destOrd="0" presId="urn:microsoft.com/office/officeart/2005/8/layout/lProcess2"/>
    <dgm:cxn modelId="{3069008E-A3BF-624D-B1DB-E0F1B86DF300}" type="presParOf" srcId="{10287AC2-52F1-014C-81B1-139C4CAF50AF}" destId="{FF3C495F-A02F-4942-9145-A039D414CA0C}" srcOrd="2" destOrd="0" presId="urn:microsoft.com/office/officeart/2005/8/layout/lProcess2"/>
    <dgm:cxn modelId="{D6551B03-6FE5-9E4B-9D04-4184E55748BB}" type="presParOf" srcId="{10287AC2-52F1-014C-81B1-139C4CAF50AF}" destId="{8D3F8C40-6E58-9442-8FD5-A34B295458A2}" srcOrd="3" destOrd="0" presId="urn:microsoft.com/office/officeart/2005/8/layout/lProcess2"/>
    <dgm:cxn modelId="{DD172A5A-5966-C340-99E6-8D78DE995215}" type="presParOf" srcId="{10287AC2-52F1-014C-81B1-139C4CAF50AF}" destId="{E5ACFB4E-4ADE-254F-BE37-17E555C7EED0}" srcOrd="4" destOrd="0" presId="urn:microsoft.com/office/officeart/2005/8/layout/lProcess2"/>
    <dgm:cxn modelId="{C07D9318-B37E-9346-B767-59640B297589}" type="presParOf" srcId="{10287AC2-52F1-014C-81B1-139C4CAF50AF}" destId="{21492492-E2CD-EA40-9DB1-695EA83F6B3E}" srcOrd="5" destOrd="0" presId="urn:microsoft.com/office/officeart/2005/8/layout/lProcess2"/>
    <dgm:cxn modelId="{02464921-0445-1147-B87B-7E4585BF751D}" type="presParOf" srcId="{10287AC2-52F1-014C-81B1-139C4CAF50AF}" destId="{5B80A012-EC5C-9243-B5D9-EFEE71F7E9C2}" srcOrd="6" destOrd="0" presId="urn:microsoft.com/office/officeart/2005/8/layout/lProcess2"/>
    <dgm:cxn modelId="{8697D71B-CC24-4A41-9463-BD65787D4592}" type="presParOf" srcId="{10287AC2-52F1-014C-81B1-139C4CAF50AF}" destId="{9271E779-5255-0841-8ADE-7DD956045F9A}" srcOrd="7" destOrd="0" presId="urn:microsoft.com/office/officeart/2005/8/layout/lProcess2"/>
    <dgm:cxn modelId="{2F21FFD8-B0CD-3549-82C2-F1D64D3308F5}" type="presParOf" srcId="{10287AC2-52F1-014C-81B1-139C4CAF50AF}" destId="{3062452A-481E-8846-9C13-8B1C61E99407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BC3FBC-483E-784B-87D9-7328E22F8A8A}" type="doc">
      <dgm:prSet loTypeId="urn:microsoft.com/office/officeart/2005/8/layout/lProcess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38E594-F191-834F-9408-59DED6F816EC}">
      <dgm:prSet phldrT="[Text]"/>
      <dgm:spPr/>
      <dgm:t>
        <a:bodyPr/>
        <a:lstStyle/>
        <a:p>
          <a:r>
            <a:rPr lang="en-US" dirty="0" smtClean="0"/>
            <a:t>Acute mastitis</a:t>
          </a:r>
          <a:endParaRPr lang="en-US" b="1" dirty="0"/>
        </a:p>
      </dgm:t>
    </dgm:pt>
    <dgm:pt modelId="{5BF5143A-0535-DC4A-848F-03BC5BEECE42}" type="parTrans" cxnId="{FCE91232-2C2E-A448-9CBC-6B919B82462E}">
      <dgm:prSet/>
      <dgm:spPr/>
      <dgm:t>
        <a:bodyPr/>
        <a:lstStyle/>
        <a:p>
          <a:endParaRPr lang="en-US"/>
        </a:p>
      </dgm:t>
    </dgm:pt>
    <dgm:pt modelId="{DCA46F5C-F563-D644-96F0-6C9C877D80AB}" type="sibTrans" cxnId="{FCE91232-2C2E-A448-9CBC-6B919B82462E}">
      <dgm:prSet/>
      <dgm:spPr/>
      <dgm:t>
        <a:bodyPr/>
        <a:lstStyle/>
        <a:p>
          <a:endParaRPr lang="en-US"/>
        </a:p>
      </dgm:t>
    </dgm:pt>
    <dgm:pt modelId="{333EEFEC-E2BF-2749-B056-4F4674D3B7FC}">
      <dgm:prSet phldrT="[Text]"/>
      <dgm:spPr/>
      <dgm:t>
        <a:bodyPr/>
        <a:lstStyle/>
        <a:p>
          <a:r>
            <a:rPr lang="en-US" dirty="0" smtClean="0"/>
            <a:t>Breast drainage</a:t>
          </a:r>
          <a:endParaRPr lang="en-US" dirty="0"/>
        </a:p>
      </dgm:t>
    </dgm:pt>
    <dgm:pt modelId="{DFF0BE22-1791-2940-B156-B60D9659F136}" type="parTrans" cxnId="{EF6C4F89-30C5-A44C-B97C-13C8A5956DCA}">
      <dgm:prSet/>
      <dgm:spPr/>
      <dgm:t>
        <a:bodyPr/>
        <a:lstStyle/>
        <a:p>
          <a:endParaRPr lang="en-US"/>
        </a:p>
      </dgm:t>
    </dgm:pt>
    <dgm:pt modelId="{6CB5AD38-72DE-4F4F-997D-580C94F74D07}" type="sibTrans" cxnId="{EF6C4F89-30C5-A44C-B97C-13C8A5956DCA}">
      <dgm:prSet/>
      <dgm:spPr/>
      <dgm:t>
        <a:bodyPr/>
        <a:lstStyle/>
        <a:p>
          <a:endParaRPr lang="en-US"/>
        </a:p>
      </dgm:t>
    </dgm:pt>
    <dgm:pt modelId="{73E01363-CEEA-C344-B8D2-C1EC1EA1199A}">
      <dgm:prSet phldrT="[Text]"/>
      <dgm:spPr/>
      <dgm:t>
        <a:bodyPr/>
        <a:lstStyle/>
        <a:p>
          <a:r>
            <a:rPr lang="en-US" dirty="0" smtClean="0"/>
            <a:t>Comfort measures</a:t>
          </a:r>
          <a:endParaRPr lang="en-US" dirty="0"/>
        </a:p>
      </dgm:t>
    </dgm:pt>
    <dgm:pt modelId="{7F36EC7E-29E0-674B-9E91-0671A35238BD}" type="parTrans" cxnId="{2F305B59-5393-464C-8ABD-8C9082AEA000}">
      <dgm:prSet/>
      <dgm:spPr/>
      <dgm:t>
        <a:bodyPr/>
        <a:lstStyle/>
        <a:p>
          <a:endParaRPr lang="en-US"/>
        </a:p>
      </dgm:t>
    </dgm:pt>
    <dgm:pt modelId="{28FDECD5-BC0E-1E4E-B9BF-54921D9E4706}" type="sibTrans" cxnId="{2F305B59-5393-464C-8ABD-8C9082AEA000}">
      <dgm:prSet/>
      <dgm:spPr/>
      <dgm:t>
        <a:bodyPr/>
        <a:lstStyle/>
        <a:p>
          <a:endParaRPr lang="en-US"/>
        </a:p>
      </dgm:t>
    </dgm:pt>
    <dgm:pt modelId="{F5CB1123-4D44-0E42-B7B2-2F217DC32609}">
      <dgm:prSet phldrT="[Text]"/>
      <dgm:spPr/>
      <dgm:t>
        <a:bodyPr/>
        <a:lstStyle/>
        <a:p>
          <a:r>
            <a:rPr lang="en-US" dirty="0" smtClean="0"/>
            <a:t>Antibiotics (symptoms persist &gt; 24 hrs)</a:t>
          </a:r>
          <a:endParaRPr lang="en-US" dirty="0"/>
        </a:p>
      </dgm:t>
    </dgm:pt>
    <dgm:pt modelId="{D5B87C49-76E2-C645-AA99-23C6D802D491}" type="parTrans" cxnId="{E12F4DDE-5316-AE48-8E5B-937EE40DD1A9}">
      <dgm:prSet/>
      <dgm:spPr/>
      <dgm:t>
        <a:bodyPr/>
        <a:lstStyle/>
        <a:p>
          <a:endParaRPr lang="en-US"/>
        </a:p>
      </dgm:t>
    </dgm:pt>
    <dgm:pt modelId="{B0ABB5A1-825E-B546-B463-6216E9C2C55B}" type="sibTrans" cxnId="{E12F4DDE-5316-AE48-8E5B-937EE40DD1A9}">
      <dgm:prSet/>
      <dgm:spPr/>
      <dgm:t>
        <a:bodyPr/>
        <a:lstStyle/>
        <a:p>
          <a:endParaRPr lang="en-US"/>
        </a:p>
      </dgm:t>
    </dgm:pt>
    <dgm:pt modelId="{7E776FEA-06E4-4843-B2FB-8F8E58A916C1}">
      <dgm:prSet phldrT="[Text]"/>
      <dgm:spPr/>
      <dgm:t>
        <a:bodyPr/>
        <a:lstStyle/>
        <a:p>
          <a:r>
            <a:rPr lang="en-US" dirty="0" err="1" smtClean="0"/>
            <a:t>Analgeisa</a:t>
          </a:r>
          <a:r>
            <a:rPr lang="en-US" dirty="0" smtClean="0"/>
            <a:t> (ibuprofen)</a:t>
          </a:r>
          <a:endParaRPr lang="en-US" dirty="0"/>
        </a:p>
      </dgm:t>
    </dgm:pt>
    <dgm:pt modelId="{44009BCC-A7DF-0B41-A88E-94052DD5E304}" type="parTrans" cxnId="{717C8F0C-5B29-2A47-8990-2D08F501F529}">
      <dgm:prSet/>
      <dgm:spPr/>
      <dgm:t>
        <a:bodyPr/>
        <a:lstStyle/>
        <a:p>
          <a:endParaRPr lang="en-US"/>
        </a:p>
      </dgm:t>
    </dgm:pt>
    <dgm:pt modelId="{473934FA-52C5-764D-A792-C6F164EB1140}" type="sibTrans" cxnId="{717C8F0C-5B29-2A47-8990-2D08F501F529}">
      <dgm:prSet/>
      <dgm:spPr/>
      <dgm:t>
        <a:bodyPr/>
        <a:lstStyle/>
        <a:p>
          <a:endParaRPr lang="en-US"/>
        </a:p>
      </dgm:t>
    </dgm:pt>
    <dgm:pt modelId="{6E8DF8DA-BA95-0746-82A2-FF690ADCC555}">
      <dgm:prSet phldrT="[Text]" custT="1"/>
      <dgm:spPr/>
      <dgm:t>
        <a:bodyPr/>
        <a:lstStyle/>
        <a:p>
          <a:r>
            <a:rPr lang="en-US" sz="3600" b="0" i="0" dirty="0" smtClean="0">
              <a:latin typeface="Bookman Old Style"/>
              <a:cs typeface="Bookman Old Style"/>
            </a:rPr>
            <a:t>?</a:t>
          </a:r>
          <a:r>
            <a:rPr lang="en-US" sz="3600" dirty="0" smtClean="0"/>
            <a:t> </a:t>
          </a:r>
        </a:p>
        <a:p>
          <a:r>
            <a:rPr lang="en-US" sz="2400" dirty="0" smtClean="0"/>
            <a:t>(Does not resolve with standard mastitis treatment)</a:t>
          </a:r>
          <a:endParaRPr lang="en-US" sz="2400" dirty="0"/>
        </a:p>
      </dgm:t>
    </dgm:pt>
    <dgm:pt modelId="{E926411E-9313-D842-924E-CD38804A71CC}" type="sibTrans" cxnId="{07596371-3EDF-2B44-BFFB-5B2F5F130A00}">
      <dgm:prSet/>
      <dgm:spPr/>
      <dgm:t>
        <a:bodyPr/>
        <a:lstStyle/>
        <a:p>
          <a:endParaRPr lang="en-US"/>
        </a:p>
      </dgm:t>
    </dgm:pt>
    <dgm:pt modelId="{32ABE48F-0850-F345-AED7-30EE61759C51}" type="parTrans" cxnId="{07596371-3EDF-2B44-BFFB-5B2F5F130A00}">
      <dgm:prSet/>
      <dgm:spPr/>
      <dgm:t>
        <a:bodyPr/>
        <a:lstStyle/>
        <a:p>
          <a:endParaRPr lang="en-US"/>
        </a:p>
      </dgm:t>
    </dgm:pt>
    <dgm:pt modelId="{9A9DD8EF-5416-3C42-A4FA-BD7D91C8796C}">
      <dgm:prSet phldrT="[Text]"/>
      <dgm:spPr/>
      <dgm:t>
        <a:bodyPr/>
        <a:lstStyle/>
        <a:p>
          <a:r>
            <a:rPr lang="en-US" dirty="0" smtClean="0"/>
            <a:t>Infectious mastitis/bacterial lactiferous duct infection</a:t>
          </a:r>
          <a:endParaRPr lang="en-US" dirty="0"/>
        </a:p>
      </dgm:t>
    </dgm:pt>
    <dgm:pt modelId="{B9A50636-E58D-2240-B6FB-9629D76D4626}" type="sibTrans" cxnId="{724EF0A3-FA1B-E340-AE2A-BAA793CAFD64}">
      <dgm:prSet/>
      <dgm:spPr/>
      <dgm:t>
        <a:bodyPr/>
        <a:lstStyle/>
        <a:p>
          <a:endParaRPr lang="en-US"/>
        </a:p>
      </dgm:t>
    </dgm:pt>
    <dgm:pt modelId="{E6F8057D-7513-EF4F-B1CC-71F0C8FF38B8}" type="parTrans" cxnId="{724EF0A3-FA1B-E340-AE2A-BAA793CAFD64}">
      <dgm:prSet/>
      <dgm:spPr/>
      <dgm:t>
        <a:bodyPr/>
        <a:lstStyle/>
        <a:p>
          <a:endParaRPr lang="en-US"/>
        </a:p>
      </dgm:t>
    </dgm:pt>
    <dgm:pt modelId="{CB62606F-EDED-1C43-94B3-D8359AA37604}" type="pres">
      <dgm:prSet presAssocID="{28BC3FBC-483E-784B-87D9-7328E22F8A8A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395DF73-E630-9543-8F31-F0526EE4CFB6}" type="pres">
      <dgm:prSet presAssocID="{EC38E594-F191-834F-9408-59DED6F816EC}" presName="compNode" presStyleCnt="0"/>
      <dgm:spPr/>
    </dgm:pt>
    <dgm:pt modelId="{333D956D-C76B-9F46-9052-95CC9A9B0427}" type="pres">
      <dgm:prSet presAssocID="{EC38E594-F191-834F-9408-59DED6F816EC}" presName="aNode" presStyleLbl="bgShp" presStyleIdx="0" presStyleCnt="2"/>
      <dgm:spPr/>
      <dgm:t>
        <a:bodyPr/>
        <a:lstStyle/>
        <a:p>
          <a:endParaRPr lang="en-US"/>
        </a:p>
      </dgm:t>
    </dgm:pt>
    <dgm:pt modelId="{02EA61FD-4AB7-9D4E-92F1-5AD1F00D9E94}" type="pres">
      <dgm:prSet presAssocID="{EC38E594-F191-834F-9408-59DED6F816EC}" presName="textNode" presStyleLbl="bgShp" presStyleIdx="0" presStyleCnt="2"/>
      <dgm:spPr/>
      <dgm:t>
        <a:bodyPr/>
        <a:lstStyle/>
        <a:p>
          <a:endParaRPr lang="en-US"/>
        </a:p>
      </dgm:t>
    </dgm:pt>
    <dgm:pt modelId="{34D86181-7C4A-5C44-8BA3-9CA94CAB9245}" type="pres">
      <dgm:prSet presAssocID="{EC38E594-F191-834F-9408-59DED6F816EC}" presName="compChildNode" presStyleCnt="0"/>
      <dgm:spPr/>
    </dgm:pt>
    <dgm:pt modelId="{84383D81-DCFA-7D4C-BFC3-6FB1819EE7F2}" type="pres">
      <dgm:prSet presAssocID="{EC38E594-F191-834F-9408-59DED6F816EC}" presName="theInnerList" presStyleCnt="0"/>
      <dgm:spPr/>
    </dgm:pt>
    <dgm:pt modelId="{1F66B5C7-A497-EC47-A24A-E9C563B6072A}" type="pres">
      <dgm:prSet presAssocID="{333EEFEC-E2BF-2749-B056-4F4674D3B7FC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0808A0-75EB-E443-AF44-DA04FEB12EA9}" type="pres">
      <dgm:prSet presAssocID="{333EEFEC-E2BF-2749-B056-4F4674D3B7FC}" presName="aSpace2" presStyleCnt="0"/>
      <dgm:spPr/>
    </dgm:pt>
    <dgm:pt modelId="{F8929ADE-FC41-6F46-B223-E6C393D497F4}" type="pres">
      <dgm:prSet presAssocID="{73E01363-CEEA-C344-B8D2-C1EC1EA1199A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EC861D-C10A-E644-B4D0-C016A1E8B8D0}" type="pres">
      <dgm:prSet presAssocID="{73E01363-CEEA-C344-B8D2-C1EC1EA1199A}" presName="aSpace2" presStyleCnt="0"/>
      <dgm:spPr/>
    </dgm:pt>
    <dgm:pt modelId="{04508E02-BE91-1F45-8FA5-C0A20428115C}" type="pres">
      <dgm:prSet presAssocID="{7E776FEA-06E4-4843-B2FB-8F8E58A916C1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221713-D42D-5A41-8E7D-953C2B869EDB}" type="pres">
      <dgm:prSet presAssocID="{7E776FEA-06E4-4843-B2FB-8F8E58A916C1}" presName="aSpace2" presStyleCnt="0"/>
      <dgm:spPr/>
    </dgm:pt>
    <dgm:pt modelId="{E65D63FF-1B8F-E54E-8479-6D16316B6232}" type="pres">
      <dgm:prSet presAssocID="{F5CB1123-4D44-0E42-B7B2-2F217DC32609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973CB4-179D-774F-9CDA-E3DC31A4E12A}" type="pres">
      <dgm:prSet presAssocID="{EC38E594-F191-834F-9408-59DED6F816EC}" presName="aSpace" presStyleCnt="0"/>
      <dgm:spPr/>
    </dgm:pt>
    <dgm:pt modelId="{D5D224AB-38D4-374B-AC8D-33CABABCE0BC}" type="pres">
      <dgm:prSet presAssocID="{9A9DD8EF-5416-3C42-A4FA-BD7D91C8796C}" presName="compNode" presStyleCnt="0"/>
      <dgm:spPr/>
    </dgm:pt>
    <dgm:pt modelId="{6B70C8E4-99D4-FA46-B345-1578CEA7B023}" type="pres">
      <dgm:prSet presAssocID="{9A9DD8EF-5416-3C42-A4FA-BD7D91C8796C}" presName="aNode" presStyleLbl="bgShp" presStyleIdx="1" presStyleCnt="2"/>
      <dgm:spPr/>
      <dgm:t>
        <a:bodyPr/>
        <a:lstStyle/>
        <a:p>
          <a:endParaRPr lang="en-US"/>
        </a:p>
      </dgm:t>
    </dgm:pt>
    <dgm:pt modelId="{1CF1C2E7-3140-2F4C-9BE7-1A542C57A514}" type="pres">
      <dgm:prSet presAssocID="{9A9DD8EF-5416-3C42-A4FA-BD7D91C8796C}" presName="textNode" presStyleLbl="bgShp" presStyleIdx="1" presStyleCnt="2"/>
      <dgm:spPr/>
      <dgm:t>
        <a:bodyPr/>
        <a:lstStyle/>
        <a:p>
          <a:endParaRPr lang="en-US"/>
        </a:p>
      </dgm:t>
    </dgm:pt>
    <dgm:pt modelId="{8255DCD5-3074-184C-ACBB-D90C59D4FBE6}" type="pres">
      <dgm:prSet presAssocID="{9A9DD8EF-5416-3C42-A4FA-BD7D91C8796C}" presName="compChildNode" presStyleCnt="0"/>
      <dgm:spPr/>
    </dgm:pt>
    <dgm:pt modelId="{55A320C7-ABF2-6147-9864-72B050E67A46}" type="pres">
      <dgm:prSet presAssocID="{9A9DD8EF-5416-3C42-A4FA-BD7D91C8796C}" presName="theInnerList" presStyleCnt="0"/>
      <dgm:spPr/>
    </dgm:pt>
    <dgm:pt modelId="{ABED35A6-99D1-5145-B5E9-1862DCFD9827}" type="pres">
      <dgm:prSet presAssocID="{6E8DF8DA-BA95-0746-82A2-FF690ADCC555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E45797-C922-8B4C-92A9-92CB50ADF534}" type="presOf" srcId="{333EEFEC-E2BF-2749-B056-4F4674D3B7FC}" destId="{1F66B5C7-A497-EC47-A24A-E9C563B6072A}" srcOrd="0" destOrd="0" presId="urn:microsoft.com/office/officeart/2005/8/layout/lProcess2"/>
    <dgm:cxn modelId="{1B7DDABC-2333-5048-A7E5-9278CD57EBC7}" type="presOf" srcId="{73E01363-CEEA-C344-B8D2-C1EC1EA1199A}" destId="{F8929ADE-FC41-6F46-B223-E6C393D497F4}" srcOrd="0" destOrd="0" presId="urn:microsoft.com/office/officeart/2005/8/layout/lProcess2"/>
    <dgm:cxn modelId="{EADBCE8E-324F-804A-B207-F4B9A04B41A3}" type="presOf" srcId="{28BC3FBC-483E-784B-87D9-7328E22F8A8A}" destId="{CB62606F-EDED-1C43-94B3-D8359AA37604}" srcOrd="0" destOrd="0" presId="urn:microsoft.com/office/officeart/2005/8/layout/lProcess2"/>
    <dgm:cxn modelId="{5C4DBE2F-EA85-014C-9E59-F805E8770A73}" type="presOf" srcId="{F5CB1123-4D44-0E42-B7B2-2F217DC32609}" destId="{E65D63FF-1B8F-E54E-8479-6D16316B6232}" srcOrd="0" destOrd="0" presId="urn:microsoft.com/office/officeart/2005/8/layout/lProcess2"/>
    <dgm:cxn modelId="{FCE91232-2C2E-A448-9CBC-6B919B82462E}" srcId="{28BC3FBC-483E-784B-87D9-7328E22F8A8A}" destId="{EC38E594-F191-834F-9408-59DED6F816EC}" srcOrd="0" destOrd="0" parTransId="{5BF5143A-0535-DC4A-848F-03BC5BEECE42}" sibTransId="{DCA46F5C-F563-D644-96F0-6C9C877D80AB}"/>
    <dgm:cxn modelId="{724EF0A3-FA1B-E340-AE2A-BAA793CAFD64}" srcId="{28BC3FBC-483E-784B-87D9-7328E22F8A8A}" destId="{9A9DD8EF-5416-3C42-A4FA-BD7D91C8796C}" srcOrd="1" destOrd="0" parTransId="{E6F8057D-7513-EF4F-B1CC-71F0C8FF38B8}" sibTransId="{B9A50636-E58D-2240-B6FB-9629D76D4626}"/>
    <dgm:cxn modelId="{EF6C4F89-30C5-A44C-B97C-13C8A5956DCA}" srcId="{EC38E594-F191-834F-9408-59DED6F816EC}" destId="{333EEFEC-E2BF-2749-B056-4F4674D3B7FC}" srcOrd="0" destOrd="0" parTransId="{DFF0BE22-1791-2940-B156-B60D9659F136}" sibTransId="{6CB5AD38-72DE-4F4F-997D-580C94F74D07}"/>
    <dgm:cxn modelId="{50582994-74C8-694B-BB20-4E9A1EDB8F10}" type="presOf" srcId="{6E8DF8DA-BA95-0746-82A2-FF690ADCC555}" destId="{ABED35A6-99D1-5145-B5E9-1862DCFD9827}" srcOrd="0" destOrd="0" presId="urn:microsoft.com/office/officeart/2005/8/layout/lProcess2"/>
    <dgm:cxn modelId="{E6946B6E-F950-9542-B38B-8BD25FD9C84D}" type="presOf" srcId="{7E776FEA-06E4-4843-B2FB-8F8E58A916C1}" destId="{04508E02-BE91-1F45-8FA5-C0A20428115C}" srcOrd="0" destOrd="0" presId="urn:microsoft.com/office/officeart/2005/8/layout/lProcess2"/>
    <dgm:cxn modelId="{2279DF72-1F48-6442-93C8-B0CAFDCC9BC2}" type="presOf" srcId="{EC38E594-F191-834F-9408-59DED6F816EC}" destId="{333D956D-C76B-9F46-9052-95CC9A9B0427}" srcOrd="0" destOrd="0" presId="urn:microsoft.com/office/officeart/2005/8/layout/lProcess2"/>
    <dgm:cxn modelId="{E12F4DDE-5316-AE48-8E5B-937EE40DD1A9}" srcId="{EC38E594-F191-834F-9408-59DED6F816EC}" destId="{F5CB1123-4D44-0E42-B7B2-2F217DC32609}" srcOrd="3" destOrd="0" parTransId="{D5B87C49-76E2-C645-AA99-23C6D802D491}" sibTransId="{B0ABB5A1-825E-B546-B463-6216E9C2C55B}"/>
    <dgm:cxn modelId="{717C8F0C-5B29-2A47-8990-2D08F501F529}" srcId="{EC38E594-F191-834F-9408-59DED6F816EC}" destId="{7E776FEA-06E4-4843-B2FB-8F8E58A916C1}" srcOrd="2" destOrd="0" parTransId="{44009BCC-A7DF-0B41-A88E-94052DD5E304}" sibTransId="{473934FA-52C5-764D-A792-C6F164EB1140}"/>
    <dgm:cxn modelId="{07596371-3EDF-2B44-BFFB-5B2F5F130A00}" srcId="{9A9DD8EF-5416-3C42-A4FA-BD7D91C8796C}" destId="{6E8DF8DA-BA95-0746-82A2-FF690ADCC555}" srcOrd="0" destOrd="0" parTransId="{32ABE48F-0850-F345-AED7-30EE61759C51}" sibTransId="{E926411E-9313-D842-924E-CD38804A71CC}"/>
    <dgm:cxn modelId="{E25B6FB9-AD3A-AB46-ADEC-8BB04D660308}" type="presOf" srcId="{9A9DD8EF-5416-3C42-A4FA-BD7D91C8796C}" destId="{6B70C8E4-99D4-FA46-B345-1578CEA7B023}" srcOrd="0" destOrd="0" presId="urn:microsoft.com/office/officeart/2005/8/layout/lProcess2"/>
    <dgm:cxn modelId="{A66879C5-7B3F-8B44-98B5-63FCBBC6FEDF}" type="presOf" srcId="{9A9DD8EF-5416-3C42-A4FA-BD7D91C8796C}" destId="{1CF1C2E7-3140-2F4C-9BE7-1A542C57A514}" srcOrd="1" destOrd="0" presId="urn:microsoft.com/office/officeart/2005/8/layout/lProcess2"/>
    <dgm:cxn modelId="{2F305B59-5393-464C-8ABD-8C9082AEA000}" srcId="{EC38E594-F191-834F-9408-59DED6F816EC}" destId="{73E01363-CEEA-C344-B8D2-C1EC1EA1199A}" srcOrd="1" destOrd="0" parTransId="{7F36EC7E-29E0-674B-9E91-0671A35238BD}" sibTransId="{28FDECD5-BC0E-1E4E-B9BF-54921D9E4706}"/>
    <dgm:cxn modelId="{95E9EF0A-F817-9148-92F6-79F0EE2D53D0}" type="presOf" srcId="{EC38E594-F191-834F-9408-59DED6F816EC}" destId="{02EA61FD-4AB7-9D4E-92F1-5AD1F00D9E94}" srcOrd="1" destOrd="0" presId="urn:microsoft.com/office/officeart/2005/8/layout/lProcess2"/>
    <dgm:cxn modelId="{127A0CE3-696A-B341-91C8-F8F9B586554F}" type="presParOf" srcId="{CB62606F-EDED-1C43-94B3-D8359AA37604}" destId="{A395DF73-E630-9543-8F31-F0526EE4CFB6}" srcOrd="0" destOrd="0" presId="urn:microsoft.com/office/officeart/2005/8/layout/lProcess2"/>
    <dgm:cxn modelId="{4163513C-C0EE-A347-AB83-EC992BD09A97}" type="presParOf" srcId="{A395DF73-E630-9543-8F31-F0526EE4CFB6}" destId="{333D956D-C76B-9F46-9052-95CC9A9B0427}" srcOrd="0" destOrd="0" presId="urn:microsoft.com/office/officeart/2005/8/layout/lProcess2"/>
    <dgm:cxn modelId="{18FBF04C-1D58-A440-A235-1F9C6CB9E4DF}" type="presParOf" srcId="{A395DF73-E630-9543-8F31-F0526EE4CFB6}" destId="{02EA61FD-4AB7-9D4E-92F1-5AD1F00D9E94}" srcOrd="1" destOrd="0" presId="urn:microsoft.com/office/officeart/2005/8/layout/lProcess2"/>
    <dgm:cxn modelId="{53CEBF01-2F16-6D4D-BE2C-83A0C4ABA21A}" type="presParOf" srcId="{A395DF73-E630-9543-8F31-F0526EE4CFB6}" destId="{34D86181-7C4A-5C44-8BA3-9CA94CAB9245}" srcOrd="2" destOrd="0" presId="urn:microsoft.com/office/officeart/2005/8/layout/lProcess2"/>
    <dgm:cxn modelId="{17CFEFBF-4CB2-6841-B479-1F767DC0A2FF}" type="presParOf" srcId="{34D86181-7C4A-5C44-8BA3-9CA94CAB9245}" destId="{84383D81-DCFA-7D4C-BFC3-6FB1819EE7F2}" srcOrd="0" destOrd="0" presId="urn:microsoft.com/office/officeart/2005/8/layout/lProcess2"/>
    <dgm:cxn modelId="{1FDBD202-55FD-AE4B-A8E5-FA451484C92A}" type="presParOf" srcId="{84383D81-DCFA-7D4C-BFC3-6FB1819EE7F2}" destId="{1F66B5C7-A497-EC47-A24A-E9C563B6072A}" srcOrd="0" destOrd="0" presId="urn:microsoft.com/office/officeart/2005/8/layout/lProcess2"/>
    <dgm:cxn modelId="{CE1E4769-A938-5E4B-9956-06EA66AA4D54}" type="presParOf" srcId="{84383D81-DCFA-7D4C-BFC3-6FB1819EE7F2}" destId="{F50808A0-75EB-E443-AF44-DA04FEB12EA9}" srcOrd="1" destOrd="0" presId="urn:microsoft.com/office/officeart/2005/8/layout/lProcess2"/>
    <dgm:cxn modelId="{CECBB002-F32B-BB43-8AFE-4EAB073933C5}" type="presParOf" srcId="{84383D81-DCFA-7D4C-BFC3-6FB1819EE7F2}" destId="{F8929ADE-FC41-6F46-B223-E6C393D497F4}" srcOrd="2" destOrd="0" presId="urn:microsoft.com/office/officeart/2005/8/layout/lProcess2"/>
    <dgm:cxn modelId="{46579485-CBC9-4648-B238-685647DF3059}" type="presParOf" srcId="{84383D81-DCFA-7D4C-BFC3-6FB1819EE7F2}" destId="{57EC861D-C10A-E644-B4D0-C016A1E8B8D0}" srcOrd="3" destOrd="0" presId="urn:microsoft.com/office/officeart/2005/8/layout/lProcess2"/>
    <dgm:cxn modelId="{9CAE4866-746D-1D40-AB51-864731F67E45}" type="presParOf" srcId="{84383D81-DCFA-7D4C-BFC3-6FB1819EE7F2}" destId="{04508E02-BE91-1F45-8FA5-C0A20428115C}" srcOrd="4" destOrd="0" presId="urn:microsoft.com/office/officeart/2005/8/layout/lProcess2"/>
    <dgm:cxn modelId="{6CE5E131-588F-984B-985A-C7B6B291582C}" type="presParOf" srcId="{84383D81-DCFA-7D4C-BFC3-6FB1819EE7F2}" destId="{22221713-D42D-5A41-8E7D-953C2B869EDB}" srcOrd="5" destOrd="0" presId="urn:microsoft.com/office/officeart/2005/8/layout/lProcess2"/>
    <dgm:cxn modelId="{95DD516E-8E02-7C4A-81CD-9418B8F10F88}" type="presParOf" srcId="{84383D81-DCFA-7D4C-BFC3-6FB1819EE7F2}" destId="{E65D63FF-1B8F-E54E-8479-6D16316B6232}" srcOrd="6" destOrd="0" presId="urn:microsoft.com/office/officeart/2005/8/layout/lProcess2"/>
    <dgm:cxn modelId="{E978A9D3-3EE0-F84A-AF28-D043103871DD}" type="presParOf" srcId="{CB62606F-EDED-1C43-94B3-D8359AA37604}" destId="{64973CB4-179D-774F-9CDA-E3DC31A4E12A}" srcOrd="1" destOrd="0" presId="urn:microsoft.com/office/officeart/2005/8/layout/lProcess2"/>
    <dgm:cxn modelId="{3CC4531F-EED6-8C4E-A5D5-FFC42654CC7E}" type="presParOf" srcId="{CB62606F-EDED-1C43-94B3-D8359AA37604}" destId="{D5D224AB-38D4-374B-AC8D-33CABABCE0BC}" srcOrd="2" destOrd="0" presId="urn:microsoft.com/office/officeart/2005/8/layout/lProcess2"/>
    <dgm:cxn modelId="{1E199748-7468-354B-99BC-281D774CA92A}" type="presParOf" srcId="{D5D224AB-38D4-374B-AC8D-33CABABCE0BC}" destId="{6B70C8E4-99D4-FA46-B345-1578CEA7B023}" srcOrd="0" destOrd="0" presId="urn:microsoft.com/office/officeart/2005/8/layout/lProcess2"/>
    <dgm:cxn modelId="{CA9009D1-CE14-414A-B28E-A3EC781360C6}" type="presParOf" srcId="{D5D224AB-38D4-374B-AC8D-33CABABCE0BC}" destId="{1CF1C2E7-3140-2F4C-9BE7-1A542C57A514}" srcOrd="1" destOrd="0" presId="urn:microsoft.com/office/officeart/2005/8/layout/lProcess2"/>
    <dgm:cxn modelId="{23558A2B-1F9C-8747-9C1A-922F1D4F00F5}" type="presParOf" srcId="{D5D224AB-38D4-374B-AC8D-33CABABCE0BC}" destId="{8255DCD5-3074-184C-ACBB-D90C59D4FBE6}" srcOrd="2" destOrd="0" presId="urn:microsoft.com/office/officeart/2005/8/layout/lProcess2"/>
    <dgm:cxn modelId="{3637EC63-9A2C-E042-A488-73C5DA3D567F}" type="presParOf" srcId="{8255DCD5-3074-184C-ACBB-D90C59D4FBE6}" destId="{55A320C7-ABF2-6147-9864-72B050E67A46}" srcOrd="0" destOrd="0" presId="urn:microsoft.com/office/officeart/2005/8/layout/lProcess2"/>
    <dgm:cxn modelId="{418020EF-C769-984D-B4B8-818044342A86}" type="presParOf" srcId="{55A320C7-ABF2-6147-9864-72B050E67A46}" destId="{ABED35A6-99D1-5145-B5E9-1862DCFD9827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2DBAC1-39EA-1540-BEAA-E37BC8568D43}">
      <dsp:nvSpPr>
        <dsp:cNvPr id="0" name=""/>
        <dsp:cNvSpPr/>
      </dsp:nvSpPr>
      <dsp:spPr>
        <a:xfrm>
          <a:off x="0" y="0"/>
          <a:ext cx="5181600" cy="1219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Pain  &gt;1 week</a:t>
          </a:r>
          <a:endParaRPr lang="en-US" sz="2700" kern="1200" dirty="0"/>
        </a:p>
      </dsp:txBody>
      <dsp:txXfrm>
        <a:off x="0" y="0"/>
        <a:ext cx="3937406" cy="1219200"/>
      </dsp:txXfrm>
    </dsp:sp>
    <dsp:sp modelId="{5521CF52-FE5E-BD49-8078-4B1A2C85E41E}">
      <dsp:nvSpPr>
        <dsp:cNvPr id="0" name=""/>
        <dsp:cNvSpPr/>
      </dsp:nvSpPr>
      <dsp:spPr>
        <a:xfrm>
          <a:off x="457199" y="1422399"/>
          <a:ext cx="5181600" cy="1219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Early weaning risk</a:t>
          </a:r>
          <a:endParaRPr lang="en-US" sz="2700" kern="1200" dirty="0"/>
        </a:p>
      </dsp:txBody>
      <dsp:txXfrm>
        <a:off x="457199" y="1422399"/>
        <a:ext cx="3931920" cy="1219200"/>
      </dsp:txXfrm>
    </dsp:sp>
    <dsp:sp modelId="{0A0E4B1B-04F6-E647-8A2F-25942547202E}">
      <dsp:nvSpPr>
        <dsp:cNvPr id="0" name=""/>
        <dsp:cNvSpPr/>
      </dsp:nvSpPr>
      <dsp:spPr>
        <a:xfrm>
          <a:off x="914399" y="2844799"/>
          <a:ext cx="5181600" cy="1219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Compromised health of mom + baby</a:t>
          </a:r>
          <a:endParaRPr lang="en-US" sz="2700" kern="1200" dirty="0"/>
        </a:p>
      </dsp:txBody>
      <dsp:txXfrm>
        <a:off x="914399" y="2844799"/>
        <a:ext cx="3931920" cy="1219200"/>
      </dsp:txXfrm>
    </dsp:sp>
    <dsp:sp modelId="{2DE8619C-29A1-114A-8E9A-A3161FE6F32A}">
      <dsp:nvSpPr>
        <dsp:cNvPr id="0" name=""/>
        <dsp:cNvSpPr/>
      </dsp:nvSpPr>
      <dsp:spPr>
        <a:xfrm>
          <a:off x="4389120" y="924560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4389120" y="924560"/>
        <a:ext cx="792480" cy="792480"/>
      </dsp:txXfrm>
    </dsp:sp>
    <dsp:sp modelId="{79CCC3F1-032F-8449-962B-4E48074FA4A2}">
      <dsp:nvSpPr>
        <dsp:cNvPr id="0" name=""/>
        <dsp:cNvSpPr/>
      </dsp:nvSpPr>
      <dsp:spPr>
        <a:xfrm>
          <a:off x="4846320" y="2338832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4846320" y="2338832"/>
        <a:ext cx="792480" cy="7924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33D956D-C76B-9F46-9052-95CC9A9B0427}">
      <dsp:nvSpPr>
        <dsp:cNvPr id="0" name=""/>
        <dsp:cNvSpPr/>
      </dsp:nvSpPr>
      <dsp:spPr>
        <a:xfrm>
          <a:off x="0" y="0"/>
          <a:ext cx="3571842" cy="377897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Acute mastitis</a:t>
          </a:r>
          <a:endParaRPr lang="en-US" sz="2200" kern="1200" dirty="0"/>
        </a:p>
      </dsp:txBody>
      <dsp:txXfrm>
        <a:off x="0" y="0"/>
        <a:ext cx="3571842" cy="1133692"/>
      </dsp:txXfrm>
    </dsp:sp>
    <dsp:sp modelId="{1F66B5C7-A497-EC47-A24A-E9C563B6072A}">
      <dsp:nvSpPr>
        <dsp:cNvPr id="0" name=""/>
        <dsp:cNvSpPr/>
      </dsp:nvSpPr>
      <dsp:spPr>
        <a:xfrm>
          <a:off x="360897" y="1134407"/>
          <a:ext cx="2857474" cy="4371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Erythema</a:t>
          </a:r>
          <a:r>
            <a:rPr lang="en-US" sz="1600" kern="1200" dirty="0" smtClean="0"/>
            <a:t>, warmth</a:t>
          </a:r>
          <a:endParaRPr lang="en-US" sz="1600" kern="1200" dirty="0"/>
        </a:p>
      </dsp:txBody>
      <dsp:txXfrm>
        <a:off x="360897" y="1134407"/>
        <a:ext cx="2857474" cy="437174"/>
      </dsp:txXfrm>
    </dsp:sp>
    <dsp:sp modelId="{E9D4ACD2-DEBF-9F47-BCE3-4E75FCA8C158}">
      <dsp:nvSpPr>
        <dsp:cNvPr id="0" name=""/>
        <dsp:cNvSpPr/>
      </dsp:nvSpPr>
      <dsp:spPr>
        <a:xfrm>
          <a:off x="360897" y="1638840"/>
          <a:ext cx="2857474" cy="4371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(Usually) unilateral</a:t>
          </a:r>
          <a:endParaRPr lang="en-US" sz="1600" kern="1200" dirty="0"/>
        </a:p>
      </dsp:txBody>
      <dsp:txXfrm>
        <a:off x="360897" y="1638840"/>
        <a:ext cx="2857474" cy="437174"/>
      </dsp:txXfrm>
    </dsp:sp>
    <dsp:sp modelId="{F515AE83-AF9D-714D-8F2D-BE4FA3327107}">
      <dsp:nvSpPr>
        <dsp:cNvPr id="0" name=""/>
        <dsp:cNvSpPr/>
      </dsp:nvSpPr>
      <dsp:spPr>
        <a:xfrm>
          <a:off x="360897" y="2143272"/>
          <a:ext cx="2857474" cy="4371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Wedge-shaped</a:t>
          </a:r>
          <a:endParaRPr lang="en-US" sz="1600" kern="1200" dirty="0"/>
        </a:p>
      </dsp:txBody>
      <dsp:txXfrm>
        <a:off x="360897" y="2143272"/>
        <a:ext cx="2857474" cy="437174"/>
      </dsp:txXfrm>
    </dsp:sp>
    <dsp:sp modelId="{61635693-D60C-ED4E-987E-915FFD9B543B}">
      <dsp:nvSpPr>
        <dsp:cNvPr id="0" name=""/>
        <dsp:cNvSpPr/>
      </dsp:nvSpPr>
      <dsp:spPr>
        <a:xfrm>
          <a:off x="360897" y="2647705"/>
          <a:ext cx="2857474" cy="4371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Indurated</a:t>
          </a:r>
          <a:endParaRPr lang="en-US" sz="1600" kern="1200" dirty="0"/>
        </a:p>
      </dsp:txBody>
      <dsp:txXfrm>
        <a:off x="360897" y="2647705"/>
        <a:ext cx="2857474" cy="437174"/>
      </dsp:txXfrm>
    </dsp:sp>
    <dsp:sp modelId="{B8877837-B3FA-AE45-B5A8-BAEF35550E46}">
      <dsp:nvSpPr>
        <dsp:cNvPr id="0" name=""/>
        <dsp:cNvSpPr/>
      </dsp:nvSpPr>
      <dsp:spPr>
        <a:xfrm>
          <a:off x="360897" y="3152137"/>
          <a:ext cx="2857474" cy="4371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Systemic symptoms</a:t>
          </a:r>
          <a:endParaRPr lang="en-US" sz="1600" kern="1200" dirty="0"/>
        </a:p>
      </dsp:txBody>
      <dsp:txXfrm>
        <a:off x="360897" y="3152137"/>
        <a:ext cx="2857474" cy="437174"/>
      </dsp:txXfrm>
    </dsp:sp>
    <dsp:sp modelId="{5742B955-A159-C544-90AE-67F287BCFE83}">
      <dsp:nvSpPr>
        <dsp:cNvPr id="0" name=""/>
        <dsp:cNvSpPr/>
      </dsp:nvSpPr>
      <dsp:spPr>
        <a:xfrm>
          <a:off x="3843444" y="0"/>
          <a:ext cx="3571842" cy="377897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Infectious mastitis/bacterial lactiferous duct infection</a:t>
          </a:r>
          <a:endParaRPr lang="en-US" sz="2200" kern="1200" dirty="0"/>
        </a:p>
      </dsp:txBody>
      <dsp:txXfrm>
        <a:off x="3843444" y="0"/>
        <a:ext cx="3571842" cy="1133692"/>
      </dsp:txXfrm>
    </dsp:sp>
    <dsp:sp modelId="{F0CC95DE-4364-0A48-A611-6ED98222BB1D}">
      <dsp:nvSpPr>
        <dsp:cNvPr id="0" name=""/>
        <dsp:cNvSpPr/>
      </dsp:nvSpPr>
      <dsp:spPr>
        <a:xfrm>
          <a:off x="4200628" y="1134407"/>
          <a:ext cx="2857474" cy="4371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No localized </a:t>
          </a:r>
          <a:r>
            <a:rPr lang="en-US" sz="1600" kern="1200" dirty="0" err="1" smtClean="0"/>
            <a:t>erythema</a:t>
          </a:r>
          <a:endParaRPr lang="en-US" sz="1600" kern="1200" dirty="0"/>
        </a:p>
      </dsp:txBody>
      <dsp:txXfrm>
        <a:off x="4200628" y="1134407"/>
        <a:ext cx="2857474" cy="437174"/>
      </dsp:txXfrm>
    </dsp:sp>
    <dsp:sp modelId="{FF3C495F-A02F-4942-9145-A039D414CA0C}">
      <dsp:nvSpPr>
        <dsp:cNvPr id="0" name=""/>
        <dsp:cNvSpPr/>
      </dsp:nvSpPr>
      <dsp:spPr>
        <a:xfrm>
          <a:off x="4200628" y="1638840"/>
          <a:ext cx="2857474" cy="4371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(Usually) bilateral</a:t>
          </a:r>
          <a:endParaRPr lang="en-US" sz="1600" kern="1200" dirty="0"/>
        </a:p>
      </dsp:txBody>
      <dsp:txXfrm>
        <a:off x="4200628" y="1638840"/>
        <a:ext cx="2857474" cy="437174"/>
      </dsp:txXfrm>
    </dsp:sp>
    <dsp:sp modelId="{E5ACFB4E-4ADE-254F-BE37-17E555C7EED0}">
      <dsp:nvSpPr>
        <dsp:cNvPr id="0" name=""/>
        <dsp:cNvSpPr/>
      </dsp:nvSpPr>
      <dsp:spPr>
        <a:xfrm>
          <a:off x="4200628" y="2143272"/>
          <a:ext cx="2857474" cy="4371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Deep, aching, pulling pain</a:t>
          </a:r>
          <a:endParaRPr lang="en-US" sz="1600" kern="1200" dirty="0"/>
        </a:p>
      </dsp:txBody>
      <dsp:txXfrm>
        <a:off x="4200628" y="2143272"/>
        <a:ext cx="2857474" cy="437174"/>
      </dsp:txXfrm>
    </dsp:sp>
    <dsp:sp modelId="{5B80A012-EC5C-9243-B5D9-EFEE71F7E9C2}">
      <dsp:nvSpPr>
        <dsp:cNvPr id="0" name=""/>
        <dsp:cNvSpPr/>
      </dsp:nvSpPr>
      <dsp:spPr>
        <a:xfrm>
          <a:off x="4200628" y="2647705"/>
          <a:ext cx="2857474" cy="4371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Sharp, shooting pain</a:t>
          </a:r>
          <a:endParaRPr lang="en-US" sz="1600" kern="1200" dirty="0"/>
        </a:p>
      </dsp:txBody>
      <dsp:txXfrm>
        <a:off x="4200628" y="2647705"/>
        <a:ext cx="2857474" cy="437174"/>
      </dsp:txXfrm>
    </dsp:sp>
    <dsp:sp modelId="{3062452A-481E-8846-9C13-8B1C61E99407}">
      <dsp:nvSpPr>
        <dsp:cNvPr id="0" name=""/>
        <dsp:cNvSpPr/>
      </dsp:nvSpPr>
      <dsp:spPr>
        <a:xfrm>
          <a:off x="4200628" y="3152137"/>
          <a:ext cx="2857474" cy="4371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Nipple pain</a:t>
          </a:r>
          <a:endParaRPr lang="en-US" sz="1600" kern="1200" dirty="0"/>
        </a:p>
      </dsp:txBody>
      <dsp:txXfrm>
        <a:off x="4200628" y="3152137"/>
        <a:ext cx="2857474" cy="43717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33D956D-C76B-9F46-9052-95CC9A9B0427}">
      <dsp:nvSpPr>
        <dsp:cNvPr id="0" name=""/>
        <dsp:cNvSpPr/>
      </dsp:nvSpPr>
      <dsp:spPr>
        <a:xfrm>
          <a:off x="3713" y="0"/>
          <a:ext cx="3571842" cy="377897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Acute mastitis</a:t>
          </a:r>
          <a:endParaRPr lang="en-US" sz="2200" b="1" kern="1200" dirty="0"/>
        </a:p>
      </dsp:txBody>
      <dsp:txXfrm>
        <a:off x="3713" y="0"/>
        <a:ext cx="3571842" cy="1133692"/>
      </dsp:txXfrm>
    </dsp:sp>
    <dsp:sp modelId="{1F66B5C7-A497-EC47-A24A-E9C563B6072A}">
      <dsp:nvSpPr>
        <dsp:cNvPr id="0" name=""/>
        <dsp:cNvSpPr/>
      </dsp:nvSpPr>
      <dsp:spPr>
        <a:xfrm>
          <a:off x="360897" y="1133785"/>
          <a:ext cx="2857474" cy="550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Breast drainage</a:t>
          </a:r>
          <a:endParaRPr lang="en-US" sz="1600" kern="1200" dirty="0"/>
        </a:p>
      </dsp:txBody>
      <dsp:txXfrm>
        <a:off x="360897" y="1133785"/>
        <a:ext cx="2857474" cy="550516"/>
      </dsp:txXfrm>
    </dsp:sp>
    <dsp:sp modelId="{F8929ADE-FC41-6F46-B223-E6C393D497F4}">
      <dsp:nvSpPr>
        <dsp:cNvPr id="0" name=""/>
        <dsp:cNvSpPr/>
      </dsp:nvSpPr>
      <dsp:spPr>
        <a:xfrm>
          <a:off x="360897" y="1768996"/>
          <a:ext cx="2857474" cy="550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Comfort measures</a:t>
          </a:r>
          <a:endParaRPr lang="en-US" sz="1600" kern="1200" dirty="0"/>
        </a:p>
      </dsp:txBody>
      <dsp:txXfrm>
        <a:off x="360897" y="1768996"/>
        <a:ext cx="2857474" cy="550516"/>
      </dsp:txXfrm>
    </dsp:sp>
    <dsp:sp modelId="{04508E02-BE91-1F45-8FA5-C0A20428115C}">
      <dsp:nvSpPr>
        <dsp:cNvPr id="0" name=""/>
        <dsp:cNvSpPr/>
      </dsp:nvSpPr>
      <dsp:spPr>
        <a:xfrm>
          <a:off x="360897" y="2404207"/>
          <a:ext cx="2857474" cy="550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Analgeisa</a:t>
          </a:r>
          <a:r>
            <a:rPr lang="en-US" sz="1600" kern="1200" dirty="0" smtClean="0"/>
            <a:t> (ibuprofen)</a:t>
          </a:r>
          <a:endParaRPr lang="en-US" sz="1600" kern="1200" dirty="0"/>
        </a:p>
      </dsp:txBody>
      <dsp:txXfrm>
        <a:off x="360897" y="2404207"/>
        <a:ext cx="2857474" cy="550516"/>
      </dsp:txXfrm>
    </dsp:sp>
    <dsp:sp modelId="{E65D63FF-1B8F-E54E-8479-6D16316B6232}">
      <dsp:nvSpPr>
        <dsp:cNvPr id="0" name=""/>
        <dsp:cNvSpPr/>
      </dsp:nvSpPr>
      <dsp:spPr>
        <a:xfrm>
          <a:off x="360897" y="3039418"/>
          <a:ext cx="2857474" cy="550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Antibiotics (symptoms persist &gt; 24 hrs)</a:t>
          </a:r>
          <a:endParaRPr lang="en-US" sz="1600" kern="1200" dirty="0"/>
        </a:p>
      </dsp:txBody>
      <dsp:txXfrm>
        <a:off x="360897" y="3039418"/>
        <a:ext cx="2857474" cy="550516"/>
      </dsp:txXfrm>
    </dsp:sp>
    <dsp:sp modelId="{6B70C8E4-99D4-FA46-B345-1578CEA7B023}">
      <dsp:nvSpPr>
        <dsp:cNvPr id="0" name=""/>
        <dsp:cNvSpPr/>
      </dsp:nvSpPr>
      <dsp:spPr>
        <a:xfrm>
          <a:off x="3843444" y="0"/>
          <a:ext cx="3571842" cy="377897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Infectious mastitis/bacterial lactiferous duct infection</a:t>
          </a:r>
          <a:endParaRPr lang="en-US" sz="2200" kern="1200" dirty="0"/>
        </a:p>
      </dsp:txBody>
      <dsp:txXfrm>
        <a:off x="3843444" y="0"/>
        <a:ext cx="3571842" cy="1133692"/>
      </dsp:txXfrm>
    </dsp:sp>
    <dsp:sp modelId="{ABED35A6-99D1-5145-B5E9-1862DCFD9827}">
      <dsp:nvSpPr>
        <dsp:cNvPr id="0" name=""/>
        <dsp:cNvSpPr/>
      </dsp:nvSpPr>
      <dsp:spPr>
        <a:xfrm>
          <a:off x="4200628" y="1133692"/>
          <a:ext cx="2857474" cy="24563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i="0" kern="1200" dirty="0" smtClean="0">
              <a:latin typeface="Bookman Old Style"/>
              <a:cs typeface="Bookman Old Style"/>
            </a:rPr>
            <a:t>?</a:t>
          </a:r>
          <a:r>
            <a:rPr lang="en-US" sz="3600" kern="1200" dirty="0" smtClean="0"/>
            <a:t> 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(Does not resolve with standard mastitis treatment)</a:t>
          </a:r>
          <a:endParaRPr lang="en-US" sz="2400" kern="1200" dirty="0"/>
        </a:p>
      </dsp:txBody>
      <dsp:txXfrm>
        <a:off x="4200628" y="1133692"/>
        <a:ext cx="2857474" cy="24563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E1A0412-68F2-AF48-96A9-0E848AB57C85}" type="datetimeFigureOut">
              <a:rPr lang="en-US" smtClean="0"/>
              <a:pPr/>
              <a:t>9/6/2011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92E8E30-BC00-9742-BBEF-D7FF8BCBFE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4E1A0412-68F2-AF48-96A9-0E848AB57C85}" type="datetimeFigureOut">
              <a:rPr lang="en-US" smtClean="0"/>
              <a:pPr/>
              <a:t>9/6/2011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8E30-BC00-9742-BBEF-D7FF8BCBFE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4E1A0412-68F2-AF48-96A9-0E848AB57C85}" type="datetimeFigureOut">
              <a:rPr lang="en-US" smtClean="0"/>
              <a:pPr/>
              <a:t>9/6/2011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92E8E30-BC00-9742-BBEF-D7FF8BCBFE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4E1A0412-68F2-AF48-96A9-0E848AB57C85}" type="datetimeFigureOut">
              <a:rPr lang="en-US" smtClean="0"/>
              <a:pPr/>
              <a:t>9/6/2011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C92E8E30-BC00-9742-BBEF-D7FF8BCBFE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4E1A0412-68F2-AF48-96A9-0E848AB57C85}" type="datetimeFigureOut">
              <a:rPr lang="en-US" smtClean="0"/>
              <a:pPr/>
              <a:t>9/6/2011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8E30-BC00-9742-BBEF-D7FF8BCBFE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C92E8E30-BC00-9742-BBEF-D7FF8BCBFE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0412-68F2-AF48-96A9-0E848AB57C85}" type="datetimeFigureOut">
              <a:rPr lang="en-US" smtClean="0"/>
              <a:pPr/>
              <a:t>9/6/2011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8E30-BC00-9742-BBEF-D7FF8BCBFE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0412-68F2-AF48-96A9-0E848AB57C85}" type="datetimeFigureOut">
              <a:rPr lang="en-US" smtClean="0"/>
              <a:pPr/>
              <a:t>9/6/2011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8E30-BC00-9742-BBEF-D7FF8BCBFE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0412-68F2-AF48-96A9-0E848AB57C85}" type="datetimeFigureOut">
              <a:rPr lang="en-US" smtClean="0"/>
              <a:pPr/>
              <a:t>9/6/2011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8E30-BC00-9742-BBEF-D7FF8BCBFE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0412-68F2-AF48-96A9-0E848AB57C85}" type="datetimeFigureOut">
              <a:rPr lang="en-US" smtClean="0"/>
              <a:pPr/>
              <a:t>9/6/2011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8E30-BC00-9742-BBEF-D7FF8BCBFE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0412-68F2-AF48-96A9-0E848AB57C85}" type="datetimeFigureOut">
              <a:rPr lang="en-US" smtClean="0"/>
              <a:pPr/>
              <a:t>9/6/2011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8E30-BC00-9742-BBEF-D7FF8BCBFE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0412-68F2-AF48-96A9-0E848AB57C85}" type="datetimeFigureOut">
              <a:rPr lang="en-US" smtClean="0"/>
              <a:pPr/>
              <a:t>9/6/2011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8E30-BC00-9742-BBEF-D7FF8BCBFE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0412-68F2-AF48-96A9-0E848AB57C85}" type="datetimeFigureOut">
              <a:rPr lang="en-US" smtClean="0"/>
              <a:pPr/>
              <a:t>9/6/2011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8E30-BC00-9742-BBEF-D7FF8BCBFE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0412-68F2-AF48-96A9-0E848AB57C85}" type="datetimeFigureOut">
              <a:rPr lang="en-US" smtClean="0"/>
              <a:pPr/>
              <a:t>9/6/2011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8E30-BC00-9742-BBEF-D7FF8BCBFE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4E1A0412-68F2-AF48-96A9-0E848AB57C85}" type="datetimeFigureOut">
              <a:rPr lang="en-US" smtClean="0"/>
              <a:pPr/>
              <a:t>9/6/2011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8E30-BC00-9742-BBEF-D7FF8BCBFE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0412-68F2-AF48-96A9-0E848AB57C85}" type="datetimeFigureOut">
              <a:rPr lang="en-US" smtClean="0"/>
              <a:pPr/>
              <a:t>9/6/2011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8E30-BC00-9742-BBEF-D7FF8BCBFE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0412-68F2-AF48-96A9-0E848AB57C85}" type="datetimeFigureOut">
              <a:rPr lang="en-US" smtClean="0"/>
              <a:pPr/>
              <a:t>9/6/2011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8E30-BC00-9742-BBEF-D7FF8BCBFE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0412-68F2-AF48-96A9-0E848AB57C85}" type="datetimeFigureOut">
              <a:rPr lang="en-US" smtClean="0"/>
              <a:pPr/>
              <a:t>9/6/2011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8E30-BC00-9742-BBEF-D7FF8BCBFE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0412-68F2-AF48-96A9-0E848AB57C85}" type="datetimeFigureOut">
              <a:rPr lang="en-US" smtClean="0"/>
              <a:pPr/>
              <a:t>9/6/2011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8E30-BC00-9742-BBEF-D7FF8BCBFE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E1A0412-68F2-AF48-96A9-0E848AB57C85}" type="datetimeFigureOut">
              <a:rPr lang="en-US" smtClean="0"/>
              <a:pPr/>
              <a:t>9/6/2011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C92E8E30-BC00-9742-BBEF-D7FF8BCBFE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</p:sldLayoutIdLst>
  <p:transition spd="slow">
    <p:fade/>
  </p:transition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Word_Document1.docx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06240" y="4367698"/>
            <a:ext cx="5458968" cy="104868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Chronic Breast Pain in Lactating Women: </a:t>
            </a:r>
            <a:r>
              <a:rPr lang="en-US" dirty="0" smtClean="0"/>
              <a:t>Development of a Clinical Protocol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06240" y="5556602"/>
            <a:ext cx="5458968" cy="621792"/>
          </a:xfrm>
        </p:spPr>
        <p:txBody>
          <a:bodyPr/>
          <a:lstStyle/>
          <a:p>
            <a:r>
              <a:rPr lang="en-US" b="1" dirty="0" smtClean="0"/>
              <a:t>Michele Lorenz </a:t>
            </a:r>
            <a:r>
              <a:rPr lang="en-US" dirty="0" smtClean="0"/>
              <a:t>(Med2 UWSMPH)</a:t>
            </a:r>
          </a:p>
          <a:p>
            <a:r>
              <a:rPr lang="en-US" dirty="0" smtClean="0"/>
              <a:t>Mentor: </a:t>
            </a:r>
            <a:r>
              <a:rPr lang="en-US" b="1" dirty="0" smtClean="0"/>
              <a:t>Dr. Anne </a:t>
            </a:r>
            <a:r>
              <a:rPr lang="en-US" b="1" dirty="0" err="1" smtClean="0"/>
              <a:t>Eglash</a:t>
            </a:r>
            <a:endParaRPr lang="en-US" b="1" dirty="0"/>
          </a:p>
        </p:txBody>
      </p:sp>
      <p:pic>
        <p:nvPicPr>
          <p:cNvPr id="4" name="Picture 3" descr="2070465861_7eefe2f006_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15" y="261432"/>
            <a:ext cx="2625768" cy="3904488"/>
          </a:xfrm>
          <a:prstGeom prst="rect">
            <a:avLst/>
          </a:prstGeom>
        </p:spPr>
      </p:pic>
      <p:pic>
        <p:nvPicPr>
          <p:cNvPr id="5" name="Picture 4" descr="Screen shot 2011-09-03 at 12.18.3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614" y="4211817"/>
            <a:ext cx="2633472" cy="196682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79221"/>
            <a:ext cx="6508377" cy="1143000"/>
          </a:xfrm>
        </p:spPr>
        <p:txBody>
          <a:bodyPr anchor="t"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962826"/>
            <a:ext cx="6508377" cy="39163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 Background: Chronic pain</a:t>
            </a:r>
          </a:p>
          <a:p>
            <a:r>
              <a:rPr lang="en-US" sz="3200" dirty="0" smtClean="0"/>
              <a:t> ABM process</a:t>
            </a:r>
          </a:p>
          <a:p>
            <a:r>
              <a:rPr lang="en-US" sz="3200" dirty="0" smtClean="0"/>
              <a:t> Challenges</a:t>
            </a:r>
          </a:p>
          <a:p>
            <a:r>
              <a:rPr lang="en-US" sz="3200" dirty="0" smtClean="0"/>
              <a:t> Accomplishments</a:t>
            </a:r>
          </a:p>
          <a:p>
            <a:r>
              <a:rPr lang="en-US" sz="3200" dirty="0" smtClean="0"/>
              <a:t> Future work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286476" y="282261"/>
            <a:ext cx="400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1"/>
                </a:solidFill>
              </a:rPr>
              <a:t>Chronic Breast Pain  </a:t>
            </a:r>
            <a:r>
              <a:rPr lang="en-US" b="1" dirty="0" smtClean="0">
                <a:solidFill>
                  <a:srgbClr val="FFFFFF"/>
                </a:solidFill>
              </a:rPr>
              <a:t>Protocol</a:t>
            </a: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5" name="Picture 4" descr="Screen shot 2011-09-03 at 12.18.3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8656" y="810537"/>
            <a:ext cx="1224333" cy="9144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79221"/>
            <a:ext cx="6508377" cy="1143000"/>
          </a:xfrm>
        </p:spPr>
        <p:txBody>
          <a:bodyPr anchor="t"/>
          <a:lstStyle/>
          <a:p>
            <a:r>
              <a:rPr lang="en-US" dirty="0" smtClean="0"/>
              <a:t>Chronic pain:</a:t>
            </a:r>
            <a:br>
              <a:rPr lang="en-US" dirty="0" smtClean="0"/>
            </a:br>
            <a:r>
              <a:rPr lang="en-US" sz="2400" dirty="0" smtClean="0"/>
              <a:t>The need for a clinical protocol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286476" y="282261"/>
            <a:ext cx="400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1"/>
                </a:solidFill>
              </a:rPr>
              <a:t>Chronic Breast Pain  </a:t>
            </a:r>
            <a:r>
              <a:rPr lang="en-US" b="1" dirty="0" smtClean="0">
                <a:solidFill>
                  <a:srgbClr val="FFFFFF"/>
                </a:solidFill>
              </a:rPr>
              <a:t>Protocol</a:t>
            </a:r>
            <a:endParaRPr lang="en-US" b="1" dirty="0">
              <a:solidFill>
                <a:srgbClr val="FFFFFF"/>
              </a:solidFill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1524000" y="220312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9" descr="Screen shot 2011-09-03 at 12.18.36 P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8656" y="810537"/>
            <a:ext cx="1224333" cy="914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199" y="6364591"/>
            <a:ext cx="81857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Eglash</a:t>
            </a:r>
            <a:r>
              <a:rPr lang="en-US" sz="1200" dirty="0" smtClean="0"/>
              <a:t> A et al. 2006; Delgado et al. 2009.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4286476" y="2492478"/>
            <a:ext cx="2353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/>
                </a:solidFill>
              </a:rPr>
              <a:t>3-33% of lactating women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52642" y="3879812"/>
            <a:ext cx="2353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/>
                </a:solidFill>
              </a:rPr>
              <a:t>&gt; 6 months of</a:t>
            </a:r>
          </a:p>
          <a:p>
            <a:pPr algn="ctr"/>
            <a:r>
              <a:rPr lang="en-US" b="1" dirty="0" smtClean="0">
                <a:solidFill>
                  <a:schemeClr val="accent2"/>
                </a:solidFill>
              </a:rPr>
              <a:t>breastfeeding</a:t>
            </a:r>
            <a:endParaRPr lang="en-US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79221"/>
            <a:ext cx="6508377" cy="1143000"/>
          </a:xfrm>
        </p:spPr>
        <p:txBody>
          <a:bodyPr anchor="t"/>
          <a:lstStyle/>
          <a:p>
            <a:r>
              <a:rPr lang="en-US" dirty="0" smtClean="0"/>
              <a:t>Chronic pain:</a:t>
            </a:r>
            <a:br>
              <a:rPr lang="en-US" dirty="0" smtClean="0"/>
            </a:br>
            <a:r>
              <a:rPr lang="en-US" sz="2400" dirty="0" smtClean="0"/>
              <a:t>The need for a clinical protocol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286476" y="282261"/>
            <a:ext cx="400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1"/>
                </a:solidFill>
              </a:rPr>
              <a:t>Chronic Breast Pain  </a:t>
            </a:r>
            <a:r>
              <a:rPr lang="en-US" b="1" dirty="0" smtClean="0">
                <a:solidFill>
                  <a:srgbClr val="FFFFFF"/>
                </a:solidFill>
              </a:rPr>
              <a:t>Protocol</a:t>
            </a: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10" name="Picture 9" descr="Screen shot 2011-09-03 at 12.18.3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8656" y="810537"/>
            <a:ext cx="1224333" cy="91440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199" y="1962826"/>
            <a:ext cx="7831377" cy="317780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 Not the usual “mastitis” symptoms:</a:t>
            </a:r>
            <a:endParaRPr lang="en-US" sz="3200" dirty="0"/>
          </a:p>
        </p:txBody>
      </p:sp>
      <p:graphicFrame>
        <p:nvGraphicFramePr>
          <p:cNvPr id="7" name="Diagram 6"/>
          <p:cNvGraphicFramePr/>
          <p:nvPr/>
        </p:nvGraphicFramePr>
        <p:xfrm>
          <a:off x="869576" y="2585615"/>
          <a:ext cx="7419000" cy="3778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ctangle 8"/>
          <p:cNvSpPr/>
          <p:nvPr/>
        </p:nvSpPr>
        <p:spPr>
          <a:xfrm>
            <a:off x="1193447" y="3687179"/>
            <a:ext cx="2926080" cy="2509117"/>
          </a:xfrm>
          <a:prstGeom prst="rect">
            <a:avLst/>
          </a:prstGeom>
          <a:solidFill>
            <a:srgbClr val="EFE3E9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017983" y="3687179"/>
            <a:ext cx="2926080" cy="2509117"/>
          </a:xfrm>
          <a:prstGeom prst="rect">
            <a:avLst/>
          </a:prstGeom>
          <a:solidFill>
            <a:srgbClr val="EFE3E9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57199" y="6364591"/>
            <a:ext cx="81857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Eglash</a:t>
            </a:r>
            <a:r>
              <a:rPr lang="en-US" sz="1200" dirty="0" smtClean="0"/>
              <a:t> A et al. 2006; ABM Protocol Committee 2008</a:t>
            </a:r>
            <a:endParaRPr lang="en-US" sz="12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79221"/>
            <a:ext cx="6508377" cy="1143000"/>
          </a:xfrm>
        </p:spPr>
        <p:txBody>
          <a:bodyPr anchor="t"/>
          <a:lstStyle/>
          <a:p>
            <a:r>
              <a:rPr lang="en-US" dirty="0" smtClean="0"/>
              <a:t>Chronic pain:</a:t>
            </a:r>
            <a:br>
              <a:rPr lang="en-US" dirty="0" smtClean="0"/>
            </a:br>
            <a:r>
              <a:rPr lang="en-US" sz="2400" dirty="0" smtClean="0"/>
              <a:t>The need for a clinical protocol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286476" y="282261"/>
            <a:ext cx="400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1"/>
                </a:solidFill>
              </a:rPr>
              <a:t>Chronic Breast Pain  </a:t>
            </a:r>
            <a:r>
              <a:rPr lang="en-US" b="1" dirty="0" smtClean="0">
                <a:solidFill>
                  <a:srgbClr val="FFFFFF"/>
                </a:solidFill>
              </a:rPr>
              <a:t>Protocol</a:t>
            </a: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10" name="Picture 9" descr="Screen shot 2011-09-03 at 12.18.3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8656" y="810537"/>
            <a:ext cx="1224333" cy="91440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199" y="1962826"/>
            <a:ext cx="6508377" cy="39163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 Treatment strategies:</a:t>
            </a:r>
            <a:endParaRPr lang="en-US" sz="3200" dirty="0"/>
          </a:p>
        </p:txBody>
      </p:sp>
      <p:graphicFrame>
        <p:nvGraphicFramePr>
          <p:cNvPr id="7" name="Diagram 6"/>
          <p:cNvGraphicFramePr/>
          <p:nvPr/>
        </p:nvGraphicFramePr>
        <p:xfrm>
          <a:off x="869576" y="2585615"/>
          <a:ext cx="7419000" cy="3778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7"/>
          <p:cNvSpPr/>
          <p:nvPr/>
        </p:nvSpPr>
        <p:spPr>
          <a:xfrm>
            <a:off x="1193447" y="3687179"/>
            <a:ext cx="2926080" cy="2509117"/>
          </a:xfrm>
          <a:prstGeom prst="rect">
            <a:avLst/>
          </a:prstGeom>
          <a:solidFill>
            <a:srgbClr val="EFE3E9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017983" y="3687179"/>
            <a:ext cx="2926080" cy="2509117"/>
          </a:xfrm>
          <a:prstGeom prst="rect">
            <a:avLst/>
          </a:prstGeom>
          <a:solidFill>
            <a:srgbClr val="EFE3E9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57199" y="6364591"/>
            <a:ext cx="81857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Eglash</a:t>
            </a:r>
            <a:r>
              <a:rPr lang="en-US" sz="1200" dirty="0" smtClean="0"/>
              <a:t> A et al. 2006; ABM Protocol Committee 2008</a:t>
            </a:r>
            <a:endParaRPr lang="en-US" sz="12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79221"/>
            <a:ext cx="6508377" cy="1143000"/>
          </a:xfrm>
        </p:spPr>
        <p:txBody>
          <a:bodyPr anchor="t"/>
          <a:lstStyle/>
          <a:p>
            <a:r>
              <a:rPr lang="en-US" dirty="0" smtClean="0"/>
              <a:t>ABM:</a:t>
            </a:r>
            <a:br>
              <a:rPr lang="en-US" dirty="0" smtClean="0"/>
            </a:br>
            <a:r>
              <a:rPr lang="en-US" sz="2400" dirty="0" smtClean="0"/>
              <a:t>Academy for Breastfeeding Medicine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962826"/>
            <a:ext cx="8185790" cy="45088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 Promotion, protection + support of BF</a:t>
            </a:r>
          </a:p>
          <a:p>
            <a:r>
              <a:rPr lang="en-US" sz="3200" dirty="0" smtClean="0"/>
              <a:t> Physician education</a:t>
            </a:r>
          </a:p>
          <a:p>
            <a:r>
              <a:rPr lang="en-US" sz="3200" dirty="0" smtClean="0"/>
              <a:t> Facilitation of optimal breastfeeding practices</a:t>
            </a:r>
          </a:p>
          <a:p>
            <a:r>
              <a:rPr lang="en-US" sz="3200" dirty="0" smtClean="0"/>
              <a:t> Exchange of information among organizations</a:t>
            </a:r>
          </a:p>
          <a:p>
            <a:pPr>
              <a:buNone/>
            </a:pPr>
            <a:r>
              <a:rPr lang="en-US" sz="3027" b="1" cap="small" dirty="0" smtClean="0"/>
              <a:t>central goal:</a:t>
            </a:r>
            <a:r>
              <a:rPr lang="en-US" sz="3027" cap="small" dirty="0" smtClean="0"/>
              <a:t> </a:t>
            </a:r>
            <a:r>
              <a:rPr lang="en-US" sz="2600" b="1" dirty="0" smtClean="0"/>
              <a:t>Development of clinical protocols</a:t>
            </a:r>
            <a:endParaRPr lang="en-US" sz="2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286476" y="282261"/>
            <a:ext cx="400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1"/>
                </a:solidFill>
              </a:rPr>
              <a:t>Chronic Breast Pain  </a:t>
            </a:r>
            <a:r>
              <a:rPr lang="en-US" b="1" dirty="0" smtClean="0">
                <a:solidFill>
                  <a:srgbClr val="FFFFFF"/>
                </a:solidFill>
              </a:rPr>
              <a:t>Protocol</a:t>
            </a: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5" name="Picture 4" descr="Screen shot 2011-09-03 at 12.18.3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8656" y="810537"/>
            <a:ext cx="1224333" cy="9144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79221"/>
            <a:ext cx="6508377" cy="1143000"/>
          </a:xfrm>
        </p:spPr>
        <p:txBody>
          <a:bodyPr anchor="t"/>
          <a:lstStyle/>
          <a:p>
            <a:r>
              <a:rPr lang="en-US" dirty="0" smtClean="0"/>
              <a:t>ABM:</a:t>
            </a:r>
            <a:br>
              <a:rPr lang="en-US" dirty="0" smtClean="0"/>
            </a:br>
            <a:r>
              <a:rPr lang="en-US" sz="2400" dirty="0" smtClean="0"/>
              <a:t>Academy for Breastfeeding Medicine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962826"/>
            <a:ext cx="8185790" cy="4508862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 Clinical protocol process:</a:t>
            </a:r>
          </a:p>
          <a:p>
            <a:pPr lvl="1"/>
            <a:r>
              <a:rPr lang="en-US" sz="2400" b="1" dirty="0" smtClean="0"/>
              <a:t>Definition of need</a:t>
            </a:r>
          </a:p>
          <a:p>
            <a:pPr lvl="1"/>
            <a:r>
              <a:rPr lang="en-US" sz="2400" b="1" dirty="0" smtClean="0"/>
              <a:t>Draft bibliography + purpose</a:t>
            </a:r>
          </a:p>
          <a:p>
            <a:pPr lvl="1"/>
            <a:r>
              <a:rPr lang="en-US" sz="2400" b="1" dirty="0" smtClean="0"/>
              <a:t>Annotated bibliography (literature review)</a:t>
            </a:r>
          </a:p>
          <a:p>
            <a:pPr lvl="2"/>
            <a:r>
              <a:rPr lang="en-US" sz="2400" dirty="0" smtClean="0"/>
              <a:t>Submission to Protocol Committee</a:t>
            </a:r>
          </a:p>
          <a:p>
            <a:pPr lvl="1"/>
            <a:r>
              <a:rPr lang="en-US" sz="2400" b="1" dirty="0" smtClean="0"/>
              <a:t>Draft protocol</a:t>
            </a:r>
          </a:p>
          <a:p>
            <a:pPr lvl="2"/>
            <a:r>
              <a:rPr lang="en-US" sz="2400" dirty="0" smtClean="0"/>
              <a:t>Submitted to Committee Chair</a:t>
            </a:r>
          </a:p>
          <a:p>
            <a:pPr lvl="2"/>
            <a:r>
              <a:rPr lang="en-US" sz="2400" dirty="0" smtClean="0"/>
              <a:t>Peer review, revisions</a:t>
            </a:r>
          </a:p>
          <a:p>
            <a:pPr lvl="1"/>
            <a:r>
              <a:rPr lang="en-US" sz="2400" b="1" dirty="0" smtClean="0"/>
              <a:t>Final protocol</a:t>
            </a:r>
          </a:p>
          <a:p>
            <a:pPr lvl="2"/>
            <a:r>
              <a:rPr lang="en-US" sz="2400" dirty="0" smtClean="0"/>
              <a:t>Published, translated, updated every 5 years</a:t>
            </a:r>
          </a:p>
          <a:p>
            <a:pPr lvl="1"/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286476" y="282261"/>
            <a:ext cx="400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1"/>
                </a:solidFill>
              </a:rPr>
              <a:t>Chronic Breast Pain  </a:t>
            </a:r>
            <a:r>
              <a:rPr lang="en-US" b="1" dirty="0" smtClean="0">
                <a:solidFill>
                  <a:srgbClr val="FFFFFF"/>
                </a:solidFill>
              </a:rPr>
              <a:t>Protocol</a:t>
            </a: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5" name="Picture 4" descr="Screen shot 2011-09-03 at 12.18.3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8656" y="810537"/>
            <a:ext cx="1224333" cy="9144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79221"/>
            <a:ext cx="6508377" cy="1143000"/>
          </a:xfrm>
        </p:spPr>
        <p:txBody>
          <a:bodyPr anchor="t"/>
          <a:lstStyle/>
          <a:p>
            <a:r>
              <a:rPr lang="en-US" dirty="0" smtClean="0"/>
              <a:t>Protocol:</a:t>
            </a:r>
            <a:br>
              <a:rPr lang="en-US" dirty="0" smtClean="0"/>
            </a:br>
            <a:r>
              <a:rPr lang="en-US" sz="2400" dirty="0" smtClean="0"/>
              <a:t>Challenges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962826"/>
            <a:ext cx="8185790" cy="3916363"/>
          </a:xfrm>
        </p:spPr>
        <p:txBody>
          <a:bodyPr>
            <a:normAutofit/>
          </a:bodyPr>
          <a:lstStyle/>
          <a:p>
            <a:r>
              <a:rPr lang="en-US" sz="2900" dirty="0" smtClean="0"/>
              <a:t> Literature review w/o well-established search terminology </a:t>
            </a:r>
          </a:p>
          <a:p>
            <a:pPr>
              <a:buNone/>
            </a:pPr>
            <a:endParaRPr lang="en-US" sz="2900" dirty="0" smtClean="0"/>
          </a:p>
          <a:p>
            <a:pPr lvl="1">
              <a:buNone/>
            </a:pPr>
            <a:endParaRPr lang="en-US" sz="2900" dirty="0" smtClean="0"/>
          </a:p>
          <a:p>
            <a:r>
              <a:rPr lang="en-US" sz="2900" dirty="0" smtClean="0"/>
              <a:t> Complicated etiology + research methods</a:t>
            </a:r>
          </a:p>
          <a:p>
            <a:pPr lvl="1">
              <a:buNone/>
            </a:pPr>
            <a:endParaRPr lang="en-US" sz="2900" dirty="0"/>
          </a:p>
        </p:txBody>
      </p:sp>
      <p:sp>
        <p:nvSpPr>
          <p:cNvPr id="4" name="TextBox 3"/>
          <p:cNvSpPr txBox="1"/>
          <p:nvPr/>
        </p:nvSpPr>
        <p:spPr>
          <a:xfrm>
            <a:off x="4286476" y="282261"/>
            <a:ext cx="400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1"/>
                </a:solidFill>
              </a:rPr>
              <a:t>Chronic Breast Pain  </a:t>
            </a:r>
            <a:r>
              <a:rPr lang="en-US" b="1" dirty="0" smtClean="0">
                <a:solidFill>
                  <a:srgbClr val="FFFFFF"/>
                </a:solidFill>
              </a:rPr>
              <a:t>Protocol</a:t>
            </a: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5" name="Picture 4" descr="Screen shot 2011-09-03 at 12.18.3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8656" y="810537"/>
            <a:ext cx="1224333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199" y="2922213"/>
            <a:ext cx="81857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cap="small" dirty="0" smtClean="0"/>
              <a:t>ideal terms, few results		vague search terms, many results	</a:t>
            </a:r>
          </a:p>
          <a:p>
            <a:r>
              <a:rPr lang="en-US" dirty="0" smtClean="0"/>
              <a:t>“infectious mastitis”			“mastitis”		“breast infection”</a:t>
            </a:r>
          </a:p>
          <a:p>
            <a:r>
              <a:rPr lang="en-US" dirty="0" smtClean="0"/>
              <a:t>“chronic breast pain”		“breast pain” 	“nursing” (profession/BF)</a:t>
            </a:r>
          </a:p>
          <a:p>
            <a:r>
              <a:rPr lang="en-US" dirty="0" smtClean="0"/>
              <a:t>“lactiferous duct infection”		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6589" y="4788100"/>
            <a:ext cx="818579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cap="small" dirty="0" smtClean="0"/>
              <a:t>etiology							methods</a:t>
            </a:r>
          </a:p>
          <a:p>
            <a:r>
              <a:rPr lang="en-US" dirty="0" smtClean="0"/>
              <a:t>(?)</a:t>
            </a:r>
            <a:r>
              <a:rPr lang="en-US" i="1" dirty="0" smtClean="0"/>
              <a:t> </a:t>
            </a:r>
            <a:r>
              <a:rPr lang="en-US" i="1" dirty="0" err="1" smtClean="0"/>
              <a:t>s</a:t>
            </a:r>
            <a:r>
              <a:rPr lang="en-US" i="1" dirty="0" smtClean="0"/>
              <a:t>. </a:t>
            </a:r>
            <a:r>
              <a:rPr lang="en-US" i="1" dirty="0" err="1" smtClean="0"/>
              <a:t>aureus</a:t>
            </a:r>
            <a:r>
              <a:rPr lang="en-US" dirty="0" err="1" smtClean="0"/>
              <a:t>/</a:t>
            </a:r>
            <a:r>
              <a:rPr lang="en-US" i="1" dirty="0" err="1" smtClean="0"/>
              <a:t>s</a:t>
            </a:r>
            <a:r>
              <a:rPr lang="en-US" i="1" dirty="0" smtClean="0"/>
              <a:t>. </a:t>
            </a:r>
            <a:r>
              <a:rPr lang="en-US" i="1" dirty="0" err="1" smtClean="0"/>
              <a:t>epidermidis</a:t>
            </a:r>
            <a:r>
              <a:rPr lang="en-US" dirty="0" smtClean="0"/>
              <a:t>		reliable detection of possible agents	</a:t>
            </a:r>
            <a:endParaRPr lang="en-US" i="1" dirty="0" smtClean="0"/>
          </a:p>
          <a:p>
            <a:r>
              <a:rPr lang="en-US" dirty="0" smtClean="0"/>
              <a:t>(?) </a:t>
            </a:r>
            <a:r>
              <a:rPr lang="en-US" dirty="0" err="1" smtClean="0"/>
              <a:t>biofilms</a:t>
            </a:r>
            <a:r>
              <a:rPr lang="en-US" dirty="0" smtClean="0"/>
              <a:t> (yeast + bacteria)	characterization of </a:t>
            </a:r>
            <a:r>
              <a:rPr lang="en-US" dirty="0" err="1" smtClean="0"/>
              <a:t>pathophys</a:t>
            </a:r>
            <a:r>
              <a:rPr lang="en-US" dirty="0" smtClean="0"/>
              <a:t> process</a:t>
            </a:r>
          </a:p>
          <a:p>
            <a:r>
              <a:rPr lang="en-US" dirty="0" smtClean="0"/>
              <a:t>(?) milk stasis/overproduction	lack of </a:t>
            </a:r>
            <a:r>
              <a:rPr lang="en-US" dirty="0" err="1" smtClean="0"/>
              <a:t>RCTs</a:t>
            </a:r>
            <a:r>
              <a:rPr lang="en-US" dirty="0" smtClean="0"/>
              <a:t>, large studies</a:t>
            </a:r>
          </a:p>
          <a:p>
            <a:r>
              <a:rPr lang="en-US" dirty="0" smtClean="0"/>
              <a:t>(?) previous antibiotic use		applicability of </a:t>
            </a:r>
            <a:r>
              <a:rPr lang="en-US" dirty="0" err="1" smtClean="0"/>
              <a:t>txs</a:t>
            </a:r>
            <a:r>
              <a:rPr lang="en-US" dirty="0" smtClean="0"/>
              <a:t> for similar infections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79221"/>
            <a:ext cx="6508377" cy="1143000"/>
          </a:xfrm>
        </p:spPr>
        <p:txBody>
          <a:bodyPr anchor="t"/>
          <a:lstStyle/>
          <a:p>
            <a:r>
              <a:rPr lang="en-US" dirty="0" smtClean="0"/>
              <a:t>Protocol:</a:t>
            </a:r>
            <a:br>
              <a:rPr lang="en-US" dirty="0" smtClean="0"/>
            </a:br>
            <a:r>
              <a:rPr lang="en-US" sz="2400" dirty="0" smtClean="0"/>
              <a:t>Challenges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962826"/>
            <a:ext cx="8185790" cy="4113527"/>
          </a:xfrm>
        </p:spPr>
        <p:txBody>
          <a:bodyPr>
            <a:normAutofit/>
          </a:bodyPr>
          <a:lstStyle/>
          <a:p>
            <a:r>
              <a:rPr lang="en-US" sz="2900" dirty="0" smtClean="0"/>
              <a:t> Overcoming search issues:</a:t>
            </a:r>
          </a:p>
          <a:p>
            <a:pPr lvl="1"/>
            <a:r>
              <a:rPr lang="en-US" sz="2700" dirty="0" smtClean="0"/>
              <a:t> </a:t>
            </a:r>
            <a:r>
              <a:rPr lang="en-US" sz="2400" dirty="0" err="1" smtClean="0"/>
              <a:t>PubMed</a:t>
            </a:r>
            <a:r>
              <a:rPr lang="en-US" sz="2400" dirty="0" smtClean="0"/>
              <a:t> </a:t>
            </a:r>
            <a:r>
              <a:rPr lang="en-US" sz="2400" dirty="0" err="1" smtClean="0"/>
              <a:t>MeSH</a:t>
            </a:r>
            <a:r>
              <a:rPr lang="en-US" sz="2400" dirty="0" smtClean="0"/>
              <a:t> terms</a:t>
            </a:r>
          </a:p>
          <a:p>
            <a:pPr lvl="1"/>
            <a:r>
              <a:rPr lang="en-US" sz="2400" dirty="0" smtClean="0"/>
              <a:t> Web of Knowledge Citation Map </a:t>
            </a:r>
            <a:r>
              <a:rPr lang="en-US" sz="1900" dirty="0" smtClean="0">
                <a:sym typeface="Wingdings"/>
              </a:rPr>
              <a:t>(forward/backward)</a:t>
            </a:r>
          </a:p>
          <a:p>
            <a:pPr lvl="1"/>
            <a:endParaRPr lang="en-US" sz="1900" dirty="0" smtClean="0">
              <a:sym typeface="Wingdings"/>
            </a:endParaRPr>
          </a:p>
          <a:p>
            <a:pPr lvl="1"/>
            <a:endParaRPr lang="en-US" sz="1900" dirty="0" smtClean="0">
              <a:sym typeface="Wingdings"/>
            </a:endParaRPr>
          </a:p>
          <a:p>
            <a:pPr lvl="1"/>
            <a:endParaRPr lang="en-US" sz="1900" dirty="0" smtClean="0">
              <a:sym typeface="Wingdings"/>
            </a:endParaRPr>
          </a:p>
          <a:p>
            <a:pPr lvl="1"/>
            <a:endParaRPr lang="en-US" sz="1900" dirty="0" smtClean="0">
              <a:sym typeface="Wingdings"/>
            </a:endParaRPr>
          </a:p>
          <a:p>
            <a:pPr lvl="1"/>
            <a:r>
              <a:rPr lang="en-US" sz="2400" dirty="0" err="1" smtClean="0">
                <a:sym typeface="Wingdings"/>
              </a:rPr>
              <a:t>ClinicalTrials.gov</a:t>
            </a:r>
            <a:r>
              <a:rPr lang="en-US" sz="2400" dirty="0" smtClean="0">
                <a:sym typeface="Wingdings"/>
              </a:rPr>
              <a:t> </a:t>
            </a:r>
          </a:p>
          <a:p>
            <a:pPr lvl="1"/>
            <a:r>
              <a:rPr lang="en-US" sz="2400" dirty="0" smtClean="0">
                <a:sym typeface="Wingdings"/>
              </a:rPr>
              <a:t>Expert opinion/guidance</a:t>
            </a:r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900" dirty="0" smtClean="0"/>
          </a:p>
          <a:p>
            <a:pPr lvl="1">
              <a:buNone/>
            </a:pPr>
            <a:endParaRPr lang="en-US" sz="2900" dirty="0"/>
          </a:p>
        </p:txBody>
      </p:sp>
      <p:sp>
        <p:nvSpPr>
          <p:cNvPr id="4" name="TextBox 3"/>
          <p:cNvSpPr txBox="1"/>
          <p:nvPr/>
        </p:nvSpPr>
        <p:spPr>
          <a:xfrm>
            <a:off x="4286476" y="282261"/>
            <a:ext cx="400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1"/>
                </a:solidFill>
              </a:rPr>
              <a:t>Chronic Breast Pain  </a:t>
            </a:r>
            <a:r>
              <a:rPr lang="en-US" b="1" dirty="0" smtClean="0">
                <a:solidFill>
                  <a:srgbClr val="FFFFFF"/>
                </a:solidFill>
              </a:rPr>
              <a:t>Protocol</a:t>
            </a: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5" name="Picture 4" descr="Screen shot 2011-09-03 at 12.18.3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8656" y="810537"/>
            <a:ext cx="1224333" cy="914400"/>
          </a:xfrm>
          <a:prstGeom prst="rect">
            <a:avLst/>
          </a:prstGeom>
        </p:spPr>
      </p:pic>
      <p:pic>
        <p:nvPicPr>
          <p:cNvPr id="8" name="Picture 7" descr="Screen shot 2011-09-03 at 10.48.0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576" y="3488279"/>
            <a:ext cx="7250181" cy="121235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79221"/>
            <a:ext cx="6508377" cy="1143000"/>
          </a:xfrm>
        </p:spPr>
        <p:txBody>
          <a:bodyPr anchor="t"/>
          <a:lstStyle/>
          <a:p>
            <a:r>
              <a:rPr lang="en-US" dirty="0" smtClean="0"/>
              <a:t>Protocol:</a:t>
            </a:r>
            <a:br>
              <a:rPr lang="en-US" dirty="0" smtClean="0"/>
            </a:br>
            <a:r>
              <a:rPr lang="en-US" sz="2400" dirty="0" smtClean="0"/>
              <a:t>Challenges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962826"/>
            <a:ext cx="8185790" cy="673475"/>
          </a:xfrm>
        </p:spPr>
        <p:txBody>
          <a:bodyPr>
            <a:normAutofit/>
          </a:bodyPr>
          <a:lstStyle/>
          <a:p>
            <a:r>
              <a:rPr lang="en-US" sz="2900" dirty="0" smtClean="0"/>
              <a:t> Complex issue to review:</a:t>
            </a:r>
          </a:p>
          <a:p>
            <a:pPr lvl="1">
              <a:buNone/>
            </a:pPr>
            <a:endParaRPr lang="en-US" sz="2900" dirty="0"/>
          </a:p>
        </p:txBody>
      </p:sp>
      <p:sp>
        <p:nvSpPr>
          <p:cNvPr id="4" name="TextBox 3"/>
          <p:cNvSpPr txBox="1"/>
          <p:nvPr/>
        </p:nvSpPr>
        <p:spPr>
          <a:xfrm>
            <a:off x="4286476" y="282261"/>
            <a:ext cx="400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1"/>
                </a:solidFill>
              </a:rPr>
              <a:t>Chronic Breast Pain  </a:t>
            </a:r>
            <a:r>
              <a:rPr lang="en-US" b="1" dirty="0" smtClean="0">
                <a:solidFill>
                  <a:srgbClr val="FFFFFF"/>
                </a:solidFill>
              </a:rPr>
              <a:t>Protocol</a:t>
            </a: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5" name="Picture 4" descr="Screen shot 2011-09-03 at 12.18.3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8656" y="810537"/>
            <a:ext cx="1224333" cy="914400"/>
          </a:xfrm>
          <a:prstGeom prst="rect">
            <a:avLst/>
          </a:prstGeom>
        </p:spPr>
      </p:pic>
      <p:sp>
        <p:nvSpPr>
          <p:cNvPr id="25" name="Oval 24"/>
          <p:cNvSpPr>
            <a:spLocks noChangeAspect="1"/>
          </p:cNvSpPr>
          <p:nvPr/>
        </p:nvSpPr>
        <p:spPr>
          <a:xfrm>
            <a:off x="578786" y="2636301"/>
            <a:ext cx="1672046" cy="167335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600" dirty="0" smtClean="0"/>
              <a:t>Causative </a:t>
            </a:r>
            <a:r>
              <a:rPr lang="en-US" sz="1600" dirty="0" err="1" smtClean="0"/>
              <a:t>agent(s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858720" y="4416122"/>
            <a:ext cx="1918744" cy="1920239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600" dirty="0"/>
              <a:t>Controversy re: detection of agents</a:t>
            </a:r>
          </a:p>
        </p:txBody>
      </p:sp>
      <p:sp>
        <p:nvSpPr>
          <p:cNvPr id="27" name="Oval 26"/>
          <p:cNvSpPr>
            <a:spLocks noChangeAspect="1"/>
          </p:cNvSpPr>
          <p:nvPr/>
        </p:nvSpPr>
        <p:spPr>
          <a:xfrm>
            <a:off x="2378924" y="3094959"/>
            <a:ext cx="1726868" cy="172821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600" dirty="0" smtClean="0"/>
              <a:t>Defining diagnostic criteria</a:t>
            </a:r>
            <a:endParaRPr lang="en-US" sz="1600" dirty="0"/>
          </a:p>
        </p:txBody>
      </p:sp>
      <p:sp>
        <p:nvSpPr>
          <p:cNvPr id="28" name="Oval 27"/>
          <p:cNvSpPr>
            <a:spLocks noChangeAspect="1"/>
          </p:cNvSpPr>
          <p:nvPr/>
        </p:nvSpPr>
        <p:spPr>
          <a:xfrm>
            <a:off x="3576060" y="4309653"/>
            <a:ext cx="2156305" cy="215798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600" dirty="0" smtClean="0"/>
              <a:t>Standardizing sample collection methods</a:t>
            </a:r>
            <a:endParaRPr lang="en-US" sz="1600" dirty="0"/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4804972" y="2636301"/>
            <a:ext cx="1854786" cy="1856232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600" dirty="0" smtClean="0"/>
              <a:t>Interpreting culture results</a:t>
            </a:r>
            <a:endParaRPr lang="en-US" sz="1600" dirty="0"/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5909218" y="4608145"/>
            <a:ext cx="1726868" cy="1728216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600" dirty="0"/>
              <a:t>Value of tested therapies (few </a:t>
            </a:r>
            <a:r>
              <a:rPr lang="en-US" sz="1600" dirty="0" err="1"/>
              <a:t>RCTs</a:t>
            </a:r>
            <a:r>
              <a:rPr lang="en-US" sz="1600" dirty="0"/>
              <a:t>)</a:t>
            </a: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7082885" y="3094959"/>
            <a:ext cx="1726868" cy="172821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600" dirty="0" smtClean="0"/>
              <a:t>Potential of untested therapies</a:t>
            </a:r>
            <a:endParaRPr lang="en-US" sz="16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79221"/>
            <a:ext cx="6508377" cy="1143000"/>
          </a:xfrm>
        </p:spPr>
        <p:txBody>
          <a:bodyPr anchor="t"/>
          <a:lstStyle/>
          <a:p>
            <a:r>
              <a:rPr lang="en-US" dirty="0" smtClean="0"/>
              <a:t>Protocol:</a:t>
            </a:r>
            <a:br>
              <a:rPr lang="en-US" dirty="0" smtClean="0"/>
            </a:br>
            <a:r>
              <a:rPr lang="en-US" sz="2400" dirty="0" smtClean="0"/>
              <a:t>Annotated bibliography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286476" y="282261"/>
            <a:ext cx="400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1"/>
                </a:solidFill>
              </a:rPr>
              <a:t>Chronic Breast Pain  </a:t>
            </a:r>
            <a:r>
              <a:rPr lang="en-US" b="1" dirty="0" smtClean="0">
                <a:solidFill>
                  <a:srgbClr val="FFFFFF"/>
                </a:solidFill>
              </a:rPr>
              <a:t>Protocol</a:t>
            </a: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5" name="Picture 4" descr="Screen shot 2011-09-03 at 12.18.3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8656" y="810537"/>
            <a:ext cx="1224333" cy="914400"/>
          </a:xfrm>
          <a:prstGeom prst="rect">
            <a:avLst/>
          </a:prstGeom>
        </p:spPr>
      </p:pic>
      <p:graphicFrame>
        <p:nvGraphicFramePr>
          <p:cNvPr id="67586" name="Object 2"/>
          <p:cNvGraphicFramePr>
            <a:graphicFrameLocks noChangeAspect="1"/>
          </p:cNvGraphicFramePr>
          <p:nvPr/>
        </p:nvGraphicFramePr>
        <p:xfrm>
          <a:off x="1268134" y="3556871"/>
          <a:ext cx="6550460" cy="3245509"/>
        </p:xfrm>
        <a:graphic>
          <a:graphicData uri="http://schemas.openxmlformats.org/presentationml/2006/ole">
            <p:oleObj spid="_x0000_s67586" name="Document" r:id="rId4" imgW="6997442" imgH="3466972" progId="Word.Document.12">
              <p:embed/>
            </p:oleObj>
          </a:graphicData>
        </a:graphic>
      </p:graphicFrame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199" y="1962827"/>
            <a:ext cx="8185790" cy="1556058"/>
          </a:xfrm>
        </p:spPr>
        <p:txBody>
          <a:bodyPr>
            <a:normAutofit/>
          </a:bodyPr>
          <a:lstStyle/>
          <a:p>
            <a:r>
              <a:rPr lang="en-US" sz="2900" dirty="0" smtClean="0"/>
              <a:t> Background for clinical protocol (~review):</a:t>
            </a:r>
          </a:p>
          <a:p>
            <a:pPr lvl="1"/>
            <a:r>
              <a:rPr lang="en-US" sz="2700" dirty="0" smtClean="0"/>
              <a:t> </a:t>
            </a:r>
            <a:r>
              <a:rPr lang="en-US" sz="2700" b="1" dirty="0" smtClean="0"/>
              <a:t>40 annotations (as of 09/2011)</a:t>
            </a:r>
          </a:p>
          <a:p>
            <a:pPr lvl="1"/>
            <a:r>
              <a:rPr lang="en-US" sz="2700" b="1" dirty="0" smtClean="0"/>
              <a:t> Example:</a:t>
            </a:r>
          </a:p>
          <a:p>
            <a:pPr lvl="1">
              <a:buNone/>
            </a:pPr>
            <a:endParaRPr lang="en-US" sz="2700" b="1" dirty="0" smtClean="0"/>
          </a:p>
          <a:p>
            <a:pPr>
              <a:buNone/>
            </a:pPr>
            <a:endParaRPr lang="en-US" sz="2900" dirty="0" smtClean="0"/>
          </a:p>
          <a:p>
            <a:pPr lvl="1">
              <a:buNone/>
            </a:pPr>
            <a:endParaRPr lang="en-US" sz="2900" dirty="0" smtClean="0"/>
          </a:p>
          <a:p>
            <a:pPr lvl="1">
              <a:buNone/>
            </a:pPr>
            <a:endParaRPr lang="en-US" sz="29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79221"/>
            <a:ext cx="6508377" cy="1143000"/>
          </a:xfrm>
        </p:spPr>
        <p:txBody>
          <a:bodyPr anchor="t"/>
          <a:lstStyle/>
          <a:p>
            <a:r>
              <a:rPr lang="en-US" dirty="0" smtClean="0"/>
              <a:t>Protocol Future Work:</a:t>
            </a:r>
            <a:br>
              <a:rPr lang="en-US" dirty="0" smtClean="0"/>
            </a:br>
            <a:r>
              <a:rPr lang="en-US" sz="2400" dirty="0" smtClean="0"/>
              <a:t>Drafts, Review + Submission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962826"/>
            <a:ext cx="8185790" cy="39163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 Draft protocol </a:t>
            </a:r>
            <a:r>
              <a:rPr lang="en-US" sz="3200" dirty="0" err="1" smtClean="0"/>
              <a:t>w</a:t>
            </a:r>
            <a:r>
              <a:rPr lang="en-US" sz="3200" dirty="0" smtClean="0"/>
              <a:t>/ </a:t>
            </a:r>
            <a:r>
              <a:rPr lang="en-US" sz="3200" dirty="0" err="1" smtClean="0"/>
              <a:t>ann</a:t>
            </a:r>
            <a:r>
              <a:rPr lang="en-US" sz="3200" dirty="0" smtClean="0"/>
              <a:t> bib content</a:t>
            </a:r>
          </a:p>
          <a:p>
            <a:pPr lvl="1"/>
            <a:r>
              <a:rPr lang="en-US" sz="3000" dirty="0" smtClean="0"/>
              <a:t> </a:t>
            </a:r>
            <a:r>
              <a:rPr lang="en-US" sz="2600" b="1" dirty="0" smtClean="0"/>
              <a:t>Collaboration between physician-researchers in WI, NC</a:t>
            </a:r>
          </a:p>
          <a:p>
            <a:r>
              <a:rPr lang="en-US" sz="3200" b="1" dirty="0" smtClean="0"/>
              <a:t> </a:t>
            </a:r>
            <a:r>
              <a:rPr lang="en-US" sz="3200" dirty="0" smtClean="0"/>
              <a:t>Reviews + revisions</a:t>
            </a:r>
          </a:p>
          <a:p>
            <a:r>
              <a:rPr lang="en-US" sz="3200" dirty="0" smtClean="0"/>
              <a:t> Publication, translation, 5-yr updates</a:t>
            </a:r>
          </a:p>
          <a:p>
            <a:pPr>
              <a:buNone/>
            </a:pPr>
            <a:r>
              <a:rPr lang="en-US" sz="3200" dirty="0" smtClean="0"/>
              <a:t>	(use in practice!) 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286476" y="282261"/>
            <a:ext cx="400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1"/>
                </a:solidFill>
              </a:rPr>
              <a:t>Chronic Breast Pain  </a:t>
            </a:r>
            <a:r>
              <a:rPr lang="en-US" b="1" dirty="0" smtClean="0">
                <a:solidFill>
                  <a:srgbClr val="FFFFFF"/>
                </a:solidFill>
              </a:rPr>
              <a:t>Protocol</a:t>
            </a: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5" name="Picture 4" descr="Screen shot 2011-09-03 at 12.18.3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8656" y="810537"/>
            <a:ext cx="1224333" cy="9144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79221"/>
            <a:ext cx="6508377" cy="1143000"/>
          </a:xfrm>
        </p:spPr>
        <p:txBody>
          <a:bodyPr anchor="t"/>
          <a:lstStyle/>
          <a:p>
            <a:r>
              <a:rPr lang="en-US" dirty="0" smtClean="0"/>
              <a:t>References: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962827"/>
            <a:ext cx="7831377" cy="3084726"/>
          </a:xfrm>
        </p:spPr>
        <p:txBody>
          <a:bodyPr>
            <a:normAutofit fontScale="62500" lnSpcReduction="20000"/>
          </a:bodyPr>
          <a:lstStyle/>
          <a:p>
            <a:r>
              <a:rPr lang="en-US" sz="3200" dirty="0" smtClean="0"/>
              <a:t> ABM Protocol Committee. ABM Clinical Protocol #4: Mastitis. </a:t>
            </a:r>
            <a:r>
              <a:rPr lang="en-US" sz="3200" i="1" dirty="0" smtClean="0"/>
              <a:t>Breastfeeding Medicine. </a:t>
            </a:r>
            <a:r>
              <a:rPr lang="en-US" sz="3200" dirty="0" smtClean="0"/>
              <a:t>2008; 3(3): 177-178.</a:t>
            </a:r>
          </a:p>
          <a:p>
            <a:r>
              <a:rPr lang="en-US" sz="3200" dirty="0" smtClean="0"/>
              <a:t>Delgado S, Arroyo R, </a:t>
            </a:r>
            <a:r>
              <a:rPr lang="en-US" sz="3200" dirty="0" err="1" smtClean="0"/>
              <a:t>Jiménez</a:t>
            </a:r>
            <a:r>
              <a:rPr lang="en-US" sz="3200" dirty="0" smtClean="0"/>
              <a:t> E, </a:t>
            </a:r>
            <a:r>
              <a:rPr lang="en-US" sz="3200" dirty="0" err="1" smtClean="0"/>
              <a:t>Fernández</a:t>
            </a:r>
            <a:r>
              <a:rPr lang="en-US" sz="3200" dirty="0" smtClean="0"/>
              <a:t> L, </a:t>
            </a:r>
            <a:r>
              <a:rPr lang="en-US" sz="3200" dirty="0" err="1" smtClean="0"/>
              <a:t>Rodríguez</a:t>
            </a:r>
            <a:r>
              <a:rPr lang="en-US" sz="3200" dirty="0" smtClean="0"/>
              <a:t> JM. Mastitis </a:t>
            </a:r>
            <a:r>
              <a:rPr lang="en-US" sz="3200" dirty="0" err="1" smtClean="0"/>
              <a:t>infecciosas</a:t>
            </a:r>
            <a:r>
              <a:rPr lang="en-US" sz="3200" dirty="0" smtClean="0"/>
              <a:t> </a:t>
            </a:r>
            <a:r>
              <a:rPr lang="en-US" sz="3200" dirty="0" err="1" smtClean="0"/>
              <a:t>durante</a:t>
            </a:r>
            <a:r>
              <a:rPr lang="en-US" sz="3200" dirty="0" smtClean="0"/>
              <a:t> la </a:t>
            </a:r>
            <a:r>
              <a:rPr lang="en-US" sz="3200" dirty="0" err="1" smtClean="0"/>
              <a:t>lactancia</a:t>
            </a:r>
            <a:r>
              <a:rPr lang="en-US" sz="3200" dirty="0" smtClean="0"/>
              <a:t>: un </a:t>
            </a:r>
            <a:r>
              <a:rPr lang="en-US" sz="3200" dirty="0" err="1" smtClean="0"/>
              <a:t>problema</a:t>
            </a:r>
            <a:r>
              <a:rPr lang="en-US" sz="3200" dirty="0" smtClean="0"/>
              <a:t> </a:t>
            </a:r>
            <a:r>
              <a:rPr lang="en-US" sz="3200" dirty="0" err="1" smtClean="0"/>
              <a:t>infravalorado</a:t>
            </a:r>
            <a:r>
              <a:rPr lang="en-US" sz="3200" dirty="0" smtClean="0"/>
              <a:t> (I) </a:t>
            </a:r>
            <a:r>
              <a:rPr lang="en-US" sz="3200" i="1" dirty="0" err="1" smtClean="0"/>
              <a:t>Acta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Pediatr</a:t>
            </a:r>
            <a:r>
              <a:rPr lang="en-US" sz="3200" i="1" dirty="0" smtClean="0"/>
              <a:t>. Esp. </a:t>
            </a:r>
            <a:r>
              <a:rPr lang="en-US" sz="3200" dirty="0" smtClean="0"/>
              <a:t>2009: 67(2): 77-84. </a:t>
            </a:r>
            <a:r>
              <a:rPr lang="en-US" sz="3200" i="1" dirty="0" smtClean="0"/>
              <a:t> </a:t>
            </a:r>
          </a:p>
          <a:p>
            <a:r>
              <a:rPr lang="en-US" sz="3200" dirty="0" err="1" smtClean="0"/>
              <a:t>Eglash</a:t>
            </a:r>
            <a:r>
              <a:rPr lang="en-US" sz="3200" dirty="0" smtClean="0"/>
              <a:t> A, Plane MB, </a:t>
            </a:r>
            <a:r>
              <a:rPr lang="en-US" sz="3200" dirty="0" err="1" smtClean="0"/>
              <a:t>Mundt</a:t>
            </a:r>
            <a:r>
              <a:rPr lang="en-US" sz="3200" dirty="0" smtClean="0"/>
              <a:t> M. History, Physical and Laboratory Findings, and Clinical Outcomes of Lactating Women Treated With Antibiotics for Chronic Breast and/or Nipple Pain. </a:t>
            </a:r>
            <a:r>
              <a:rPr lang="en-US" sz="3200" i="1" dirty="0" smtClean="0"/>
              <a:t>Journal of Human Lactation.</a:t>
            </a:r>
            <a:r>
              <a:rPr lang="en-US" sz="3200" dirty="0" smtClean="0"/>
              <a:t> 2006; 22(4): 429. 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286476" y="282261"/>
            <a:ext cx="400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1"/>
                </a:solidFill>
              </a:rPr>
              <a:t>Chronic Breast Pain  </a:t>
            </a:r>
            <a:r>
              <a:rPr lang="en-US" b="1" dirty="0" smtClean="0">
                <a:solidFill>
                  <a:srgbClr val="FFFFFF"/>
                </a:solidFill>
              </a:rPr>
              <a:t>Protocol</a:t>
            </a: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5" name="Picture 4" descr="Screen shot 2011-09-03 at 12.18.3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8656" y="810537"/>
            <a:ext cx="1224333" cy="9144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4284</TotalTime>
  <Words>554</Words>
  <Application>Microsoft Office PowerPoint</Application>
  <PresentationFormat>On-screen Show (4:3)</PresentationFormat>
  <Paragraphs>122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Plaza</vt:lpstr>
      <vt:lpstr>Document</vt:lpstr>
      <vt:lpstr>Chronic Breast Pain in Lactating Women: Development of a Clinical Protocol</vt:lpstr>
      <vt:lpstr>Overview</vt:lpstr>
      <vt:lpstr>Chronic pain: The need for a clinical protocol</vt:lpstr>
      <vt:lpstr>Chronic pain: The need for a clinical protocol</vt:lpstr>
      <vt:lpstr>Chronic pain: The need for a clinical protocol</vt:lpstr>
      <vt:lpstr>ABM: Academy for Breastfeeding Medicine</vt:lpstr>
      <vt:lpstr>ABM: Academy for Breastfeeding Medicine</vt:lpstr>
      <vt:lpstr>Protocol: Challenges</vt:lpstr>
      <vt:lpstr>Protocol: Challenges</vt:lpstr>
      <vt:lpstr>Protocol: Challenges</vt:lpstr>
      <vt:lpstr>Protocol: Annotated bibliography</vt:lpstr>
      <vt:lpstr>Protocol Future Work: Drafts, Review + Submission</vt:lpstr>
      <vt:lpstr>References: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Chronic Breast Pain in Lactating Women: Development of a Clinical Protocol</dc:title>
  <dc:creator>Michele Lorenz</dc:creator>
  <cp:lastModifiedBy>doughboy</cp:lastModifiedBy>
  <cp:revision>10</cp:revision>
  <dcterms:created xsi:type="dcterms:W3CDTF">2011-09-03T16:38:26Z</dcterms:created>
  <dcterms:modified xsi:type="dcterms:W3CDTF">2011-09-06T17:03:28Z</dcterms:modified>
</cp:coreProperties>
</file>