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6" r:id="rId2"/>
    <p:sldId id="290" r:id="rId3"/>
    <p:sldId id="258" r:id="rId4"/>
    <p:sldId id="281" r:id="rId5"/>
    <p:sldId id="259" r:id="rId6"/>
    <p:sldId id="283" r:id="rId7"/>
    <p:sldId id="266" r:id="rId8"/>
    <p:sldId id="260" r:id="rId9"/>
    <p:sldId id="280" r:id="rId10"/>
    <p:sldId id="287" r:id="rId11"/>
    <p:sldId id="267" r:id="rId12"/>
    <p:sldId id="268" r:id="rId13"/>
    <p:sldId id="286" r:id="rId14"/>
    <p:sldId id="284" r:id="rId15"/>
    <p:sldId id="273" r:id="rId16"/>
    <p:sldId id="269" r:id="rId17"/>
    <p:sldId id="261" r:id="rId18"/>
    <p:sldId id="272" r:id="rId19"/>
    <p:sldId id="274" r:id="rId20"/>
    <p:sldId id="275" r:id="rId21"/>
    <p:sldId id="271" r:id="rId22"/>
    <p:sldId id="262" r:id="rId23"/>
    <p:sldId id="276" r:id="rId24"/>
    <p:sldId id="288" r:id="rId25"/>
    <p:sldId id="289" r:id="rId26"/>
    <p:sldId id="300" r:id="rId27"/>
    <p:sldId id="301" r:id="rId28"/>
    <p:sldId id="307" r:id="rId29"/>
    <p:sldId id="308" r:id="rId30"/>
    <p:sldId id="309" r:id="rId31"/>
    <p:sldId id="302" r:id="rId32"/>
    <p:sldId id="310" r:id="rId33"/>
    <p:sldId id="303" r:id="rId34"/>
    <p:sldId id="294" r:id="rId35"/>
    <p:sldId id="311" r:id="rId36"/>
    <p:sldId id="312" r:id="rId37"/>
    <p:sldId id="304" r:id="rId38"/>
    <p:sldId id="297" r:id="rId39"/>
    <p:sldId id="313" r:id="rId40"/>
    <p:sldId id="305" r:id="rId41"/>
    <p:sldId id="314" r:id="rId42"/>
    <p:sldId id="315" r:id="rId43"/>
    <p:sldId id="316" r:id="rId44"/>
    <p:sldId id="317" r:id="rId45"/>
    <p:sldId id="306" r:id="rId46"/>
    <p:sldId id="263" r:id="rId47"/>
    <p:sldId id="325" r:id="rId48"/>
    <p:sldId id="323" r:id="rId49"/>
    <p:sldId id="324" r:id="rId50"/>
    <p:sldId id="318" r:id="rId51"/>
    <p:sldId id="264" r:id="rId52"/>
    <p:sldId id="319" r:id="rId53"/>
    <p:sldId id="321" r:id="rId54"/>
    <p:sldId id="32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02D0257-509D-4B4D-B3FC-0E17B61CD35D}" type="datetimeFigureOut">
              <a:rPr lang="en-US" smtClean="0"/>
              <a:pPr/>
              <a:t>4/5/2013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E00C657-00FA-4165-B32D-4B25FB04BA6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E00C657-00FA-4165-B32D-4B25FB04BA6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E00C657-00FA-4165-B32D-4B25FB04BA6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E00C657-00FA-4165-B32D-4B25FB04BA6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E00C657-00FA-4165-B32D-4B25FB04BA6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E00C657-00FA-4165-B32D-4B25FB04BA6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E00C657-00FA-4165-B32D-4B25FB04BA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02D0257-509D-4B4D-B3FC-0E17B61CD35D}" type="datetimeFigureOut">
              <a:rPr lang="en-US" smtClean="0"/>
              <a:pPr/>
              <a:t>4/5/2013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E00C657-00FA-4165-B32D-4B25FB04BA6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02D0257-509D-4B4D-B3FC-0E17B61CD35D}" type="datetimeFigureOut">
              <a:rPr lang="en-US" smtClean="0"/>
              <a:pPr/>
              <a:t>4/5/2013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E00C657-00FA-4165-B32D-4B25FB04BA6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E00C657-00FA-4165-B32D-4B25FB04BA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02D0257-509D-4B4D-B3FC-0E17B61CD35D}" type="datetimeFigureOut">
              <a:rPr lang="en-US" smtClean="0"/>
              <a:pPr/>
              <a:t>4/5/2013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E00C657-00FA-4165-B32D-4B25FB04BA6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02D0257-509D-4B4D-B3FC-0E17B61CD35D}" type="datetimeFigureOut">
              <a:rPr lang="en-US" smtClean="0"/>
              <a:pPr/>
              <a:t>4/5/2013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E00C657-00FA-4165-B32D-4B25FB04BA6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www.youtube.com/watch?v=IOK0Vc_Hg7U"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nchealthliteracy.org/teachingaids.html"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ideo" Target="file:///C:\Documents%20and%20Settings\colemanc\Desktop\North%20Carolina%20HL%20Conf%204-5-13\NC%20Teach-back%20video%202.wmv" TargetMode="External"/><Relationship Id="rId4" Type="http://schemas.openxmlformats.org/officeDocument/2006/relationships/hyperlink" Target="http://www.nchealthliteracy.org/teachingaids.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nlm.nih.gov/medlineplus/etr.html"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www.commonwealthfund.org/" TargetMode="External"/><Relationship Id="rId2" Type="http://schemas.openxmlformats.org/officeDocument/2006/relationships/hyperlink" Target="http://dx.doi.org/10.3402/jchimp.v2i4.19238.%20Accessed%204/1/13"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nces.ed.gov/NAAL/PDF/2006470.pdf"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ahrq.gov/qual/nqfpract.pdf"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838200"/>
            <a:ext cx="7772400" cy="1524961"/>
          </a:xfrm>
        </p:spPr>
        <p:txBody>
          <a:bodyPr>
            <a:normAutofit fontScale="90000"/>
          </a:bodyPr>
          <a:lstStyle/>
          <a:p>
            <a:pPr algn="l"/>
            <a:r>
              <a:rPr lang="en-US" sz="3200" dirty="0" smtClean="0">
                <a:effectLst/>
              </a:rPr>
              <a:t>Health Literate Communication Training for Health Care </a:t>
            </a:r>
            <a:r>
              <a:rPr lang="en-US" sz="3200" dirty="0" smtClean="0">
                <a:effectLst/>
              </a:rPr>
              <a:t>Workers: </a:t>
            </a:r>
            <a:br>
              <a:rPr lang="en-US" sz="3200" dirty="0" smtClean="0">
                <a:effectLst/>
              </a:rPr>
            </a:br>
            <a:r>
              <a:rPr lang="en-US" sz="3200" dirty="0" smtClean="0">
                <a:effectLst/>
              </a:rPr>
              <a:t>Competencies and </a:t>
            </a:r>
            <a:r>
              <a:rPr lang="en-US" sz="3200" smtClean="0">
                <a:effectLst/>
              </a:rPr>
              <a:t>Best Practices</a:t>
            </a:r>
            <a:endParaRPr lang="en-US" sz="3200" dirty="0">
              <a:effectLst/>
            </a:endParaRPr>
          </a:p>
        </p:txBody>
      </p:sp>
      <p:sp>
        <p:nvSpPr>
          <p:cNvPr id="3" name="Subtitle 2"/>
          <p:cNvSpPr>
            <a:spLocks noGrp="1"/>
          </p:cNvSpPr>
          <p:nvPr>
            <p:ph type="subTitle" idx="1"/>
          </p:nvPr>
        </p:nvSpPr>
        <p:spPr>
          <a:xfrm>
            <a:off x="1143000" y="3124200"/>
            <a:ext cx="3810000" cy="1199704"/>
          </a:xfrm>
        </p:spPr>
        <p:txBody>
          <a:bodyPr>
            <a:noAutofit/>
          </a:bodyPr>
          <a:lstStyle/>
          <a:p>
            <a:pPr algn="l"/>
            <a:r>
              <a:rPr lang="en-US" sz="1600" dirty="0" smtClean="0">
                <a:cs typeface="Arial" pitchFamily="34" charset="0"/>
              </a:rPr>
              <a:t>Cliff Coleman, MD, MPH</a:t>
            </a:r>
          </a:p>
          <a:p>
            <a:pPr algn="l"/>
            <a:r>
              <a:rPr lang="en-US" sz="1600" dirty="0" smtClean="0">
                <a:cs typeface="Arial" pitchFamily="34" charset="0"/>
              </a:rPr>
              <a:t>Assistant Professor </a:t>
            </a:r>
          </a:p>
          <a:p>
            <a:pPr algn="l"/>
            <a:r>
              <a:rPr lang="en-US" sz="1600" dirty="0" smtClean="0">
                <a:cs typeface="Arial" pitchFamily="34" charset="0"/>
              </a:rPr>
              <a:t>Department of Family Medicine</a:t>
            </a:r>
          </a:p>
          <a:p>
            <a:pPr algn="l"/>
            <a:r>
              <a:rPr lang="en-US" sz="1600" dirty="0" smtClean="0">
                <a:cs typeface="Arial" pitchFamily="34" charset="0"/>
              </a:rPr>
              <a:t>Oregon Health &amp; Science University</a:t>
            </a:r>
          </a:p>
          <a:p>
            <a:pPr algn="l"/>
            <a:r>
              <a:rPr lang="en-US" sz="1600" dirty="0" smtClean="0">
                <a:cs typeface="Arial" pitchFamily="34" charset="0"/>
              </a:rPr>
              <a:t>colemanc@ohsu.edu</a:t>
            </a:r>
          </a:p>
        </p:txBody>
      </p:sp>
      <p:pic>
        <p:nvPicPr>
          <p:cNvPr id="4" name="Picture 3" descr="DSC_6095.JPG"/>
          <p:cNvPicPr>
            <a:picLocks noChangeAspect="1"/>
          </p:cNvPicPr>
          <p:nvPr/>
        </p:nvPicPr>
        <p:blipFill>
          <a:blip r:embed="rId2" cstate="print"/>
          <a:stretch>
            <a:fillRect/>
          </a:stretch>
        </p:blipFill>
        <p:spPr>
          <a:xfrm>
            <a:off x="6705600" y="2971800"/>
            <a:ext cx="910988" cy="1371600"/>
          </a:xfrm>
          <a:prstGeom prst="rect">
            <a:avLst/>
          </a:prstGeom>
        </p:spPr>
      </p:pic>
      <p:pic>
        <p:nvPicPr>
          <p:cNvPr id="5" name="Picture 4" descr="OHSUlogo.jpg"/>
          <p:cNvPicPr>
            <a:picLocks noChangeAspect="1"/>
          </p:cNvPicPr>
          <p:nvPr/>
        </p:nvPicPr>
        <p:blipFill>
          <a:blip r:embed="rId3" cstate="print"/>
          <a:srcRect/>
          <a:stretch>
            <a:fillRect/>
          </a:stretch>
        </p:blipFill>
        <p:spPr bwMode="auto">
          <a:xfrm>
            <a:off x="6705600" y="4419600"/>
            <a:ext cx="914400" cy="652129"/>
          </a:xfrm>
          <a:prstGeom prst="rect">
            <a:avLst/>
          </a:prstGeom>
          <a:noFill/>
          <a:ln w="9525">
            <a:noFill/>
            <a:miter lim="800000"/>
            <a:headEnd/>
            <a:tailEnd/>
          </a:ln>
        </p:spPr>
      </p:pic>
      <p:sp>
        <p:nvSpPr>
          <p:cNvPr id="6" name="TextBox 5"/>
          <p:cNvSpPr txBox="1"/>
          <p:nvPr/>
        </p:nvSpPr>
        <p:spPr>
          <a:xfrm>
            <a:off x="457200" y="5791200"/>
            <a:ext cx="8382000" cy="646331"/>
          </a:xfrm>
          <a:prstGeom prst="rect">
            <a:avLst/>
          </a:prstGeom>
          <a:noFill/>
        </p:spPr>
        <p:txBody>
          <a:bodyPr wrap="square" rtlCol="0">
            <a:spAutoFit/>
          </a:bodyPr>
          <a:lstStyle/>
          <a:p>
            <a:r>
              <a:rPr lang="en-US" dirty="0" smtClean="0">
                <a:solidFill>
                  <a:schemeClr val="bg1"/>
                </a:solidFill>
              </a:rPr>
              <a:t>2013 Wisconsin Health Literacy Summit: Changing Systems, Changing Lives April 9,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0"/>
            <a:ext cx="8815234" cy="1138773"/>
          </a:xfrm>
          <a:prstGeom prst="rect">
            <a:avLst/>
          </a:prstGeom>
          <a:noFill/>
        </p:spPr>
        <p:txBody>
          <a:bodyPr wrap="none" rtlCol="0">
            <a:spAutoFit/>
          </a:bodyPr>
          <a:lstStyle/>
          <a:p>
            <a:r>
              <a:rPr lang="en-US" sz="3200" dirty="0" smtClean="0"/>
              <a:t>“Communication works for those who work at it”</a:t>
            </a:r>
          </a:p>
          <a:p>
            <a:endParaRPr lang="en-US" dirty="0" smtClean="0"/>
          </a:p>
          <a:p>
            <a:pPr algn="r"/>
            <a:r>
              <a:rPr lang="en-US" dirty="0" smtClean="0"/>
              <a:t>-- John Powell, composer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u="sng" dirty="0" smtClean="0"/>
              <a:t>Funding support:</a:t>
            </a:r>
          </a:p>
          <a:p>
            <a:endParaRPr lang="en-US" dirty="0" smtClean="0"/>
          </a:p>
          <a:p>
            <a:r>
              <a:rPr lang="en-US" dirty="0" smtClean="0"/>
              <a:t>National Cancer Institute grants number 5K07 CA121457-05 and 3K07 CA121457 04S2 (Behavioral &amp; Social Sciences as Core Elements of the Medical School Curriculum)</a:t>
            </a:r>
          </a:p>
          <a:p>
            <a:pPr>
              <a:buNone/>
            </a:pPr>
            <a:endParaRPr lang="en-US" dirty="0" smtClean="0"/>
          </a:p>
          <a:p>
            <a:r>
              <a:rPr lang="en-US" dirty="0" smtClean="0"/>
              <a:t>Health Resources and Services Administration grant number 1D58 HP15234 01-00 (Curriculum Activities for Learning Mood Disorders and Community Approaches to Residency Education (CALM CARE))</a:t>
            </a:r>
            <a:endParaRPr lang="en-US" dirty="0"/>
          </a:p>
        </p:txBody>
      </p:sp>
      <p:sp>
        <p:nvSpPr>
          <p:cNvPr id="3" name="Title 2"/>
          <p:cNvSpPr>
            <a:spLocks noGrp="1"/>
          </p:cNvSpPr>
          <p:nvPr>
            <p:ph type="title"/>
          </p:nvPr>
        </p:nvSpPr>
        <p:spPr/>
        <p:txBody>
          <a:bodyPr/>
          <a:lstStyle/>
          <a:p>
            <a:r>
              <a:rPr lang="en-US" dirty="0" smtClean="0"/>
              <a:t>Disclosure statement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buNone/>
            </a:pPr>
            <a:r>
              <a:rPr lang="en-US" dirty="0" smtClean="0"/>
              <a:t>1. Describe a set of measurable health literacy best practices for health professionals.</a:t>
            </a:r>
          </a:p>
          <a:p>
            <a:pPr>
              <a:buNone/>
            </a:pPr>
            <a:endParaRPr lang="en-US" dirty="0" smtClean="0"/>
          </a:p>
          <a:p>
            <a:pPr>
              <a:buNone/>
            </a:pPr>
            <a:r>
              <a:rPr lang="en-US" dirty="0" smtClean="0"/>
              <a:t>2. Identify the educational competencies which underpin health literacy best practices.</a:t>
            </a:r>
          </a:p>
          <a:p>
            <a:pPr>
              <a:buNone/>
            </a:pPr>
            <a:endParaRPr lang="en-US" dirty="0" smtClean="0"/>
          </a:p>
          <a:p>
            <a:pPr>
              <a:buNone/>
            </a:pPr>
            <a:r>
              <a:rPr lang="en-US" dirty="0" smtClean="0"/>
              <a:t>3. Understand how health literacy competencies and best practices can be used in the design and implementation of training curricula for health professionals.</a:t>
            </a:r>
          </a:p>
          <a:p>
            <a:endParaRPr lang="en-US" dirty="0"/>
          </a:p>
        </p:txBody>
      </p:sp>
      <p:sp>
        <p:nvSpPr>
          <p:cNvPr id="5" name="Title 4"/>
          <p:cNvSpPr>
            <a:spLocks noGrp="1"/>
          </p:cNvSpPr>
          <p:nvPr>
            <p:ph type="title"/>
          </p:nvPr>
        </p:nvSpPr>
        <p:spPr/>
        <p:txBody>
          <a:bodyPr/>
          <a:lstStyle/>
          <a:p>
            <a:r>
              <a:rPr lang="en-US" dirty="0" smtClean="0"/>
              <a:t>Learning objectives</a:t>
            </a:r>
            <a:endParaRPr lang="en-US" dirty="0"/>
          </a:p>
        </p:txBody>
      </p:sp>
      <p:pic>
        <p:nvPicPr>
          <p:cNvPr id="4" name="Picture 3" descr="best-practices-in-social-media-300x298.jpg"/>
          <p:cNvPicPr>
            <a:picLocks noChangeAspect="1"/>
          </p:cNvPicPr>
          <p:nvPr/>
        </p:nvPicPr>
        <p:blipFill>
          <a:blip r:embed="rId2" cstate="print"/>
          <a:stretch>
            <a:fillRect/>
          </a:stretch>
        </p:blipFill>
        <p:spPr>
          <a:xfrm>
            <a:off x="7391400" y="304800"/>
            <a:ext cx="1062197" cy="10551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effectLst/>
              </a:rPr>
              <a:t>Overview</a:t>
            </a:r>
            <a:endParaRPr lang="en-US" dirty="0">
              <a:effectLst/>
            </a:endParaRPr>
          </a:p>
        </p:txBody>
      </p:sp>
      <p:sp>
        <p:nvSpPr>
          <p:cNvPr id="5" name="Content Placeholder 4"/>
          <p:cNvSpPr>
            <a:spLocks noGrp="1"/>
          </p:cNvSpPr>
          <p:nvPr>
            <p:ph idx="1"/>
          </p:nvPr>
        </p:nvSpPr>
        <p:spPr/>
        <p:txBody>
          <a:bodyPr/>
          <a:lstStyle/>
          <a:p>
            <a:endParaRPr lang="en-US" dirty="0" smtClean="0"/>
          </a:p>
          <a:p>
            <a:endParaRPr lang="en-US" dirty="0" smtClean="0"/>
          </a:p>
          <a:p>
            <a:r>
              <a:rPr lang="en-US" dirty="0" smtClean="0"/>
              <a:t>Background: why a consensus study?</a:t>
            </a:r>
          </a:p>
          <a:p>
            <a:r>
              <a:rPr lang="en-US" dirty="0" smtClean="0"/>
              <a:t>Consensus study </a:t>
            </a:r>
            <a:r>
              <a:rPr lang="en-US" dirty="0" smtClean="0"/>
              <a:t>design and results</a:t>
            </a:r>
            <a:endParaRPr lang="en-US" dirty="0" smtClean="0"/>
          </a:p>
          <a:p>
            <a:r>
              <a:rPr lang="en-US" dirty="0" smtClean="0"/>
              <a:t>Examination of selected best </a:t>
            </a:r>
            <a:r>
              <a:rPr lang="en-US" dirty="0" smtClean="0"/>
              <a:t>practices	</a:t>
            </a:r>
          </a:p>
          <a:p>
            <a:pPr lvl="1"/>
            <a:r>
              <a:rPr lang="en-US" dirty="0" smtClean="0"/>
              <a:t>Practical applications</a:t>
            </a:r>
          </a:p>
          <a:p>
            <a:pPr lvl="1"/>
            <a:r>
              <a:rPr lang="en-US" dirty="0" smtClean="0"/>
              <a:t>Best practice wording</a:t>
            </a:r>
            <a:endParaRPr lang="en-US" dirty="0" smtClean="0"/>
          </a:p>
          <a:p>
            <a:pPr lvl="1"/>
            <a:r>
              <a:rPr lang="en-US" dirty="0" smtClean="0"/>
              <a:t>Associated educational competencies</a:t>
            </a:r>
          </a:p>
          <a:p>
            <a:r>
              <a:rPr lang="en-US" dirty="0" smtClean="0"/>
              <a:t>Limitations, opportunities, and next </a:t>
            </a:r>
            <a:r>
              <a:rPr lang="en-US" dirty="0" smtClean="0"/>
              <a:t>steps</a:t>
            </a:r>
          </a:p>
        </p:txBody>
      </p:sp>
      <p:pic>
        <p:nvPicPr>
          <p:cNvPr id="6" name="Picture 5" descr="MapReader.png"/>
          <p:cNvPicPr>
            <a:picLocks noChangeAspect="1"/>
          </p:cNvPicPr>
          <p:nvPr/>
        </p:nvPicPr>
        <p:blipFill>
          <a:blip r:embed="rId2" cstate="print"/>
          <a:stretch>
            <a:fillRect/>
          </a:stretch>
        </p:blipFill>
        <p:spPr>
          <a:xfrm>
            <a:off x="6211242" y="304800"/>
            <a:ext cx="2610255" cy="1752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590800"/>
            <a:ext cx="8229600" cy="1143000"/>
          </a:xfrm>
        </p:spPr>
        <p:txBody>
          <a:bodyPr>
            <a:normAutofit fontScale="90000"/>
          </a:bodyPr>
          <a:lstStyle/>
          <a:p>
            <a:pPr algn="ctr"/>
            <a:r>
              <a:rPr lang="en-US" dirty="0" smtClean="0"/>
              <a:t>Background: </a:t>
            </a:r>
            <a:br>
              <a:rPr lang="en-US" dirty="0" smtClean="0"/>
            </a:br>
            <a:r>
              <a:rPr lang="en-US" dirty="0" smtClean="0"/>
              <a:t>why a consensus study?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endParaRPr lang="en-US" sz="2400" dirty="0" smtClean="0"/>
          </a:p>
          <a:p>
            <a:endParaRPr lang="en-US" sz="2400" dirty="0" smtClean="0"/>
          </a:p>
          <a:p>
            <a:r>
              <a:rPr lang="en-US" sz="2400" dirty="0" smtClean="0"/>
              <a:t>“Health professionals and staff have limited education, training, continuing education, and practice opportunities to develop skills for improving health literacy” </a:t>
            </a:r>
          </a:p>
          <a:p>
            <a:endParaRPr lang="en-US" sz="2400" dirty="0" smtClean="0"/>
          </a:p>
          <a:p>
            <a:r>
              <a:rPr lang="en-US" sz="2400" dirty="0" smtClean="0"/>
              <a:t>“Professional schools and professional continuing education programs in health and related fields, including medicine, dentistry, pharmacy, social work, anthropology, nursing, public health, and journalism, should incorporate health literacy into their curricula and areas of competence” </a:t>
            </a:r>
          </a:p>
          <a:p>
            <a:endParaRPr lang="en-US" sz="2400" dirty="0" smtClean="0"/>
          </a:p>
          <a:p>
            <a:pPr algn="r">
              <a:buNone/>
            </a:pPr>
            <a:r>
              <a:rPr lang="en-US" sz="1400" dirty="0" smtClean="0"/>
              <a:t>(</a:t>
            </a:r>
            <a:r>
              <a:rPr lang="en-US" sz="1400" dirty="0" err="1" smtClean="0"/>
              <a:t>Neilsen-Bohlman</a:t>
            </a:r>
            <a:r>
              <a:rPr lang="en-US" sz="1400" dirty="0" smtClean="0"/>
              <a:t> et al, 2004, p161)</a:t>
            </a:r>
          </a:p>
          <a:p>
            <a:endParaRPr lang="en-US" dirty="0" smtClean="0"/>
          </a:p>
          <a:p>
            <a:endParaRPr lang="en-US" dirty="0"/>
          </a:p>
        </p:txBody>
      </p:sp>
      <p:sp>
        <p:nvSpPr>
          <p:cNvPr id="3" name="Title 2"/>
          <p:cNvSpPr>
            <a:spLocks noGrp="1"/>
          </p:cNvSpPr>
          <p:nvPr>
            <p:ph type="title"/>
          </p:nvPr>
        </p:nvSpPr>
        <p:spPr/>
        <p:txBody>
          <a:bodyPr>
            <a:normAutofit/>
          </a:bodyPr>
          <a:lstStyle/>
          <a:p>
            <a:r>
              <a:rPr lang="en-US" sz="3600" dirty="0" smtClean="0"/>
              <a:t>IOM health literacy report, 2004</a:t>
            </a:r>
            <a:endParaRPr lang="en-US" sz="3600" dirty="0"/>
          </a:p>
        </p:txBody>
      </p:sp>
      <p:pic>
        <p:nvPicPr>
          <p:cNvPr id="4" name="Picture 3" descr="IOM HL pic.gif"/>
          <p:cNvPicPr>
            <a:picLocks noChangeAspect="1"/>
          </p:cNvPicPr>
          <p:nvPr/>
        </p:nvPicPr>
        <p:blipFill>
          <a:blip r:embed="rId2" cstate="print"/>
          <a:stretch>
            <a:fillRect/>
          </a:stretch>
        </p:blipFill>
        <p:spPr>
          <a:xfrm>
            <a:off x="7772400" y="457200"/>
            <a:ext cx="952500" cy="142875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None/>
            </a:pPr>
            <a:endParaRPr lang="en-US" sz="2800" dirty="0" smtClean="0"/>
          </a:p>
          <a:p>
            <a:r>
              <a:rPr lang="en-US" sz="2800" dirty="0" smtClean="0"/>
              <a:t>Health professionals generally lack adequate health literacy awareness, knowledge, and skills </a:t>
            </a:r>
          </a:p>
          <a:p>
            <a:pPr>
              <a:buNone/>
            </a:pPr>
            <a:endParaRPr lang="en-US" sz="3200" dirty="0" smtClean="0"/>
          </a:p>
          <a:p>
            <a:r>
              <a:rPr lang="en-US" sz="2800" dirty="0" smtClean="0"/>
              <a:t>Many best practices for effective communication with low health literacy patients are not routinely used by physicians </a:t>
            </a:r>
          </a:p>
          <a:p>
            <a:pPr lvl="1"/>
            <a:endParaRPr lang="en-US" sz="2400" dirty="0" smtClean="0"/>
          </a:p>
          <a:p>
            <a:pPr lvl="1" algn="r">
              <a:buNone/>
            </a:pPr>
            <a:r>
              <a:rPr lang="en-US" sz="1600" dirty="0" smtClean="0"/>
              <a:t>(Coleman, 2011)</a:t>
            </a:r>
          </a:p>
        </p:txBody>
      </p:sp>
      <p:sp>
        <p:nvSpPr>
          <p:cNvPr id="3" name="Title 2"/>
          <p:cNvSpPr>
            <a:spLocks noGrp="1"/>
          </p:cNvSpPr>
          <p:nvPr>
            <p:ph type="title"/>
          </p:nvPr>
        </p:nvSpPr>
        <p:spPr/>
        <p:txBody>
          <a:bodyPr>
            <a:normAutofit/>
          </a:bodyPr>
          <a:lstStyle/>
          <a:p>
            <a:r>
              <a:rPr lang="en-US" sz="3600" dirty="0" smtClean="0">
                <a:effectLst/>
              </a:rPr>
              <a:t>Current state of health care</a:t>
            </a:r>
            <a:endParaRPr lang="en-US" sz="3600" dirty="0">
              <a:effectLst/>
            </a:endParaRPr>
          </a:p>
        </p:txBody>
      </p:sp>
      <p:pic>
        <p:nvPicPr>
          <p:cNvPr id="4" name="Picture 5" descr="Clueless doctor"/>
          <p:cNvPicPr>
            <a:picLocks noChangeAspect="1" noChangeArrowheads="1"/>
          </p:cNvPicPr>
          <p:nvPr/>
        </p:nvPicPr>
        <p:blipFill>
          <a:blip r:embed="rId2" cstate="print"/>
          <a:srcRect/>
          <a:stretch>
            <a:fillRect/>
          </a:stretch>
        </p:blipFill>
        <p:spPr bwMode="auto">
          <a:xfrm>
            <a:off x="6858000" y="304800"/>
            <a:ext cx="1905000" cy="12665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endParaRPr lang="en-US" sz="2800" dirty="0" smtClean="0"/>
          </a:p>
          <a:p>
            <a:r>
              <a:rPr lang="en-US" sz="2800" dirty="0" smtClean="0"/>
              <a:t>Increasing calls for improving training about health literacy for health professionals</a:t>
            </a:r>
          </a:p>
          <a:p>
            <a:endParaRPr lang="en-US" sz="2800" dirty="0" smtClean="0"/>
          </a:p>
          <a:p>
            <a:r>
              <a:rPr lang="en-US" sz="2800" dirty="0" smtClean="0"/>
              <a:t>Proliferation of HL curricula for health professionals</a:t>
            </a:r>
          </a:p>
          <a:p>
            <a:endParaRPr lang="en-US" sz="2800" dirty="0" smtClean="0"/>
          </a:p>
          <a:p>
            <a:r>
              <a:rPr lang="en-US" sz="2800" dirty="0" smtClean="0"/>
              <a:t>HL curricula can positively influence learners’ knowledge, skills and attitudes</a:t>
            </a:r>
          </a:p>
          <a:p>
            <a:pPr>
              <a:buNone/>
            </a:pPr>
            <a:endParaRPr lang="en-US" sz="2800" dirty="0" smtClean="0"/>
          </a:p>
          <a:p>
            <a:pPr algn="r">
              <a:buNone/>
            </a:pPr>
            <a:r>
              <a:rPr lang="en-US" sz="1700" dirty="0" smtClean="0"/>
              <a:t>(Coleman, 2011)</a:t>
            </a:r>
          </a:p>
        </p:txBody>
      </p:sp>
      <p:sp>
        <p:nvSpPr>
          <p:cNvPr id="3" name="Title 2"/>
          <p:cNvSpPr>
            <a:spLocks noGrp="1"/>
          </p:cNvSpPr>
          <p:nvPr>
            <p:ph type="title"/>
          </p:nvPr>
        </p:nvSpPr>
        <p:spPr>
          <a:xfrm>
            <a:off x="304800" y="304800"/>
            <a:ext cx="8534400" cy="1143000"/>
          </a:xfrm>
        </p:spPr>
        <p:txBody>
          <a:bodyPr>
            <a:noAutofit/>
          </a:bodyPr>
          <a:lstStyle/>
          <a:p>
            <a:r>
              <a:rPr lang="en-US" sz="3600" dirty="0" smtClean="0">
                <a:effectLst/>
              </a:rPr>
              <a:t>Current state of health care education</a:t>
            </a:r>
            <a:endParaRPr lang="en-US" sz="3600" dirty="0">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least 30%</a:t>
            </a:r>
            <a:r>
              <a:rPr lang="en-US" dirty="0" smtClean="0"/>
              <a:t> </a:t>
            </a:r>
            <a:r>
              <a:rPr lang="en-US" dirty="0" smtClean="0"/>
              <a:t>of U.S. medical schools are not teaching about health literacy </a:t>
            </a:r>
          </a:p>
          <a:p>
            <a:pPr algn="r">
              <a:buNone/>
            </a:pPr>
            <a:r>
              <a:rPr lang="en-US" sz="1600" dirty="0" smtClean="0"/>
              <a:t>(Coleman &amp; </a:t>
            </a:r>
            <a:r>
              <a:rPr lang="en-US" sz="1600" dirty="0" err="1" smtClean="0"/>
              <a:t>Appy</a:t>
            </a:r>
            <a:r>
              <a:rPr lang="en-US" sz="1600" dirty="0" smtClean="0"/>
              <a:t>, 2012)</a:t>
            </a:r>
          </a:p>
          <a:p>
            <a:endParaRPr lang="en-US" dirty="0" smtClean="0"/>
          </a:p>
          <a:p>
            <a:r>
              <a:rPr lang="en-US" dirty="0" smtClean="0"/>
              <a:t>Less than half of Family Medicine residency programs are teaching about health literacy</a:t>
            </a:r>
          </a:p>
          <a:p>
            <a:pPr algn="r">
              <a:buNone/>
            </a:pPr>
            <a:r>
              <a:rPr lang="en-US" sz="1600" dirty="0" smtClean="0"/>
              <a:t>(Coleman &amp; Nguyen, unpublished)</a:t>
            </a:r>
          </a:p>
          <a:p>
            <a:endParaRPr lang="en-US" dirty="0" smtClean="0"/>
          </a:p>
          <a:p>
            <a:r>
              <a:rPr lang="en-US" dirty="0" smtClean="0"/>
              <a:t>Little known about other health professions</a:t>
            </a:r>
          </a:p>
        </p:txBody>
      </p:sp>
      <p:sp>
        <p:nvSpPr>
          <p:cNvPr id="3" name="Title 2"/>
          <p:cNvSpPr>
            <a:spLocks noGrp="1"/>
          </p:cNvSpPr>
          <p:nvPr>
            <p:ph type="title"/>
          </p:nvPr>
        </p:nvSpPr>
        <p:spPr>
          <a:xfrm>
            <a:off x="381000" y="228600"/>
            <a:ext cx="8458200" cy="1143000"/>
          </a:xfrm>
        </p:spPr>
        <p:txBody>
          <a:bodyPr>
            <a:noAutofit/>
          </a:bodyPr>
          <a:lstStyle/>
          <a:p>
            <a:r>
              <a:rPr lang="en-US" sz="3600" dirty="0" smtClean="0">
                <a:effectLst/>
              </a:rPr>
              <a:t>Current state of health care education</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endParaRPr lang="en-US" sz="2800" dirty="0" smtClean="0"/>
          </a:p>
          <a:p>
            <a:r>
              <a:rPr lang="en-US" sz="2800" dirty="0" smtClean="0"/>
              <a:t>No published guidelines for the recommended content or structure of health literacy curricula for health professionals</a:t>
            </a:r>
          </a:p>
          <a:p>
            <a:endParaRPr lang="en-US" dirty="0" smtClean="0"/>
          </a:p>
          <a:p>
            <a:r>
              <a:rPr lang="en-US" sz="2800" dirty="0" smtClean="0"/>
              <a:t>Very little empiric data to inform </a:t>
            </a:r>
            <a:r>
              <a:rPr lang="en-US" sz="2800" i="1" dirty="0" smtClean="0"/>
              <a:t>what</a:t>
            </a:r>
            <a:r>
              <a:rPr lang="en-US" sz="2800" dirty="0" smtClean="0"/>
              <a:t> to teach, or </a:t>
            </a:r>
            <a:r>
              <a:rPr lang="en-US" sz="2800" i="1" dirty="0" smtClean="0"/>
              <a:t>how</a:t>
            </a:r>
            <a:r>
              <a:rPr lang="en-US" sz="2800" dirty="0" smtClean="0"/>
              <a:t> and </a:t>
            </a:r>
            <a:r>
              <a:rPr lang="en-US" sz="2800" i="1" dirty="0" smtClean="0"/>
              <a:t>when</a:t>
            </a:r>
            <a:r>
              <a:rPr lang="en-US" sz="2800" dirty="0" smtClean="0"/>
              <a:t> to teach it </a:t>
            </a:r>
          </a:p>
          <a:p>
            <a:endParaRPr lang="en-US" sz="2800" dirty="0" smtClean="0"/>
          </a:p>
          <a:p>
            <a:pPr algn="r">
              <a:buNone/>
            </a:pPr>
            <a:r>
              <a:rPr lang="en-US" sz="1700" dirty="0" smtClean="0"/>
              <a:t>(Coleman, 2011)</a:t>
            </a:r>
          </a:p>
        </p:txBody>
      </p:sp>
      <p:sp>
        <p:nvSpPr>
          <p:cNvPr id="3" name="Title 2"/>
          <p:cNvSpPr>
            <a:spLocks noGrp="1"/>
          </p:cNvSpPr>
          <p:nvPr>
            <p:ph type="title"/>
          </p:nvPr>
        </p:nvSpPr>
        <p:spPr>
          <a:xfrm>
            <a:off x="381000" y="304800"/>
            <a:ext cx="8458200" cy="1143000"/>
          </a:xfrm>
        </p:spPr>
        <p:txBody>
          <a:bodyPr>
            <a:noAutofit/>
          </a:bodyPr>
          <a:lstStyle/>
          <a:p>
            <a:r>
              <a:rPr lang="en-US" sz="3600" dirty="0" smtClean="0">
                <a:effectLst/>
              </a:rPr>
              <a:t>Current state of health care education</a:t>
            </a:r>
            <a:endParaRPr lang="en-US" sz="3600" dirty="0">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a:t>
            </a:r>
          </a:p>
          <a:p>
            <a:pPr>
              <a:buNone/>
            </a:pPr>
            <a:r>
              <a:rPr lang="en-US" dirty="0" smtClean="0"/>
              <a:t>	The </a:t>
            </a:r>
            <a:r>
              <a:rPr lang="en-US" u="sng" dirty="0" smtClean="0"/>
              <a:t>knowledge</a:t>
            </a:r>
            <a:r>
              <a:rPr lang="en-US" dirty="0" smtClean="0"/>
              <a:t>, </a:t>
            </a:r>
            <a:r>
              <a:rPr lang="en-US" u="sng" dirty="0" smtClean="0"/>
              <a:t>skills</a:t>
            </a:r>
            <a:r>
              <a:rPr lang="en-US" dirty="0" smtClean="0"/>
              <a:t> and </a:t>
            </a:r>
            <a:r>
              <a:rPr lang="en-US" u="sng" dirty="0" smtClean="0"/>
              <a:t>attitudes</a:t>
            </a:r>
            <a:r>
              <a:rPr lang="en-US" dirty="0" smtClean="0"/>
              <a:t> which health professionals need in order to address low health literacy among consumers of health care and health information</a:t>
            </a:r>
          </a:p>
          <a:p>
            <a:pPr>
              <a:buNone/>
            </a:pPr>
            <a:endParaRPr lang="en-US" dirty="0" smtClean="0"/>
          </a:p>
          <a:p>
            <a:pPr>
              <a:buNone/>
            </a:pPr>
            <a:endParaRPr lang="en-US" dirty="0" smtClean="0"/>
          </a:p>
          <a:p>
            <a:pPr algn="r">
              <a:buNone/>
            </a:pPr>
            <a:r>
              <a:rPr lang="en-US" sz="1600" dirty="0" smtClean="0"/>
              <a:t>(Coleman, Hudson &amp; Maine, Unpublished)</a:t>
            </a:r>
          </a:p>
          <a:p>
            <a:pPr>
              <a:buNone/>
            </a:pPr>
            <a:endParaRPr lang="en-US" dirty="0"/>
          </a:p>
        </p:txBody>
      </p:sp>
      <p:sp>
        <p:nvSpPr>
          <p:cNvPr id="3" name="Title 2"/>
          <p:cNvSpPr>
            <a:spLocks noGrp="1"/>
          </p:cNvSpPr>
          <p:nvPr>
            <p:ph type="title"/>
          </p:nvPr>
        </p:nvSpPr>
        <p:spPr/>
        <p:txBody>
          <a:bodyPr/>
          <a:lstStyle/>
          <a:p>
            <a:r>
              <a:rPr lang="en-US" dirty="0" smtClean="0"/>
              <a:t> Health literacy competencies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Patient-centered protocols and strategies to minimize the negative consequences of low or limited health literacy </a:t>
            </a:r>
          </a:p>
          <a:p>
            <a:pPr>
              <a:buNone/>
            </a:pPr>
            <a:endParaRPr lang="en-US" dirty="0" smtClean="0"/>
          </a:p>
          <a:p>
            <a:pPr algn="r">
              <a:buNone/>
            </a:pPr>
            <a:r>
              <a:rPr lang="en-US" sz="1600" dirty="0" smtClean="0"/>
              <a:t>(Barrett et all, 2008)</a:t>
            </a:r>
            <a:endParaRPr lang="en-US" sz="1600" dirty="0"/>
          </a:p>
        </p:txBody>
      </p:sp>
      <p:sp>
        <p:nvSpPr>
          <p:cNvPr id="3" name="Title 2"/>
          <p:cNvSpPr>
            <a:spLocks noGrp="1"/>
          </p:cNvSpPr>
          <p:nvPr>
            <p:ph type="title"/>
          </p:nvPr>
        </p:nvSpPr>
        <p:spPr/>
        <p:txBody>
          <a:bodyPr/>
          <a:lstStyle/>
          <a:p>
            <a:r>
              <a:rPr lang="en-US" dirty="0" smtClean="0"/>
              <a:t>Health literacy practices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667000"/>
            <a:ext cx="8229600" cy="1143000"/>
          </a:xfrm>
        </p:spPr>
        <p:txBody>
          <a:bodyPr>
            <a:normAutofit fontScale="90000"/>
          </a:bodyPr>
          <a:lstStyle/>
          <a:p>
            <a:pPr algn="ctr"/>
            <a:r>
              <a:rPr lang="en-US" dirty="0" smtClean="0"/>
              <a:t>Consensus study </a:t>
            </a:r>
            <a:br>
              <a:rPr lang="en-US"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Literature review (2010) yielded a diverse array of recommendations (i.e., “best practices”)</a:t>
            </a:r>
          </a:p>
          <a:p>
            <a:pPr lvl="2">
              <a:buNone/>
            </a:pPr>
            <a:endParaRPr lang="en-US" dirty="0" smtClean="0"/>
          </a:p>
          <a:p>
            <a:pPr lvl="1"/>
            <a:r>
              <a:rPr lang="en-US" dirty="0" smtClean="0"/>
              <a:t>24 Knowledge items</a:t>
            </a:r>
          </a:p>
          <a:p>
            <a:pPr lvl="1"/>
            <a:r>
              <a:rPr lang="en-US" dirty="0" smtClean="0"/>
              <a:t>28 Skill items			Competencies</a:t>
            </a:r>
          </a:p>
          <a:p>
            <a:pPr lvl="1"/>
            <a:r>
              <a:rPr lang="en-US" dirty="0" smtClean="0"/>
              <a:t>11 Attitude items</a:t>
            </a:r>
          </a:p>
          <a:p>
            <a:pPr lvl="1">
              <a:buNone/>
            </a:pPr>
            <a:endParaRPr lang="en-US" dirty="0" smtClean="0"/>
          </a:p>
          <a:p>
            <a:pPr lvl="1"/>
            <a:r>
              <a:rPr lang="en-US" dirty="0" smtClean="0"/>
              <a:t>32 Practice items</a:t>
            </a:r>
          </a:p>
          <a:p>
            <a:pPr lvl="2"/>
            <a:endParaRPr lang="en-US" dirty="0" smtClean="0"/>
          </a:p>
          <a:p>
            <a:pPr>
              <a:buNone/>
            </a:pPr>
            <a:r>
              <a:rPr lang="en-US" dirty="0" smtClean="0"/>
              <a:t>	Some overlap between domains</a:t>
            </a:r>
          </a:p>
          <a:p>
            <a:endParaRPr lang="en-US" dirty="0"/>
          </a:p>
        </p:txBody>
      </p:sp>
      <p:sp>
        <p:nvSpPr>
          <p:cNvPr id="3" name="Title 2"/>
          <p:cNvSpPr>
            <a:spLocks noGrp="1"/>
          </p:cNvSpPr>
          <p:nvPr>
            <p:ph type="title"/>
          </p:nvPr>
        </p:nvSpPr>
        <p:spPr/>
        <p:txBody>
          <a:bodyPr>
            <a:normAutofit fontScale="90000"/>
          </a:bodyPr>
          <a:lstStyle/>
          <a:p>
            <a:r>
              <a:rPr lang="en-US" dirty="0" smtClean="0">
                <a:effectLst/>
              </a:rPr>
              <a:t>Selection of potential competencies</a:t>
            </a:r>
            <a:endParaRPr lang="en-US" dirty="0">
              <a:effectLst/>
            </a:endParaRPr>
          </a:p>
        </p:txBody>
      </p:sp>
      <p:sp>
        <p:nvSpPr>
          <p:cNvPr id="4" name="Right Brace 3"/>
          <p:cNvSpPr/>
          <p:nvPr/>
        </p:nvSpPr>
        <p:spPr>
          <a:xfrm>
            <a:off x="4038600" y="2895600"/>
            <a:ext cx="838200" cy="838200"/>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Specific Aim:</a:t>
            </a:r>
          </a:p>
          <a:p>
            <a:pPr>
              <a:buNone/>
            </a:pPr>
            <a:endParaRPr lang="en-US" dirty="0" smtClean="0"/>
          </a:p>
          <a:p>
            <a:pPr>
              <a:buNone/>
            </a:pPr>
            <a:r>
              <a:rPr lang="en-US" dirty="0" smtClean="0"/>
              <a:t>	To develop a consensus agreement on a common set of core health literacy competencies for U.S. health professions school graduates</a:t>
            </a:r>
          </a:p>
          <a:p>
            <a:endParaRPr lang="en-US" dirty="0"/>
          </a:p>
        </p:txBody>
      </p:sp>
      <p:sp>
        <p:nvSpPr>
          <p:cNvPr id="3" name="Title 2"/>
          <p:cNvSpPr>
            <a:spLocks noGrp="1"/>
          </p:cNvSpPr>
          <p:nvPr>
            <p:ph type="title"/>
          </p:nvPr>
        </p:nvSpPr>
        <p:spPr/>
        <p:txBody>
          <a:bodyPr/>
          <a:lstStyle/>
          <a:p>
            <a:r>
              <a:rPr lang="en-US" dirty="0" smtClean="0">
                <a:effectLst/>
              </a:rPr>
              <a:t>Methods</a:t>
            </a:r>
            <a:endParaRPr lang="en-US" dirty="0">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b="1" u="sng" dirty="0" smtClean="0"/>
              <a:t>Design</a:t>
            </a:r>
            <a:r>
              <a:rPr lang="en-US" b="1" dirty="0" smtClean="0"/>
              <a:t>:</a:t>
            </a:r>
            <a:r>
              <a:rPr lang="en-US" dirty="0" smtClean="0"/>
              <a:t> </a:t>
            </a:r>
          </a:p>
          <a:p>
            <a:pPr>
              <a:buNone/>
            </a:pPr>
            <a:endParaRPr lang="en-US" dirty="0" smtClean="0"/>
          </a:p>
          <a:p>
            <a:pPr>
              <a:buNone/>
            </a:pPr>
            <a:r>
              <a:rPr lang="en-US" dirty="0" smtClean="0"/>
              <a:t>Modified Delphi consensus process</a:t>
            </a:r>
          </a:p>
          <a:p>
            <a:pPr>
              <a:buNone/>
            </a:pPr>
            <a:endParaRPr lang="en-US" dirty="0" smtClean="0"/>
          </a:p>
          <a:p>
            <a:r>
              <a:rPr lang="en-US" dirty="0" smtClean="0"/>
              <a:t>A commonly used method to capture expert opinions of groups</a:t>
            </a:r>
          </a:p>
          <a:p>
            <a:r>
              <a:rPr lang="en-US" dirty="0" smtClean="0"/>
              <a:t>Useful when empiric evidence is lacking</a:t>
            </a:r>
          </a:p>
          <a:p>
            <a:r>
              <a:rPr lang="en-US" dirty="0" smtClean="0"/>
              <a:t>Use is well described in healthcare competencies work</a:t>
            </a:r>
          </a:p>
          <a:p>
            <a:r>
              <a:rPr lang="en-US" dirty="0" smtClean="0"/>
              <a:t>“Modified” in that the panel met in person initially</a:t>
            </a:r>
          </a:p>
          <a:p>
            <a:endParaRPr lang="en-US" dirty="0"/>
          </a:p>
        </p:txBody>
      </p:sp>
      <p:sp>
        <p:nvSpPr>
          <p:cNvPr id="3" name="Title 2"/>
          <p:cNvSpPr>
            <a:spLocks noGrp="1"/>
          </p:cNvSpPr>
          <p:nvPr>
            <p:ph type="title"/>
          </p:nvPr>
        </p:nvSpPr>
        <p:spPr/>
        <p:txBody>
          <a:bodyPr/>
          <a:lstStyle/>
          <a:p>
            <a:r>
              <a:rPr lang="en-US" dirty="0" smtClean="0">
                <a:effectLst/>
              </a:rPr>
              <a:t>Methods</a:t>
            </a:r>
            <a:endParaRPr lang="en-US" dirty="0">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Identify proposed competencies (literature review)</a:t>
            </a:r>
          </a:p>
          <a:p>
            <a:r>
              <a:rPr lang="en-US" dirty="0" smtClean="0"/>
              <a:t>Convene expert panel </a:t>
            </a:r>
          </a:p>
          <a:p>
            <a:r>
              <a:rPr lang="en-US" dirty="0" smtClean="0"/>
              <a:t>Individuals anonymously rate their agreement with items on the list</a:t>
            </a:r>
          </a:p>
          <a:p>
            <a:r>
              <a:rPr lang="en-US" dirty="0" smtClean="0"/>
              <a:t>Predetermined levels of “agreement”</a:t>
            </a:r>
          </a:p>
          <a:p>
            <a:r>
              <a:rPr lang="en-US" dirty="0" smtClean="0"/>
              <a:t>Facilitated group discussion helps “move the needle” on items prior to re-rating</a:t>
            </a:r>
          </a:p>
          <a:p>
            <a:pPr lvl="1"/>
            <a:r>
              <a:rPr lang="en-US" dirty="0" smtClean="0"/>
              <a:t>Participants’ opinions important</a:t>
            </a:r>
          </a:p>
          <a:p>
            <a:pPr lvl="1"/>
            <a:r>
              <a:rPr lang="en-US" dirty="0" smtClean="0"/>
              <a:t>Modifications suggested</a:t>
            </a:r>
          </a:p>
          <a:p>
            <a:r>
              <a:rPr lang="en-US" dirty="0" smtClean="0"/>
              <a:t>Process stops when diminishing returns reached</a:t>
            </a:r>
            <a:endParaRPr lang="en-US" dirty="0"/>
          </a:p>
        </p:txBody>
      </p:sp>
      <p:sp>
        <p:nvSpPr>
          <p:cNvPr id="3" name="Title 2"/>
          <p:cNvSpPr>
            <a:spLocks noGrp="1"/>
          </p:cNvSpPr>
          <p:nvPr>
            <p:ph type="title"/>
          </p:nvPr>
        </p:nvSpPr>
        <p:spPr/>
        <p:txBody>
          <a:bodyPr/>
          <a:lstStyle/>
          <a:p>
            <a:r>
              <a:rPr lang="en-US" dirty="0" smtClean="0"/>
              <a:t>Delphi: how it works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685800"/>
          <a:ext cx="9144001" cy="6172200"/>
        </p:xfrm>
        <a:graphic>
          <a:graphicData uri="http://schemas.openxmlformats.org/drawingml/2006/table">
            <a:tbl>
              <a:tblPr firstRow="1" bandRow="1">
                <a:tableStyleId>{5C22544A-7EE6-4342-B048-85BDC9FD1C3A}</a:tableStyleId>
              </a:tblPr>
              <a:tblGrid>
                <a:gridCol w="1752600"/>
                <a:gridCol w="1447800"/>
                <a:gridCol w="2133600"/>
                <a:gridCol w="3810001"/>
              </a:tblGrid>
              <a:tr h="643555">
                <a:tc>
                  <a:txBody>
                    <a:bodyPr/>
                    <a:lstStyle/>
                    <a:p>
                      <a:r>
                        <a:rPr lang="en-US" dirty="0" smtClean="0"/>
                        <a:t>Best practice</a:t>
                      </a:r>
                      <a:endParaRPr lang="en-US" dirty="0"/>
                    </a:p>
                  </a:txBody>
                  <a:tcPr/>
                </a:tc>
                <a:tc>
                  <a:txBody>
                    <a:bodyPr/>
                    <a:lstStyle/>
                    <a:p>
                      <a:r>
                        <a:rPr lang="en-US" dirty="0" smtClean="0"/>
                        <a:t>Domain(s)</a:t>
                      </a:r>
                      <a:endParaRPr lang="en-US" dirty="0"/>
                    </a:p>
                  </a:txBody>
                  <a:tcPr/>
                </a:tc>
                <a:tc>
                  <a:txBody>
                    <a:bodyPr/>
                    <a:lstStyle/>
                    <a:p>
                      <a:r>
                        <a:rPr lang="en-US" dirty="0" smtClean="0"/>
                        <a:t>Competency. </a:t>
                      </a:r>
                    </a:p>
                    <a:p>
                      <a:r>
                        <a:rPr lang="en-US" dirty="0" smtClean="0"/>
                        <a:t>The learner…</a:t>
                      </a:r>
                      <a:endParaRPr lang="en-US" dirty="0"/>
                    </a:p>
                  </a:txBody>
                  <a:tcPr/>
                </a:tc>
                <a:tc>
                  <a:txBody>
                    <a:bodyPr/>
                    <a:lstStyle/>
                    <a:p>
                      <a:r>
                        <a:rPr lang="en-US" dirty="0" err="1" smtClean="0"/>
                        <a:t>Operationalization</a:t>
                      </a:r>
                      <a:r>
                        <a:rPr lang="en-US" dirty="0" smtClean="0"/>
                        <a:t>. </a:t>
                      </a:r>
                    </a:p>
                    <a:p>
                      <a:r>
                        <a:rPr lang="en-US" dirty="0" smtClean="0"/>
                        <a:t>The learner…</a:t>
                      </a:r>
                      <a:endParaRPr lang="en-US" dirty="0"/>
                    </a:p>
                  </a:txBody>
                  <a:tcPr/>
                </a:tc>
              </a:tr>
              <a:tr h="1746792">
                <a:tc>
                  <a:txBody>
                    <a:bodyPr/>
                    <a:lstStyle/>
                    <a:p>
                      <a:r>
                        <a:rPr lang="en-US" dirty="0" smtClean="0"/>
                        <a:t>1. Use common words when speaking to patients</a:t>
                      </a:r>
                      <a:endParaRPr lang="en-US" dirty="0"/>
                    </a:p>
                  </a:txBody>
                  <a:tcPr/>
                </a:tc>
                <a:tc>
                  <a:txBody>
                    <a:bodyPr/>
                    <a:lstStyle/>
                    <a:p>
                      <a:r>
                        <a:rPr lang="en-US" b="1" dirty="0" smtClean="0"/>
                        <a:t>Knowledge</a:t>
                      </a:r>
                    </a:p>
                    <a:p>
                      <a:r>
                        <a:rPr lang="en-US" dirty="0" smtClean="0">
                          <a:solidFill>
                            <a:schemeClr val="tx1">
                              <a:lumMod val="75000"/>
                              <a:lumOff val="25000"/>
                            </a:schemeClr>
                          </a:solidFill>
                        </a:rPr>
                        <a:t>Skills</a:t>
                      </a:r>
                    </a:p>
                    <a:p>
                      <a:r>
                        <a:rPr lang="en-US" dirty="0" smtClean="0">
                          <a:solidFill>
                            <a:schemeClr val="tx1">
                              <a:lumMod val="75000"/>
                              <a:lumOff val="25000"/>
                            </a:schemeClr>
                          </a:solidFill>
                        </a:rPr>
                        <a:t>Practices</a:t>
                      </a:r>
                      <a:endParaRPr lang="en-US" dirty="0">
                        <a:solidFill>
                          <a:schemeClr val="tx1">
                            <a:lumMod val="75000"/>
                            <a:lumOff val="25000"/>
                          </a:schemeClr>
                        </a:solidFill>
                      </a:endParaRPr>
                    </a:p>
                  </a:txBody>
                  <a:tcPr/>
                </a:tc>
                <a:tc>
                  <a:txBody>
                    <a:bodyPr/>
                    <a:lstStyle/>
                    <a:p>
                      <a:r>
                        <a:rPr kumimoji="0" lang="en-US" sz="1800" b="1" u="sng" kern="1200" dirty="0" smtClean="0">
                          <a:solidFill>
                            <a:schemeClr val="dk1"/>
                          </a:solidFill>
                          <a:latin typeface="+mn-lt"/>
                          <a:ea typeface="+mn-ea"/>
                          <a:cs typeface="+mn-cs"/>
                        </a:rPr>
                        <a:t>Knows</a:t>
                      </a:r>
                      <a:r>
                        <a:rPr kumimoji="0" lang="en-US" sz="1800" kern="1200" dirty="0" smtClean="0">
                          <a:solidFill>
                            <a:schemeClr val="dk1"/>
                          </a:solidFill>
                          <a:latin typeface="+mn-lt"/>
                          <a:ea typeface="+mn-ea"/>
                          <a:cs typeface="+mn-cs"/>
                        </a:rPr>
                        <a:t> which kinds of words, phrases, or concepts may be “jargon” to patients</a:t>
                      </a:r>
                      <a:endParaRPr lang="en-US" dirty="0"/>
                    </a:p>
                  </a:txBody>
                  <a:tcPr/>
                </a:tc>
                <a:tc>
                  <a:txBody>
                    <a:bodyPr/>
                    <a:lstStyle/>
                    <a:p>
                      <a:pPr>
                        <a:buFont typeface="Arial" pitchFamily="34" charset="0"/>
                        <a:buChar char="•"/>
                      </a:pPr>
                      <a:r>
                        <a:rPr kumimoji="0" lang="en-US" sz="1800" kern="1200" baseline="0" dirty="0" smtClean="0">
                          <a:solidFill>
                            <a:schemeClr val="tx1"/>
                          </a:solidFill>
                          <a:latin typeface="+mn-lt"/>
                          <a:ea typeface="+mn-ea"/>
                          <a:cs typeface="+mn-cs"/>
                        </a:rPr>
                        <a:t> </a:t>
                      </a:r>
                      <a:r>
                        <a:rPr kumimoji="0" lang="en-US" sz="1800" kern="1200" dirty="0" smtClean="0">
                          <a:solidFill>
                            <a:schemeClr val="tx1"/>
                          </a:solidFill>
                          <a:latin typeface="+mn-lt"/>
                          <a:ea typeface="+mn-ea"/>
                          <a:cs typeface="+mn-cs"/>
                        </a:rPr>
                        <a:t>Selects jargon words from a list</a:t>
                      </a:r>
                    </a:p>
                    <a:p>
                      <a:pPr>
                        <a:buFont typeface="Arial" pitchFamily="34" charset="0"/>
                        <a:buChar char="•"/>
                      </a:pPr>
                      <a:r>
                        <a:rPr kumimoji="0" lang="en-US" sz="1800" kern="1200" dirty="0" smtClean="0">
                          <a:solidFill>
                            <a:schemeClr val="tx1"/>
                          </a:solidFill>
                          <a:latin typeface="+mn-lt"/>
                          <a:ea typeface="+mn-ea"/>
                          <a:cs typeface="+mn-cs"/>
                        </a:rPr>
                        <a:t> Explains why jargon</a:t>
                      </a:r>
                      <a:r>
                        <a:rPr kumimoji="0" lang="en-US" sz="1800" kern="1200" baseline="0" dirty="0" smtClean="0">
                          <a:solidFill>
                            <a:schemeClr val="tx1"/>
                          </a:solidFill>
                          <a:latin typeface="+mn-lt"/>
                          <a:ea typeface="+mn-ea"/>
                          <a:cs typeface="+mn-cs"/>
                        </a:rPr>
                        <a:t> terms may be misinterpreted</a:t>
                      </a:r>
                      <a:endParaRPr kumimoji="0" lang="en-US" sz="1800" kern="1200" dirty="0" smtClean="0">
                        <a:solidFill>
                          <a:schemeClr val="tx1"/>
                        </a:solidFill>
                        <a:latin typeface="+mn-lt"/>
                        <a:ea typeface="+mn-ea"/>
                        <a:cs typeface="+mn-cs"/>
                      </a:endParaRPr>
                    </a:p>
                    <a:p>
                      <a:pPr>
                        <a:buFont typeface="Symbol"/>
                        <a:buChar char=" "/>
                      </a:pPr>
                      <a:endParaRPr lang="en-US" dirty="0"/>
                    </a:p>
                  </a:txBody>
                  <a:tcPr/>
                </a:tc>
              </a:tr>
              <a:tr h="1207634">
                <a:tc>
                  <a:txBody>
                    <a:bodyPr/>
                    <a:lstStyle/>
                    <a:p>
                      <a:r>
                        <a:rPr lang="en-US" dirty="0" smtClean="0"/>
                        <a:t>2. Speak clearly and at a moderate pace</a:t>
                      </a:r>
                      <a:endParaRPr lang="en-US" dirty="0"/>
                    </a:p>
                  </a:txBody>
                  <a:tcPr/>
                </a:tc>
                <a:tc>
                  <a:txBody>
                    <a:bodyPr/>
                    <a:lstStyle/>
                    <a:p>
                      <a:r>
                        <a:rPr lang="en-US" b="1" dirty="0" smtClean="0"/>
                        <a:t>Skills</a:t>
                      </a:r>
                    </a:p>
                    <a:p>
                      <a:r>
                        <a:rPr lang="en-US" dirty="0" smtClean="0">
                          <a:solidFill>
                            <a:schemeClr val="tx1">
                              <a:lumMod val="75000"/>
                              <a:lumOff val="25000"/>
                            </a:schemeClr>
                          </a:solidFill>
                        </a:rPr>
                        <a:t>Practices</a:t>
                      </a:r>
                      <a:endParaRPr lang="en-US" dirty="0">
                        <a:solidFill>
                          <a:schemeClr val="tx1">
                            <a:lumMod val="75000"/>
                            <a:lumOff val="25000"/>
                          </a:schemeClr>
                        </a:solidFill>
                      </a:endParaRPr>
                    </a:p>
                  </a:txBody>
                  <a:tcPr/>
                </a:tc>
                <a:tc>
                  <a:txBody>
                    <a:bodyPr/>
                    <a:lstStyle/>
                    <a:p>
                      <a:r>
                        <a:rPr kumimoji="0" lang="en-US" sz="1800" b="1" u="sng" kern="1200" dirty="0" smtClean="0">
                          <a:solidFill>
                            <a:schemeClr val="dk1"/>
                          </a:solidFill>
                          <a:latin typeface="+mn-lt"/>
                          <a:ea typeface="+mn-ea"/>
                          <a:cs typeface="+mn-cs"/>
                        </a:rPr>
                        <a:t>Demonstrates ability</a:t>
                      </a:r>
                      <a:r>
                        <a:rPr kumimoji="0" lang="en-US" sz="1800" b="1" kern="1200" dirty="0" smtClean="0">
                          <a:solidFill>
                            <a:schemeClr val="dk1"/>
                          </a:solidFill>
                          <a:latin typeface="+mn-lt"/>
                          <a:ea typeface="+mn-ea"/>
                          <a:cs typeface="+mn-cs"/>
                        </a:rPr>
                        <a:t> </a:t>
                      </a:r>
                      <a:r>
                        <a:rPr kumimoji="0" lang="en-US" sz="1800" kern="1200" dirty="0" smtClean="0">
                          <a:solidFill>
                            <a:schemeClr val="dk1"/>
                          </a:solidFill>
                          <a:latin typeface="+mn-lt"/>
                          <a:ea typeface="+mn-ea"/>
                          <a:cs typeface="+mn-cs"/>
                        </a:rPr>
                        <a:t>to speak slowly and clearly with patients</a:t>
                      </a:r>
                      <a:endParaRPr lang="en-US" dirty="0"/>
                    </a:p>
                  </a:txBody>
                  <a:tcPr/>
                </a:tc>
                <a:tc>
                  <a:txBody>
                    <a:bodyPr/>
                    <a:lstStyle/>
                    <a:p>
                      <a:pPr>
                        <a:buFont typeface="Arial" pitchFamily="34" charset="0"/>
                        <a:buChar char="•"/>
                      </a:pPr>
                      <a:r>
                        <a:rPr kumimoji="0" lang="en-US" sz="1800" kern="1200" dirty="0" smtClean="0">
                          <a:solidFill>
                            <a:schemeClr val="dk1"/>
                          </a:solidFill>
                          <a:latin typeface="+mn-lt"/>
                          <a:ea typeface="+mn-ea"/>
                          <a:cs typeface="+mn-cs"/>
                        </a:rPr>
                        <a:t> Speech is perceived as appropriate pace, volume and clarity.</a:t>
                      </a:r>
                    </a:p>
                    <a:p>
                      <a:pPr>
                        <a:buFont typeface="Arial" pitchFamily="34" charset="0"/>
                        <a:buChar char="•"/>
                      </a:pPr>
                      <a:r>
                        <a:rPr kumimoji="0" lang="en-US" sz="1800" kern="1200" dirty="0" smtClean="0">
                          <a:solidFill>
                            <a:schemeClr val="dk1"/>
                          </a:solidFill>
                          <a:latin typeface="+mn-lt"/>
                          <a:ea typeface="+mn-ea"/>
                          <a:cs typeface="+mn-cs"/>
                        </a:rPr>
                        <a:t> Speech is always intelligible</a:t>
                      </a:r>
                      <a:endParaRPr lang="en-US" dirty="0"/>
                    </a:p>
                  </a:txBody>
                  <a:tcPr/>
                </a:tc>
              </a:tr>
              <a:tr h="2574219">
                <a:tc>
                  <a:txBody>
                    <a:bodyPr/>
                    <a:lstStyle/>
                    <a:p>
                      <a:r>
                        <a:rPr lang="en-US" dirty="0" smtClean="0"/>
                        <a:t>3. Confirm patients understand what they need to know and do by asking them to teach back directions</a:t>
                      </a:r>
                      <a:endParaRPr lang="en-US" dirty="0"/>
                    </a:p>
                  </a:txBody>
                  <a:tcPr/>
                </a:tc>
                <a:tc>
                  <a:txBody>
                    <a:bodyPr/>
                    <a:lstStyle/>
                    <a:p>
                      <a:r>
                        <a:rPr lang="en-US" dirty="0" smtClean="0">
                          <a:solidFill>
                            <a:schemeClr val="tx1">
                              <a:lumMod val="75000"/>
                              <a:lumOff val="25000"/>
                            </a:schemeClr>
                          </a:solidFill>
                        </a:rPr>
                        <a:t>Knowledge</a:t>
                      </a:r>
                      <a:r>
                        <a:rPr lang="en-US" baseline="0" dirty="0" smtClean="0">
                          <a:solidFill>
                            <a:schemeClr val="tx1">
                              <a:lumMod val="75000"/>
                              <a:lumOff val="25000"/>
                            </a:schemeClr>
                          </a:solidFill>
                        </a:rPr>
                        <a:t> </a:t>
                      </a:r>
                      <a:r>
                        <a:rPr lang="en-US" dirty="0" smtClean="0">
                          <a:solidFill>
                            <a:schemeClr val="tx1">
                              <a:lumMod val="75000"/>
                              <a:lumOff val="25000"/>
                            </a:schemeClr>
                          </a:solidFill>
                        </a:rPr>
                        <a:t>Skill</a:t>
                      </a:r>
                    </a:p>
                    <a:p>
                      <a:r>
                        <a:rPr lang="en-US" b="1" dirty="0" smtClean="0"/>
                        <a:t>Practices</a:t>
                      </a:r>
                      <a:endParaRPr lang="en-US" b="1" dirty="0"/>
                    </a:p>
                  </a:txBody>
                  <a:tcPr/>
                </a:tc>
                <a:tc>
                  <a:txBody>
                    <a:bodyPr/>
                    <a:lstStyle/>
                    <a:p>
                      <a:r>
                        <a:rPr kumimoji="0" lang="en-US" sz="1800" b="1" u="sng" kern="1200" dirty="0" smtClean="0">
                          <a:solidFill>
                            <a:schemeClr val="dk1"/>
                          </a:solidFill>
                          <a:latin typeface="+mn-lt"/>
                          <a:ea typeface="+mn-ea"/>
                          <a:cs typeface="+mn-cs"/>
                        </a:rPr>
                        <a:t>Routinely uses</a:t>
                      </a:r>
                      <a:r>
                        <a:rPr kumimoji="0" lang="en-US" sz="1800" b="1" u="none" kern="1200" dirty="0" smtClean="0">
                          <a:solidFill>
                            <a:schemeClr val="dk1"/>
                          </a:solidFill>
                          <a:latin typeface="+mn-lt"/>
                          <a:ea typeface="+mn-ea"/>
                          <a:cs typeface="+mn-cs"/>
                        </a:rPr>
                        <a:t> </a:t>
                      </a:r>
                      <a:r>
                        <a:rPr kumimoji="0" lang="en-US" sz="1800" kern="1200" dirty="0" smtClean="0">
                          <a:solidFill>
                            <a:schemeClr val="dk1"/>
                          </a:solidFill>
                          <a:latin typeface="+mn-lt"/>
                          <a:ea typeface="+mn-ea"/>
                          <a:cs typeface="+mn-cs"/>
                        </a:rPr>
                        <a:t>a “tech back” or “show me” technique to check for understanding </a:t>
                      </a:r>
                      <a:endParaRPr lang="en-US" dirty="0"/>
                    </a:p>
                  </a:txBody>
                  <a:tcPr/>
                </a:tc>
                <a:tc>
                  <a:txBody>
                    <a:bodyPr/>
                    <a:lstStyle/>
                    <a:p>
                      <a:pPr>
                        <a:buFont typeface="Arial" pitchFamily="34" charset="0"/>
                        <a:buChar char="•"/>
                      </a:pPr>
                      <a:r>
                        <a:rPr kumimoji="0" lang="en-US" sz="1800" kern="1200" baseline="0" dirty="0" smtClean="0">
                          <a:solidFill>
                            <a:schemeClr val="dk1"/>
                          </a:solidFill>
                          <a:latin typeface="+mn-lt"/>
                          <a:ea typeface="+mn-ea"/>
                          <a:cs typeface="+mn-cs"/>
                          <a:sym typeface="Symbol"/>
                        </a:rPr>
                        <a:t> </a:t>
                      </a:r>
                      <a:r>
                        <a:rPr kumimoji="0" lang="en-US" sz="1800" kern="1200" dirty="0" smtClean="0">
                          <a:solidFill>
                            <a:schemeClr val="dk1"/>
                          </a:solidFill>
                          <a:latin typeface="+mn-lt"/>
                          <a:ea typeface="+mn-ea"/>
                          <a:cs typeface="+mn-cs"/>
                        </a:rPr>
                        <a:t>Confirms patient’s understanding by asking patient to explain back in their own words (or show) what they have heard/seen at end of encounter</a:t>
                      </a:r>
                    </a:p>
                    <a:p>
                      <a:pPr>
                        <a:buFont typeface="Arial" pitchFamily="34" charset="0"/>
                        <a:buChar char="•"/>
                      </a:pPr>
                      <a:r>
                        <a:rPr kumimoji="0" lang="en-US" sz="1800" kern="1200" baseline="0" dirty="0" smtClean="0">
                          <a:solidFill>
                            <a:schemeClr val="dk1"/>
                          </a:solidFill>
                          <a:latin typeface="+mn-lt"/>
                          <a:ea typeface="+mn-ea"/>
                          <a:cs typeface="+mn-cs"/>
                          <a:sym typeface="Symbol"/>
                        </a:rPr>
                        <a:t> </a:t>
                      </a:r>
                      <a:r>
                        <a:rPr kumimoji="0" lang="en-US" sz="1800" kern="1200" dirty="0" smtClean="0">
                          <a:solidFill>
                            <a:schemeClr val="dk1"/>
                          </a:solidFill>
                          <a:latin typeface="+mn-lt"/>
                          <a:ea typeface="+mn-ea"/>
                          <a:cs typeface="+mn-cs"/>
                        </a:rPr>
                        <a:t>Puts onus on self, by saying “I don’t always explain things well. Tell me what you’ve heard.”</a:t>
                      </a:r>
                      <a:endParaRPr lang="en-US" dirty="0"/>
                    </a:p>
                  </a:txBody>
                  <a:tcPr/>
                </a:tc>
              </a:tr>
            </a:tbl>
          </a:graphicData>
        </a:graphic>
      </p:graphicFrame>
      <p:sp>
        <p:nvSpPr>
          <p:cNvPr id="6" name="Rectangle 5"/>
          <p:cNvSpPr/>
          <p:nvPr/>
        </p:nvSpPr>
        <p:spPr>
          <a:xfrm>
            <a:off x="0" y="0"/>
            <a:ext cx="9144000" cy="369332"/>
          </a:xfrm>
          <a:prstGeom prst="rect">
            <a:avLst/>
          </a:prstGeom>
          <a:solidFill>
            <a:srgbClr val="FFC000"/>
          </a:solidFill>
        </p:spPr>
        <p:txBody>
          <a:bodyPr wrap="square">
            <a:spAutoFit/>
          </a:bodyPr>
          <a:lstStyle/>
          <a:p>
            <a:pPr algn="ctr"/>
            <a:r>
              <a:rPr lang="en-US" b="1" dirty="0" smtClean="0"/>
              <a:t>Translating best practices into measurable competencies – 3 examples</a:t>
            </a:r>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0"/>
            <a:ext cx="8534400" cy="6827520"/>
          </a:xfrm>
          <a:prstGeom prst="rect">
            <a:avLst/>
          </a:prstGeom>
          <a:noFill/>
          <a:ln w="9525">
            <a:noFill/>
            <a:miter lim="800000"/>
            <a:headEnd/>
            <a:tailEnd/>
          </a:ln>
        </p:spPr>
      </p:pic>
      <p:sp>
        <p:nvSpPr>
          <p:cNvPr id="3" name="Oval 2"/>
          <p:cNvSpPr/>
          <p:nvPr/>
        </p:nvSpPr>
        <p:spPr>
          <a:xfrm>
            <a:off x="228600" y="2438400"/>
            <a:ext cx="8001000" cy="2590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228600"/>
            <a:ext cx="8458200" cy="923330"/>
          </a:xfrm>
          <a:prstGeom prst="rect">
            <a:avLst/>
          </a:prstGeom>
          <a:solidFill>
            <a:srgbClr val="FFC000"/>
          </a:solidFill>
          <a:ln>
            <a:solidFill>
              <a:schemeClr val="tx1"/>
            </a:solidFill>
          </a:ln>
        </p:spPr>
        <p:txBody>
          <a:bodyPr wrap="square" rtlCol="0">
            <a:spAutoFit/>
          </a:bodyPr>
          <a:lstStyle/>
          <a:p>
            <a:pPr algn="ctr"/>
            <a:endParaRPr lang="en-US" dirty="0" smtClean="0"/>
          </a:p>
          <a:p>
            <a:pPr algn="ctr"/>
            <a:r>
              <a:rPr lang="en-US" dirty="0" smtClean="0"/>
              <a:t>Example of consensus project rating scheme: knowledge item</a:t>
            </a:r>
          </a:p>
          <a:p>
            <a:pPr algn="ct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562600"/>
          </a:xfrm>
          <a:solidFill>
            <a:schemeClr val="bg1"/>
          </a:solidFill>
        </p:spPr>
        <p:txBody>
          <a:bodyPr>
            <a:normAutofit fontScale="62500" lnSpcReduction="20000"/>
          </a:bodyPr>
          <a:lstStyle/>
          <a:p>
            <a:pPr>
              <a:buNone/>
            </a:pPr>
            <a:r>
              <a:rPr lang="en-US" sz="3400" b="1" dirty="0" smtClean="0"/>
              <a:t>Sample:</a:t>
            </a:r>
          </a:p>
          <a:p>
            <a:pPr>
              <a:buNone/>
            </a:pPr>
            <a:endParaRPr lang="en-US" dirty="0" smtClean="0"/>
          </a:p>
          <a:p>
            <a:r>
              <a:rPr lang="en-US" dirty="0" smtClean="0"/>
              <a:t>Executive leadership representatives from member organizations of the Federation of Associations of Schools of the Health Professions (FASHP):</a:t>
            </a:r>
            <a:endParaRPr lang="en-US" dirty="0" smtClean="0">
              <a:solidFill>
                <a:srgbClr val="FF0000"/>
              </a:solidFill>
            </a:endParaRPr>
          </a:p>
          <a:p>
            <a:pPr>
              <a:buNone/>
            </a:pPr>
            <a:endParaRPr lang="en-US" dirty="0" smtClean="0"/>
          </a:p>
          <a:p>
            <a:pPr lvl="1"/>
            <a:r>
              <a:rPr lang="en-US" dirty="0" smtClean="0"/>
              <a:t>American Association of Colleges of Nursing</a:t>
            </a:r>
          </a:p>
          <a:p>
            <a:pPr lvl="1"/>
            <a:r>
              <a:rPr lang="en-US" dirty="0" smtClean="0"/>
              <a:t>American Association of Colleges of Osteopathic Medicine</a:t>
            </a:r>
          </a:p>
          <a:p>
            <a:pPr lvl="1"/>
            <a:r>
              <a:rPr lang="en-US" dirty="0" smtClean="0"/>
              <a:t>American Association of Colleges of Pharmacy</a:t>
            </a:r>
          </a:p>
          <a:p>
            <a:pPr lvl="1"/>
            <a:r>
              <a:rPr lang="en-US" dirty="0" smtClean="0"/>
              <a:t>American Dental Education Association</a:t>
            </a:r>
          </a:p>
          <a:p>
            <a:pPr lvl="1"/>
            <a:r>
              <a:rPr lang="en-US" dirty="0" smtClean="0"/>
              <a:t>Association of Academic Health Centers</a:t>
            </a:r>
          </a:p>
          <a:p>
            <a:pPr lvl="1"/>
            <a:r>
              <a:rPr lang="en-US" dirty="0" smtClean="0"/>
              <a:t>Association of American Medical Colleges</a:t>
            </a:r>
          </a:p>
          <a:p>
            <a:pPr lvl="1"/>
            <a:r>
              <a:rPr lang="en-US" dirty="0" smtClean="0"/>
              <a:t>Association of Chiropractic Colleges</a:t>
            </a:r>
          </a:p>
          <a:p>
            <a:pPr lvl="1"/>
            <a:r>
              <a:rPr lang="en-US" dirty="0" smtClean="0"/>
              <a:t>Association of Schools &amp; Colleges of Optometry</a:t>
            </a:r>
          </a:p>
          <a:p>
            <a:pPr lvl="1"/>
            <a:r>
              <a:rPr lang="en-US" dirty="0" smtClean="0"/>
              <a:t>Association of Schools of Allied Health Professions</a:t>
            </a:r>
          </a:p>
          <a:p>
            <a:pPr lvl="1"/>
            <a:r>
              <a:rPr lang="en-US" dirty="0" smtClean="0"/>
              <a:t>Association of Schools of Public Health</a:t>
            </a:r>
          </a:p>
          <a:p>
            <a:pPr lvl="1"/>
            <a:r>
              <a:rPr lang="en-US" dirty="0" smtClean="0"/>
              <a:t>Association of University Programs in Health Admin</a:t>
            </a:r>
          </a:p>
          <a:p>
            <a:pPr lvl="1"/>
            <a:r>
              <a:rPr lang="en-US" dirty="0" smtClean="0"/>
              <a:t>National League for Nursing</a:t>
            </a:r>
          </a:p>
          <a:p>
            <a:pPr lvl="1"/>
            <a:r>
              <a:rPr lang="en-US" dirty="0" smtClean="0"/>
              <a:t>Physician Assistant Education Association</a:t>
            </a:r>
          </a:p>
          <a:p>
            <a:pPr>
              <a:buNone/>
            </a:pPr>
            <a:endParaRPr lang="en-US" dirty="0" smtClean="0"/>
          </a:p>
          <a:p>
            <a:r>
              <a:rPr lang="en-US" dirty="0" smtClean="0"/>
              <a:t>Attendees of a 2-day meeting on teaching health literacy to health professions students</a:t>
            </a:r>
          </a:p>
          <a:p>
            <a:r>
              <a:rPr lang="en-US" dirty="0" smtClean="0"/>
              <a:t>St Louis, MO, October 2010</a:t>
            </a:r>
          </a:p>
          <a:p>
            <a:r>
              <a:rPr lang="en-US" dirty="0" smtClean="0"/>
              <a:t>Hosted by Health Literacy Missouri and Saint Louis College of Pharmacy</a:t>
            </a:r>
            <a:endParaRPr lang="en-US" dirty="0" smtClean="0">
              <a:solidFill>
                <a:srgbClr val="FF0000"/>
              </a:solidFill>
            </a:endParaRPr>
          </a:p>
          <a:p>
            <a:pPr>
              <a:buNone/>
            </a:pPr>
            <a:endParaRPr lang="en-US" dirty="0"/>
          </a:p>
        </p:txBody>
      </p:sp>
      <p:sp>
        <p:nvSpPr>
          <p:cNvPr id="3" name="Title 2"/>
          <p:cNvSpPr>
            <a:spLocks noGrp="1"/>
          </p:cNvSpPr>
          <p:nvPr>
            <p:ph type="title"/>
          </p:nvPr>
        </p:nvSpPr>
        <p:spPr/>
        <p:txBody>
          <a:bodyPr/>
          <a:lstStyle/>
          <a:p>
            <a:r>
              <a:rPr lang="en-US" dirty="0" smtClean="0">
                <a:effectLst/>
              </a:rPr>
              <a:t>Methods</a:t>
            </a:r>
            <a:endParaRPr lang="en-US" dirty="0">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274638"/>
            <a:ext cx="8229600" cy="1143000"/>
          </a:xfrm>
        </p:spPr>
        <p:txBody>
          <a:bodyPr/>
          <a:lstStyle/>
          <a:p>
            <a:r>
              <a:rPr lang="en-US" dirty="0" smtClean="0">
                <a:effectLst/>
              </a:rPr>
              <a:t>  Results</a:t>
            </a:r>
            <a:endParaRPr lang="en-US" dirty="0">
              <a:effectLst/>
            </a:endParaRPr>
          </a:p>
        </p:txBody>
      </p:sp>
      <p:graphicFrame>
        <p:nvGraphicFramePr>
          <p:cNvPr id="4" name="Table 3"/>
          <p:cNvGraphicFramePr>
            <a:graphicFrameLocks noGrp="1"/>
          </p:cNvGraphicFramePr>
          <p:nvPr/>
        </p:nvGraphicFramePr>
        <p:xfrm>
          <a:off x="304800" y="1905000"/>
          <a:ext cx="8610600" cy="4056530"/>
        </p:xfrm>
        <a:graphic>
          <a:graphicData uri="http://schemas.openxmlformats.org/drawingml/2006/table">
            <a:tbl>
              <a:tblPr/>
              <a:tblGrid>
                <a:gridCol w="6451381"/>
                <a:gridCol w="2159219"/>
              </a:tblGrid>
              <a:tr h="291353">
                <a:tc>
                  <a:txBody>
                    <a:bodyPr/>
                    <a:lstStyle/>
                    <a:p>
                      <a:pPr marL="0" marR="0">
                        <a:spcBef>
                          <a:spcPts val="0"/>
                        </a:spcBef>
                        <a:spcAft>
                          <a:spcPts val="0"/>
                        </a:spcAft>
                      </a:pPr>
                      <a:r>
                        <a:rPr lang="en-US" sz="1800" dirty="0">
                          <a:latin typeface="Arial"/>
                          <a:ea typeface="Calibri"/>
                          <a:cs typeface="Times New Roman"/>
                        </a:rPr>
                        <a:t>Age, mean (n=22)</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Arial"/>
                          <a:ea typeface="Calibri"/>
                          <a:cs typeface="Times New Roman"/>
                        </a:rPr>
                        <a:t>51.9 years</a:t>
                      </a:r>
                      <a:endParaRPr lang="en-US" sz="18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353">
                <a:tc>
                  <a:txBody>
                    <a:bodyPr/>
                    <a:lstStyle/>
                    <a:p>
                      <a:pPr marL="0" marR="0">
                        <a:spcBef>
                          <a:spcPts val="0"/>
                        </a:spcBef>
                        <a:spcAft>
                          <a:spcPts val="0"/>
                        </a:spcAft>
                      </a:pPr>
                      <a:r>
                        <a:rPr lang="en-US" sz="1800" dirty="0">
                          <a:latin typeface="Arial"/>
                          <a:ea typeface="Calibri"/>
                          <a:cs typeface="Times New Roman"/>
                        </a:rPr>
                        <a:t>Female (n = 21)</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smtClean="0">
                          <a:latin typeface="Arial"/>
                          <a:ea typeface="Calibri"/>
                          <a:cs typeface="Times New Roman"/>
                        </a:rPr>
                        <a:t>15 (71.4 %)</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0294">
                <a:tc>
                  <a:txBody>
                    <a:bodyPr/>
                    <a:lstStyle/>
                    <a:p>
                      <a:pPr marL="0" marR="0">
                        <a:spcBef>
                          <a:spcPts val="0"/>
                        </a:spcBef>
                        <a:spcAft>
                          <a:spcPts val="0"/>
                        </a:spcAft>
                      </a:pPr>
                      <a:r>
                        <a:rPr lang="en-US" sz="1800" dirty="0" smtClean="0">
                          <a:latin typeface="+mn-lt"/>
                          <a:ea typeface="Times New Roman"/>
                          <a:cs typeface="Times New Roman"/>
                        </a:rPr>
                        <a:t>White</a:t>
                      </a:r>
                    </a:p>
                    <a:p>
                      <a:pPr marL="0" marR="0">
                        <a:spcBef>
                          <a:spcPts val="0"/>
                        </a:spcBef>
                        <a:spcAft>
                          <a:spcPts val="0"/>
                        </a:spcAft>
                      </a:pPr>
                      <a:r>
                        <a:rPr lang="en-US" sz="1800" dirty="0" smtClean="0">
                          <a:latin typeface="+mn-lt"/>
                          <a:ea typeface="Times New Roman"/>
                          <a:cs typeface="Times New Roman"/>
                        </a:rPr>
                        <a:t>Non-Hispanic</a:t>
                      </a:r>
                      <a:endParaRPr lang="en-US" sz="18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dirty="0" smtClean="0">
                          <a:latin typeface="+mj-lt"/>
                          <a:ea typeface="Times New Roman"/>
                          <a:cs typeface="Times New Roman"/>
                        </a:rPr>
                        <a:t>21 (95.5%)</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solidFill>
                            <a:schemeClr val="tx1"/>
                          </a:solidFill>
                          <a:latin typeface="+mn-lt"/>
                          <a:ea typeface="Times New Roman"/>
                          <a:cs typeface="Times New Roman"/>
                        </a:rPr>
                        <a:t>21 (95.5%)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91353">
                <a:tc>
                  <a:txBody>
                    <a:bodyPr/>
                    <a:lstStyle/>
                    <a:p>
                      <a:pPr marL="0" marR="0">
                        <a:spcBef>
                          <a:spcPts val="0"/>
                        </a:spcBef>
                        <a:spcAft>
                          <a:spcPts val="0"/>
                        </a:spcAft>
                      </a:pPr>
                      <a:r>
                        <a:rPr lang="en-US" sz="1800" dirty="0">
                          <a:latin typeface="Arial"/>
                          <a:ea typeface="Calibri"/>
                          <a:cs typeface="Times New Roman"/>
                        </a:rPr>
                        <a:t>Years in health professions education, mean (n = 22)</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Arial"/>
                          <a:ea typeface="Calibri"/>
                          <a:cs typeface="Times New Roman"/>
                        </a:rPr>
                        <a:t>19.1 years</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353">
                <a:tc>
                  <a:txBody>
                    <a:bodyPr/>
                    <a:lstStyle/>
                    <a:p>
                      <a:pPr marL="0" marR="0">
                        <a:spcBef>
                          <a:spcPts val="0"/>
                        </a:spcBef>
                        <a:spcAft>
                          <a:spcPts val="0"/>
                        </a:spcAft>
                      </a:pPr>
                      <a:r>
                        <a:rPr lang="en-US" sz="1800">
                          <a:latin typeface="Arial"/>
                          <a:ea typeface="Calibri"/>
                          <a:cs typeface="Times New Roman"/>
                        </a:rPr>
                        <a:t>Background in direct patient care (n = 21)</a:t>
                      </a:r>
                      <a:endParaRPr lang="en-US" sz="18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smtClean="0">
                          <a:latin typeface="Arial"/>
                          <a:ea typeface="Calibri"/>
                          <a:cs typeface="Times New Roman"/>
                        </a:rPr>
                        <a:t>19 (90.5%)</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5412">
                <a:tc>
                  <a:txBody>
                    <a:bodyPr/>
                    <a:lstStyle/>
                    <a:p>
                      <a:pPr marL="0" marR="0">
                        <a:spcBef>
                          <a:spcPts val="0"/>
                        </a:spcBef>
                        <a:spcAft>
                          <a:spcPts val="0"/>
                        </a:spcAft>
                      </a:pPr>
                      <a:r>
                        <a:rPr lang="en-US" sz="1800" dirty="0">
                          <a:latin typeface="Arial"/>
                          <a:ea typeface="Calibri"/>
                          <a:cs typeface="Times New Roman"/>
                        </a:rPr>
                        <a:t>Highest level of education </a:t>
                      </a:r>
                      <a:r>
                        <a:rPr lang="en-US" sz="1800" dirty="0" smtClean="0">
                          <a:latin typeface="Arial"/>
                          <a:ea typeface="Calibri"/>
                          <a:cs typeface="Times New Roman"/>
                        </a:rPr>
                        <a:t>attained (n= 20)</a:t>
                      </a:r>
                      <a:endParaRPr lang="en-US" sz="1800" dirty="0">
                        <a:latin typeface="Times New Roman"/>
                        <a:ea typeface="Times New Roman"/>
                        <a:cs typeface="Times New Roman"/>
                      </a:endParaRPr>
                    </a:p>
                    <a:p>
                      <a:pPr marL="457200" marR="0">
                        <a:spcBef>
                          <a:spcPts val="0"/>
                        </a:spcBef>
                        <a:spcAft>
                          <a:spcPts val="0"/>
                        </a:spcAft>
                      </a:pPr>
                      <a:r>
                        <a:rPr lang="en-US" sz="1800" dirty="0">
                          <a:latin typeface="Arial"/>
                          <a:ea typeface="Calibri"/>
                          <a:cs typeface="Times New Roman"/>
                        </a:rPr>
                        <a:t>Bachelor’s</a:t>
                      </a:r>
                      <a:endParaRPr lang="en-US" sz="1800" dirty="0">
                        <a:latin typeface="Times New Roman"/>
                        <a:ea typeface="Times New Roman"/>
                        <a:cs typeface="Times New Roman"/>
                      </a:endParaRPr>
                    </a:p>
                    <a:p>
                      <a:pPr marL="457200" marR="0">
                        <a:spcBef>
                          <a:spcPts val="0"/>
                        </a:spcBef>
                        <a:spcAft>
                          <a:spcPts val="0"/>
                        </a:spcAft>
                      </a:pPr>
                      <a:r>
                        <a:rPr lang="en-US" sz="1800" dirty="0">
                          <a:latin typeface="Arial"/>
                          <a:ea typeface="Calibri"/>
                          <a:cs typeface="Times New Roman"/>
                        </a:rPr>
                        <a:t>Master’s</a:t>
                      </a:r>
                      <a:endParaRPr lang="en-US" sz="1800" dirty="0">
                        <a:latin typeface="Times New Roman"/>
                        <a:ea typeface="Times New Roman"/>
                        <a:cs typeface="Times New Roman"/>
                      </a:endParaRPr>
                    </a:p>
                    <a:p>
                      <a:pPr marL="457200" marR="0">
                        <a:spcBef>
                          <a:spcPts val="0"/>
                        </a:spcBef>
                        <a:spcAft>
                          <a:spcPts val="0"/>
                        </a:spcAft>
                      </a:pPr>
                      <a:r>
                        <a:rPr lang="en-US" sz="1800" dirty="0">
                          <a:latin typeface="Arial"/>
                          <a:ea typeface="Calibri"/>
                          <a:cs typeface="Times New Roman"/>
                        </a:rPr>
                        <a:t>Doctorate</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dirty="0">
                        <a:latin typeface="Arial"/>
                        <a:ea typeface="Calibri"/>
                        <a:cs typeface="Times New Roman"/>
                      </a:endParaRPr>
                    </a:p>
                    <a:p>
                      <a:pPr marL="0" marR="0">
                        <a:spcBef>
                          <a:spcPts val="0"/>
                        </a:spcBef>
                        <a:spcAft>
                          <a:spcPts val="0"/>
                        </a:spcAft>
                      </a:pPr>
                      <a:r>
                        <a:rPr lang="en-US" sz="1800" dirty="0" smtClean="0">
                          <a:latin typeface="Arial"/>
                          <a:ea typeface="Calibri"/>
                          <a:cs typeface="Times New Roman"/>
                        </a:rPr>
                        <a:t>1 (5%)</a:t>
                      </a:r>
                      <a:endParaRPr lang="en-US" sz="1800" dirty="0">
                        <a:latin typeface="Times New Roman"/>
                        <a:ea typeface="Times New Roman"/>
                        <a:cs typeface="Times New Roman"/>
                      </a:endParaRPr>
                    </a:p>
                    <a:p>
                      <a:pPr marL="0" marR="0">
                        <a:spcBef>
                          <a:spcPts val="0"/>
                        </a:spcBef>
                        <a:spcAft>
                          <a:spcPts val="0"/>
                        </a:spcAft>
                      </a:pPr>
                      <a:r>
                        <a:rPr lang="en-US" sz="1800" dirty="0" smtClean="0">
                          <a:latin typeface="Arial"/>
                          <a:ea typeface="Calibri"/>
                          <a:cs typeface="Times New Roman"/>
                        </a:rPr>
                        <a:t>1 (5%)</a:t>
                      </a:r>
                      <a:endParaRPr lang="en-US" sz="1800" dirty="0">
                        <a:latin typeface="Times New Roman"/>
                        <a:ea typeface="Times New Roman"/>
                        <a:cs typeface="Times New Roman"/>
                      </a:endParaRPr>
                    </a:p>
                    <a:p>
                      <a:pPr marL="0" marR="0">
                        <a:spcBef>
                          <a:spcPts val="0"/>
                        </a:spcBef>
                        <a:spcAft>
                          <a:spcPts val="0"/>
                        </a:spcAft>
                      </a:pPr>
                      <a:r>
                        <a:rPr lang="en-US" sz="1800" dirty="0" smtClean="0">
                          <a:latin typeface="Arial"/>
                          <a:ea typeface="Calibri"/>
                          <a:cs typeface="Times New Roman"/>
                        </a:rPr>
                        <a:t>18 (90%)</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5412">
                <a:tc>
                  <a:txBody>
                    <a:bodyPr/>
                    <a:lstStyle/>
                    <a:p>
                      <a:r>
                        <a:rPr kumimoji="0" lang="en-US" sz="1800" kern="1200" dirty="0" smtClean="0">
                          <a:solidFill>
                            <a:schemeClr val="tx1"/>
                          </a:solidFill>
                          <a:latin typeface="+mn-lt"/>
                          <a:ea typeface="+mn-ea"/>
                          <a:cs typeface="+mn-cs"/>
                        </a:rPr>
                        <a:t>“Would your peers consider you to have expertise on the topic of health literacy?” (n = 22)</a:t>
                      </a:r>
                    </a:p>
                    <a:p>
                      <a:r>
                        <a:rPr kumimoji="0" lang="en-US" sz="1800" kern="1200" dirty="0" smtClean="0">
                          <a:solidFill>
                            <a:schemeClr val="tx1"/>
                          </a:solidFill>
                          <a:latin typeface="+mn-lt"/>
                          <a:ea typeface="+mn-ea"/>
                          <a:cs typeface="+mn-cs"/>
                        </a:rPr>
                        <a:t>            YES</a:t>
                      </a:r>
                    </a:p>
                    <a:p>
                      <a:r>
                        <a:rPr kumimoji="0" lang="en-US" sz="1800" kern="1200" dirty="0" smtClean="0">
                          <a:solidFill>
                            <a:schemeClr val="tx1"/>
                          </a:solidFill>
                          <a:latin typeface="+mn-lt"/>
                          <a:ea typeface="+mn-ea"/>
                          <a:cs typeface="+mn-cs"/>
                        </a:rPr>
                        <a:t>            NO</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kumimoji="0" lang="en-US" sz="1800" kern="1200" dirty="0" smtClean="0">
                        <a:solidFill>
                          <a:schemeClr val="tx1"/>
                        </a:solidFill>
                        <a:latin typeface="+mn-lt"/>
                        <a:ea typeface="+mn-ea"/>
                        <a:cs typeface="+mn-cs"/>
                      </a:endParaRPr>
                    </a:p>
                    <a:p>
                      <a:endParaRPr kumimoji="0" lang="en-US" sz="1800" kern="1200" dirty="0" smtClean="0">
                        <a:solidFill>
                          <a:schemeClr val="tx1"/>
                        </a:solidFill>
                        <a:latin typeface="+mn-lt"/>
                        <a:ea typeface="+mn-ea"/>
                        <a:cs typeface="+mn-cs"/>
                      </a:endParaRPr>
                    </a:p>
                    <a:p>
                      <a:r>
                        <a:rPr kumimoji="0" lang="en-US" sz="1800" kern="1200" dirty="0" smtClean="0">
                          <a:solidFill>
                            <a:schemeClr val="tx1"/>
                          </a:solidFill>
                          <a:latin typeface="+mn-lt"/>
                          <a:ea typeface="+mn-ea"/>
                          <a:cs typeface="+mn-cs"/>
                        </a:rPr>
                        <a:t>16 (72.7%)</a:t>
                      </a:r>
                    </a:p>
                    <a:p>
                      <a:r>
                        <a:rPr kumimoji="0" lang="en-US" sz="1800" kern="1200" dirty="0" smtClean="0">
                          <a:solidFill>
                            <a:schemeClr val="tx1"/>
                          </a:solidFill>
                          <a:latin typeface="+mn-lt"/>
                          <a:ea typeface="+mn-ea"/>
                          <a:cs typeface="+mn-cs"/>
                        </a:rPr>
                        <a:t>6 (27.3%)</a:t>
                      </a:r>
                      <a:endParaRPr lang="en-US"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228600" y="1524000"/>
            <a:ext cx="2501710" cy="369332"/>
          </a:xfrm>
          <a:prstGeom prst="rect">
            <a:avLst/>
          </a:prstGeom>
          <a:noFill/>
        </p:spPr>
        <p:txBody>
          <a:bodyPr wrap="none" rtlCol="0">
            <a:spAutoFit/>
          </a:bodyPr>
          <a:lstStyle/>
          <a:p>
            <a:r>
              <a:rPr lang="en-US" dirty="0" smtClean="0"/>
              <a:t>22 FASHP participants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2286000"/>
          <a:ext cx="8229599" cy="4160520"/>
        </p:xfrm>
        <a:graphic>
          <a:graphicData uri="http://schemas.openxmlformats.org/drawingml/2006/table">
            <a:tbl>
              <a:tblPr/>
              <a:tblGrid>
                <a:gridCol w="457200"/>
                <a:gridCol w="2975374"/>
                <a:gridCol w="1015918"/>
                <a:gridCol w="946611"/>
                <a:gridCol w="964935"/>
                <a:gridCol w="1025244"/>
                <a:gridCol w="844317"/>
              </a:tblGrid>
              <a:tr h="571500">
                <a:tc>
                  <a:txBody>
                    <a:bodyPr/>
                    <a:lstStyle/>
                    <a:p>
                      <a:pPr marL="0" marR="0">
                        <a:spcBef>
                          <a:spcPts val="0"/>
                        </a:spcBef>
                        <a:spcAft>
                          <a:spcPts val="0"/>
                        </a:spcAft>
                      </a:pP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latin typeface="Arial"/>
                          <a:ea typeface="Calibri"/>
                          <a:cs typeface="Times New Roman"/>
                        </a:rPr>
                        <a:t>Round </a:t>
                      </a:r>
                      <a:endParaRPr lang="en-US" sz="1600" b="1" dirty="0" smtClean="0">
                        <a:latin typeface="Arial"/>
                        <a:ea typeface="Calibri"/>
                        <a:cs typeface="Times New Roman"/>
                      </a:endParaRPr>
                    </a:p>
                    <a:p>
                      <a:pPr marL="0" marR="0" algn="ctr">
                        <a:spcBef>
                          <a:spcPts val="0"/>
                        </a:spcBef>
                        <a:spcAft>
                          <a:spcPts val="0"/>
                        </a:spcAft>
                      </a:pPr>
                      <a:r>
                        <a:rPr lang="en-US" sz="1600" b="1" dirty="0" smtClean="0">
                          <a:latin typeface="Arial"/>
                          <a:ea typeface="Calibri"/>
                          <a:cs typeface="Times New Roman"/>
                        </a:rPr>
                        <a:t>One</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latin typeface="Arial"/>
                          <a:ea typeface="Calibri"/>
                          <a:cs typeface="Times New Roman"/>
                        </a:rPr>
                        <a:t>Round </a:t>
                      </a:r>
                      <a:endParaRPr lang="en-US" sz="1600" b="1" dirty="0" smtClean="0">
                        <a:latin typeface="Arial"/>
                        <a:ea typeface="Calibri"/>
                        <a:cs typeface="Times New Roman"/>
                      </a:endParaRPr>
                    </a:p>
                    <a:p>
                      <a:pPr marL="0" marR="0" algn="ctr">
                        <a:spcBef>
                          <a:spcPts val="0"/>
                        </a:spcBef>
                        <a:spcAft>
                          <a:spcPts val="0"/>
                        </a:spcAft>
                      </a:pPr>
                      <a:r>
                        <a:rPr lang="en-US" sz="1600" b="1" dirty="0" smtClean="0">
                          <a:latin typeface="Arial"/>
                          <a:ea typeface="Calibri"/>
                          <a:cs typeface="Times New Roman"/>
                        </a:rPr>
                        <a:t>Two</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latin typeface="Arial"/>
                          <a:ea typeface="Calibri"/>
                          <a:cs typeface="Times New Roman"/>
                        </a:rPr>
                        <a:t>Round </a:t>
                      </a:r>
                      <a:endParaRPr lang="en-US" sz="1600" b="1" dirty="0" smtClean="0">
                        <a:latin typeface="Arial"/>
                        <a:ea typeface="Calibri"/>
                        <a:cs typeface="Times New Roman"/>
                      </a:endParaRPr>
                    </a:p>
                    <a:p>
                      <a:pPr marL="0" marR="0" algn="ctr">
                        <a:spcBef>
                          <a:spcPts val="0"/>
                        </a:spcBef>
                        <a:spcAft>
                          <a:spcPts val="0"/>
                        </a:spcAft>
                      </a:pPr>
                      <a:r>
                        <a:rPr lang="en-US" sz="1600" b="1" dirty="0" smtClean="0">
                          <a:latin typeface="Arial"/>
                          <a:ea typeface="Calibri"/>
                          <a:cs typeface="Times New Roman"/>
                        </a:rPr>
                        <a:t>Three</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smtClean="0">
                          <a:latin typeface="+mn-lt"/>
                          <a:ea typeface="Times New Roman"/>
                          <a:cs typeface="Times New Roman"/>
                        </a:rPr>
                        <a:t>Round</a:t>
                      </a:r>
                      <a:r>
                        <a:rPr lang="en-US" sz="1600" b="1" baseline="0" dirty="0" smtClean="0">
                          <a:latin typeface="+mn-lt"/>
                          <a:ea typeface="Times New Roman"/>
                          <a:cs typeface="Times New Roman"/>
                        </a:rPr>
                        <a:t> Four</a:t>
                      </a:r>
                      <a:endParaRPr lang="en-US" sz="1600" b="1"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b="1" dirty="0" smtClean="0">
                          <a:latin typeface="Arial"/>
                          <a:ea typeface="Calibri"/>
                          <a:cs typeface="Times New Roman"/>
                        </a:rPr>
                        <a:t>Total</a:t>
                      </a:r>
                    </a:p>
                    <a:p>
                      <a:pPr marL="0" marR="0" algn="r">
                        <a:spcBef>
                          <a:spcPts val="0"/>
                        </a:spcBef>
                        <a:spcAft>
                          <a:spcPts val="0"/>
                        </a:spcAft>
                      </a:pPr>
                      <a:r>
                        <a:rPr lang="en-US" sz="1600" b="1" dirty="0" smtClean="0">
                          <a:latin typeface="Arial"/>
                          <a:ea typeface="Times New Roman"/>
                          <a:cs typeface="Times New Roman"/>
                        </a:rPr>
                        <a:t>Accepted</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rowSpan="4">
                  <a:txBody>
                    <a:bodyPr/>
                    <a:lstStyle/>
                    <a:p>
                      <a:pPr marL="0" marR="0" algn="ctr">
                        <a:spcBef>
                          <a:spcPts val="0"/>
                        </a:spcBef>
                        <a:spcAft>
                          <a:spcPts val="0"/>
                        </a:spcAft>
                      </a:pPr>
                      <a:r>
                        <a:rPr lang="en-US" sz="1600" b="1" dirty="0" smtClean="0">
                          <a:latin typeface="+mj-lt"/>
                          <a:ea typeface="Times New Roman"/>
                          <a:cs typeface="Times New Roman"/>
                        </a:rPr>
                        <a:t>Competencies</a:t>
                      </a:r>
                      <a:endParaRPr lang="en-US" sz="1600" b="1" dirty="0">
                        <a:latin typeface="+mj-lt"/>
                        <a:ea typeface="Times New Roman"/>
                        <a:cs typeface="Times New Roman"/>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Arial"/>
                          <a:ea typeface="Calibri"/>
                          <a:cs typeface="Times New Roman"/>
                        </a:rPr>
                        <a:t>Knowledge Items</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latin typeface="Arial"/>
                          <a:ea typeface="Calibri"/>
                          <a:cs typeface="Times New Roman"/>
                        </a:rPr>
                        <a:t>19/24</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a:latin typeface="Arial"/>
                          <a:ea typeface="Calibri"/>
                          <a:cs typeface="Times New Roman"/>
                        </a:rPr>
                        <a:t>5/5</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a:latin typeface="Arial"/>
                          <a:ea typeface="Calibri"/>
                          <a:cs typeface="Times New Roman"/>
                        </a:rPr>
                        <a:t>-/-</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j-lt"/>
                          <a:ea typeface="Times New Roman"/>
                          <a:cs typeface="Times New Roman"/>
                        </a:rPr>
                        <a:t>-/-</a:t>
                      </a:r>
                      <a:endParaRPr lang="en-US" sz="16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latin typeface="Arial"/>
                          <a:ea typeface="Calibri"/>
                          <a:cs typeface="Times New Roman"/>
                        </a:rPr>
                        <a:t>24/24</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vMerge="1">
                  <a:txBody>
                    <a:bodyPr/>
                    <a:lstStyle/>
                    <a:p>
                      <a:pPr marL="0" marR="0">
                        <a:spcBef>
                          <a:spcPts val="0"/>
                        </a:spcBef>
                        <a:spcAft>
                          <a:spcPts val="0"/>
                        </a:spcAft>
                      </a:pP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Arial"/>
                          <a:ea typeface="Calibri"/>
                          <a:cs typeface="Times New Roman"/>
                        </a:rPr>
                        <a:t>Skills Items</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Arial"/>
                          <a:ea typeface="Times New Roman"/>
                          <a:cs typeface="Times New Roman"/>
                        </a:rPr>
                        <a:t>21/28</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Arial"/>
                          <a:ea typeface="Calibri"/>
                          <a:cs typeface="Times New Roman"/>
                        </a:rPr>
                        <a:t>2/4*</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Arial"/>
                          <a:ea typeface="Calibri"/>
                          <a:cs typeface="Times New Roman"/>
                        </a:rPr>
                        <a:t>2/3</a:t>
                      </a:r>
                      <a:r>
                        <a:rPr lang="en-US" sz="1600" baseline="30000" dirty="0" smtClean="0">
                          <a:latin typeface="Arial"/>
                          <a:ea typeface="Calibri"/>
                          <a:cs typeface="Times New Roman"/>
                        </a:rPr>
                        <a:t>†</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j-lt"/>
                          <a:ea typeface="Times New Roman"/>
                          <a:cs typeface="Times New Roman"/>
                        </a:rPr>
                        <a:t>2/3</a:t>
                      </a:r>
                      <a:endParaRPr lang="en-US" sz="16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Arial"/>
                          <a:ea typeface="Calibri"/>
                          <a:cs typeface="Times New Roman"/>
                        </a:rPr>
                        <a:t>27/29</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vMerge="1">
                  <a:txBody>
                    <a:bodyPr/>
                    <a:lstStyle/>
                    <a:p>
                      <a:pPr marL="0" marR="0">
                        <a:spcBef>
                          <a:spcPts val="0"/>
                        </a:spcBef>
                        <a:spcAft>
                          <a:spcPts val="0"/>
                        </a:spcAft>
                      </a:pP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a:latin typeface="Arial"/>
                          <a:ea typeface="Calibri"/>
                          <a:cs typeface="Times New Roman"/>
                        </a:rPr>
                        <a:t>Attitude Items</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a:latin typeface="Arial"/>
                          <a:ea typeface="Calibri"/>
                          <a:cs typeface="Times New Roman"/>
                        </a:rPr>
                        <a:t>11/11</a:t>
                      </a:r>
                      <a:endParaRPr lang="en-US"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latin typeface="Arial"/>
                          <a:ea typeface="Calibri"/>
                          <a:cs typeface="Times New Roman"/>
                        </a:rPr>
                        <a:t>-/-</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latin typeface="Arial"/>
                          <a:ea typeface="Calibri"/>
                          <a:cs typeface="Times New Roman"/>
                        </a:rPr>
                        <a:t>-/-</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j-lt"/>
                          <a:ea typeface="Times New Roman"/>
                          <a:cs typeface="Times New Roman"/>
                        </a:rPr>
                        <a:t>-/-</a:t>
                      </a:r>
                      <a:endParaRPr lang="en-US" sz="16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latin typeface="Arial"/>
                          <a:ea typeface="Calibri"/>
                          <a:cs typeface="Times New Roman"/>
                        </a:rPr>
                        <a:t>11/11</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vMerge="1">
                  <a:txBody>
                    <a:bodyPr/>
                    <a:lstStyle/>
                    <a:p>
                      <a:pPr marL="0" marR="0" algn="r">
                        <a:spcBef>
                          <a:spcPts val="0"/>
                        </a:spcBef>
                        <a:spcAft>
                          <a:spcPts val="0"/>
                        </a:spcAft>
                      </a:pPr>
                      <a:endParaRPr lang="en-US" sz="1600" b="1"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b="1" dirty="0" smtClean="0">
                          <a:latin typeface="+mn-lt"/>
                          <a:ea typeface="Times New Roman"/>
                          <a:cs typeface="Times New Roman"/>
                        </a:rPr>
                        <a:t>Competencies</a:t>
                      </a:r>
                      <a:r>
                        <a:rPr lang="en-US" sz="1600" b="1" baseline="0" dirty="0" smtClean="0">
                          <a:latin typeface="+mn-lt"/>
                          <a:ea typeface="Times New Roman"/>
                          <a:cs typeface="Times New Roman"/>
                        </a:rPr>
                        <a:t> Total</a:t>
                      </a:r>
                      <a:endParaRPr lang="en-US" sz="1600" b="1"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n-lt"/>
                          <a:ea typeface="Times New Roman"/>
                          <a:cs typeface="Times New Roman"/>
                        </a:rPr>
                        <a:t>51/63</a:t>
                      </a:r>
                      <a:endParaRPr lang="en-US"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n-lt"/>
                          <a:ea typeface="Times New Roman"/>
                          <a:cs typeface="Times New Roman"/>
                        </a:rPr>
                        <a:t>7/9</a:t>
                      </a:r>
                      <a:endParaRPr lang="en-US"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n-lt"/>
                          <a:ea typeface="Calibri"/>
                          <a:cs typeface="Times New Roman"/>
                        </a:rPr>
                        <a:t>2/3</a:t>
                      </a:r>
                      <a:r>
                        <a:rPr lang="en-US" sz="1600" baseline="30000" dirty="0" smtClean="0">
                          <a:latin typeface="+mn-lt"/>
                          <a:ea typeface="Calibri"/>
                          <a:cs typeface="Times New Roman"/>
                        </a:rPr>
                        <a:t>†</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latin typeface="+mj-lt"/>
                          <a:ea typeface="Times New Roman"/>
                          <a:cs typeface="Times New Roman"/>
                        </a:rPr>
                        <a:t>2/3</a:t>
                      </a:r>
                      <a:endParaRPr lang="en-US" sz="16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000" b="0" dirty="0" smtClean="0">
                          <a:latin typeface="+mn-lt"/>
                          <a:ea typeface="Times New Roman"/>
                          <a:cs typeface="Times New Roman"/>
                        </a:rPr>
                        <a:t>62/64</a:t>
                      </a:r>
                      <a:endParaRPr lang="en-US" sz="2000" b="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571500">
                <a:tc>
                  <a:txBody>
                    <a:bodyPr/>
                    <a:lstStyle/>
                    <a:p>
                      <a:pPr marL="0" marR="0">
                        <a:spcBef>
                          <a:spcPts val="0"/>
                        </a:spcBef>
                        <a:spcAft>
                          <a:spcPts val="0"/>
                        </a:spcAft>
                      </a:pP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1" dirty="0">
                          <a:latin typeface="Arial"/>
                          <a:ea typeface="Calibri"/>
                          <a:cs typeface="Times New Roman"/>
                        </a:rPr>
                        <a:t>Practice Items</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26/32</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4/6</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2/3**</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mj-lt"/>
                          <a:ea typeface="Times New Roman"/>
                          <a:cs typeface="Times New Roman"/>
                        </a:rPr>
                        <a:t>0/1</a:t>
                      </a:r>
                      <a:endParaRPr lang="en-US" sz="16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2000" dirty="0" smtClean="0">
                          <a:latin typeface="Arial"/>
                          <a:ea typeface="Calibri"/>
                          <a:cs typeface="Times New Roman"/>
                        </a:rPr>
                        <a:t>32/33</a:t>
                      </a:r>
                      <a:endParaRPr lang="en-US" sz="2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571500">
                <a:tc>
                  <a:txBody>
                    <a:bodyPr/>
                    <a:lstStyle/>
                    <a:p>
                      <a:pPr marL="0" marR="0" algn="r">
                        <a:spcBef>
                          <a:spcPts val="0"/>
                        </a:spcBef>
                        <a:spcAft>
                          <a:spcPts val="0"/>
                        </a:spcAft>
                      </a:pP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b="1" dirty="0">
                          <a:latin typeface="Arial"/>
                          <a:ea typeface="Calibri"/>
                          <a:cs typeface="Times New Roman"/>
                        </a:rPr>
                        <a:t>Total</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77/95</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11/15</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4/6</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mj-lt"/>
                          <a:ea typeface="Times New Roman"/>
                          <a:cs typeface="Times New Roman"/>
                        </a:rPr>
                        <a:t>2/3</a:t>
                      </a:r>
                      <a:endParaRPr lang="en-US" sz="16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r">
                        <a:spcBef>
                          <a:spcPts val="0"/>
                        </a:spcBef>
                        <a:spcAft>
                          <a:spcPts val="0"/>
                        </a:spcAft>
                      </a:pPr>
                      <a:r>
                        <a:rPr lang="en-US" sz="1600" dirty="0" smtClean="0">
                          <a:latin typeface="Arial"/>
                          <a:ea typeface="Calibri"/>
                          <a:cs typeface="Times New Roman"/>
                        </a:rPr>
                        <a:t>94/97</a:t>
                      </a:r>
                      <a:endParaRPr lang="en-US"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3" name="Title 2"/>
          <p:cNvSpPr>
            <a:spLocks noGrp="1"/>
          </p:cNvSpPr>
          <p:nvPr>
            <p:ph type="title" idx="4294967295"/>
          </p:nvPr>
        </p:nvSpPr>
        <p:spPr>
          <a:xfrm>
            <a:off x="0" y="274638"/>
            <a:ext cx="8229600" cy="1143000"/>
          </a:xfrm>
        </p:spPr>
        <p:txBody>
          <a:bodyPr/>
          <a:lstStyle/>
          <a:p>
            <a:r>
              <a:rPr lang="en-US" dirty="0" smtClean="0">
                <a:effectLst/>
              </a:rPr>
              <a:t>   Results</a:t>
            </a:r>
            <a:endParaRPr lang="en-US" dirty="0">
              <a:effectLst/>
            </a:endParaRPr>
          </a:p>
        </p:txBody>
      </p:sp>
      <p:sp>
        <p:nvSpPr>
          <p:cNvPr id="7" name="TextBox 6"/>
          <p:cNvSpPr txBox="1"/>
          <p:nvPr/>
        </p:nvSpPr>
        <p:spPr>
          <a:xfrm>
            <a:off x="457200" y="1295400"/>
            <a:ext cx="7388561" cy="400110"/>
          </a:xfrm>
          <a:prstGeom prst="rect">
            <a:avLst/>
          </a:prstGeom>
          <a:noFill/>
        </p:spPr>
        <p:txBody>
          <a:bodyPr wrap="none" rtlCol="0">
            <a:spAutoFit/>
          </a:bodyPr>
          <a:lstStyle/>
          <a:p>
            <a:r>
              <a:rPr lang="en-US" sz="2000" dirty="0" smtClean="0"/>
              <a:t>62 </a:t>
            </a:r>
            <a:r>
              <a:rPr lang="en-US" sz="2000" dirty="0" smtClean="0"/>
              <a:t>competencies and 32 best practices </a:t>
            </a:r>
            <a:r>
              <a:rPr lang="en-US" sz="2000" dirty="0" smtClean="0"/>
              <a:t>accepted after 4 rounds</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p:spPr>
        <p:txBody>
          <a:bodyPr/>
          <a:lstStyle/>
          <a:p>
            <a:pPr algn="ctr"/>
            <a:r>
              <a:rPr lang="en-US" dirty="0" smtClean="0"/>
              <a:t>Selected Best Practices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buNone/>
            </a:pPr>
            <a:r>
              <a:rPr lang="en-US" sz="2800" b="1" u="sng" dirty="0" smtClean="0"/>
              <a:t>Spoken communication:</a:t>
            </a:r>
          </a:p>
          <a:p>
            <a:pPr>
              <a:buFont typeface="Wingdings" pitchFamily="2" charset="2"/>
              <a:buChar char="q"/>
            </a:pPr>
            <a:endParaRPr lang="en-US" sz="2400" dirty="0" smtClean="0"/>
          </a:p>
          <a:p>
            <a:pPr marL="566928" indent="-457200">
              <a:buSzPct val="100000"/>
              <a:buFont typeface="+mj-lt"/>
              <a:buAutoNum type="arabicParenR"/>
            </a:pPr>
            <a:r>
              <a:rPr lang="en-US" sz="2400" dirty="0" smtClean="0"/>
              <a:t>Focus on 1-3 key “need-to-know” items</a:t>
            </a:r>
          </a:p>
          <a:p>
            <a:pPr marL="566928" indent="-457200">
              <a:buSzPct val="100000"/>
              <a:buFont typeface="+mj-lt"/>
              <a:buAutoNum type="arabicParenR"/>
            </a:pPr>
            <a:r>
              <a:rPr lang="en-US" sz="2400" dirty="0" smtClean="0"/>
              <a:t>Avoid medical jargon</a:t>
            </a:r>
          </a:p>
          <a:p>
            <a:pPr marL="566928" indent="-457200">
              <a:buSzPct val="100000"/>
              <a:buFont typeface="+mj-lt"/>
              <a:buAutoNum type="arabicParenR"/>
            </a:pPr>
            <a:r>
              <a:rPr lang="en-US" sz="2400" dirty="0" smtClean="0"/>
              <a:t>Elicit questions in a patient-centered manner</a:t>
            </a:r>
          </a:p>
          <a:p>
            <a:pPr marL="566928" indent="-457200">
              <a:buSzPct val="100000"/>
              <a:buFont typeface="+mj-lt"/>
              <a:buAutoNum type="arabicParenR"/>
            </a:pPr>
            <a:r>
              <a:rPr lang="en-US" sz="2400" dirty="0" smtClean="0"/>
              <a:t>Assess understanding using teach back</a:t>
            </a:r>
          </a:p>
          <a:p>
            <a:pPr>
              <a:buNone/>
            </a:pPr>
            <a:endParaRPr lang="en-US" sz="2800" b="1" u="sng" dirty="0" smtClean="0"/>
          </a:p>
        </p:txBody>
      </p:sp>
      <p:sp>
        <p:nvSpPr>
          <p:cNvPr id="3" name="Title 2"/>
          <p:cNvSpPr>
            <a:spLocks noGrp="1"/>
          </p:cNvSpPr>
          <p:nvPr>
            <p:ph type="title"/>
          </p:nvPr>
        </p:nvSpPr>
        <p:spPr/>
        <p:txBody>
          <a:bodyPr/>
          <a:lstStyle/>
          <a:p>
            <a:r>
              <a:rPr lang="en-US" dirty="0" smtClean="0"/>
              <a:t>Example best practices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304800"/>
            <a:ext cx="8839200" cy="762000"/>
          </a:xfrm>
          <a:prstGeom prst="rect">
            <a:avLst/>
          </a:prstGeom>
          <a:ln w="38100">
            <a:solidFill>
              <a:schemeClr val="tx1"/>
            </a:solidFill>
          </a:ln>
        </p:spPr>
        <p:txBody>
          <a:bodyPr wrap="square" lIns="91440" tIns="45720" rIns="91440" bIns="45720" numCol="1" anchorCtr="0" compatLnSpc="1">
            <a:prstTxWarp prst="textNoShape">
              <a:avLst/>
            </a:prstTxWarp>
            <a:normAutofit fontScale="85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b="1" dirty="0" smtClean="0">
                <a:solidFill>
                  <a:schemeClr val="tx2"/>
                </a:solidFill>
                <a:effectLst>
                  <a:outerShdw blurRad="38100" dist="38100" dir="2700000" algn="tl">
                    <a:srgbClr val="000000">
                      <a:alpha val="43137"/>
                    </a:srgbClr>
                  </a:outerShdw>
                </a:effectLst>
                <a:latin typeface="+mj-lt"/>
                <a:ea typeface="+mj-ea"/>
                <a:cs typeface="+mj-cs"/>
              </a:rPr>
              <a:t>Example 1.</a:t>
            </a:r>
            <a:r>
              <a:rPr kumimoji="0" lang="en-US" sz="32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Focus on 1-3 key “need-to-know” items</a:t>
            </a:r>
          </a:p>
        </p:txBody>
      </p:sp>
      <p:sp>
        <p:nvSpPr>
          <p:cNvPr id="5" name="Rectangle 4"/>
          <p:cNvSpPr/>
          <p:nvPr/>
        </p:nvSpPr>
        <p:spPr>
          <a:xfrm>
            <a:off x="457200" y="1371600"/>
            <a:ext cx="8077200" cy="1200329"/>
          </a:xfrm>
          <a:prstGeom prst="rect">
            <a:avLst/>
          </a:prstGeom>
          <a:ln>
            <a:solidFill>
              <a:schemeClr val="bg1"/>
            </a:solidFill>
          </a:ln>
        </p:spPr>
        <p:txBody>
          <a:bodyPr wrap="square">
            <a:spAutoFit/>
          </a:bodyPr>
          <a:lstStyle/>
          <a:p>
            <a:pPr>
              <a:buFont typeface="Wingdings" pitchFamily="2" charset="2"/>
              <a:buChar char="v"/>
            </a:pPr>
            <a:r>
              <a:rPr lang="en-US" sz="2400" dirty="0" smtClean="0"/>
              <a:t>Patients typically retain &lt; 50% of information</a:t>
            </a:r>
          </a:p>
          <a:p>
            <a:endParaRPr lang="en-US" sz="2400" dirty="0" smtClean="0"/>
          </a:p>
          <a:p>
            <a:pPr>
              <a:buFont typeface="Wingdings" pitchFamily="2" charset="2"/>
              <a:buChar char="v"/>
            </a:pPr>
            <a:r>
              <a:rPr lang="en-US" sz="2400" dirty="0" smtClean="0"/>
              <a:t>Illness and stress are major barriers to learning</a:t>
            </a:r>
            <a:endParaRPr lang="en-US" sz="2400" dirty="0"/>
          </a:p>
        </p:txBody>
      </p:sp>
      <p:sp>
        <p:nvSpPr>
          <p:cNvPr id="6" name="TextBox 5"/>
          <p:cNvSpPr txBox="1"/>
          <p:nvPr/>
        </p:nvSpPr>
        <p:spPr>
          <a:xfrm>
            <a:off x="228600" y="3276600"/>
            <a:ext cx="8305800" cy="2246769"/>
          </a:xfrm>
          <a:prstGeom prst="rect">
            <a:avLst/>
          </a:prstGeom>
          <a:noFill/>
          <a:ln>
            <a:solidFill>
              <a:schemeClr val="tx1"/>
            </a:solidFill>
          </a:ln>
        </p:spPr>
        <p:txBody>
          <a:bodyPr wrap="square" rtlCol="0">
            <a:spAutoFit/>
          </a:bodyPr>
          <a:lstStyle/>
          <a:p>
            <a:pPr lvl="3">
              <a:buFont typeface="Wingdings" pitchFamily="2" charset="2"/>
              <a:buChar char="q"/>
            </a:pPr>
            <a:endParaRPr lang="en-US" sz="2000" dirty="0" smtClean="0"/>
          </a:p>
          <a:p>
            <a:pPr lvl="3">
              <a:buFont typeface="Wingdings" pitchFamily="2" charset="2"/>
              <a:buChar char="q"/>
            </a:pPr>
            <a:r>
              <a:rPr lang="en-US" sz="2000" dirty="0" smtClean="0"/>
              <a:t>Focus on what patients need to </a:t>
            </a:r>
            <a:r>
              <a:rPr lang="en-US" sz="2000" u="sng" dirty="0" smtClean="0"/>
              <a:t>do</a:t>
            </a:r>
            <a:r>
              <a:rPr lang="en-US" sz="2000" dirty="0" smtClean="0"/>
              <a:t>, not on facts</a:t>
            </a:r>
          </a:p>
          <a:p>
            <a:pPr lvl="4">
              <a:buFont typeface="Wingdings" pitchFamily="2" charset="2"/>
              <a:buChar char="Ø"/>
            </a:pPr>
            <a:r>
              <a:rPr lang="en-US" sz="2000" dirty="0" smtClean="0"/>
              <a:t>Provides action-oriented knowledge</a:t>
            </a:r>
          </a:p>
          <a:p>
            <a:pPr lvl="3"/>
            <a:endParaRPr lang="en-US" sz="2000" dirty="0" smtClean="0"/>
          </a:p>
          <a:p>
            <a:pPr lvl="3">
              <a:buFont typeface="Wingdings" pitchFamily="2" charset="2"/>
              <a:buChar char="q"/>
            </a:pPr>
            <a:r>
              <a:rPr lang="en-US" sz="2000" dirty="0" smtClean="0"/>
              <a:t>Arrange for follow-up to add new information </a:t>
            </a:r>
          </a:p>
          <a:p>
            <a:pPr lvl="3">
              <a:buFont typeface="Wingdings" pitchFamily="2" charset="2"/>
              <a:buChar char="q"/>
            </a:pPr>
            <a:endParaRPr lang="en-US" sz="2000" dirty="0" smtClean="0"/>
          </a:p>
          <a:p>
            <a:pPr lvl="3"/>
            <a:endParaRPr lang="en-US" sz="2000" dirty="0" smtClean="0"/>
          </a:p>
        </p:txBody>
      </p:sp>
      <p:sp>
        <p:nvSpPr>
          <p:cNvPr id="7" name="TextBox 6"/>
          <p:cNvSpPr txBox="1"/>
          <p:nvPr/>
        </p:nvSpPr>
        <p:spPr>
          <a:xfrm>
            <a:off x="3200400" y="6324600"/>
            <a:ext cx="5646739" cy="338554"/>
          </a:xfrm>
          <a:prstGeom prst="rect">
            <a:avLst/>
          </a:prstGeom>
          <a:noFill/>
        </p:spPr>
        <p:txBody>
          <a:bodyPr wrap="none" rtlCol="0">
            <a:spAutoFit/>
          </a:bodyPr>
          <a:lstStyle/>
          <a:p>
            <a:r>
              <a:rPr lang="en-US" sz="1600" dirty="0" smtClean="0"/>
              <a:t>(Sheridan et al, 2011; Schwartzberg et al, 2007; AMA, 1999)</a:t>
            </a:r>
            <a:endParaRPr lang="en-US" sz="1600" dirty="0"/>
          </a:p>
        </p:txBody>
      </p:sp>
      <p:pic>
        <p:nvPicPr>
          <p:cNvPr id="8" name="Picture 7" descr="tip.bmp"/>
          <p:cNvPicPr>
            <a:picLocks noChangeAspect="1"/>
          </p:cNvPicPr>
          <p:nvPr/>
        </p:nvPicPr>
        <p:blipFill>
          <a:blip r:embed="rId2" cstate="print"/>
          <a:stretch>
            <a:fillRect/>
          </a:stretch>
        </p:blipFill>
        <p:spPr>
          <a:xfrm>
            <a:off x="381000" y="3581400"/>
            <a:ext cx="85528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checkerboard(across)">
                                      <p:cBhvr>
                                        <p:cTn id="7" dur="500"/>
                                        <p:tgtEl>
                                          <p:spTgt spid="6">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checkerboard(across)">
                                      <p:cBhvr>
                                        <p:cTn id="10" dur="5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checkerboard(across)">
                                      <p:cBhvr>
                                        <p:cTn id="1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305800" cy="4525963"/>
          </a:xfrm>
        </p:spPr>
        <p:txBody>
          <a:bodyPr>
            <a:normAutofit fontScale="85000" lnSpcReduction="20000"/>
          </a:bodyPr>
          <a:lstStyle/>
          <a:p>
            <a:pPr>
              <a:buNone/>
            </a:pPr>
            <a:r>
              <a:rPr lang="en-US" b="1" u="sng" dirty="0" smtClean="0"/>
              <a:t>Best </a:t>
            </a:r>
            <a:r>
              <a:rPr lang="en-US" b="1" u="sng" dirty="0" smtClean="0"/>
              <a:t>Practice</a:t>
            </a:r>
            <a:r>
              <a:rPr lang="en-US" b="1" dirty="0" smtClean="0"/>
              <a:t>: </a:t>
            </a:r>
          </a:p>
          <a:p>
            <a:pPr>
              <a:buNone/>
            </a:pPr>
            <a:r>
              <a:rPr lang="en-US" dirty="0" smtClean="0"/>
              <a:t>	</a:t>
            </a:r>
          </a:p>
          <a:p>
            <a:pPr>
              <a:buNone/>
            </a:pPr>
            <a:r>
              <a:rPr lang="en-US" dirty="0" smtClean="0"/>
              <a:t>	</a:t>
            </a:r>
            <a:r>
              <a:rPr lang="en-US" dirty="0" smtClean="0"/>
              <a:t>Routinely </a:t>
            </a:r>
            <a:r>
              <a:rPr lang="en-US" dirty="0" smtClean="0"/>
              <a:t>emphasizes one to three “need-to-know” or “need-to-do” concepts during a given patient </a:t>
            </a:r>
            <a:r>
              <a:rPr lang="en-US" dirty="0" smtClean="0"/>
              <a:t>encounter (P10)</a:t>
            </a:r>
            <a:endParaRPr lang="en-US" dirty="0" smtClean="0"/>
          </a:p>
          <a:p>
            <a:pPr>
              <a:buNone/>
            </a:pPr>
            <a:endParaRPr lang="en-US" dirty="0" smtClean="0"/>
          </a:p>
          <a:p>
            <a:pPr>
              <a:buNone/>
            </a:pPr>
            <a:r>
              <a:rPr lang="en-US" b="1" u="sng" dirty="0" smtClean="0"/>
              <a:t>Underlying Competencies</a:t>
            </a:r>
            <a:r>
              <a:rPr lang="en-US" b="1" dirty="0" smtClean="0"/>
              <a:t>:</a:t>
            </a:r>
          </a:p>
          <a:p>
            <a:pPr>
              <a:buNone/>
            </a:pPr>
            <a:r>
              <a:rPr lang="en-US" dirty="0" smtClean="0"/>
              <a:t>	</a:t>
            </a:r>
          </a:p>
          <a:p>
            <a:pPr>
              <a:buNone/>
            </a:pPr>
            <a:r>
              <a:rPr lang="en-US" dirty="0" smtClean="0"/>
              <a:t>	</a:t>
            </a:r>
            <a:r>
              <a:rPr lang="en-US" dirty="0" smtClean="0"/>
              <a:t>Knows </a:t>
            </a:r>
            <a:r>
              <a:rPr lang="en-US" dirty="0" smtClean="0"/>
              <a:t>that patients learn best when a limited number of new </a:t>
            </a:r>
            <a:r>
              <a:rPr lang="en-US" dirty="0" smtClean="0"/>
              <a:t>concepts are </a:t>
            </a:r>
            <a:r>
              <a:rPr lang="en-US" dirty="0" smtClean="0"/>
              <a:t>presented at any given time </a:t>
            </a:r>
            <a:r>
              <a:rPr lang="en-US" dirty="0" smtClean="0"/>
              <a:t>(</a:t>
            </a:r>
            <a:r>
              <a:rPr lang="en-US" dirty="0" smtClean="0"/>
              <a:t>K19)</a:t>
            </a:r>
            <a:endParaRPr lang="en-US" dirty="0" smtClean="0"/>
          </a:p>
          <a:p>
            <a:pPr>
              <a:buNone/>
            </a:pPr>
            <a:endParaRPr lang="en-US" dirty="0" smtClean="0"/>
          </a:p>
          <a:p>
            <a:pPr>
              <a:buNone/>
            </a:pPr>
            <a:r>
              <a:rPr lang="en-US" dirty="0" smtClean="0"/>
              <a:t>	Demonstrates </a:t>
            </a:r>
            <a:r>
              <a:rPr lang="en-US" dirty="0" smtClean="0"/>
              <a:t>ability to emphasize one to three “need-to-know” or “need-to-do” concepts during a given patient </a:t>
            </a:r>
            <a:r>
              <a:rPr lang="en-US" dirty="0" smtClean="0"/>
              <a:t>encounter (</a:t>
            </a:r>
            <a:r>
              <a:rPr lang="en-US" dirty="0" smtClean="0"/>
              <a:t>S22)</a:t>
            </a:r>
            <a:endParaRPr lang="en-US" dirty="0"/>
          </a:p>
        </p:txBody>
      </p:sp>
      <p:sp>
        <p:nvSpPr>
          <p:cNvPr id="5" name="Title 1"/>
          <p:cNvSpPr txBox="1">
            <a:spLocks/>
          </p:cNvSpPr>
          <p:nvPr/>
        </p:nvSpPr>
        <p:spPr bwMode="auto">
          <a:xfrm>
            <a:off x="152400" y="304800"/>
            <a:ext cx="8839200" cy="762000"/>
          </a:xfrm>
          <a:prstGeom prst="rect">
            <a:avLst/>
          </a:prstGeom>
          <a:ln w="38100">
            <a:solidFill>
              <a:schemeClr val="tx1"/>
            </a:solidFill>
          </a:ln>
        </p:spPr>
        <p:txBody>
          <a:bodyPr wrap="square" lIns="91440" tIns="45720" rIns="91440" bIns="45720" numCol="1" anchorCtr="0" compatLnSpc="1">
            <a:prstTxWarp prst="textNoShape">
              <a:avLst/>
            </a:prstTxWarp>
            <a:normAutofit fontScale="85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b="1" dirty="0" smtClean="0">
                <a:solidFill>
                  <a:schemeClr val="tx2"/>
                </a:solidFill>
                <a:effectLst>
                  <a:outerShdw blurRad="38100" dist="38100" dir="2700000" algn="tl">
                    <a:srgbClr val="000000">
                      <a:alpha val="43137"/>
                    </a:srgbClr>
                  </a:outerShdw>
                </a:effectLst>
                <a:latin typeface="+mj-lt"/>
                <a:ea typeface="+mj-ea"/>
                <a:cs typeface="+mj-cs"/>
              </a:rPr>
              <a:t>Example 1.</a:t>
            </a:r>
            <a:r>
              <a:rPr kumimoji="0" lang="en-US" sz="32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Focus on 1-3 key “need-to-know” items</a:t>
            </a:r>
          </a:p>
        </p:txBody>
      </p:sp>
      <p:sp>
        <p:nvSpPr>
          <p:cNvPr id="4" name="TextBox 3"/>
          <p:cNvSpPr txBox="1"/>
          <p:nvPr/>
        </p:nvSpPr>
        <p:spPr>
          <a:xfrm>
            <a:off x="3962400" y="6324600"/>
            <a:ext cx="5121980" cy="369332"/>
          </a:xfrm>
          <a:prstGeom prst="rect">
            <a:avLst/>
          </a:prstGeom>
          <a:noFill/>
        </p:spPr>
        <p:txBody>
          <a:bodyPr wrap="none" rtlCol="0">
            <a:spAutoFit/>
          </a:bodyPr>
          <a:lstStyle/>
          <a:p>
            <a:r>
              <a:rPr lang="en-US" dirty="0" smtClean="0"/>
              <a:t>(</a:t>
            </a:r>
            <a:r>
              <a:rPr lang="en-US" dirty="0" smtClean="0"/>
              <a:t>P=practice, K=knowledge, S=skills, A=attitudes)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447801"/>
            <a:ext cx="8229600" cy="2590800"/>
          </a:xfrm>
          <a:prstGeom prst="rect">
            <a:avLst/>
          </a:prstGeom>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r>
              <a:rPr kumimoji="0" lang="en-US" sz="2700" b="0" i="0" u="none" strike="noStrike" kern="1200" cap="none" spc="0" normalizeH="0" baseline="0" noProof="0" smtClean="0">
                <a:ln>
                  <a:noFill/>
                </a:ln>
                <a:solidFill>
                  <a:schemeClr val="tx1"/>
                </a:solidFill>
                <a:effectLst/>
                <a:uLnTx/>
                <a:uFillTx/>
                <a:latin typeface="+mn-lt"/>
                <a:ea typeface="+mn-ea"/>
                <a:cs typeface="+mn-cs"/>
              </a:rPr>
              <a:t>Even experienced clinicians use jargon </a:t>
            </a: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1600" b="0" i="0" u="none" strike="noStrike" kern="1200" cap="none" spc="0" normalizeH="0" baseline="0" noProof="0" smtClean="0">
                <a:ln>
                  <a:noFill/>
                </a:ln>
                <a:solidFill>
                  <a:schemeClr val="tx1"/>
                </a:solidFill>
                <a:effectLst/>
                <a:uLnTx/>
                <a:uFillTx/>
                <a:latin typeface="+mn-lt"/>
                <a:ea typeface="+mn-ea"/>
                <a:cs typeface="+mn-cs"/>
              </a:rPr>
              <a:t>(Castro et al, 2007)</a:t>
            </a: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endParaRPr kumimoji="0" lang="en-US" sz="1600" b="0" i="0" u="none" strike="noStrike" kern="1200" cap="none" spc="0" normalizeH="0" baseline="0" noProof="0" smtClean="0">
              <a:ln>
                <a:noFill/>
              </a:ln>
              <a:solidFill>
                <a:schemeClr val="tx1"/>
              </a:solidFill>
              <a:effectLst/>
              <a:uLnTx/>
              <a:uFillTx/>
              <a:latin typeface="+mn-lt"/>
              <a:ea typeface="+mn-ea"/>
              <a:cs typeface="+mn-cs"/>
            </a:endParaRPr>
          </a:p>
          <a:p>
            <a:pPr marL="273050" marR="0" lvl="1" indent="-228600" algn="l" defTabSz="914400" rtl="0" eaLnBrk="1" fontAlgn="auto" latinLnBrk="0" hangingPunct="1">
              <a:lnSpc>
                <a:spcPct val="100000"/>
              </a:lnSpc>
              <a:spcBef>
                <a:spcPts val="600"/>
              </a:spcBef>
              <a:spcAft>
                <a:spcPts val="0"/>
              </a:spcAft>
              <a:buClr>
                <a:schemeClr val="accent1"/>
              </a:buClr>
              <a:buSzPct val="70000"/>
              <a:buFont typeface="Wingdings" pitchFamily="2" charset="2"/>
              <a:buChar char="v"/>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Research shows that </a:t>
            </a:r>
            <a:r>
              <a:rPr kumimoji="0" lang="en-US" sz="2800" b="1" i="0" u="sng" strike="noStrike" kern="1200" cap="none" spc="0" normalizeH="0" baseline="0" noProof="0" smtClean="0">
                <a:ln>
                  <a:noFill/>
                </a:ln>
                <a:solidFill>
                  <a:schemeClr val="tx1"/>
                </a:solidFill>
                <a:effectLst/>
                <a:uLnTx/>
                <a:uFillTx/>
                <a:latin typeface="+mn-lt"/>
                <a:ea typeface="+mn-ea"/>
                <a:cs typeface="+mn-cs"/>
              </a:rPr>
              <a:t>all</a:t>
            </a:r>
            <a:r>
              <a:rPr kumimoji="0" lang="en-US" sz="2800" b="0" i="0" u="none" strike="noStrike" kern="1200" cap="none" spc="0" normalizeH="0" baseline="0" noProof="0" smtClean="0">
                <a:ln>
                  <a:noFill/>
                </a:ln>
                <a:solidFill>
                  <a:schemeClr val="tx1"/>
                </a:solidFill>
                <a:effectLst/>
                <a:uLnTx/>
                <a:uFillTx/>
                <a:latin typeface="+mn-lt"/>
                <a:ea typeface="+mn-ea"/>
                <a:cs typeface="+mn-cs"/>
              </a:rPr>
              <a:t> patients prefer simple “plain language” health information</a:t>
            </a:r>
          </a:p>
          <a:p>
            <a:pPr marL="273050" marR="0" lvl="1" indent="-228600" algn="r" defTabSz="914400" rtl="0" eaLnBrk="1" fontAlgn="auto" latinLnBrk="0" hangingPunct="1">
              <a:lnSpc>
                <a:spcPct val="100000"/>
              </a:lnSpc>
              <a:spcBef>
                <a:spcPts val="600"/>
              </a:spcBef>
              <a:spcAft>
                <a:spcPts val="0"/>
              </a:spcAft>
              <a:buClr>
                <a:schemeClr val="accent1"/>
              </a:buClr>
              <a:buSzPct val="70000"/>
              <a:buFont typeface="Wingdings 2" pitchFamily="18" charset="2"/>
              <a:buNone/>
              <a:tabLst/>
              <a:defRPr/>
            </a:pPr>
            <a:r>
              <a:rPr kumimoji="0" lang="en-US" sz="1300" b="0" i="0" u="none" strike="noStrike" kern="1200" cap="none" spc="0" normalizeH="0" baseline="0" noProof="0" smtClean="0">
                <a:ln>
                  <a:noFill/>
                </a:ln>
                <a:solidFill>
                  <a:schemeClr val="tx1"/>
                </a:solidFill>
                <a:effectLst/>
                <a:uLnTx/>
                <a:uFillTx/>
                <a:latin typeface="+mn-lt"/>
                <a:ea typeface="+mn-ea"/>
                <a:cs typeface="+mn-cs"/>
              </a:rPr>
              <a:t>						</a:t>
            </a:r>
            <a:r>
              <a:rPr kumimoji="0" lang="en-US" sz="1600" b="0" i="0" u="none" strike="noStrike" kern="1200" cap="none" spc="0" normalizeH="0" baseline="0" noProof="0" smtClean="0">
                <a:ln>
                  <a:noFill/>
                </a:ln>
                <a:solidFill>
                  <a:schemeClr val="tx1"/>
                </a:solidFill>
                <a:effectLst/>
                <a:uLnTx/>
                <a:uFillTx/>
                <a:latin typeface="+mn-lt"/>
                <a:ea typeface="+mn-ea"/>
                <a:cs typeface="+mn-cs"/>
              </a:rPr>
              <a:t>(AMA, 1999)</a:t>
            </a:r>
          </a:p>
          <a:p>
            <a:pPr marL="273050" marR="0" lvl="1" indent="-228600" algn="r" defTabSz="914400" rtl="0" eaLnBrk="1" fontAlgn="auto" latinLnBrk="0" hangingPunct="1">
              <a:lnSpc>
                <a:spcPct val="100000"/>
              </a:lnSpc>
              <a:spcBef>
                <a:spcPts val="600"/>
              </a:spcBef>
              <a:spcAft>
                <a:spcPts val="0"/>
              </a:spcAft>
              <a:buClr>
                <a:schemeClr val="accent1"/>
              </a:buClr>
              <a:buSzPct val="70000"/>
              <a:buFont typeface="Wingdings 2" pitchFamily="18" charset="2"/>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Title 1"/>
          <p:cNvSpPr txBox="1">
            <a:spLocks/>
          </p:cNvSpPr>
          <p:nvPr/>
        </p:nvSpPr>
        <p:spPr>
          <a:xfrm>
            <a:off x="381000" y="533400"/>
            <a:ext cx="8382000" cy="639763"/>
          </a:xfrm>
          <a:prstGeom prst="rect">
            <a:avLst/>
          </a:prstGeom>
          <a:ln w="38100">
            <a:solidFill>
              <a:schemeClr val="tx1"/>
            </a:solidFill>
          </a:ln>
        </p:spPr>
        <p:txBody>
          <a:bodyPr wrap="square" lIns="91440" tIns="45720" rIns="91440" bIns="45720" numCol="1" anchorCtr="0" compatLnSpc="1">
            <a:prstTxWarp prst="textNoShape">
              <a:avLst/>
            </a:prstTxWarp>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b="1" dirty="0" smtClean="0">
                <a:solidFill>
                  <a:schemeClr val="tx2"/>
                </a:solidFill>
                <a:effectLst>
                  <a:outerShdw blurRad="38100" dist="38100" dir="2700000" algn="tl">
                    <a:srgbClr val="000000">
                      <a:alpha val="43137"/>
                    </a:srgbClr>
                  </a:outerShdw>
                </a:effectLst>
                <a:latin typeface="+mj-lt"/>
                <a:ea typeface="+mj-ea"/>
                <a:cs typeface="+mj-cs"/>
              </a:rPr>
              <a:t>Example 2</a:t>
            </a:r>
            <a:r>
              <a:rPr kumimoji="0" lang="en-US" sz="40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Avoid medical jargon</a:t>
            </a:r>
          </a:p>
        </p:txBody>
      </p:sp>
      <p:pic>
        <p:nvPicPr>
          <p:cNvPr id="6" name="Picture 9" descr="doc and pt talking 2"/>
          <p:cNvPicPr>
            <a:picLocks noChangeAspect="1" noChangeArrowheads="1"/>
          </p:cNvPicPr>
          <p:nvPr/>
        </p:nvPicPr>
        <p:blipFill>
          <a:blip r:embed="rId2" cstate="print"/>
          <a:srcRect/>
          <a:stretch>
            <a:fillRect/>
          </a:stretch>
        </p:blipFill>
        <p:spPr bwMode="auto">
          <a:xfrm>
            <a:off x="6858000" y="4343400"/>
            <a:ext cx="1828800" cy="1467970"/>
          </a:xfrm>
          <a:prstGeom prst="rect">
            <a:avLst/>
          </a:prstGeom>
          <a:noFill/>
          <a:ln w="9525">
            <a:noFill/>
            <a:miter lim="800000"/>
            <a:headEnd/>
            <a:tailEnd/>
          </a:ln>
        </p:spPr>
      </p:pic>
      <p:sp>
        <p:nvSpPr>
          <p:cNvPr id="7" name="TextBox 6"/>
          <p:cNvSpPr txBox="1"/>
          <p:nvPr/>
        </p:nvSpPr>
        <p:spPr>
          <a:xfrm>
            <a:off x="457200" y="4343400"/>
            <a:ext cx="5791200" cy="1477328"/>
          </a:xfrm>
          <a:prstGeom prst="rect">
            <a:avLst/>
          </a:prstGeom>
          <a:noFill/>
          <a:ln>
            <a:solidFill>
              <a:schemeClr val="tx1"/>
            </a:solidFill>
          </a:ln>
        </p:spPr>
        <p:txBody>
          <a:bodyPr wrap="square" rtlCol="0">
            <a:spAutoFit/>
          </a:bodyPr>
          <a:lstStyle/>
          <a:p>
            <a:pPr marL="1371600" lvl="4">
              <a:buFont typeface="Wingdings" pitchFamily="2" charset="2"/>
              <a:buChar char="q"/>
            </a:pPr>
            <a:r>
              <a:rPr lang="en-US" sz="2400" dirty="0" smtClean="0"/>
              <a:t> Define and </a:t>
            </a:r>
            <a:r>
              <a:rPr lang="en-US" sz="2400" i="1" dirty="0" smtClean="0"/>
              <a:t>teach</a:t>
            </a:r>
            <a:r>
              <a:rPr lang="en-US" sz="2400" dirty="0" smtClean="0"/>
              <a:t> important  unavoidable jargon </a:t>
            </a:r>
          </a:p>
          <a:p>
            <a:pPr marL="1371600" lvl="4"/>
            <a:r>
              <a:rPr lang="en-US" sz="2400" dirty="0" smtClean="0"/>
              <a:t>(e.g., “hemoglobin A1c”)  </a:t>
            </a:r>
          </a:p>
          <a:p>
            <a:endParaRPr lang="en-US" dirty="0"/>
          </a:p>
        </p:txBody>
      </p:sp>
      <p:pic>
        <p:nvPicPr>
          <p:cNvPr id="8" name="Picture 7" descr="tip.bmp"/>
          <p:cNvPicPr>
            <a:picLocks noChangeAspect="1"/>
          </p:cNvPicPr>
          <p:nvPr/>
        </p:nvPicPr>
        <p:blipFill>
          <a:blip r:embed="rId3" cstate="print"/>
          <a:stretch>
            <a:fillRect/>
          </a:stretch>
        </p:blipFill>
        <p:spPr>
          <a:xfrm>
            <a:off x="685800" y="4495800"/>
            <a:ext cx="85528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dissolve">
                                      <p:cBhvr>
                                        <p:cTn id="1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81000" y="2133600"/>
            <a:ext cx="8229600" cy="11430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Video</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4" name="Content Placeholder 1"/>
          <p:cNvSpPr txBox="1">
            <a:spLocks/>
          </p:cNvSpPr>
          <p:nvPr/>
        </p:nvSpPr>
        <p:spPr>
          <a:xfrm>
            <a:off x="304800" y="3124200"/>
            <a:ext cx="8839200" cy="1371600"/>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400" b="1" i="0" u="none" strike="noStrike" kern="1200" cap="none" spc="0" normalizeH="0" baseline="0" noProof="0" smtClean="0">
                <a:ln>
                  <a:noFill/>
                </a:ln>
                <a:solidFill>
                  <a:schemeClr val="tx1"/>
                </a:solidFill>
                <a:effectLst/>
                <a:uLnTx/>
                <a:uFillTx/>
                <a:latin typeface="+mn-lt"/>
                <a:ea typeface="+mn-ea"/>
                <a:cs typeface="+mn-cs"/>
                <a:hlinkClick r:id="rId2"/>
              </a:rPr>
              <a:t>http://www.youtube.com/watch?v=IOK0Vc_Hg7U</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p:cNvSpPr txBox="1">
            <a:spLocks/>
          </p:cNvSpPr>
          <p:nvPr/>
        </p:nvSpPr>
        <p:spPr>
          <a:xfrm>
            <a:off x="457200" y="1219200"/>
            <a:ext cx="8229600" cy="5638800"/>
          </a:xfrm>
          <a:prstGeom prst="rect">
            <a:avLst/>
          </a:prstGeom>
        </p:spPr>
        <p:txBody>
          <a:bodyPr>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tabLst/>
              <a:defRPr/>
            </a:pPr>
            <a:endParaRPr kumimoji="0" lang="en-US" sz="2700" b="0" i="0" u="none" strike="noStrike" kern="1200" cap="none" spc="0" normalizeH="0" baseline="0" noProof="0" dirty="0" smtClean="0">
              <a:ln>
                <a:noFill/>
              </a:ln>
              <a:solidFill>
                <a:schemeClr val="tx1"/>
              </a:solidFill>
              <a:effectLst/>
              <a:uLnTx/>
              <a:uFillTx/>
              <a:latin typeface="Century Schoolbook" pitchFamily="18" charset="0"/>
              <a:ea typeface="+mn-ea"/>
              <a:cs typeface="+mn-cs"/>
            </a:endParaRPr>
          </a:p>
        </p:txBody>
      </p:sp>
      <p:graphicFrame>
        <p:nvGraphicFramePr>
          <p:cNvPr id="4" name="Table 3"/>
          <p:cNvGraphicFramePr>
            <a:graphicFrameLocks noGrp="1"/>
          </p:cNvGraphicFramePr>
          <p:nvPr/>
        </p:nvGraphicFramePr>
        <p:xfrm>
          <a:off x="609600" y="2895600"/>
          <a:ext cx="7848600" cy="3759200"/>
        </p:xfrm>
        <a:graphic>
          <a:graphicData uri="http://schemas.openxmlformats.org/drawingml/2006/table">
            <a:tbl>
              <a:tblPr firstRow="1" bandRow="1">
                <a:tableStyleId>{5C22544A-7EE6-4342-B048-85BDC9FD1C3A}</a:tableStyleId>
              </a:tblPr>
              <a:tblGrid>
                <a:gridCol w="1588999"/>
                <a:gridCol w="2177253"/>
                <a:gridCol w="1632940"/>
                <a:gridCol w="1156663"/>
                <a:gridCol w="1292745"/>
              </a:tblGrid>
              <a:tr h="370840">
                <a:tc>
                  <a:txBody>
                    <a:bodyPr/>
                    <a:lstStyle/>
                    <a:p>
                      <a:r>
                        <a:rPr lang="en-US" sz="1400" b="1" dirty="0" smtClean="0">
                          <a:latin typeface="Century Schoolbook" pitchFamily="18" charset="0"/>
                        </a:rPr>
                        <a:t>Type of Jargon</a:t>
                      </a:r>
                      <a:endParaRPr lang="en-US" sz="1400" b="1" dirty="0">
                        <a:latin typeface="Century Schoolbook" pitchFamily="18" charset="0"/>
                      </a:endParaRPr>
                    </a:p>
                  </a:txBody>
                  <a:tcPr/>
                </a:tc>
                <a:tc>
                  <a:txBody>
                    <a:bodyPr/>
                    <a:lstStyle/>
                    <a:p>
                      <a:r>
                        <a:rPr lang="en-US" sz="1400" b="1" dirty="0" smtClean="0">
                          <a:latin typeface="Century Schoolbook" pitchFamily="18" charset="0"/>
                        </a:rPr>
                        <a:t>Description</a:t>
                      </a:r>
                      <a:endParaRPr lang="en-US" sz="1400" b="1" dirty="0">
                        <a:latin typeface="Century Schoolbook" pitchFamily="18" charset="0"/>
                      </a:endParaRPr>
                    </a:p>
                  </a:txBody>
                  <a:tcPr/>
                </a:tc>
                <a:tc gridSpan="3">
                  <a:txBody>
                    <a:bodyPr/>
                    <a:lstStyle/>
                    <a:p>
                      <a:r>
                        <a:rPr lang="en-US" sz="1400" b="1" dirty="0" smtClean="0">
                          <a:latin typeface="Century Schoolbook" pitchFamily="18" charset="0"/>
                        </a:rPr>
                        <a:t>Examples</a:t>
                      </a:r>
                      <a:endParaRPr lang="en-US" sz="1400" b="1" dirty="0">
                        <a:latin typeface="Century Schoolbook" pitchFamily="18" charset="0"/>
                      </a:endParaRPr>
                    </a:p>
                  </a:txBody>
                  <a:tcPr/>
                </a:tc>
                <a:tc hMerge="1">
                  <a:txBody>
                    <a:bodyPr/>
                    <a:lstStyle/>
                    <a:p>
                      <a:endParaRPr lang="en-US"/>
                    </a:p>
                  </a:txBody>
                  <a:tcPr/>
                </a:tc>
                <a:tc hMerge="1">
                  <a:txBody>
                    <a:bodyPr/>
                    <a:lstStyle/>
                    <a:p>
                      <a:endParaRPr lang="en-US"/>
                    </a:p>
                  </a:txBody>
                  <a:tcPr/>
                </a:tc>
              </a:tr>
              <a:tr h="370840">
                <a:tc>
                  <a:txBody>
                    <a:bodyPr/>
                    <a:lstStyle/>
                    <a:p>
                      <a:endParaRPr lang="en-US" sz="1200" dirty="0">
                        <a:latin typeface="Century Schoolbook" pitchFamily="18" charset="0"/>
                      </a:endParaRPr>
                    </a:p>
                  </a:txBody>
                  <a:tcPr/>
                </a:tc>
                <a:tc>
                  <a:txBody>
                    <a:bodyPr/>
                    <a:lstStyle/>
                    <a:p>
                      <a:endParaRPr lang="en-US" sz="1200" dirty="0">
                        <a:latin typeface="Century Schoolbook" pitchFamily="18" charset="0"/>
                      </a:endParaRPr>
                    </a:p>
                  </a:txBody>
                  <a:tcPr/>
                </a:tc>
                <a:tc>
                  <a:txBody>
                    <a:bodyPr/>
                    <a:lstStyle/>
                    <a:p>
                      <a:r>
                        <a:rPr lang="en-US" sz="1200" b="1" dirty="0" smtClean="0">
                          <a:latin typeface="Century Schoolbook" pitchFamily="18" charset="0"/>
                        </a:rPr>
                        <a:t>Words</a:t>
                      </a:r>
                      <a:endParaRPr lang="en-US" sz="1200" b="1" dirty="0">
                        <a:latin typeface="Century Schoolbook" pitchFamily="18" charset="0"/>
                      </a:endParaRPr>
                    </a:p>
                  </a:txBody>
                  <a:tcPr/>
                </a:tc>
                <a:tc>
                  <a:txBody>
                    <a:bodyPr/>
                    <a:lstStyle/>
                    <a:p>
                      <a:r>
                        <a:rPr lang="en-US" sz="1200" b="1" dirty="0" smtClean="0">
                          <a:latin typeface="Century Schoolbook" pitchFamily="18" charset="0"/>
                        </a:rPr>
                        <a:t>Phrases</a:t>
                      </a:r>
                      <a:endParaRPr lang="en-US" sz="1200" b="1" dirty="0">
                        <a:latin typeface="Century Schoolbook" pitchFamily="18" charset="0"/>
                      </a:endParaRPr>
                    </a:p>
                  </a:txBody>
                  <a:tcPr/>
                </a:tc>
                <a:tc>
                  <a:txBody>
                    <a:bodyPr/>
                    <a:lstStyle/>
                    <a:p>
                      <a:r>
                        <a:rPr lang="en-US" sz="1200" b="1" dirty="0" smtClean="0">
                          <a:latin typeface="Century Schoolbook" pitchFamily="18" charset="0"/>
                        </a:rPr>
                        <a:t>Concepts</a:t>
                      </a:r>
                      <a:endParaRPr lang="en-US" sz="1200" b="1" dirty="0">
                        <a:latin typeface="Century Schoolbook" pitchFamily="18" charset="0"/>
                      </a:endParaRPr>
                    </a:p>
                  </a:txBody>
                  <a:tcPr/>
                </a:tc>
              </a:tr>
              <a:tr h="1010920">
                <a:tc>
                  <a:txBody>
                    <a:bodyPr/>
                    <a:lstStyle/>
                    <a:p>
                      <a:r>
                        <a:rPr lang="en-US" sz="1400" b="1" dirty="0" smtClean="0">
                          <a:latin typeface="Century Schoolbook" pitchFamily="18" charset="0"/>
                        </a:rPr>
                        <a:t>Technical</a:t>
                      </a:r>
                      <a:endParaRPr lang="en-US" sz="1400" b="1" dirty="0"/>
                    </a:p>
                  </a:txBody>
                  <a:tcPr/>
                </a:tc>
                <a:tc>
                  <a:txBody>
                    <a:bodyPr/>
                    <a:lstStyle/>
                    <a:p>
                      <a:r>
                        <a:rPr lang="en-US" sz="1200" dirty="0" smtClean="0">
                          <a:latin typeface="Century Schoolbook" pitchFamily="18" charset="0"/>
                        </a:rPr>
                        <a:t>Words, phrases or concepts with</a:t>
                      </a:r>
                      <a:r>
                        <a:rPr lang="en-US" sz="1200" baseline="0" dirty="0" smtClean="0">
                          <a:latin typeface="Century Schoolbook" pitchFamily="18" charset="0"/>
                        </a:rPr>
                        <a:t> </a:t>
                      </a:r>
                      <a:r>
                        <a:rPr lang="en-US" sz="1200" u="sng" dirty="0" smtClean="0">
                          <a:latin typeface="Century Schoolbook" pitchFamily="18" charset="0"/>
                        </a:rPr>
                        <a:t>meaning only in a clinical context </a:t>
                      </a:r>
                      <a:endParaRPr lang="en-US" sz="1200" u="sng" dirty="0"/>
                    </a:p>
                  </a:txBody>
                  <a:tcPr/>
                </a:tc>
                <a:tc>
                  <a:txBody>
                    <a:bodyPr/>
                    <a:lstStyle/>
                    <a:p>
                      <a:pPr>
                        <a:buFont typeface="Arial" pitchFamily="34" charset="0"/>
                        <a:buChar char="•"/>
                      </a:pPr>
                      <a:r>
                        <a:rPr lang="en-US" sz="1200" dirty="0" err="1" smtClean="0">
                          <a:latin typeface="Century Schoolbook" pitchFamily="18" charset="0"/>
                        </a:rPr>
                        <a:t>Glucometer</a:t>
                      </a:r>
                      <a:r>
                        <a:rPr lang="en-US" sz="1200" baseline="0" dirty="0" smtClean="0">
                          <a:latin typeface="Century Schoolbook" pitchFamily="18" charset="0"/>
                        </a:rPr>
                        <a:t> </a:t>
                      </a:r>
                      <a:r>
                        <a:rPr lang="en-US" sz="1200" dirty="0" smtClean="0">
                          <a:latin typeface="Century Schoolbook" pitchFamily="18" charset="0"/>
                        </a:rPr>
                        <a:t> </a:t>
                      </a:r>
                    </a:p>
                    <a:p>
                      <a:pPr>
                        <a:buFont typeface="Arial" pitchFamily="34" charset="0"/>
                        <a:buChar char="•"/>
                      </a:pPr>
                      <a:r>
                        <a:rPr lang="en-US" sz="1200" dirty="0" smtClean="0">
                          <a:latin typeface="Century Schoolbook" pitchFamily="18" charset="0"/>
                        </a:rPr>
                        <a:t>Cardiologist</a:t>
                      </a:r>
                    </a:p>
                    <a:p>
                      <a:pPr>
                        <a:buFont typeface="Arial" pitchFamily="34" charset="0"/>
                        <a:buChar char="•"/>
                      </a:pPr>
                      <a:r>
                        <a:rPr lang="en-US" sz="1200" dirty="0" smtClean="0">
                          <a:latin typeface="Century Schoolbook" pitchFamily="18" charset="0"/>
                        </a:rPr>
                        <a:t>Insomnia </a:t>
                      </a:r>
                    </a:p>
                    <a:p>
                      <a:pPr>
                        <a:buFont typeface="Arial" pitchFamily="34" charset="0"/>
                        <a:buChar char="•"/>
                      </a:pPr>
                      <a:r>
                        <a:rPr lang="en-US" sz="1200" dirty="0" smtClean="0">
                          <a:latin typeface="Century Schoolbook" pitchFamily="18" charset="0"/>
                        </a:rPr>
                        <a:t>Abdomen</a:t>
                      </a:r>
                    </a:p>
                    <a:p>
                      <a:pPr>
                        <a:buFont typeface="Arial" pitchFamily="34" charset="0"/>
                        <a:buChar char="•"/>
                      </a:pPr>
                      <a:r>
                        <a:rPr lang="en-US" sz="1200" dirty="0" err="1" smtClean="0">
                          <a:latin typeface="Century Schoolbook" pitchFamily="18" charset="0"/>
                        </a:rPr>
                        <a:t>Cath</a:t>
                      </a:r>
                      <a:r>
                        <a:rPr lang="en-US" sz="1200" dirty="0" smtClean="0">
                          <a:latin typeface="Century Schoolbook" pitchFamily="18" charset="0"/>
                        </a:rPr>
                        <a:t> lab</a:t>
                      </a:r>
                    </a:p>
                    <a:p>
                      <a:pPr>
                        <a:buFont typeface="Arial" pitchFamily="34" charset="0"/>
                        <a:buChar char="•"/>
                      </a:pPr>
                      <a:r>
                        <a:rPr lang="en-US" sz="1200" dirty="0" smtClean="0">
                          <a:latin typeface="Century Schoolbook" pitchFamily="18" charset="0"/>
                        </a:rPr>
                        <a:t>Ortho</a:t>
                      </a:r>
                      <a:endParaRPr lang="en-US" sz="1200" dirty="0"/>
                    </a:p>
                  </a:txBody>
                  <a:tcPr/>
                </a:tc>
                <a:tc>
                  <a:txBody>
                    <a:bodyPr/>
                    <a:lstStyle/>
                    <a:p>
                      <a:pPr>
                        <a:buFont typeface="Arial" pitchFamily="34" charset="0"/>
                        <a:buNone/>
                      </a:pPr>
                      <a:r>
                        <a:rPr lang="en-US" sz="1200" dirty="0" smtClean="0">
                          <a:latin typeface="Century Schoolbook" pitchFamily="18" charset="0"/>
                        </a:rPr>
                        <a:t>Acronyms:</a:t>
                      </a:r>
                    </a:p>
                    <a:p>
                      <a:pPr>
                        <a:buFont typeface="Arial" pitchFamily="34" charset="0"/>
                        <a:buChar char="•"/>
                      </a:pPr>
                      <a:r>
                        <a:rPr lang="en-US" sz="1200" dirty="0" smtClean="0">
                          <a:latin typeface="Century Schoolbook" pitchFamily="18" charset="0"/>
                        </a:rPr>
                        <a:t>GERD</a:t>
                      </a:r>
                    </a:p>
                    <a:p>
                      <a:pPr>
                        <a:buFont typeface="Arial" pitchFamily="34" charset="0"/>
                        <a:buChar char="•"/>
                      </a:pPr>
                      <a:r>
                        <a:rPr lang="en-US" sz="1200" baseline="0" dirty="0" smtClean="0">
                          <a:latin typeface="Century Schoolbook" pitchFamily="18" charset="0"/>
                        </a:rPr>
                        <a:t>COPD</a:t>
                      </a:r>
                    </a:p>
                    <a:p>
                      <a:pPr>
                        <a:buFont typeface="Arial" pitchFamily="34" charset="0"/>
                        <a:buChar char="•"/>
                      </a:pPr>
                      <a:r>
                        <a:rPr lang="en-US" sz="1200" baseline="0" dirty="0" smtClean="0">
                          <a:latin typeface="Century Schoolbook" pitchFamily="18" charset="0"/>
                        </a:rPr>
                        <a:t>UTI</a:t>
                      </a:r>
                      <a:endParaRPr lang="en-US" sz="1200" dirty="0">
                        <a:latin typeface="Century Schoolbook" pitchFamily="18" charset="0"/>
                      </a:endParaRPr>
                    </a:p>
                  </a:txBody>
                  <a:tcPr/>
                </a:tc>
                <a:tc>
                  <a:txBody>
                    <a:bodyPr/>
                    <a:lstStyle/>
                    <a:p>
                      <a:pPr>
                        <a:buFont typeface="Arial" pitchFamily="34" charset="0"/>
                        <a:buChar char="•"/>
                      </a:pPr>
                      <a:r>
                        <a:rPr lang="en-US" sz="1200" dirty="0" smtClean="0">
                          <a:latin typeface="Century Schoolbook" pitchFamily="18" charset="0"/>
                        </a:rPr>
                        <a:t>Follow-up</a:t>
                      </a:r>
                    </a:p>
                    <a:p>
                      <a:pPr>
                        <a:buFont typeface="Arial" pitchFamily="34" charset="0"/>
                        <a:buChar char="•"/>
                      </a:pPr>
                      <a:r>
                        <a:rPr lang="en-US" sz="1200" dirty="0" smtClean="0">
                          <a:latin typeface="Century Schoolbook" pitchFamily="18" charset="0"/>
                        </a:rPr>
                        <a:t>Referral</a:t>
                      </a:r>
                      <a:r>
                        <a:rPr lang="en-US" sz="1200" baseline="0" dirty="0" smtClean="0">
                          <a:latin typeface="Century Schoolbook" pitchFamily="18" charset="0"/>
                        </a:rPr>
                        <a:t> </a:t>
                      </a:r>
                    </a:p>
                    <a:p>
                      <a:pPr>
                        <a:buFont typeface="Arial" pitchFamily="34" charset="0"/>
                        <a:buChar char="•"/>
                      </a:pPr>
                      <a:r>
                        <a:rPr lang="en-US" sz="1200" baseline="0" dirty="0" smtClean="0">
                          <a:latin typeface="Century Schoolbook" pitchFamily="18" charset="0"/>
                        </a:rPr>
                        <a:t>Chronic</a:t>
                      </a:r>
                    </a:p>
                    <a:p>
                      <a:pPr>
                        <a:buFont typeface="Arial" pitchFamily="34" charset="0"/>
                        <a:buChar char="•"/>
                      </a:pPr>
                      <a:r>
                        <a:rPr lang="en-US" sz="1200" baseline="0" dirty="0" smtClean="0">
                          <a:latin typeface="Century Schoolbook" pitchFamily="18" charset="0"/>
                        </a:rPr>
                        <a:t>PRN</a:t>
                      </a:r>
                    </a:p>
                    <a:p>
                      <a:pPr>
                        <a:buFont typeface="Arial" pitchFamily="34" charset="0"/>
                        <a:buChar char="•"/>
                      </a:pPr>
                      <a:r>
                        <a:rPr lang="en-US" sz="1200" baseline="0" dirty="0" smtClean="0">
                          <a:latin typeface="Century Schoolbook" pitchFamily="18" charset="0"/>
                        </a:rPr>
                        <a:t>PCP</a:t>
                      </a:r>
                    </a:p>
                    <a:p>
                      <a:pPr>
                        <a:buFont typeface="Arial" pitchFamily="34" charset="0"/>
                        <a:buChar char="•"/>
                      </a:pPr>
                      <a:r>
                        <a:rPr lang="en-US" sz="1200" baseline="0" dirty="0" err="1" smtClean="0">
                          <a:latin typeface="Century Schoolbook" pitchFamily="18" charset="0"/>
                        </a:rPr>
                        <a:t>Contagous</a:t>
                      </a:r>
                      <a:endParaRPr lang="en-US" sz="1200" dirty="0" smtClean="0">
                        <a:latin typeface="Century Schoolbook" pitchFamily="18" charset="0"/>
                      </a:endParaRPr>
                    </a:p>
                  </a:txBody>
                  <a:tcPr/>
                </a:tc>
              </a:tr>
              <a:tr h="370840">
                <a:tc>
                  <a:txBody>
                    <a:bodyPr/>
                    <a:lstStyle/>
                    <a:p>
                      <a:r>
                        <a:rPr lang="en-US" sz="1400" b="1" dirty="0" smtClean="0">
                          <a:latin typeface="Century Schoolbook" pitchFamily="18" charset="0"/>
                        </a:rPr>
                        <a:t>Quantitative</a:t>
                      </a:r>
                      <a:endParaRPr lang="en-US" sz="1400" b="1" dirty="0"/>
                    </a:p>
                  </a:txBody>
                  <a:tcPr/>
                </a:tc>
                <a:tc>
                  <a:txBody>
                    <a:bodyPr/>
                    <a:lstStyle/>
                    <a:p>
                      <a:r>
                        <a:rPr lang="en-US" sz="1200" dirty="0" smtClean="0">
                          <a:latin typeface="Century Schoolbook" pitchFamily="18" charset="0"/>
                        </a:rPr>
                        <a:t>Words, phrases or concepts </a:t>
                      </a:r>
                      <a:r>
                        <a:rPr lang="en-US" sz="1200" u="sng" dirty="0" smtClean="0">
                          <a:latin typeface="Century Schoolbook" pitchFamily="18" charset="0"/>
                        </a:rPr>
                        <a:t>requiring clinical judgment or knowledge </a:t>
                      </a:r>
                      <a:endParaRPr lang="en-US" sz="1200" u="sng" dirty="0"/>
                    </a:p>
                  </a:txBody>
                  <a:tcPr/>
                </a:tc>
                <a:tc>
                  <a:txBody>
                    <a:bodyPr/>
                    <a:lstStyle/>
                    <a:p>
                      <a:pPr>
                        <a:buFont typeface="Arial" pitchFamily="34" charset="0"/>
                        <a:buChar char="•"/>
                      </a:pPr>
                      <a:r>
                        <a:rPr lang="en-US" sz="1200" dirty="0" smtClean="0">
                          <a:latin typeface="Century Schoolbook" pitchFamily="18" charset="0"/>
                        </a:rPr>
                        <a:t>Unlikely</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latin typeface="Century Schoolbook" pitchFamily="18" charset="0"/>
                        </a:rPr>
                        <a:t>Increased</a:t>
                      </a:r>
                    </a:p>
                    <a:p>
                      <a:pPr>
                        <a:buFont typeface="Arial" pitchFamily="34" charset="0"/>
                        <a:buChar char="•"/>
                      </a:pPr>
                      <a:r>
                        <a:rPr lang="en-US" sz="1200" dirty="0" smtClean="0">
                          <a:latin typeface="Century Schoolbook" pitchFamily="18" charset="0"/>
                        </a:rPr>
                        <a:t>Tablespoon</a:t>
                      </a:r>
                    </a:p>
                    <a:p>
                      <a:pPr>
                        <a:buFont typeface="Arial" pitchFamily="34" charset="0"/>
                        <a:buChar char="•"/>
                      </a:pPr>
                      <a:r>
                        <a:rPr lang="en-US" sz="1200" dirty="0" smtClean="0">
                          <a:latin typeface="Century Schoolbook" pitchFamily="18" charset="0"/>
                        </a:rPr>
                        <a:t>Fever</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latin typeface="Century Schoolbook" pitchFamily="18" charset="0"/>
                        </a:rPr>
                        <a:t>Excessive wheezing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latin typeface="Century Schoolbook" pitchFamily="18" charset="0"/>
                        </a:rPr>
                        <a:t>Twice daily </a:t>
                      </a:r>
                    </a:p>
                    <a:p>
                      <a:endParaRPr lang="en-US" sz="1200" dirty="0"/>
                    </a:p>
                  </a:txBody>
                  <a:tcPr/>
                </a:tc>
                <a:tc>
                  <a:txBody>
                    <a:bodyPr/>
                    <a:lstStyle/>
                    <a:p>
                      <a:pPr>
                        <a:buFont typeface="Arial" pitchFamily="34" charset="0"/>
                        <a:buChar char="•"/>
                      </a:pPr>
                      <a:r>
                        <a:rPr lang="en-US" sz="1200" dirty="0" smtClean="0">
                          <a:latin typeface="Century Schoolbook" pitchFamily="18" charset="0"/>
                        </a:rPr>
                        <a:t>Risk</a:t>
                      </a:r>
                      <a:endParaRPr lang="en-US" sz="1200" dirty="0"/>
                    </a:p>
                  </a:txBody>
                  <a:tcPr/>
                </a:tc>
              </a:tr>
              <a:tr h="370840">
                <a:tc>
                  <a:txBody>
                    <a:bodyPr/>
                    <a:lstStyle/>
                    <a:p>
                      <a:r>
                        <a:rPr lang="en-US" sz="1400" b="1" dirty="0" smtClean="0">
                          <a:latin typeface="Century Schoolbook" pitchFamily="18" charset="0"/>
                        </a:rPr>
                        <a:t>Lay</a:t>
                      </a:r>
                      <a:endParaRPr lang="en-US" sz="1400" b="1" dirty="0"/>
                    </a:p>
                  </a:txBody>
                  <a:tcPr/>
                </a:tc>
                <a:tc>
                  <a:txBody>
                    <a:bodyPr/>
                    <a:lstStyle/>
                    <a:p>
                      <a:r>
                        <a:rPr lang="en-US" sz="1200" dirty="0" smtClean="0">
                          <a:latin typeface="Century Schoolbook" pitchFamily="18" charset="0"/>
                        </a:rPr>
                        <a:t>Words,</a:t>
                      </a:r>
                      <a:r>
                        <a:rPr lang="en-US" sz="1200" baseline="0" dirty="0" smtClean="0">
                          <a:latin typeface="Century Schoolbook" pitchFamily="18" charset="0"/>
                        </a:rPr>
                        <a:t> </a:t>
                      </a:r>
                      <a:r>
                        <a:rPr lang="en-US" sz="1200" dirty="0" smtClean="0">
                          <a:latin typeface="Century Schoolbook" pitchFamily="18" charset="0"/>
                        </a:rPr>
                        <a:t>phrases or concepts with </a:t>
                      </a:r>
                      <a:r>
                        <a:rPr lang="en-US" sz="1200" u="sng" dirty="0" smtClean="0">
                          <a:latin typeface="Century Schoolbook" pitchFamily="18" charset="0"/>
                        </a:rPr>
                        <a:t>two or more meanings </a:t>
                      </a:r>
                      <a:r>
                        <a:rPr lang="en-US" sz="1200" dirty="0" smtClean="0">
                          <a:latin typeface="Century Schoolbook" pitchFamily="18" charset="0"/>
                        </a:rPr>
                        <a:t>or interpretations, one of which is medical </a:t>
                      </a:r>
                      <a:endParaRPr lang="en-US" sz="1200" dirty="0"/>
                    </a:p>
                  </a:txBody>
                  <a:tcPr/>
                </a:tc>
                <a:tc>
                  <a:txBody>
                    <a:bodyPr/>
                    <a:lstStyle/>
                    <a:p>
                      <a:pPr>
                        <a:buFont typeface="Arial" pitchFamily="34" charset="0"/>
                        <a:buChar char="•"/>
                      </a:pPr>
                      <a:r>
                        <a:rPr lang="en-US" sz="1200" dirty="0" smtClean="0">
                          <a:latin typeface="Century Schoolbook" pitchFamily="18" charset="0"/>
                        </a:rPr>
                        <a:t>Stable</a:t>
                      </a:r>
                    </a:p>
                    <a:p>
                      <a:pPr>
                        <a:buFont typeface="Arial" pitchFamily="34" charset="0"/>
                        <a:buChar char="•"/>
                      </a:pPr>
                      <a:r>
                        <a:rPr lang="en-US" sz="1200" dirty="0" smtClean="0">
                          <a:latin typeface="Century Schoolbook" pitchFamily="18" charset="0"/>
                        </a:rPr>
                        <a:t>Abnormal </a:t>
                      </a:r>
                    </a:p>
                    <a:p>
                      <a:pPr>
                        <a:buFont typeface="Arial" pitchFamily="34" charset="0"/>
                        <a:buChar char="•"/>
                      </a:pPr>
                      <a:r>
                        <a:rPr lang="en-US" sz="1200" dirty="0" smtClean="0">
                          <a:latin typeface="Century Schoolbook" pitchFamily="18" charset="0"/>
                        </a:rPr>
                        <a:t>Stool</a:t>
                      </a:r>
                    </a:p>
                    <a:p>
                      <a:pPr>
                        <a:buFont typeface="Arial" pitchFamily="34" charset="0"/>
                        <a:buChar char="•"/>
                      </a:pPr>
                      <a:r>
                        <a:rPr lang="en-US" sz="1200" dirty="0" smtClean="0">
                          <a:latin typeface="Century Schoolbook" pitchFamily="18" charset="0"/>
                        </a:rPr>
                        <a:t>Frequency</a:t>
                      </a:r>
                    </a:p>
                    <a:p>
                      <a:pPr>
                        <a:buFont typeface="Arial" pitchFamily="34" charset="0"/>
                        <a:buChar char="•"/>
                      </a:pPr>
                      <a:r>
                        <a:rPr lang="en-US" sz="1200" dirty="0" smtClean="0">
                          <a:latin typeface="Century Schoolbook" pitchFamily="18" charset="0"/>
                        </a:rPr>
                        <a:t>Salt </a:t>
                      </a:r>
                      <a:endParaRPr lang="en-US" sz="1200" dirty="0" smtClean="0">
                        <a:latin typeface="Century Schoolbook" pitchFamily="18" charset="0"/>
                      </a:endParaRPr>
                    </a:p>
                  </a:txBody>
                  <a:tcPr/>
                </a:tc>
                <a:tc>
                  <a:txBody>
                    <a:bodyPr/>
                    <a:lstStyle/>
                    <a:p>
                      <a:pPr>
                        <a:buFont typeface="Arial" pitchFamily="34" charset="0"/>
                        <a:buNone/>
                      </a:pPr>
                      <a:r>
                        <a:rPr lang="en-US" sz="1200" dirty="0" smtClean="0">
                          <a:latin typeface="Century Schoolbook" pitchFamily="18" charset="0"/>
                        </a:rPr>
                        <a:t>Idioms:</a:t>
                      </a:r>
                    </a:p>
                    <a:p>
                      <a:pPr>
                        <a:buFont typeface="Arial" pitchFamily="34" charset="0"/>
                        <a:buChar char="•"/>
                      </a:pPr>
                      <a:r>
                        <a:rPr lang="en-US" sz="1200" dirty="0" smtClean="0">
                          <a:latin typeface="Century Schoolbook" pitchFamily="18" charset="0"/>
                        </a:rPr>
                        <a:t>Come down with </a:t>
                      </a:r>
                    </a:p>
                    <a:p>
                      <a:pPr>
                        <a:buFont typeface="Arial" pitchFamily="34" charset="0"/>
                        <a:buChar char="•"/>
                      </a:pPr>
                      <a:r>
                        <a:rPr lang="en-US" sz="1200" dirty="0" smtClean="0">
                          <a:latin typeface="Century Schoolbook" pitchFamily="18" charset="0"/>
                        </a:rPr>
                        <a:t>Break out</a:t>
                      </a:r>
                    </a:p>
                    <a:p>
                      <a:pPr>
                        <a:buFont typeface="Arial" pitchFamily="34" charset="0"/>
                        <a:buChar char="•"/>
                      </a:pPr>
                      <a:r>
                        <a:rPr lang="en-US" sz="1200" dirty="0" smtClean="0">
                          <a:latin typeface="Century Schoolbook" pitchFamily="18" charset="0"/>
                        </a:rPr>
                        <a:t>Run a fever</a:t>
                      </a:r>
                      <a:endParaRPr lang="en-US" sz="1200" dirty="0">
                        <a:latin typeface="Century Schoolbook" pitchFamily="18" charset="0"/>
                      </a:endParaRPr>
                    </a:p>
                  </a:txBody>
                  <a:tcPr/>
                </a:tc>
                <a:tc>
                  <a:txBody>
                    <a:bodyPr/>
                    <a:lstStyle/>
                    <a:p>
                      <a:pPr>
                        <a:buFont typeface="Arial" pitchFamily="34" charset="0"/>
                        <a:buNone/>
                      </a:pPr>
                      <a:r>
                        <a:rPr lang="en-US" sz="1200" dirty="0" smtClean="0">
                          <a:latin typeface="Century Schoolbook" pitchFamily="18" charset="0"/>
                        </a:rPr>
                        <a:t>Metaphors:</a:t>
                      </a:r>
                    </a:p>
                    <a:p>
                      <a:pPr>
                        <a:buFont typeface="Arial" pitchFamily="34" charset="0"/>
                        <a:buChar char="•"/>
                      </a:pPr>
                      <a:r>
                        <a:rPr lang="en-US" sz="1200" dirty="0" smtClean="0">
                          <a:latin typeface="Century Schoolbook" pitchFamily="18" charset="0"/>
                        </a:rPr>
                        <a:t>?</a:t>
                      </a:r>
                      <a:endParaRPr lang="en-US" sz="1200" dirty="0">
                        <a:latin typeface="Century Schoolbook" pitchFamily="18" charset="0"/>
                      </a:endParaRPr>
                    </a:p>
                  </a:txBody>
                  <a:tcPr/>
                </a:tc>
              </a:tr>
            </a:tbl>
          </a:graphicData>
        </a:graphic>
      </p:graphicFrame>
      <p:sp>
        <p:nvSpPr>
          <p:cNvPr id="5" name="TextBox 4"/>
          <p:cNvSpPr txBox="1"/>
          <p:nvPr/>
        </p:nvSpPr>
        <p:spPr>
          <a:xfrm>
            <a:off x="609600" y="457200"/>
            <a:ext cx="5556329" cy="646331"/>
          </a:xfrm>
          <a:prstGeom prst="rect">
            <a:avLst/>
          </a:prstGeom>
          <a:noFill/>
        </p:spPr>
        <p:txBody>
          <a:bodyPr wrap="none" rtlCol="0">
            <a:spAutoFit/>
          </a:bodyPr>
          <a:lstStyle/>
          <a:p>
            <a:r>
              <a:rPr lang="en-US" sz="3600" b="1" dirty="0" smtClean="0">
                <a:latin typeface="Century Schoolbook" pitchFamily="18" charset="0"/>
              </a:rPr>
              <a:t>But jargon is complex!</a:t>
            </a:r>
            <a:endParaRPr lang="en-US" sz="3600" b="1" dirty="0">
              <a:latin typeface="Century Schoolbook" pitchFamily="18" charset="0"/>
            </a:endParaRPr>
          </a:p>
        </p:txBody>
      </p:sp>
      <p:sp>
        <p:nvSpPr>
          <p:cNvPr id="6" name="TextBox 5"/>
          <p:cNvSpPr txBox="1"/>
          <p:nvPr/>
        </p:nvSpPr>
        <p:spPr>
          <a:xfrm>
            <a:off x="990600" y="1447800"/>
            <a:ext cx="1316386" cy="1200329"/>
          </a:xfrm>
          <a:prstGeom prst="rect">
            <a:avLst/>
          </a:prstGeom>
          <a:noFill/>
        </p:spPr>
        <p:txBody>
          <a:bodyPr wrap="none" rtlCol="0">
            <a:spAutoFit/>
          </a:bodyPr>
          <a:lstStyle/>
          <a:p>
            <a:pPr>
              <a:buFont typeface="Arial" pitchFamily="34" charset="0"/>
              <a:buChar char="•"/>
            </a:pPr>
            <a:r>
              <a:rPr lang="en-US" dirty="0" smtClean="0"/>
              <a:t>Words</a:t>
            </a:r>
          </a:p>
          <a:p>
            <a:pPr>
              <a:buFont typeface="Arial" pitchFamily="34" charset="0"/>
              <a:buChar char="•"/>
            </a:pPr>
            <a:r>
              <a:rPr lang="en-US" dirty="0" smtClean="0"/>
              <a:t>Phrases</a:t>
            </a:r>
          </a:p>
          <a:p>
            <a:pPr>
              <a:buFont typeface="Arial" pitchFamily="34" charset="0"/>
              <a:buChar char="•"/>
            </a:pPr>
            <a:r>
              <a:rPr lang="en-US" dirty="0" smtClean="0"/>
              <a:t>Concepts</a:t>
            </a:r>
          </a:p>
          <a:p>
            <a:pPr>
              <a:buFont typeface="Arial" pitchFamily="34" charset="0"/>
              <a:buChar char="•"/>
            </a:pPr>
            <a:r>
              <a:rPr lang="en-US" dirty="0" smtClean="0"/>
              <a:t>Numeracy</a:t>
            </a:r>
            <a:endParaRPr lang="en-US" dirty="0"/>
          </a:p>
        </p:txBody>
      </p:sp>
      <p:sp>
        <p:nvSpPr>
          <p:cNvPr id="7" name="TextBox 6"/>
          <p:cNvSpPr txBox="1"/>
          <p:nvPr/>
        </p:nvSpPr>
        <p:spPr>
          <a:xfrm>
            <a:off x="3657600" y="1600200"/>
            <a:ext cx="1031051" cy="923330"/>
          </a:xfrm>
          <a:prstGeom prst="rect">
            <a:avLst/>
          </a:prstGeom>
          <a:noFill/>
        </p:spPr>
        <p:txBody>
          <a:bodyPr wrap="none" rtlCol="0">
            <a:spAutoFit/>
          </a:bodyPr>
          <a:lstStyle/>
          <a:p>
            <a:pPr algn="ctr"/>
            <a:r>
              <a:rPr lang="en-US" dirty="0" smtClean="0"/>
              <a:t>Obvious</a:t>
            </a:r>
          </a:p>
          <a:p>
            <a:pPr algn="ctr"/>
            <a:r>
              <a:rPr lang="en-US" dirty="0" smtClean="0"/>
              <a:t>or</a:t>
            </a:r>
          </a:p>
          <a:p>
            <a:pPr algn="ctr"/>
            <a:r>
              <a:rPr lang="en-US" dirty="0" smtClean="0"/>
              <a:t>subtle</a:t>
            </a:r>
            <a:endParaRPr lang="en-US" dirty="0"/>
          </a:p>
        </p:txBody>
      </p:sp>
      <p:sp>
        <p:nvSpPr>
          <p:cNvPr id="8" name="TextBox 7"/>
          <p:cNvSpPr txBox="1"/>
          <p:nvPr/>
        </p:nvSpPr>
        <p:spPr>
          <a:xfrm>
            <a:off x="6019800" y="1600200"/>
            <a:ext cx="1778051" cy="923330"/>
          </a:xfrm>
          <a:prstGeom prst="rect">
            <a:avLst/>
          </a:prstGeom>
          <a:noFill/>
        </p:spPr>
        <p:txBody>
          <a:bodyPr wrap="none" rtlCol="0">
            <a:spAutoFit/>
          </a:bodyPr>
          <a:lstStyle/>
          <a:p>
            <a:pPr>
              <a:buFont typeface="Arial" pitchFamily="34" charset="0"/>
              <a:buChar char="•"/>
            </a:pPr>
            <a:r>
              <a:rPr lang="en-US" dirty="0" smtClean="0"/>
              <a:t>Unfamiliar</a:t>
            </a:r>
          </a:p>
          <a:p>
            <a:pPr>
              <a:buFont typeface="Arial" pitchFamily="34" charset="0"/>
              <a:buChar char="•"/>
            </a:pPr>
            <a:r>
              <a:rPr lang="en-US" dirty="0" smtClean="0"/>
              <a:t>Misunderstood</a:t>
            </a:r>
          </a:p>
          <a:p>
            <a:pPr>
              <a:buFont typeface="Arial" pitchFamily="34" charset="0"/>
              <a:buChar char="•"/>
            </a:pPr>
            <a:r>
              <a:rPr lang="en-US" dirty="0" smtClean="0"/>
              <a:t>Misinterpreted</a:t>
            </a:r>
            <a:endParaRPr lang="en-US" dirty="0"/>
          </a:p>
        </p:txBody>
      </p:sp>
      <p:cxnSp>
        <p:nvCxnSpPr>
          <p:cNvPr id="9" name="Straight Connector 8"/>
          <p:cNvCxnSpPr>
            <a:stCxn id="6" idx="3"/>
          </p:cNvCxnSpPr>
          <p:nvPr/>
        </p:nvCxnSpPr>
        <p:spPr>
          <a:xfrm>
            <a:off x="2306986" y="2047965"/>
            <a:ext cx="1198214" cy="943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800600" y="2057400"/>
            <a:ext cx="990600" cy="158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rmAutofit fontScale="70000" lnSpcReduction="20000"/>
          </a:bodyPr>
          <a:lstStyle/>
          <a:p>
            <a:pPr>
              <a:buNone/>
            </a:pPr>
            <a:r>
              <a:rPr lang="en-US" b="1" u="sng" dirty="0" smtClean="0"/>
              <a:t>Best </a:t>
            </a:r>
            <a:r>
              <a:rPr lang="en-US" b="1" u="sng" dirty="0" smtClean="0"/>
              <a:t>Practice</a:t>
            </a:r>
            <a:r>
              <a:rPr lang="en-US" b="1" dirty="0" smtClean="0"/>
              <a:t>: </a:t>
            </a:r>
          </a:p>
          <a:p>
            <a:pPr>
              <a:buNone/>
            </a:pPr>
            <a:r>
              <a:rPr lang="en-US" dirty="0" smtClean="0"/>
              <a:t>	</a:t>
            </a:r>
            <a:endParaRPr lang="en-US" dirty="0" smtClean="0"/>
          </a:p>
          <a:p>
            <a:pPr>
              <a:buNone/>
            </a:pPr>
            <a:r>
              <a:rPr lang="en-US" dirty="0" smtClean="0"/>
              <a:t>	Consistently </a:t>
            </a:r>
            <a:r>
              <a:rPr lang="en-US" dirty="0" smtClean="0"/>
              <a:t>avoids using medical “jargon” in oral and written communication with patients, and defines unavoidable jargon in lay </a:t>
            </a:r>
            <a:r>
              <a:rPr lang="en-US" dirty="0" smtClean="0"/>
              <a:t>terms (</a:t>
            </a:r>
            <a:r>
              <a:rPr lang="en-US" dirty="0" smtClean="0"/>
              <a:t>P14)</a:t>
            </a:r>
            <a:endParaRPr lang="en-US" dirty="0" smtClean="0"/>
          </a:p>
          <a:p>
            <a:pPr>
              <a:buNone/>
            </a:pPr>
            <a:endParaRPr lang="en-US" dirty="0" smtClean="0"/>
          </a:p>
          <a:p>
            <a:pPr>
              <a:buNone/>
            </a:pPr>
            <a:r>
              <a:rPr lang="en-US" b="1" u="sng" dirty="0" smtClean="0"/>
              <a:t>Underlying Competencies</a:t>
            </a:r>
            <a:r>
              <a:rPr lang="en-US" b="1" dirty="0" smtClean="0"/>
              <a:t>:</a:t>
            </a:r>
          </a:p>
          <a:p>
            <a:pPr>
              <a:buNone/>
            </a:pPr>
            <a:endParaRPr lang="en-US" dirty="0" smtClean="0"/>
          </a:p>
          <a:p>
            <a:pPr>
              <a:buNone/>
            </a:pPr>
            <a:r>
              <a:rPr lang="en-US" dirty="0" smtClean="0"/>
              <a:t>	Knows </a:t>
            </a:r>
            <a:r>
              <a:rPr lang="en-US" dirty="0" smtClean="0"/>
              <a:t>which kinds of words, phrases, or concepts may be “jargon” to </a:t>
            </a:r>
            <a:r>
              <a:rPr lang="en-US" dirty="0" smtClean="0"/>
              <a:t>patients (K5)</a:t>
            </a:r>
            <a:endParaRPr lang="en-US" dirty="0" smtClean="0"/>
          </a:p>
          <a:p>
            <a:endParaRPr lang="en-US" dirty="0" smtClean="0"/>
          </a:p>
          <a:p>
            <a:pPr>
              <a:buNone/>
            </a:pPr>
            <a:r>
              <a:rPr lang="en-US" dirty="0" smtClean="0"/>
              <a:t>	Demonstrates </a:t>
            </a:r>
            <a:r>
              <a:rPr lang="en-US" dirty="0" smtClean="0"/>
              <a:t>ability to use common familiar lay terms, phrases </a:t>
            </a:r>
            <a:r>
              <a:rPr lang="en-US" dirty="0" smtClean="0"/>
              <a:t>and concepts</a:t>
            </a:r>
            <a:r>
              <a:rPr lang="en-US" dirty="0" smtClean="0"/>
              <a:t>, and appropriately define unavoidable “jargon,” and avoid using acronyms in oral and written communication with patients </a:t>
            </a:r>
            <a:r>
              <a:rPr lang="en-US" dirty="0" smtClean="0"/>
              <a:t>(S1)</a:t>
            </a:r>
            <a:endParaRPr lang="en-US" dirty="0" smtClean="0"/>
          </a:p>
          <a:p>
            <a:pPr>
              <a:buNone/>
            </a:pPr>
            <a:endParaRPr lang="en-US" dirty="0" smtClean="0"/>
          </a:p>
          <a:p>
            <a:pPr>
              <a:buNone/>
            </a:pPr>
            <a:r>
              <a:rPr lang="en-US" dirty="0" smtClean="0"/>
              <a:t>	</a:t>
            </a:r>
            <a:r>
              <a:rPr lang="en-US" dirty="0" smtClean="0"/>
              <a:t>Demonstrates </a:t>
            </a:r>
            <a:r>
              <a:rPr lang="en-US" dirty="0" smtClean="0"/>
              <a:t>ability to recognize, avoid and/or constructively correct the use of medical “</a:t>
            </a:r>
            <a:r>
              <a:rPr lang="en-US" dirty="0" smtClean="0"/>
              <a:t>jargon,” </a:t>
            </a:r>
            <a:r>
              <a:rPr lang="en-US" dirty="0" smtClean="0"/>
              <a:t>as used by others in oral and written communication with </a:t>
            </a:r>
            <a:r>
              <a:rPr lang="en-US" dirty="0" smtClean="0"/>
              <a:t>patients (S2)</a:t>
            </a:r>
            <a:endParaRPr lang="en-US" dirty="0" smtClean="0"/>
          </a:p>
          <a:p>
            <a:pPr lvl="1">
              <a:buNone/>
            </a:pPr>
            <a:endParaRPr lang="en-US" dirty="0" smtClean="0"/>
          </a:p>
          <a:p>
            <a:pPr lvl="1">
              <a:buNone/>
            </a:pPr>
            <a:endParaRPr lang="en-US" dirty="0" smtClean="0"/>
          </a:p>
          <a:p>
            <a:pPr>
              <a:buNone/>
            </a:pPr>
            <a:endParaRPr lang="en-US" dirty="0"/>
          </a:p>
        </p:txBody>
      </p:sp>
      <p:sp>
        <p:nvSpPr>
          <p:cNvPr id="5" name="Title 1"/>
          <p:cNvSpPr txBox="1">
            <a:spLocks/>
          </p:cNvSpPr>
          <p:nvPr/>
        </p:nvSpPr>
        <p:spPr>
          <a:xfrm>
            <a:off x="381000" y="533400"/>
            <a:ext cx="8382000" cy="639763"/>
          </a:xfrm>
          <a:prstGeom prst="rect">
            <a:avLst/>
          </a:prstGeom>
          <a:ln w="38100">
            <a:solidFill>
              <a:schemeClr val="tx1"/>
            </a:solidFill>
          </a:ln>
        </p:spPr>
        <p:txBody>
          <a:bodyPr wrap="square" lIns="91440" tIns="45720" rIns="91440" bIns="45720" numCol="1" anchorCtr="0" compatLnSpc="1">
            <a:prstTxWarp prst="textNoShape">
              <a:avLst/>
            </a:prstTxWarp>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b="1" dirty="0" smtClean="0">
                <a:solidFill>
                  <a:schemeClr val="tx2"/>
                </a:solidFill>
                <a:effectLst>
                  <a:outerShdw blurRad="38100" dist="38100" dir="2700000" algn="tl">
                    <a:srgbClr val="000000">
                      <a:alpha val="43137"/>
                    </a:srgbClr>
                  </a:outerShdw>
                </a:effectLst>
                <a:latin typeface="+mj-lt"/>
                <a:ea typeface="+mj-ea"/>
                <a:cs typeface="+mj-cs"/>
              </a:rPr>
              <a:t>Example 2</a:t>
            </a:r>
            <a:r>
              <a:rPr kumimoji="0" lang="en-US" sz="40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Avoid medical jargon</a:t>
            </a:r>
          </a:p>
        </p:txBody>
      </p:sp>
      <p:sp>
        <p:nvSpPr>
          <p:cNvPr id="4" name="Rectangle 3"/>
          <p:cNvSpPr/>
          <p:nvPr/>
        </p:nvSpPr>
        <p:spPr>
          <a:xfrm>
            <a:off x="3733800" y="6324600"/>
            <a:ext cx="5181600" cy="369332"/>
          </a:xfrm>
          <a:prstGeom prst="rect">
            <a:avLst/>
          </a:prstGeom>
        </p:spPr>
        <p:txBody>
          <a:bodyPr wrap="square">
            <a:spAutoFit/>
          </a:bodyPr>
          <a:lstStyle/>
          <a:p>
            <a:r>
              <a:rPr lang="en-US" dirty="0" smtClean="0"/>
              <a:t>(P=practice, K=knowledge, S=skills, A=attitudes)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481328"/>
            <a:ext cx="8229600" cy="5148072"/>
          </a:xfrm>
          <a:prstGeom prst="rect">
            <a:avLst/>
          </a:prstGeom>
        </p:spPr>
        <p:txBody>
          <a:bodyPr>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800" b="0" i="0" u="none" strike="noStrike" kern="1200" cap="none" spc="0" normalizeH="0" baseline="0" noProof="0" smtClean="0">
                <a:ln>
                  <a:noFill/>
                </a:ln>
                <a:solidFill>
                  <a:srgbClr val="FF0000"/>
                </a:solidFill>
                <a:effectLst/>
                <a:uLnTx/>
                <a:uFillTx/>
                <a:latin typeface="+mn-lt"/>
                <a:ea typeface="+mn-ea"/>
                <a:cs typeface="+mn-cs"/>
              </a:rPr>
              <a:t>No</a:t>
            </a:r>
            <a:r>
              <a:rPr kumimoji="0" lang="en-US" sz="2800" b="0" i="0" u="none" strike="noStrike" kern="1200" cap="none" spc="0" normalizeH="0" baseline="0" noProof="0" smtClean="0">
                <a:ln>
                  <a:noFill/>
                </a:ln>
                <a:solidFill>
                  <a:schemeClr val="tx1"/>
                </a:solidFill>
                <a:effectLst/>
                <a:uLnTx/>
                <a:uFillTx/>
                <a:latin typeface="+mn-lt"/>
                <a:ea typeface="+mn-ea"/>
                <a:cs typeface="+mn-cs"/>
              </a:rPr>
              <a:t>: </a:t>
            </a:r>
            <a:r>
              <a:rPr kumimoji="0" lang="en-US" sz="2800" b="0" i="1" u="none" strike="noStrike" kern="1200" cap="none" spc="0" normalizeH="0" baseline="0" noProof="0" smtClean="0">
                <a:ln>
                  <a:noFill/>
                </a:ln>
                <a:solidFill>
                  <a:schemeClr val="tx1"/>
                </a:solidFill>
                <a:effectLst/>
                <a:uLnTx/>
                <a:uFillTx/>
                <a:latin typeface="+mn-lt"/>
                <a:ea typeface="+mn-ea"/>
                <a:cs typeface="+mn-cs"/>
              </a:rPr>
              <a:t>“Do you have any questions?”</a:t>
            </a:r>
            <a:r>
              <a:rPr kumimoji="0" lang="en-US" sz="2800" b="0" i="0" u="none" strike="noStrike" kern="1200" cap="none" spc="0" normalizeH="0" baseline="0" noProof="0" smtClean="0">
                <a:ln>
                  <a:noFill/>
                </a:ln>
                <a:solidFill>
                  <a:schemeClr val="tx1"/>
                </a:solidFill>
                <a:effectLst/>
                <a:uLnTx/>
                <a:uFillTx/>
                <a:latin typeface="+mn-lt"/>
                <a:ea typeface="+mn-ea"/>
                <a:cs typeface="+mn-cs"/>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smtClean="0">
              <a:ln>
                <a:noFill/>
              </a:ln>
              <a:solidFill>
                <a:schemeClr val="tx1"/>
              </a:solidFill>
              <a:effectLst/>
              <a:uLnTx/>
              <a:uFillTx/>
              <a:latin typeface="+mn-lt"/>
              <a:ea typeface="+mn-ea"/>
              <a:cs typeface="+mn-cs"/>
            </a:endParaRPr>
          </a:p>
          <a:p>
            <a:pPr marL="621792" marR="0" lvl="1" indent="-228600" algn="l" defTabSz="914400" rtl="0" eaLnBrk="1" fontAlgn="auto" latinLnBrk="0" hangingPunct="1">
              <a:lnSpc>
                <a:spcPct val="100000"/>
              </a:lnSpc>
              <a:spcBef>
                <a:spcPts val="324"/>
              </a:spcBef>
              <a:spcAft>
                <a:spcPts val="0"/>
              </a:spcAft>
              <a:buClr>
                <a:schemeClr val="accent1"/>
              </a:buClr>
              <a:buSzTx/>
              <a:buFont typeface="Wingdings" pitchFamily="2" charset="2"/>
              <a:buChar char="Ø"/>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Implies that you expect them to “get it” (if they don’t, something must be wrong with them…)</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621792" marR="0" lvl="1" indent="-228600" algn="l" defTabSz="914400" rtl="0" eaLnBrk="1" fontAlgn="auto" latinLnBrk="0" hangingPunct="1">
              <a:lnSpc>
                <a:spcPct val="100000"/>
              </a:lnSpc>
              <a:spcBef>
                <a:spcPts val="324"/>
              </a:spcBef>
              <a:spcAft>
                <a:spcPts val="0"/>
              </a:spcAft>
              <a:buClr>
                <a:schemeClr val="accent1"/>
              </a:buClr>
              <a:buSzTx/>
              <a:buFont typeface="Wingdings" pitchFamily="2" charset="2"/>
              <a:buChar char="Ø"/>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Patients do not answer this honestly</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800" b="0" i="0" u="none" strike="noStrike" kern="1200" cap="none" spc="0" normalizeH="0" baseline="0" noProof="0" smtClean="0">
                <a:ln>
                  <a:noFill/>
                </a:ln>
                <a:solidFill>
                  <a:srgbClr val="00B050"/>
                </a:solidFill>
                <a:effectLst/>
                <a:uLnTx/>
                <a:uFillTx/>
                <a:latin typeface="+mn-lt"/>
                <a:ea typeface="+mn-ea"/>
                <a:cs typeface="+mn-cs"/>
              </a:rPr>
              <a:t>Yes</a:t>
            </a:r>
            <a:r>
              <a:rPr kumimoji="0" lang="en-US" sz="2800" b="0" i="0" u="none" strike="noStrike" kern="1200" cap="none" spc="0" normalizeH="0" baseline="0" noProof="0" smtClean="0">
                <a:ln>
                  <a:noFill/>
                </a:ln>
                <a:solidFill>
                  <a:schemeClr val="tx1"/>
                </a:solidFill>
                <a:effectLst/>
                <a:uLnTx/>
                <a:uFillTx/>
                <a:latin typeface="+mn-lt"/>
                <a:ea typeface="+mn-ea"/>
                <a:cs typeface="+mn-cs"/>
              </a:rPr>
              <a:t>: </a:t>
            </a:r>
            <a:r>
              <a:rPr kumimoji="0" lang="en-US" sz="2800" b="0" i="1" u="sng" strike="noStrike" kern="1200" cap="none" spc="0" normalizeH="0" baseline="0" noProof="0" smtClean="0">
                <a:ln>
                  <a:noFill/>
                </a:ln>
                <a:solidFill>
                  <a:schemeClr val="tx1"/>
                </a:solidFill>
                <a:effectLst/>
                <a:uLnTx/>
                <a:uFillTx/>
                <a:latin typeface="+mn-lt"/>
                <a:ea typeface="+mn-ea"/>
                <a:cs typeface="+mn-cs"/>
              </a:rPr>
              <a:t>“What questions do you have?”</a:t>
            </a:r>
            <a:r>
              <a:rPr kumimoji="0" lang="en-US" sz="2800" b="0" i="1" u="none" strike="noStrike" kern="1200" cap="none" spc="0" normalizeH="0" baseline="0" noProof="0" smtClean="0">
                <a:ln>
                  <a:noFill/>
                </a:ln>
                <a:solidFill>
                  <a:schemeClr val="tx1"/>
                </a:solidFill>
                <a:effectLst/>
                <a:uLnTx/>
                <a:uFillTx/>
                <a:latin typeface="+mn-lt"/>
                <a:ea typeface="+mn-ea"/>
                <a:cs typeface="+mn-cs"/>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621792" marR="0" lvl="1" indent="-228600" algn="l" defTabSz="914400" rtl="0" eaLnBrk="1" fontAlgn="auto" latinLnBrk="0" hangingPunct="1">
              <a:lnSpc>
                <a:spcPct val="100000"/>
              </a:lnSpc>
              <a:spcBef>
                <a:spcPts val="324"/>
              </a:spcBef>
              <a:spcAft>
                <a:spcPts val="0"/>
              </a:spcAft>
              <a:buClr>
                <a:schemeClr val="accent1"/>
              </a:buClr>
              <a:buSzTx/>
              <a:buFont typeface="Wingdings" pitchFamily="2" charset="2"/>
              <a:buChar char="Ø"/>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Implies an expectation that patients should have questions!</a:t>
            </a: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16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16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600" b="0" i="0" u="none" strike="noStrike" kern="1200" cap="none" spc="0" normalizeH="0" baseline="0" noProof="0" smtClean="0">
                <a:ln>
                  <a:noFill/>
                </a:ln>
                <a:solidFill>
                  <a:schemeClr val="tx1"/>
                </a:solidFill>
                <a:effectLst/>
                <a:uLnTx/>
                <a:uFillTx/>
                <a:latin typeface="+mn-lt"/>
                <a:ea typeface="+mn-ea"/>
                <a:cs typeface="+mn-cs"/>
              </a:rPr>
              <a:t>(DeWalt et al, 2010)</a:t>
            </a: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Title 1"/>
          <p:cNvSpPr txBox="1">
            <a:spLocks/>
          </p:cNvSpPr>
          <p:nvPr/>
        </p:nvSpPr>
        <p:spPr>
          <a:xfrm>
            <a:off x="304800" y="274638"/>
            <a:ext cx="8534400" cy="868362"/>
          </a:xfrm>
          <a:prstGeom prst="rect">
            <a:avLst/>
          </a:prstGeom>
          <a:ln w="38100">
            <a:solidFill>
              <a:schemeClr val="tx1"/>
            </a:solidFill>
          </a:ln>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b="1" dirty="0" smtClean="0">
                <a:solidFill>
                  <a:schemeClr val="tx2"/>
                </a:solidFill>
                <a:effectLst>
                  <a:outerShdw blurRad="38100" dist="38100" dir="2700000" algn="tl">
                    <a:srgbClr val="000000">
                      <a:alpha val="43137"/>
                    </a:srgbClr>
                  </a:outerShdw>
                </a:effectLst>
                <a:latin typeface="+mj-lt"/>
                <a:ea typeface="+mj-ea"/>
                <a:cs typeface="+mj-cs"/>
              </a:rPr>
              <a:t>Example 3</a:t>
            </a:r>
            <a:r>
              <a:rPr kumimoji="0" 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Elicit questions in a patient-centered manner </a:t>
            </a:r>
            <a:endParaRPr kumimoji="0" lang="en-US"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dissolve">
                                      <p:cBhvr>
                                        <p:cTn id="7" dur="500"/>
                                        <p:tgtEl>
                                          <p:spTgt spid="4">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8" end="8"/>
                                            </p:txEl>
                                          </p:spTgt>
                                        </p:tgtEl>
                                        <p:attrNameLst>
                                          <p:attrName>style.visibility</p:attrName>
                                        </p:attrNameLst>
                                      </p:cBhvr>
                                      <p:to>
                                        <p:strVal val="visible"/>
                                      </p:to>
                                    </p:set>
                                    <p:animEffect transition="in" filter="dissolve">
                                      <p:cBhvr>
                                        <p:cTn id="1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u="sng" dirty="0" smtClean="0"/>
              <a:t>Best </a:t>
            </a:r>
            <a:r>
              <a:rPr lang="en-US" b="1" u="sng" dirty="0" smtClean="0"/>
              <a:t>Practice</a:t>
            </a:r>
            <a:r>
              <a:rPr lang="en-US" b="1" dirty="0" smtClean="0"/>
              <a:t>: </a:t>
            </a:r>
          </a:p>
          <a:p>
            <a:pPr>
              <a:buNone/>
            </a:pPr>
            <a:endParaRPr lang="en-US" b="1" dirty="0" smtClean="0"/>
          </a:p>
          <a:p>
            <a:pPr>
              <a:buNone/>
            </a:pPr>
            <a:r>
              <a:rPr lang="en-US" b="1" dirty="0" smtClean="0"/>
              <a:t>	</a:t>
            </a:r>
            <a:r>
              <a:rPr lang="en-US" dirty="0" smtClean="0"/>
              <a:t>Consistently </a:t>
            </a:r>
            <a:r>
              <a:rPr lang="en-US" dirty="0" smtClean="0"/>
              <a:t>elicits questions from patients through a “patient-centered”   approach [e.g., “what questions do you have?”, rather than “do you have any questions</a:t>
            </a:r>
            <a:r>
              <a:rPr lang="en-US" dirty="0" smtClean="0"/>
              <a:t>?”] (</a:t>
            </a:r>
            <a:r>
              <a:rPr lang="en-US" dirty="0" smtClean="0"/>
              <a:t>P24)</a:t>
            </a:r>
            <a:endParaRPr lang="en-US" dirty="0" smtClean="0"/>
          </a:p>
          <a:p>
            <a:pPr>
              <a:buNone/>
            </a:pPr>
            <a:endParaRPr lang="en-US" dirty="0" smtClean="0"/>
          </a:p>
          <a:p>
            <a:pPr>
              <a:buNone/>
            </a:pPr>
            <a:r>
              <a:rPr lang="en-US" b="1" u="sng" dirty="0" smtClean="0"/>
              <a:t>Underlying Competencies</a:t>
            </a:r>
            <a:r>
              <a:rPr lang="en-US" b="1" dirty="0" smtClean="0"/>
              <a:t>:</a:t>
            </a:r>
          </a:p>
          <a:p>
            <a:pPr>
              <a:buNone/>
            </a:pPr>
            <a:endParaRPr lang="en-US" dirty="0" smtClean="0"/>
          </a:p>
          <a:p>
            <a:pPr>
              <a:buNone/>
            </a:pPr>
            <a:r>
              <a:rPr lang="en-US" dirty="0" smtClean="0"/>
              <a:t>	</a:t>
            </a:r>
            <a:r>
              <a:rPr lang="en-US" dirty="0" smtClean="0"/>
              <a:t>Demonstrates </a:t>
            </a:r>
            <a:r>
              <a:rPr lang="en-US" dirty="0" smtClean="0"/>
              <a:t>ability to effectively elicit questions from patients through a “patient-centered” approach (e.g., asks “what questions do you have?” rather than “do you have any questions</a:t>
            </a:r>
            <a:r>
              <a:rPr lang="en-US" dirty="0" smtClean="0"/>
              <a:t>?”) (S19</a:t>
            </a:r>
            <a:r>
              <a:rPr lang="en-US" dirty="0" smtClean="0"/>
              <a:t>)</a:t>
            </a:r>
            <a:endParaRPr lang="en-US" dirty="0"/>
          </a:p>
        </p:txBody>
      </p:sp>
      <p:sp>
        <p:nvSpPr>
          <p:cNvPr id="5" name="Title 1"/>
          <p:cNvSpPr txBox="1">
            <a:spLocks/>
          </p:cNvSpPr>
          <p:nvPr/>
        </p:nvSpPr>
        <p:spPr>
          <a:xfrm>
            <a:off x="304800" y="274638"/>
            <a:ext cx="8534400" cy="868362"/>
          </a:xfrm>
          <a:prstGeom prst="rect">
            <a:avLst/>
          </a:prstGeom>
          <a:ln w="38100">
            <a:solidFill>
              <a:schemeClr val="tx1"/>
            </a:solidFill>
          </a:ln>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b="1" dirty="0" smtClean="0">
                <a:solidFill>
                  <a:schemeClr val="tx2"/>
                </a:solidFill>
                <a:effectLst>
                  <a:outerShdw blurRad="38100" dist="38100" dir="2700000" algn="tl">
                    <a:srgbClr val="000000">
                      <a:alpha val="43137"/>
                    </a:srgbClr>
                  </a:outerShdw>
                </a:effectLst>
                <a:latin typeface="+mj-lt"/>
                <a:ea typeface="+mj-ea"/>
                <a:cs typeface="+mj-cs"/>
              </a:rPr>
              <a:t>Example 3</a:t>
            </a:r>
            <a:r>
              <a:rPr kumimoji="0" 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Elicit questions in a patient-centered manner </a:t>
            </a:r>
            <a:endParaRPr kumimoji="0" lang="en-US"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4" name="Rectangle 3"/>
          <p:cNvSpPr/>
          <p:nvPr/>
        </p:nvSpPr>
        <p:spPr>
          <a:xfrm>
            <a:off x="3810000" y="6324600"/>
            <a:ext cx="5181600" cy="369332"/>
          </a:xfrm>
          <a:prstGeom prst="rect">
            <a:avLst/>
          </a:prstGeom>
        </p:spPr>
        <p:txBody>
          <a:bodyPr wrap="square">
            <a:spAutoFit/>
          </a:bodyPr>
          <a:lstStyle/>
          <a:p>
            <a:r>
              <a:rPr lang="en-US" dirty="0" smtClean="0"/>
              <a:t>(P=practice, K=knowledge, S=skills, A=attitudes)</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274638"/>
            <a:ext cx="8534400" cy="868362"/>
          </a:xfrm>
          <a:prstGeom prst="rect">
            <a:avLst/>
          </a:prstGeom>
          <a:ln w="38100">
            <a:solidFill>
              <a:schemeClr val="tx1"/>
            </a:solidFill>
          </a:ln>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b="1" dirty="0" smtClean="0">
                <a:solidFill>
                  <a:schemeClr val="tx2"/>
                </a:solidFill>
                <a:effectLst>
                  <a:outerShdw blurRad="38100" dist="38100" dir="2700000" algn="tl">
                    <a:srgbClr val="000000">
                      <a:alpha val="43137"/>
                    </a:srgbClr>
                  </a:outerShdw>
                </a:effectLst>
                <a:latin typeface="+mj-lt"/>
                <a:ea typeface="+mj-ea"/>
                <a:cs typeface="+mj-cs"/>
              </a:rPr>
              <a:t>Example 4</a:t>
            </a:r>
            <a:r>
              <a:rPr kumimoji="0" 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Assess understanding using teach back</a:t>
            </a:r>
            <a:endParaRPr kumimoji="0" lang="en-US"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6" name="Content Placeholder 2"/>
          <p:cNvSpPr>
            <a:spLocks noGrp="1"/>
          </p:cNvSpPr>
          <p:nvPr>
            <p:ph idx="1"/>
          </p:nvPr>
        </p:nvSpPr>
        <p:spPr>
          <a:xfrm>
            <a:off x="228600" y="1295400"/>
            <a:ext cx="8686800" cy="5410200"/>
          </a:xfrm>
          <a:solidFill>
            <a:schemeClr val="bg1">
              <a:lumMod val="95000"/>
            </a:schemeClr>
          </a:solidFill>
        </p:spPr>
        <p:txBody>
          <a:bodyPr>
            <a:normAutofit fontScale="92500" lnSpcReduction="10000"/>
          </a:bodyPr>
          <a:lstStyle/>
          <a:p>
            <a:pPr eaLnBrk="1" hangingPunct="1">
              <a:buFont typeface="Wingdings" pitchFamily="2" charset="2"/>
              <a:buNone/>
            </a:pPr>
            <a:r>
              <a:rPr lang="en-US" u="sng" dirty="0" smtClean="0">
                <a:solidFill>
                  <a:srgbClr val="FF0000"/>
                </a:solidFill>
              </a:rPr>
              <a:t>Stop</a:t>
            </a:r>
            <a:r>
              <a:rPr lang="en-US" dirty="0" smtClean="0"/>
              <a:t> asking, “do you understand?”</a:t>
            </a:r>
          </a:p>
          <a:p>
            <a:pPr eaLnBrk="1" hangingPunct="1">
              <a:buFont typeface="Wingdings" pitchFamily="2" charset="2"/>
              <a:buNone/>
            </a:pPr>
            <a:endParaRPr lang="en-US" dirty="0" smtClean="0"/>
          </a:p>
          <a:p>
            <a:pPr>
              <a:buFont typeface="Wingdings" pitchFamily="2" charset="2"/>
              <a:buChar char="Ø"/>
            </a:pPr>
            <a:r>
              <a:rPr lang="en-US" sz="2000" dirty="0" smtClean="0"/>
              <a:t>Implies that patients </a:t>
            </a:r>
            <a:r>
              <a:rPr lang="en-US" sz="2000" i="1" dirty="0" smtClean="0"/>
              <a:t>should</a:t>
            </a:r>
            <a:r>
              <a:rPr lang="en-US" sz="2000" dirty="0" smtClean="0"/>
              <a:t> understand (if they don’t, something must be wrong with them…)</a:t>
            </a:r>
          </a:p>
          <a:p>
            <a:pPr eaLnBrk="1" hangingPunct="1">
              <a:buNone/>
            </a:pPr>
            <a:endParaRPr lang="en-US" dirty="0" smtClean="0"/>
          </a:p>
          <a:p>
            <a:pPr marL="274320" indent="-274320">
              <a:buNone/>
              <a:defRPr/>
            </a:pPr>
            <a:r>
              <a:rPr lang="en-US" dirty="0" smtClean="0">
                <a:solidFill>
                  <a:srgbClr val="00B050"/>
                </a:solidFill>
              </a:rPr>
              <a:t> </a:t>
            </a:r>
            <a:r>
              <a:rPr lang="en-US" u="sng" dirty="0" smtClean="0">
                <a:solidFill>
                  <a:srgbClr val="00B050"/>
                </a:solidFill>
              </a:rPr>
              <a:t>Start</a:t>
            </a:r>
            <a:r>
              <a:rPr lang="en-US" dirty="0" smtClean="0"/>
              <a:t> using a “Teach Back” or “show me” technique</a:t>
            </a:r>
          </a:p>
          <a:p>
            <a:pPr marL="274320" indent="-274320">
              <a:buNone/>
              <a:defRPr/>
            </a:pPr>
            <a:endParaRPr lang="en-US" sz="2000" dirty="0" smtClean="0"/>
          </a:p>
          <a:p>
            <a:pPr marL="530352" lvl="1" indent="-274320">
              <a:buFont typeface="Wingdings" pitchFamily="2" charset="2"/>
              <a:buChar char="Ø"/>
              <a:defRPr/>
            </a:pPr>
            <a:r>
              <a:rPr lang="en-US" sz="2000" dirty="0" smtClean="0"/>
              <a:t>Ask patient to explain back what they are going to do.</a:t>
            </a:r>
          </a:p>
          <a:p>
            <a:pPr marL="530352" lvl="1" indent="-274320">
              <a:buNone/>
              <a:defRPr/>
            </a:pPr>
            <a:endParaRPr lang="en-US" sz="2000" dirty="0" smtClean="0"/>
          </a:p>
          <a:p>
            <a:pPr marL="530352" lvl="1" indent="-274320">
              <a:buFont typeface="Wingdings" pitchFamily="2" charset="2"/>
              <a:buChar char="Ø"/>
              <a:defRPr/>
            </a:pPr>
            <a:r>
              <a:rPr lang="en-US" sz="2000" dirty="0" smtClean="0"/>
              <a:t>Say “I want to make sure I have explained things well. Please tell me in your own words how you are going to use this medicine.”</a:t>
            </a:r>
          </a:p>
          <a:p>
            <a:pPr marL="530352" lvl="1" indent="-274320">
              <a:buNone/>
              <a:defRPr/>
            </a:pPr>
            <a:endParaRPr lang="en-US" sz="2000" dirty="0" smtClean="0"/>
          </a:p>
          <a:p>
            <a:pPr marL="530352" lvl="1" indent="-274320">
              <a:buFont typeface="Wingdings" pitchFamily="2" charset="2"/>
              <a:buChar char="Ø"/>
              <a:defRPr/>
            </a:pPr>
            <a:r>
              <a:rPr lang="en-US" sz="2000" dirty="0" smtClean="0"/>
              <a:t>Ask “how would you tell a friend to take this medicine?”</a:t>
            </a:r>
          </a:p>
          <a:p>
            <a:pPr marL="530352" lvl="1" indent="-274320">
              <a:buNone/>
              <a:defRPr/>
            </a:pPr>
            <a:endParaRPr lang="en-US" sz="2000" dirty="0" smtClean="0"/>
          </a:p>
          <a:p>
            <a:pPr marL="530352" lvl="1" indent="-274320">
              <a:buFont typeface="Wingdings" pitchFamily="2" charset="2"/>
              <a:buChar char="Ø"/>
              <a:defRPr/>
            </a:pPr>
            <a:r>
              <a:rPr lang="en-US" sz="2000" dirty="0" smtClean="0"/>
              <a:t>“Show me how you use this inhaler.”</a:t>
            </a:r>
          </a:p>
          <a:p>
            <a:pPr marL="530352" lvl="1" indent="-274320">
              <a:buNone/>
              <a:defRPr/>
            </a:pPr>
            <a:endParaRPr lang="en-US" sz="1700" dirty="0" smtClean="0"/>
          </a:p>
          <a:p>
            <a:pPr marL="530352" lvl="1" indent="-274320" algn="r">
              <a:buNone/>
              <a:defRPr/>
            </a:pPr>
            <a:r>
              <a:rPr lang="en-US" sz="1700" dirty="0" smtClean="0"/>
              <a:t>(</a:t>
            </a:r>
            <a:r>
              <a:rPr lang="en-US" sz="1700" dirty="0" err="1" smtClean="0"/>
              <a:t>DeWalt</a:t>
            </a:r>
            <a:r>
              <a:rPr lang="en-US" sz="1700" dirty="0" smtClean="0"/>
              <a:t> et al, 2010; NQF, 2008; </a:t>
            </a:r>
            <a:r>
              <a:rPr lang="en-US" sz="1700" dirty="0" err="1" smtClean="0"/>
              <a:t>Schillinger</a:t>
            </a:r>
            <a:r>
              <a:rPr lang="en-US" sz="1700" dirty="0" smtClean="0"/>
              <a:t> et al, 2003)</a:t>
            </a:r>
          </a:p>
          <a:p>
            <a:pPr eaLnBrk="1" hangingPunct="1">
              <a:buFont typeface="Wingdings" pitchFamily="2" charset="2"/>
              <a:buNone/>
            </a:pPr>
            <a:endParaRPr lang="en-US" dirty="0" smtClean="0"/>
          </a:p>
          <a:p>
            <a:pPr lvl="1" eaLnBrk="1" hangingPunct="1">
              <a:buNone/>
            </a:pPr>
            <a:endParaRPr lang="en-US" dirty="0" smtClean="0"/>
          </a:p>
          <a:p>
            <a:pPr eaLnBrk="1" hangingPunct="1">
              <a:buFont typeface="Wingdings" pitchFamily="2" charset="2"/>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dissolve">
                                      <p:cBhvr>
                                        <p:cTn id="7" dur="500"/>
                                        <p:tgtEl>
                                          <p:spTgt spid="6">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6">
                                            <p:txEl>
                                              <p:pRg st="6" end="6"/>
                                            </p:txEl>
                                          </p:spTgt>
                                        </p:tgtEl>
                                        <p:attrNameLst>
                                          <p:attrName>style.visibility</p:attrName>
                                        </p:attrNameLst>
                                      </p:cBhvr>
                                      <p:to>
                                        <p:strVal val="visible"/>
                                      </p:to>
                                    </p:set>
                                    <p:animEffect transition="in" filter="dissolve">
                                      <p:cBhvr>
                                        <p:cTn id="10" dur="500"/>
                                        <p:tgtEl>
                                          <p:spTgt spid="6">
                                            <p:txEl>
                                              <p:pRg st="6" end="6"/>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animEffect transition="in" filter="dissolve">
                                      <p:cBhvr>
                                        <p:cTn id="13" dur="500"/>
                                        <p:tgtEl>
                                          <p:spTgt spid="6">
                                            <p:txEl>
                                              <p:pRg st="8" end="8"/>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6">
                                            <p:txEl>
                                              <p:pRg st="10" end="10"/>
                                            </p:txEl>
                                          </p:spTgt>
                                        </p:tgtEl>
                                        <p:attrNameLst>
                                          <p:attrName>style.visibility</p:attrName>
                                        </p:attrNameLst>
                                      </p:cBhvr>
                                      <p:to>
                                        <p:strVal val="visible"/>
                                      </p:to>
                                    </p:set>
                                    <p:animEffect transition="in" filter="dissolve">
                                      <p:cBhvr>
                                        <p:cTn id="16" dur="500"/>
                                        <p:tgtEl>
                                          <p:spTgt spid="6">
                                            <p:txEl>
                                              <p:pRg st="10" end="10"/>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6">
                                            <p:txEl>
                                              <p:pRg st="12" end="12"/>
                                            </p:txEl>
                                          </p:spTgt>
                                        </p:tgtEl>
                                        <p:attrNameLst>
                                          <p:attrName>style.visibility</p:attrName>
                                        </p:attrNameLst>
                                      </p:cBhvr>
                                      <p:to>
                                        <p:strVal val="visible"/>
                                      </p:to>
                                    </p:set>
                                    <p:animEffect transition="in" filter="dissolve">
                                      <p:cBhvr>
                                        <p:cTn id="19"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2895600"/>
            <a:ext cx="8458200" cy="1631216"/>
          </a:xfrm>
          <a:prstGeom prst="rect">
            <a:avLst/>
          </a:prstGeom>
          <a:noFill/>
        </p:spPr>
        <p:txBody>
          <a:bodyPr wrap="square" rtlCol="0">
            <a:spAutoFit/>
          </a:bodyPr>
          <a:lstStyle/>
          <a:p>
            <a:r>
              <a:rPr lang="en-US" sz="4000" dirty="0" smtClean="0"/>
              <a:t>Video</a:t>
            </a:r>
          </a:p>
          <a:p>
            <a:r>
              <a:rPr lang="en-US" sz="2800" dirty="0" smtClean="0">
                <a:hlinkClick r:id="rId2"/>
              </a:rPr>
              <a:t>http://www.nchealthliteracy.org/teachingaids.html</a:t>
            </a:r>
            <a:endParaRPr lang="en-US" sz="2800" dirty="0" smtClean="0"/>
          </a:p>
          <a:p>
            <a:endParaRPr lang="en-US"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C Teach-back video 2.wmv">
            <a:hlinkClick r:id="" action="ppaction://media"/>
          </p:cNvPr>
          <p:cNvPicPr>
            <a:picLocks noRot="1" noChangeAspect="1"/>
          </p:cNvPicPr>
          <p:nvPr>
            <a:videoFile r:link="rId1"/>
          </p:nvPr>
        </p:nvPicPr>
        <p:blipFill>
          <a:blip r:embed="rId3" cstate="print"/>
          <a:stretch>
            <a:fillRect/>
          </a:stretch>
        </p:blipFill>
        <p:spPr>
          <a:xfrm>
            <a:off x="0" y="0"/>
            <a:ext cx="9144000" cy="5257800"/>
          </a:xfrm>
          <a:prstGeom prst="rect">
            <a:avLst/>
          </a:prstGeom>
        </p:spPr>
      </p:pic>
      <p:sp>
        <p:nvSpPr>
          <p:cNvPr id="4" name="TextBox 3"/>
          <p:cNvSpPr txBox="1"/>
          <p:nvPr/>
        </p:nvSpPr>
        <p:spPr>
          <a:xfrm>
            <a:off x="3200400" y="6096000"/>
            <a:ext cx="5715000" cy="369332"/>
          </a:xfrm>
          <a:prstGeom prst="rect">
            <a:avLst/>
          </a:prstGeom>
          <a:solidFill>
            <a:schemeClr val="bg1"/>
          </a:solidFill>
        </p:spPr>
        <p:txBody>
          <a:bodyPr wrap="square" rtlCol="0">
            <a:spAutoFit/>
          </a:bodyPr>
          <a:lstStyle/>
          <a:p>
            <a:r>
              <a:rPr lang="en-US" dirty="0" smtClean="0">
                <a:hlinkClick r:id="rId4"/>
              </a:rPr>
              <a:t>http://www.nchealthliteracy.org/teachingaids.html</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5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953000"/>
          </a:xfrm>
        </p:spPr>
        <p:txBody>
          <a:bodyPr>
            <a:normAutofit fontScale="70000" lnSpcReduction="20000"/>
          </a:bodyPr>
          <a:lstStyle/>
          <a:p>
            <a:pPr>
              <a:buNone/>
            </a:pPr>
            <a:r>
              <a:rPr lang="en-US" b="1" u="sng" dirty="0" smtClean="0"/>
              <a:t>Best </a:t>
            </a:r>
            <a:r>
              <a:rPr lang="en-US" b="1" u="sng" dirty="0" smtClean="0"/>
              <a:t>Practice</a:t>
            </a:r>
            <a:r>
              <a:rPr lang="en-US" b="1" dirty="0" smtClean="0"/>
              <a:t>: </a:t>
            </a:r>
          </a:p>
          <a:p>
            <a:pPr>
              <a:buNone/>
            </a:pPr>
            <a:endParaRPr lang="en-US" dirty="0" smtClean="0"/>
          </a:p>
          <a:p>
            <a:pPr>
              <a:buNone/>
            </a:pPr>
            <a:r>
              <a:rPr lang="en-US" dirty="0" smtClean="0"/>
              <a:t>	Routinely </a:t>
            </a:r>
            <a:r>
              <a:rPr lang="en-US" dirty="0" smtClean="0"/>
              <a:t>uses a “teach back” or “show me” technique to check for understanding and correct misunderstandings in a variety of health care settings </a:t>
            </a:r>
            <a:r>
              <a:rPr lang="en-US" dirty="0" smtClean="0"/>
              <a:t>(</a:t>
            </a:r>
            <a:r>
              <a:rPr lang="en-US" dirty="0" smtClean="0"/>
              <a:t>P29)</a:t>
            </a:r>
            <a:endParaRPr lang="en-US" dirty="0" smtClean="0"/>
          </a:p>
          <a:p>
            <a:pPr>
              <a:buNone/>
            </a:pPr>
            <a:endParaRPr lang="en-US" dirty="0" smtClean="0"/>
          </a:p>
          <a:p>
            <a:pPr>
              <a:buNone/>
            </a:pPr>
            <a:r>
              <a:rPr lang="en-US" b="1" u="sng" dirty="0" smtClean="0"/>
              <a:t>Underlying Competencies</a:t>
            </a:r>
            <a:r>
              <a:rPr lang="en-US" b="1" dirty="0" smtClean="0"/>
              <a:t>:</a:t>
            </a:r>
          </a:p>
          <a:p>
            <a:pPr>
              <a:buNone/>
            </a:pPr>
            <a:endParaRPr lang="en-US" dirty="0" smtClean="0"/>
          </a:p>
          <a:p>
            <a:pPr>
              <a:buNone/>
            </a:pPr>
            <a:r>
              <a:rPr lang="en-US" dirty="0" smtClean="0"/>
              <a:t>	</a:t>
            </a:r>
            <a:r>
              <a:rPr lang="en-US" dirty="0" smtClean="0"/>
              <a:t>Knows </a:t>
            </a:r>
            <a:r>
              <a:rPr lang="en-US" dirty="0" smtClean="0"/>
              <a:t>the rationale for and mechanics of using a “teach back” or “show </a:t>
            </a:r>
            <a:r>
              <a:rPr lang="en-US" dirty="0" smtClean="0"/>
              <a:t>me</a:t>
            </a:r>
            <a:r>
              <a:rPr lang="en-US" dirty="0" smtClean="0"/>
              <a:t>” technique to assess patient </a:t>
            </a:r>
            <a:r>
              <a:rPr lang="en-US" dirty="0" smtClean="0"/>
              <a:t>understanding (K23)</a:t>
            </a:r>
            <a:endParaRPr lang="en-US" dirty="0" smtClean="0"/>
          </a:p>
          <a:p>
            <a:pPr>
              <a:buNone/>
            </a:pPr>
            <a:endParaRPr lang="en-US" dirty="0" smtClean="0"/>
          </a:p>
          <a:p>
            <a:pPr>
              <a:buNone/>
            </a:pPr>
            <a:r>
              <a:rPr lang="en-US" dirty="0" smtClean="0"/>
              <a:t>	</a:t>
            </a:r>
            <a:r>
              <a:rPr lang="en-US" dirty="0" smtClean="0"/>
              <a:t>Demonstrates </a:t>
            </a:r>
            <a:r>
              <a:rPr lang="en-US" dirty="0" smtClean="0"/>
              <a:t>effective use of a “teach back” or “show me” technique for </a:t>
            </a:r>
            <a:r>
              <a:rPr lang="en-US" dirty="0" smtClean="0"/>
              <a:t>assessing </a:t>
            </a:r>
            <a:r>
              <a:rPr lang="en-US" dirty="0" smtClean="0"/>
              <a:t>patients’ </a:t>
            </a:r>
            <a:r>
              <a:rPr lang="en-US" dirty="0" smtClean="0"/>
              <a:t>understanding (S15)</a:t>
            </a:r>
            <a:endParaRPr lang="en-US" dirty="0" smtClean="0"/>
          </a:p>
          <a:p>
            <a:pPr>
              <a:buNone/>
            </a:pPr>
            <a:endParaRPr lang="en-US" dirty="0" smtClean="0"/>
          </a:p>
          <a:p>
            <a:pPr>
              <a:buNone/>
            </a:pPr>
            <a:r>
              <a:rPr lang="en-US" dirty="0" smtClean="0"/>
              <a:t>	</a:t>
            </a:r>
            <a:r>
              <a:rPr lang="en-US" dirty="0" smtClean="0"/>
              <a:t>Expresses </a:t>
            </a:r>
            <a:r>
              <a:rPr lang="en-US" dirty="0" smtClean="0"/>
              <a:t>the attitude that every patient has the right to understand their </a:t>
            </a:r>
            <a:r>
              <a:rPr lang="en-US" dirty="0" smtClean="0"/>
              <a:t>health </a:t>
            </a:r>
            <a:r>
              <a:rPr lang="en-US" dirty="0" smtClean="0"/>
              <a:t>care, and that it is the health care professional’s duty to elicit and </a:t>
            </a:r>
            <a:r>
              <a:rPr lang="en-US" dirty="0" smtClean="0"/>
              <a:t>ensure </a:t>
            </a:r>
            <a:r>
              <a:rPr lang="en-US" dirty="0" smtClean="0"/>
              <a:t>patients’ best possible understanding of their health </a:t>
            </a:r>
            <a:r>
              <a:rPr lang="en-US" dirty="0" smtClean="0"/>
              <a:t>care (A9)</a:t>
            </a:r>
            <a:endParaRPr lang="en-US" dirty="0"/>
          </a:p>
        </p:txBody>
      </p:sp>
      <p:sp>
        <p:nvSpPr>
          <p:cNvPr id="5" name="Title 1"/>
          <p:cNvSpPr txBox="1">
            <a:spLocks/>
          </p:cNvSpPr>
          <p:nvPr/>
        </p:nvSpPr>
        <p:spPr>
          <a:xfrm>
            <a:off x="304800" y="274638"/>
            <a:ext cx="8534400" cy="868362"/>
          </a:xfrm>
          <a:prstGeom prst="rect">
            <a:avLst/>
          </a:prstGeom>
          <a:ln w="38100">
            <a:solidFill>
              <a:schemeClr val="tx1"/>
            </a:solidFill>
          </a:ln>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b="1" dirty="0" smtClean="0">
                <a:solidFill>
                  <a:schemeClr val="tx2"/>
                </a:solidFill>
                <a:effectLst>
                  <a:outerShdw blurRad="38100" dist="38100" dir="2700000" algn="tl">
                    <a:srgbClr val="000000">
                      <a:alpha val="43137"/>
                    </a:srgbClr>
                  </a:outerShdw>
                </a:effectLst>
                <a:latin typeface="+mj-lt"/>
                <a:ea typeface="+mj-ea"/>
                <a:cs typeface="+mj-cs"/>
              </a:rPr>
              <a:t>Example 4</a:t>
            </a:r>
            <a:r>
              <a:rPr kumimoji="0" 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Assess understanding using teach back</a:t>
            </a:r>
            <a:endParaRPr kumimoji="0" lang="en-US"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4" name="Rectangle 3"/>
          <p:cNvSpPr/>
          <p:nvPr/>
        </p:nvSpPr>
        <p:spPr>
          <a:xfrm>
            <a:off x="3886200" y="6324600"/>
            <a:ext cx="5105400" cy="369332"/>
          </a:xfrm>
          <a:prstGeom prst="rect">
            <a:avLst/>
          </a:prstGeom>
        </p:spPr>
        <p:txBody>
          <a:bodyPr wrap="square">
            <a:spAutoFit/>
          </a:bodyPr>
          <a:lstStyle/>
          <a:p>
            <a:r>
              <a:rPr lang="en-US" dirty="0" smtClean="0"/>
              <a:t>(P=practice, K=knowledge, S=skills, A=attitudes)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3200" b="1" u="sng" dirty="0" smtClean="0"/>
              <a:t>Written communication:</a:t>
            </a:r>
          </a:p>
          <a:p>
            <a:pPr>
              <a:buFont typeface="Wingdings" pitchFamily="2" charset="2"/>
              <a:buChar char="q"/>
            </a:pPr>
            <a:endParaRPr lang="en-US" sz="2800" dirty="0" smtClean="0"/>
          </a:p>
          <a:p>
            <a:pPr marL="566928" indent="-457200">
              <a:buSzPct val="100000"/>
              <a:buFont typeface="+mj-lt"/>
              <a:buAutoNum type="arabicParenR"/>
            </a:pPr>
            <a:r>
              <a:rPr lang="en-US" sz="2800" dirty="0" smtClean="0"/>
              <a:t>Select written materials at 5</a:t>
            </a:r>
            <a:r>
              <a:rPr lang="en-US" sz="2800" baseline="30000" dirty="0" smtClean="0"/>
              <a:t>th</a:t>
            </a:r>
            <a:r>
              <a:rPr lang="en-US" sz="2800" dirty="0" smtClean="0"/>
              <a:t>-6</a:t>
            </a:r>
            <a:r>
              <a:rPr lang="en-US" sz="2800" baseline="30000" dirty="0" smtClean="0"/>
              <a:t>th</a:t>
            </a:r>
            <a:r>
              <a:rPr lang="en-US" sz="2800" dirty="0" smtClean="0"/>
              <a:t> grade level</a:t>
            </a:r>
          </a:p>
          <a:p>
            <a:pPr marL="566928" indent="-457200">
              <a:buSzPct val="100000"/>
              <a:buFont typeface="+mj-lt"/>
              <a:buAutoNum type="arabicParenR"/>
            </a:pPr>
            <a:r>
              <a:rPr lang="en-US" sz="2800" dirty="0" smtClean="0"/>
              <a:t>Write for easy understanding</a:t>
            </a:r>
            <a:endParaRPr lang="en-US" sz="2800" dirty="0"/>
          </a:p>
        </p:txBody>
      </p:sp>
      <p:sp>
        <p:nvSpPr>
          <p:cNvPr id="3" name="Title 2"/>
          <p:cNvSpPr>
            <a:spLocks noGrp="1"/>
          </p:cNvSpPr>
          <p:nvPr>
            <p:ph type="title"/>
          </p:nvPr>
        </p:nvSpPr>
        <p:spPr/>
        <p:txBody>
          <a:bodyPr/>
          <a:lstStyle/>
          <a:p>
            <a:r>
              <a:rPr lang="en-US" dirty="0" smtClean="0"/>
              <a:t>Example best practices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447800"/>
            <a:ext cx="8229600" cy="4525963"/>
          </a:xfrm>
          <a:prstGeom prst="rect">
            <a:avLst/>
          </a:prstGeom>
        </p:spPr>
        <p:txBody>
          <a:bodyPr>
            <a:normAutofit lnSpcReduction="10000"/>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The </a:t>
            </a:r>
            <a:r>
              <a:rPr kumimoji="0" lang="en-US" sz="2200" b="0" i="0" u="sng" strike="noStrike" kern="1200" cap="none" spc="0" normalizeH="0" baseline="0" noProof="0" dirty="0" smtClean="0">
                <a:ln>
                  <a:noFill/>
                </a:ln>
                <a:solidFill>
                  <a:schemeClr val="tx1"/>
                </a:solidFill>
                <a:effectLst/>
                <a:uLnTx/>
                <a:uFillTx/>
                <a:latin typeface="+mn-lt"/>
                <a:ea typeface="+mn-ea"/>
                <a:cs typeface="+mn-cs"/>
              </a:rPr>
              <a:t>average</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 US adult reads at an 8</a:t>
            </a:r>
            <a:r>
              <a:rPr kumimoji="0" lang="en-US" sz="2200" b="0" i="0" u="none" strike="noStrike" kern="1200" cap="none" spc="0" normalizeH="0" baseline="30000" noProof="0" dirty="0" smtClean="0">
                <a:ln>
                  <a:noFill/>
                </a:ln>
                <a:solidFill>
                  <a:schemeClr val="tx1"/>
                </a:solidFill>
                <a:effectLst/>
                <a:uLnTx/>
                <a:uFillTx/>
                <a:latin typeface="+mn-lt"/>
                <a:ea typeface="+mn-ea"/>
                <a:cs typeface="+mn-cs"/>
              </a:rPr>
              <a:t>th</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 grade level</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Kutner</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et al, 2005)</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Over 1500 studies show that health information is typically written well above the average reading level!</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Rima</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Rudd, 3rd Annual Health Literacy Research Conference, 10/18/11)</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v"/>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“Most patients will not understand the majority of the educational handouts, consent forms, medical-history questionnaires, and insurance papers they receive”</a:t>
            </a: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(Weiss &amp; Coyne, 1997)</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Title 1"/>
          <p:cNvSpPr txBox="1">
            <a:spLocks/>
          </p:cNvSpPr>
          <p:nvPr/>
        </p:nvSpPr>
        <p:spPr>
          <a:xfrm>
            <a:off x="228600" y="304801"/>
            <a:ext cx="8610600" cy="609599"/>
          </a:xfrm>
          <a:prstGeom prst="rect">
            <a:avLst/>
          </a:prstGeom>
          <a:ln w="38100">
            <a:solidFill>
              <a:schemeClr val="tx1"/>
            </a:solidFill>
          </a:ln>
        </p:spPr>
        <p:txBody>
          <a:bodyPr wrap="square" lIns="91440" tIns="45720" rIns="91440" bIns="45720" numCol="1" anchorCtr="0" compatLnSpc="1">
            <a:prstTxWarp prst="textNoShape">
              <a:avLst/>
            </a:prstTxWarp>
            <a:normAutofit fontScale="92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700" b="1" dirty="0" smtClean="0">
                <a:solidFill>
                  <a:schemeClr val="tx2"/>
                </a:solidFill>
                <a:effectLst>
                  <a:outerShdw blurRad="38100" dist="38100" dir="2700000" algn="tl">
                    <a:srgbClr val="000000">
                      <a:alpha val="43137"/>
                    </a:srgbClr>
                  </a:outerShdw>
                </a:effectLst>
                <a:latin typeface="+mj-lt"/>
                <a:ea typeface="+mj-ea"/>
                <a:cs typeface="+mj-cs"/>
              </a:rPr>
              <a:t>Example 1</a:t>
            </a:r>
            <a:r>
              <a:rPr kumimoji="0" lang="en-US" sz="27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Select written materials at 5</a:t>
            </a:r>
            <a:r>
              <a:rPr kumimoji="0" lang="en-US" sz="2700" b="1" i="0" u="none" strike="noStrike" kern="1200" cap="none" spc="0" normalizeH="0" baseline="3000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th</a:t>
            </a:r>
            <a:r>
              <a:rPr kumimoji="0" lang="en-US" sz="27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-6</a:t>
            </a:r>
            <a:r>
              <a:rPr kumimoji="0" lang="en-US" sz="2700" b="1" i="0" u="none" strike="noStrike" kern="1200" cap="none" spc="0" normalizeH="0" baseline="3000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th</a:t>
            </a:r>
            <a:r>
              <a:rPr kumimoji="0" lang="en-US" sz="27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grade level</a:t>
            </a:r>
            <a:endParaRPr kumimoji="0" lang="en-US" sz="1400" b="1" i="0" u="none" strike="noStrike" kern="120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b="1" u="sng" dirty="0" smtClean="0"/>
              <a:t>Best </a:t>
            </a:r>
            <a:r>
              <a:rPr lang="en-US" b="1" u="sng" dirty="0" smtClean="0"/>
              <a:t>Practice</a:t>
            </a:r>
            <a:r>
              <a:rPr lang="en-US" b="1" dirty="0" smtClean="0"/>
              <a:t>: </a:t>
            </a:r>
          </a:p>
          <a:p>
            <a:pPr>
              <a:buNone/>
            </a:pPr>
            <a:endParaRPr lang="en-US" dirty="0" smtClean="0"/>
          </a:p>
          <a:p>
            <a:pPr>
              <a:buNone/>
            </a:pPr>
            <a:r>
              <a:rPr lang="en-US" dirty="0" smtClean="0"/>
              <a:t>	Consistently </a:t>
            </a:r>
            <a:r>
              <a:rPr lang="en-US" dirty="0" smtClean="0"/>
              <a:t>locates and uses literacy-appropriate patient education materials, when needed and available, to reinforce oral communication, and reviews such materials with patients, underlining or highlighting key </a:t>
            </a:r>
            <a:r>
              <a:rPr lang="en-US" dirty="0" smtClean="0"/>
              <a:t>information (</a:t>
            </a:r>
            <a:r>
              <a:rPr lang="en-US" dirty="0" smtClean="0"/>
              <a:t>P27)</a:t>
            </a:r>
            <a:endParaRPr lang="en-US" dirty="0" smtClean="0"/>
          </a:p>
          <a:p>
            <a:pPr>
              <a:buNone/>
            </a:pPr>
            <a:endParaRPr lang="en-US" dirty="0" smtClean="0"/>
          </a:p>
          <a:p>
            <a:pPr>
              <a:buNone/>
            </a:pPr>
            <a:r>
              <a:rPr lang="en-US" b="1" u="sng" dirty="0" smtClean="0"/>
              <a:t>Underlying Competencies</a:t>
            </a:r>
            <a:r>
              <a:rPr lang="en-US" b="1" dirty="0" smtClean="0"/>
              <a:t>:</a:t>
            </a:r>
          </a:p>
          <a:p>
            <a:pPr>
              <a:buNone/>
            </a:pPr>
            <a:r>
              <a:rPr lang="en-US" dirty="0" smtClean="0"/>
              <a:t>	</a:t>
            </a:r>
          </a:p>
          <a:p>
            <a:pPr>
              <a:buNone/>
            </a:pPr>
            <a:r>
              <a:rPr lang="en-US" dirty="0" smtClean="0"/>
              <a:t>	</a:t>
            </a:r>
            <a:r>
              <a:rPr lang="en-US" dirty="0" smtClean="0"/>
              <a:t>Knows </a:t>
            </a:r>
            <a:r>
              <a:rPr lang="en-US" dirty="0" smtClean="0"/>
              <a:t>that the average US adult reads at an 8</a:t>
            </a:r>
            <a:r>
              <a:rPr lang="en-US" baseline="30000" dirty="0" smtClean="0"/>
              <a:t>th</a:t>
            </a:r>
            <a:r>
              <a:rPr lang="en-US" dirty="0" smtClean="0"/>
              <a:t>-9</a:t>
            </a:r>
            <a:r>
              <a:rPr lang="en-US" baseline="30000" dirty="0" smtClean="0"/>
              <a:t>th</a:t>
            </a:r>
            <a:r>
              <a:rPr lang="en-US" dirty="0" smtClean="0"/>
              <a:t> grade reading level, but that most patient education materials are written at a much higher reading </a:t>
            </a:r>
            <a:r>
              <a:rPr lang="en-US" dirty="0" smtClean="0"/>
              <a:t>level (K7)</a:t>
            </a:r>
          </a:p>
          <a:p>
            <a:pPr>
              <a:buNone/>
            </a:pPr>
            <a:endParaRPr lang="en-US" dirty="0" smtClean="0"/>
          </a:p>
          <a:p>
            <a:pPr>
              <a:buNone/>
            </a:pPr>
            <a:r>
              <a:rPr lang="en-US" dirty="0" smtClean="0"/>
              <a:t>	</a:t>
            </a:r>
            <a:r>
              <a:rPr lang="en-US" dirty="0" smtClean="0"/>
              <a:t>Demonstrates </a:t>
            </a:r>
            <a:r>
              <a:rPr lang="en-US" dirty="0" smtClean="0"/>
              <a:t>ability to recognize “plain language” principles in written materials produced by others </a:t>
            </a:r>
            <a:r>
              <a:rPr lang="en-US" dirty="0" smtClean="0"/>
              <a:t>(S4)</a:t>
            </a:r>
            <a:endParaRPr lang="en-US" dirty="0"/>
          </a:p>
        </p:txBody>
      </p:sp>
      <p:sp>
        <p:nvSpPr>
          <p:cNvPr id="5" name="Title 1"/>
          <p:cNvSpPr txBox="1">
            <a:spLocks/>
          </p:cNvSpPr>
          <p:nvPr/>
        </p:nvSpPr>
        <p:spPr>
          <a:xfrm>
            <a:off x="228600" y="304801"/>
            <a:ext cx="8610600" cy="609599"/>
          </a:xfrm>
          <a:prstGeom prst="rect">
            <a:avLst/>
          </a:prstGeom>
          <a:ln w="38100">
            <a:solidFill>
              <a:schemeClr val="tx1"/>
            </a:solidFill>
          </a:ln>
        </p:spPr>
        <p:txBody>
          <a:bodyPr wrap="square" lIns="91440" tIns="45720" rIns="91440" bIns="45720" numCol="1" anchorCtr="0" compatLnSpc="1">
            <a:prstTxWarp prst="textNoShape">
              <a:avLst/>
            </a:prstTxWarp>
            <a:normAutofit fontScale="92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700" b="1" dirty="0" smtClean="0">
                <a:solidFill>
                  <a:schemeClr val="tx2"/>
                </a:solidFill>
                <a:effectLst>
                  <a:outerShdw blurRad="38100" dist="38100" dir="2700000" algn="tl">
                    <a:srgbClr val="000000">
                      <a:alpha val="43137"/>
                    </a:srgbClr>
                  </a:outerShdw>
                </a:effectLst>
                <a:latin typeface="+mj-lt"/>
                <a:ea typeface="+mj-ea"/>
                <a:cs typeface="+mj-cs"/>
              </a:rPr>
              <a:t>Example 1</a:t>
            </a:r>
            <a:r>
              <a:rPr kumimoji="0" lang="en-US" sz="27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Select written materials at 5</a:t>
            </a:r>
            <a:r>
              <a:rPr kumimoji="0" lang="en-US" sz="2700" b="1" i="0" u="none" strike="noStrike" kern="1200" cap="none" spc="0" normalizeH="0" baseline="3000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th</a:t>
            </a:r>
            <a:r>
              <a:rPr kumimoji="0" lang="en-US" sz="27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-6</a:t>
            </a:r>
            <a:r>
              <a:rPr kumimoji="0" lang="en-US" sz="2700" b="1" i="0" u="none" strike="noStrike" kern="1200" cap="none" spc="0" normalizeH="0" baseline="3000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th</a:t>
            </a:r>
            <a:r>
              <a:rPr kumimoji="0" lang="en-US" sz="27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grade level</a:t>
            </a:r>
            <a:endParaRPr kumimoji="0" lang="en-US" sz="1400" b="1" i="0" u="none" strike="noStrike" kern="1200" cap="none" spc="0" normalizeH="0" baseline="0" noProof="0" dirty="0" smtClean="0">
              <a:ln>
                <a:noFill/>
              </a:ln>
              <a:solidFill>
                <a:schemeClr val="tx2"/>
              </a:solidFill>
              <a:effectLst/>
              <a:uLnTx/>
              <a:uFillTx/>
              <a:latin typeface="+mj-lt"/>
              <a:ea typeface="+mj-ea"/>
              <a:cs typeface="+mj-cs"/>
            </a:endParaRPr>
          </a:p>
        </p:txBody>
      </p:sp>
      <p:sp>
        <p:nvSpPr>
          <p:cNvPr id="4" name="Rectangle 3"/>
          <p:cNvSpPr/>
          <p:nvPr/>
        </p:nvSpPr>
        <p:spPr>
          <a:xfrm>
            <a:off x="3810000" y="6324600"/>
            <a:ext cx="5181600" cy="369332"/>
          </a:xfrm>
          <a:prstGeom prst="rect">
            <a:avLst/>
          </a:prstGeom>
        </p:spPr>
        <p:txBody>
          <a:bodyPr wrap="square">
            <a:spAutoFit/>
          </a:bodyPr>
          <a:lstStyle/>
          <a:p>
            <a:r>
              <a:rPr lang="en-US" dirty="0" smtClean="0"/>
              <a:t>(P=practice, K=knowledge, S=skills, A=attitudes)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152400" y="228600"/>
            <a:ext cx="8763000" cy="609600"/>
          </a:xfrm>
          <a:prstGeom prst="rect">
            <a:avLst/>
          </a:prstGeom>
          <a:ln w="28575">
            <a:solidFill>
              <a:schemeClr val="tx1"/>
            </a:solidFill>
          </a:ln>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b="1" dirty="0" smtClean="0">
                <a:solidFill>
                  <a:schemeClr val="tx2"/>
                </a:solidFill>
                <a:effectLst>
                  <a:outerShdw blurRad="38100" dist="38100" dir="2700000" algn="tl">
                    <a:srgbClr val="000000">
                      <a:alpha val="43137"/>
                    </a:srgbClr>
                  </a:outerShdw>
                </a:effectLst>
                <a:latin typeface="+mj-lt"/>
                <a:ea typeface="+mj-ea"/>
                <a:cs typeface="+mj-cs"/>
              </a:rPr>
              <a:t>Example 2</a:t>
            </a:r>
            <a:r>
              <a:rPr kumimoji="0" lang="en-US" sz="32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Write for easy understanding</a:t>
            </a:r>
            <a:endParaRPr kumimoji="0" lang="en-U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Text Placeholder 4"/>
          <p:cNvSpPr txBox="1">
            <a:spLocks/>
          </p:cNvSpPr>
          <p:nvPr/>
        </p:nvSpPr>
        <p:spPr>
          <a:xfrm>
            <a:off x="457200" y="1066800"/>
            <a:ext cx="4040188" cy="762000"/>
          </a:xfrm>
          <a:prstGeom prst="rect">
            <a:avLst/>
          </a:prstGeom>
          <a:solidFill>
            <a:srgbClr val="336600"/>
          </a:solidFill>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2700" b="0" i="0" u="none" strike="noStrike" kern="1200" cap="none" spc="0" normalizeH="0" baseline="0" noProof="0" smtClean="0">
                <a:ln>
                  <a:noFill/>
                </a:ln>
                <a:solidFill>
                  <a:schemeClr val="tx1"/>
                </a:solidFill>
                <a:effectLst/>
                <a:uLnTx/>
                <a:uFillTx/>
                <a:latin typeface="+mn-lt"/>
                <a:ea typeface="+mn-ea"/>
                <a:cs typeface="+mn-cs"/>
              </a:rPr>
              <a:t>Content</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 Placeholder 6"/>
          <p:cNvSpPr txBox="1">
            <a:spLocks/>
          </p:cNvSpPr>
          <p:nvPr/>
        </p:nvSpPr>
        <p:spPr>
          <a:xfrm>
            <a:off x="4648200" y="1066800"/>
            <a:ext cx="4041775" cy="762000"/>
          </a:xfrm>
          <a:prstGeom prst="rect">
            <a:avLst/>
          </a:prstGeom>
          <a:solidFill>
            <a:srgbClr val="336600"/>
          </a:solidFill>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2700" b="0" i="0" u="none" strike="noStrike" kern="1200" cap="none" spc="0" normalizeH="0" baseline="0" noProof="0" smtClean="0">
                <a:ln>
                  <a:noFill/>
                </a:ln>
                <a:solidFill>
                  <a:schemeClr val="tx1"/>
                </a:solidFill>
                <a:effectLst/>
                <a:uLnTx/>
                <a:uFillTx/>
                <a:latin typeface="+mn-lt"/>
                <a:ea typeface="+mn-ea"/>
                <a:cs typeface="+mn-cs"/>
              </a:rPr>
              <a:t>Format</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5"/>
          <p:cNvSpPr txBox="1">
            <a:spLocks/>
          </p:cNvSpPr>
          <p:nvPr/>
        </p:nvSpPr>
        <p:spPr>
          <a:xfrm>
            <a:off x="457200" y="1828801"/>
            <a:ext cx="4040188" cy="2971800"/>
          </a:xfrm>
          <a:prstGeom prst="rect">
            <a:avLst/>
          </a:prstGeom>
          <a:ln>
            <a:solidFill>
              <a:schemeClr val="tx1"/>
            </a:solidFill>
          </a:ln>
        </p:spPr>
        <p:txBody>
          <a:bodyPr>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State the purpose</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Plain jargon-free language</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1-2 syllable words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5</a:t>
            </a:r>
            <a:r>
              <a:rPr kumimoji="0" lang="en-US" sz="2400" b="0" i="0" u="none" strike="noStrike" kern="1200" cap="none" spc="0" normalizeH="0" baseline="30000" noProof="0" dirty="0" smtClean="0">
                <a:ln>
                  <a:noFill/>
                </a:ln>
                <a:solidFill>
                  <a:schemeClr val="tx1"/>
                </a:solidFill>
                <a:effectLst/>
                <a:uLnTx/>
                <a:uFillTx/>
                <a:latin typeface="+mn-lt"/>
                <a:ea typeface="+mn-ea"/>
                <a:cs typeface="+mn-cs"/>
              </a:rPr>
              <a:t>th</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-6</a:t>
            </a:r>
            <a:r>
              <a:rPr kumimoji="0" lang="en-US" sz="2400" b="0" i="0" u="none" strike="noStrike" kern="1200" cap="none" spc="0" normalizeH="0" baseline="30000" noProof="0" dirty="0" smtClean="0">
                <a:ln>
                  <a:noFill/>
                </a:ln>
                <a:solidFill>
                  <a:schemeClr val="tx1"/>
                </a:solidFill>
                <a:effectLst/>
                <a:uLnTx/>
                <a:uFillTx/>
                <a:latin typeface="+mn-lt"/>
                <a:ea typeface="+mn-ea"/>
                <a:cs typeface="+mn-cs"/>
              </a:rPr>
              <a:t>th</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grade level</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“Need-to-know” info first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Focus on action items</a:t>
            </a:r>
          </a:p>
        </p:txBody>
      </p:sp>
      <p:sp>
        <p:nvSpPr>
          <p:cNvPr id="8" name="Content Placeholder 7"/>
          <p:cNvSpPr txBox="1">
            <a:spLocks/>
          </p:cNvSpPr>
          <p:nvPr/>
        </p:nvSpPr>
        <p:spPr>
          <a:xfrm>
            <a:off x="4648200" y="1828800"/>
            <a:ext cx="4041775" cy="2971800"/>
          </a:xfrm>
          <a:prstGeom prst="rect">
            <a:avLst/>
          </a:prstGeom>
          <a:ln>
            <a:solidFill>
              <a:schemeClr val="tx1"/>
            </a:solidFill>
          </a:ln>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Lots of white space</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Subject headings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Short simple sentences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Bulleted lists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12-point font or larger</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Serif</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-style font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Reinforcing pictures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TextBox 8"/>
          <p:cNvSpPr txBox="1"/>
          <p:nvPr/>
        </p:nvSpPr>
        <p:spPr>
          <a:xfrm>
            <a:off x="1371600" y="5105400"/>
            <a:ext cx="7391400" cy="1200329"/>
          </a:xfrm>
          <a:prstGeom prst="rect">
            <a:avLst/>
          </a:prstGeom>
          <a:noFill/>
          <a:ln>
            <a:solidFill>
              <a:schemeClr val="tx1"/>
            </a:solidFill>
          </a:ln>
        </p:spPr>
        <p:txBody>
          <a:bodyPr wrap="square" rtlCol="0">
            <a:spAutoFit/>
          </a:bodyPr>
          <a:lstStyle/>
          <a:p>
            <a:pPr>
              <a:buFont typeface="Wingdings" pitchFamily="2" charset="2"/>
              <a:buChar char="q"/>
            </a:pPr>
            <a:r>
              <a:rPr lang="en-US" dirty="0" smtClean="0"/>
              <a:t> Use an online health literacy style manual: “How to Write Easy-to-Read Health Materials” </a:t>
            </a:r>
            <a:r>
              <a:rPr lang="en-US" dirty="0" smtClean="0">
                <a:hlinkClick r:id="rId2"/>
              </a:rPr>
              <a:t>http://www.nlm.nih.gov/medlineplus/etr.html</a:t>
            </a:r>
            <a:r>
              <a:rPr lang="en-US" dirty="0" smtClean="0"/>
              <a:t> </a:t>
            </a:r>
          </a:p>
          <a:p>
            <a:pPr>
              <a:buFont typeface="Wingdings" pitchFamily="2" charset="2"/>
              <a:buChar char="q"/>
            </a:pPr>
            <a:endParaRPr lang="en-US" dirty="0" smtClean="0"/>
          </a:p>
          <a:p>
            <a:pPr>
              <a:buFont typeface="Wingdings" pitchFamily="2" charset="2"/>
              <a:buChar char="q"/>
            </a:pPr>
            <a:r>
              <a:rPr lang="en-US" dirty="0" smtClean="0"/>
              <a:t> Test your product before distribution</a:t>
            </a:r>
          </a:p>
        </p:txBody>
      </p:sp>
      <p:pic>
        <p:nvPicPr>
          <p:cNvPr id="10" name="Picture 9" descr="tip.bmp"/>
          <p:cNvPicPr>
            <a:picLocks noChangeAspect="1"/>
          </p:cNvPicPr>
          <p:nvPr/>
        </p:nvPicPr>
        <p:blipFill>
          <a:blip r:embed="rId3" cstate="print"/>
          <a:stretch>
            <a:fillRect/>
          </a:stretch>
        </p:blipFill>
        <p:spPr>
          <a:xfrm>
            <a:off x="304800" y="5105400"/>
            <a:ext cx="957134" cy="1023295"/>
          </a:xfrm>
          <a:prstGeom prst="rect">
            <a:avLst/>
          </a:prstGeom>
        </p:spPr>
      </p:pic>
      <p:sp>
        <p:nvSpPr>
          <p:cNvPr id="11" name="TextBox 10"/>
          <p:cNvSpPr txBox="1"/>
          <p:nvPr/>
        </p:nvSpPr>
        <p:spPr>
          <a:xfrm>
            <a:off x="7010400" y="6519446"/>
            <a:ext cx="1816523" cy="338554"/>
          </a:xfrm>
          <a:prstGeom prst="rect">
            <a:avLst/>
          </a:prstGeom>
          <a:noFill/>
        </p:spPr>
        <p:txBody>
          <a:bodyPr wrap="none" rtlCol="0">
            <a:spAutoFit/>
          </a:bodyPr>
          <a:lstStyle/>
          <a:p>
            <a:r>
              <a:rPr lang="en-US" sz="1600" dirty="0" smtClean="0"/>
              <a:t>(</a:t>
            </a:r>
            <a:r>
              <a:rPr lang="en-US" sz="1600" dirty="0" err="1" smtClean="0"/>
              <a:t>Doak</a:t>
            </a:r>
            <a:r>
              <a:rPr lang="en-US" sz="1600" dirty="0" smtClean="0"/>
              <a:t> et al, 1996)</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12845"/>
            <a:ext cx="4572000" cy="5632311"/>
          </a:xfrm>
          <a:prstGeom prst="rect">
            <a:avLst/>
          </a:prstGeom>
        </p:spPr>
        <p:txBody>
          <a:bodyPr>
            <a:spAutoFit/>
          </a:bodyPr>
          <a:lstStyle/>
          <a:p>
            <a:r>
              <a:rPr lang="en-US" dirty="0" smtClean="0"/>
              <a:t>April 16, 2010</a:t>
            </a:r>
          </a:p>
          <a:p>
            <a:endParaRPr lang="en-US" dirty="0" smtClean="0"/>
          </a:p>
          <a:p>
            <a:r>
              <a:rPr lang="en-US" dirty="0" smtClean="0"/>
              <a:t>Dear _________</a:t>
            </a:r>
          </a:p>
          <a:p>
            <a:endParaRPr lang="en-US" dirty="0" smtClean="0"/>
          </a:p>
          <a:p>
            <a:r>
              <a:rPr lang="en-US" dirty="0" smtClean="0"/>
              <a:t>Your </a:t>
            </a:r>
            <a:r>
              <a:rPr lang="en-US" dirty="0" err="1" smtClean="0"/>
              <a:t>bloodwork</a:t>
            </a:r>
            <a:r>
              <a:rPr lang="en-US" dirty="0" smtClean="0"/>
              <a:t> is unremarkable without any signs to suggest parasitic</a:t>
            </a:r>
          </a:p>
          <a:p>
            <a:r>
              <a:rPr lang="en-US" dirty="0" smtClean="0"/>
              <a:t>infection, inflammation of blood vessels or other problems. I suspect your </a:t>
            </a:r>
          </a:p>
          <a:p>
            <a:r>
              <a:rPr lang="en-US" dirty="0" smtClean="0"/>
              <a:t>symptoms are functional in nature and not due to a specific disease process.</a:t>
            </a:r>
          </a:p>
          <a:p>
            <a:r>
              <a:rPr lang="en-US" dirty="0" smtClean="0"/>
              <a:t>I doubt that further testing would be productive. You may want to consider </a:t>
            </a:r>
          </a:p>
          <a:p>
            <a:r>
              <a:rPr lang="en-US" dirty="0" smtClean="0"/>
              <a:t>getting a second opinion and I would be happy to assist in arranging one. </a:t>
            </a:r>
          </a:p>
          <a:p>
            <a:r>
              <a:rPr lang="en-US" dirty="0" smtClean="0"/>
              <a:t>Please let me know if I can be of help in that regard.</a:t>
            </a:r>
          </a:p>
          <a:p>
            <a:endParaRPr lang="en-US" dirty="0" smtClean="0"/>
          </a:p>
          <a:p>
            <a:r>
              <a:rPr lang="en-US" dirty="0" smtClean="0"/>
              <a:t>Sincerely,</a:t>
            </a:r>
          </a:p>
          <a:p>
            <a:endParaRPr lang="en-US" dirty="0" smtClean="0"/>
          </a:p>
          <a:p>
            <a:r>
              <a:rPr lang="en-US" dirty="0" smtClean="0"/>
              <a:t>___________, MD</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12845"/>
            <a:ext cx="4572000" cy="5632311"/>
          </a:xfrm>
          <a:prstGeom prst="rect">
            <a:avLst/>
          </a:prstGeom>
        </p:spPr>
        <p:txBody>
          <a:bodyPr>
            <a:spAutoFit/>
          </a:bodyPr>
          <a:lstStyle/>
          <a:p>
            <a:r>
              <a:rPr lang="en-US" dirty="0" smtClean="0"/>
              <a:t>April 16, 2010</a:t>
            </a:r>
          </a:p>
          <a:p>
            <a:endParaRPr lang="en-US" dirty="0" smtClean="0"/>
          </a:p>
          <a:p>
            <a:r>
              <a:rPr lang="en-US" dirty="0" smtClean="0"/>
              <a:t>Dear _________</a:t>
            </a:r>
          </a:p>
          <a:p>
            <a:endParaRPr lang="en-US" dirty="0" smtClean="0"/>
          </a:p>
          <a:p>
            <a:r>
              <a:rPr lang="en-US" dirty="0" smtClean="0"/>
              <a:t>Your </a:t>
            </a:r>
            <a:r>
              <a:rPr lang="en-US" u="sng" dirty="0" err="1" smtClean="0"/>
              <a:t>bloodwork</a:t>
            </a:r>
            <a:r>
              <a:rPr lang="en-US" dirty="0" smtClean="0"/>
              <a:t> is </a:t>
            </a:r>
            <a:r>
              <a:rPr lang="en-US" u="sng" dirty="0" smtClean="0"/>
              <a:t>unremarkable</a:t>
            </a:r>
            <a:r>
              <a:rPr lang="en-US" dirty="0" smtClean="0"/>
              <a:t> without any </a:t>
            </a:r>
            <a:r>
              <a:rPr lang="en-US" u="sng" dirty="0" smtClean="0"/>
              <a:t>signs</a:t>
            </a:r>
            <a:r>
              <a:rPr lang="en-US" dirty="0" smtClean="0"/>
              <a:t> to </a:t>
            </a:r>
            <a:r>
              <a:rPr lang="en-US" u="sng" dirty="0" smtClean="0"/>
              <a:t>suggest</a:t>
            </a:r>
            <a:r>
              <a:rPr lang="en-US" dirty="0" smtClean="0"/>
              <a:t> </a:t>
            </a:r>
            <a:r>
              <a:rPr lang="en-US" u="sng" dirty="0" smtClean="0"/>
              <a:t>parasitic</a:t>
            </a:r>
          </a:p>
          <a:p>
            <a:r>
              <a:rPr lang="en-US" dirty="0" smtClean="0"/>
              <a:t>infection, </a:t>
            </a:r>
            <a:r>
              <a:rPr lang="en-US" u="sng" dirty="0" smtClean="0"/>
              <a:t>inflammation of blood vessels</a:t>
            </a:r>
            <a:r>
              <a:rPr lang="en-US" dirty="0" smtClean="0"/>
              <a:t> or other problems. I </a:t>
            </a:r>
            <a:r>
              <a:rPr lang="en-US" u="sng" dirty="0" smtClean="0"/>
              <a:t>suspect</a:t>
            </a:r>
            <a:r>
              <a:rPr lang="en-US" dirty="0" smtClean="0"/>
              <a:t> your </a:t>
            </a:r>
          </a:p>
          <a:p>
            <a:r>
              <a:rPr lang="en-US" u="sng" dirty="0" smtClean="0"/>
              <a:t>symptoms</a:t>
            </a:r>
            <a:r>
              <a:rPr lang="en-US" dirty="0" smtClean="0"/>
              <a:t> are </a:t>
            </a:r>
            <a:r>
              <a:rPr lang="en-US" u="sng" dirty="0" smtClean="0"/>
              <a:t>functional</a:t>
            </a:r>
            <a:r>
              <a:rPr lang="en-US" dirty="0" smtClean="0"/>
              <a:t> </a:t>
            </a:r>
            <a:r>
              <a:rPr lang="en-US" u="sng" dirty="0" smtClean="0"/>
              <a:t>in nature</a:t>
            </a:r>
            <a:r>
              <a:rPr lang="en-US" dirty="0" smtClean="0"/>
              <a:t> and not due to a specific </a:t>
            </a:r>
            <a:r>
              <a:rPr lang="en-US" u="sng" dirty="0" smtClean="0"/>
              <a:t>disease process</a:t>
            </a:r>
            <a:r>
              <a:rPr lang="en-US" dirty="0" smtClean="0"/>
              <a:t>.</a:t>
            </a:r>
          </a:p>
          <a:p>
            <a:r>
              <a:rPr lang="en-US" dirty="0" smtClean="0"/>
              <a:t>I doubt that further testing would be </a:t>
            </a:r>
            <a:r>
              <a:rPr lang="en-US" u="sng" dirty="0" smtClean="0"/>
              <a:t>productive</a:t>
            </a:r>
            <a:r>
              <a:rPr lang="en-US" dirty="0" smtClean="0"/>
              <a:t>. You may want to consider </a:t>
            </a:r>
          </a:p>
          <a:p>
            <a:r>
              <a:rPr lang="en-US" dirty="0" smtClean="0"/>
              <a:t>getting a </a:t>
            </a:r>
            <a:r>
              <a:rPr lang="en-US" u="sng" dirty="0" smtClean="0"/>
              <a:t>second opinion</a:t>
            </a:r>
            <a:r>
              <a:rPr lang="en-US" dirty="0" smtClean="0"/>
              <a:t> and I would be happy to assist in arranging one. </a:t>
            </a:r>
          </a:p>
          <a:p>
            <a:r>
              <a:rPr lang="en-US" dirty="0" smtClean="0"/>
              <a:t>Please let me know if I can be of help in that regard.</a:t>
            </a:r>
          </a:p>
          <a:p>
            <a:endParaRPr lang="en-US" dirty="0" smtClean="0"/>
          </a:p>
          <a:p>
            <a:r>
              <a:rPr lang="en-US" dirty="0" smtClean="0"/>
              <a:t>Sincerely,</a:t>
            </a:r>
          </a:p>
          <a:p>
            <a:endParaRPr lang="en-US" dirty="0" smtClean="0"/>
          </a:p>
          <a:p>
            <a:r>
              <a:rPr lang="en-US" dirty="0" smtClean="0"/>
              <a:t>___________, MD</a:t>
            </a:r>
            <a:endParaRPr lang="en-US" dirty="0"/>
          </a:p>
        </p:txBody>
      </p:sp>
      <p:sp>
        <p:nvSpPr>
          <p:cNvPr id="3" name="Rectangle 2"/>
          <p:cNvSpPr/>
          <p:nvPr/>
        </p:nvSpPr>
        <p:spPr>
          <a:xfrm>
            <a:off x="5334000" y="5410200"/>
            <a:ext cx="3276600" cy="923330"/>
          </a:xfrm>
          <a:prstGeom prst="rect">
            <a:avLst/>
          </a:prstGeom>
          <a:ln w="3175">
            <a:solidFill>
              <a:schemeClr val="tx1"/>
            </a:solidFill>
          </a:ln>
        </p:spPr>
        <p:txBody>
          <a:bodyPr wrap="square">
            <a:spAutoFit/>
          </a:bodyPr>
          <a:lstStyle/>
          <a:p>
            <a:r>
              <a:rPr lang="en-US" dirty="0" smtClean="0"/>
              <a:t>Years of formal education</a:t>
            </a:r>
          </a:p>
          <a:p>
            <a:r>
              <a:rPr lang="en-US" dirty="0" smtClean="0"/>
              <a:t>Needed to easily understand </a:t>
            </a:r>
          </a:p>
          <a:p>
            <a:r>
              <a:rPr lang="en-US" dirty="0" smtClean="0"/>
              <a:t>this text = </a:t>
            </a:r>
            <a:r>
              <a:rPr lang="en-US" dirty="0" smtClean="0">
                <a:solidFill>
                  <a:srgbClr val="FF0000"/>
                </a:solidFill>
              </a:rPr>
              <a:t>10.8</a:t>
            </a:r>
            <a:endParaRPr lang="en-US" dirty="0">
              <a:solidFill>
                <a:srgbClr val="FF0000"/>
              </a:solidFill>
            </a:endParaRPr>
          </a:p>
        </p:txBody>
      </p:sp>
      <p:sp>
        <p:nvSpPr>
          <p:cNvPr id="4" name="Rectangle 3"/>
          <p:cNvSpPr/>
          <p:nvPr/>
        </p:nvSpPr>
        <p:spPr>
          <a:xfrm>
            <a:off x="5867400" y="6400800"/>
            <a:ext cx="2895600" cy="338554"/>
          </a:xfrm>
          <a:prstGeom prst="rect">
            <a:avLst/>
          </a:prstGeom>
          <a:solidFill>
            <a:schemeClr val="bg1"/>
          </a:solidFill>
        </p:spPr>
        <p:txBody>
          <a:bodyPr wrap="square">
            <a:spAutoFit/>
          </a:bodyPr>
          <a:lstStyle/>
          <a:p>
            <a:pPr algn="r"/>
            <a:r>
              <a:rPr lang="en-US" sz="1600" dirty="0" smtClean="0">
                <a:solidFill>
                  <a:srgbClr val="00B0F0"/>
                </a:solidFill>
              </a:rPr>
              <a:t>(http://www.editcentral.com)</a:t>
            </a:r>
            <a:endParaRPr lang="en-US" sz="1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166843"/>
            <a:ext cx="4572000" cy="4524315"/>
          </a:xfrm>
          <a:prstGeom prst="rect">
            <a:avLst/>
          </a:prstGeom>
        </p:spPr>
        <p:txBody>
          <a:bodyPr>
            <a:spAutoFit/>
          </a:bodyPr>
          <a:lstStyle/>
          <a:p>
            <a:r>
              <a:rPr lang="en-US" dirty="0" smtClean="0"/>
              <a:t>April 16, 2010</a:t>
            </a:r>
          </a:p>
          <a:p>
            <a:endParaRPr lang="en-US" dirty="0" smtClean="0"/>
          </a:p>
          <a:p>
            <a:r>
              <a:rPr lang="en-US" dirty="0" smtClean="0"/>
              <a:t>Dear _________</a:t>
            </a:r>
          </a:p>
          <a:p>
            <a:endParaRPr lang="en-US" dirty="0" smtClean="0"/>
          </a:p>
          <a:p>
            <a:r>
              <a:rPr lang="en-US" dirty="0" smtClean="0"/>
              <a:t>Your blood test was normal. I think your symptoms are not due to a </a:t>
            </a:r>
          </a:p>
          <a:p>
            <a:r>
              <a:rPr lang="en-US" dirty="0" smtClean="0"/>
              <a:t>specific disease. I do not think that more tests will help. You may want </a:t>
            </a:r>
          </a:p>
          <a:p>
            <a:r>
              <a:rPr lang="en-US" dirty="0" smtClean="0"/>
              <a:t>to get a “second opinion” from another doctor. I would be happy to help </a:t>
            </a:r>
          </a:p>
          <a:p>
            <a:r>
              <a:rPr lang="en-US" dirty="0" smtClean="0"/>
              <a:t>set that up. Please let me know if I can be of help with that.</a:t>
            </a:r>
          </a:p>
          <a:p>
            <a:endParaRPr lang="en-US" dirty="0" smtClean="0"/>
          </a:p>
          <a:p>
            <a:r>
              <a:rPr lang="en-US" dirty="0" smtClean="0"/>
              <a:t>Sincerely,</a:t>
            </a:r>
          </a:p>
          <a:p>
            <a:endParaRPr lang="en-US" dirty="0" smtClean="0"/>
          </a:p>
          <a:p>
            <a:r>
              <a:rPr lang="en-US" dirty="0" smtClean="0"/>
              <a:t>___________, MD</a:t>
            </a:r>
            <a:endParaRPr lang="en-US" dirty="0"/>
          </a:p>
        </p:txBody>
      </p:sp>
      <p:sp>
        <p:nvSpPr>
          <p:cNvPr id="3" name="Rectangle 2"/>
          <p:cNvSpPr/>
          <p:nvPr/>
        </p:nvSpPr>
        <p:spPr>
          <a:xfrm>
            <a:off x="5334000" y="5410200"/>
            <a:ext cx="3276600" cy="923330"/>
          </a:xfrm>
          <a:prstGeom prst="rect">
            <a:avLst/>
          </a:prstGeom>
          <a:ln w="3175">
            <a:solidFill>
              <a:schemeClr val="tx1"/>
            </a:solidFill>
          </a:ln>
        </p:spPr>
        <p:txBody>
          <a:bodyPr wrap="square">
            <a:spAutoFit/>
          </a:bodyPr>
          <a:lstStyle/>
          <a:p>
            <a:r>
              <a:rPr lang="en-US" dirty="0" smtClean="0"/>
              <a:t>Years of formal education</a:t>
            </a:r>
          </a:p>
          <a:p>
            <a:r>
              <a:rPr lang="en-US" dirty="0" smtClean="0"/>
              <a:t>Needed to easily understand </a:t>
            </a:r>
          </a:p>
          <a:p>
            <a:r>
              <a:rPr lang="en-US" dirty="0" smtClean="0"/>
              <a:t>this text = </a:t>
            </a:r>
            <a:r>
              <a:rPr lang="en-US" dirty="0" smtClean="0">
                <a:solidFill>
                  <a:srgbClr val="00B050"/>
                </a:solidFill>
              </a:rPr>
              <a:t>5.9</a:t>
            </a:r>
            <a:endParaRPr lang="en-US" dirty="0">
              <a:solidFill>
                <a:srgbClr val="00B050"/>
              </a:solidFill>
            </a:endParaRPr>
          </a:p>
        </p:txBody>
      </p:sp>
      <p:sp>
        <p:nvSpPr>
          <p:cNvPr id="4" name="Rectangle 3"/>
          <p:cNvSpPr/>
          <p:nvPr/>
        </p:nvSpPr>
        <p:spPr>
          <a:xfrm>
            <a:off x="4114800" y="6400800"/>
            <a:ext cx="4724400" cy="338554"/>
          </a:xfrm>
          <a:prstGeom prst="rect">
            <a:avLst/>
          </a:prstGeom>
          <a:solidFill>
            <a:schemeClr val="bg1"/>
          </a:solidFill>
        </p:spPr>
        <p:txBody>
          <a:bodyPr wrap="square">
            <a:spAutoFit/>
          </a:bodyPr>
          <a:lstStyle/>
          <a:p>
            <a:pPr algn="r"/>
            <a:r>
              <a:rPr lang="en-US" sz="1600" dirty="0" smtClean="0">
                <a:solidFill>
                  <a:srgbClr val="00B0F0"/>
                </a:solidFill>
              </a:rPr>
              <a:t>(http://www.editcentral.com)</a:t>
            </a:r>
            <a:r>
              <a:rPr lang="en-US" sz="16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410200"/>
          </a:xfrm>
        </p:spPr>
        <p:txBody>
          <a:bodyPr>
            <a:normAutofit fontScale="62500" lnSpcReduction="20000"/>
          </a:bodyPr>
          <a:lstStyle/>
          <a:p>
            <a:pPr>
              <a:buNone/>
            </a:pPr>
            <a:r>
              <a:rPr lang="en-US" b="1" u="sng" dirty="0" smtClean="0"/>
              <a:t>Best </a:t>
            </a:r>
            <a:r>
              <a:rPr lang="en-US" b="1" u="sng" dirty="0" smtClean="0"/>
              <a:t>Practices</a:t>
            </a:r>
            <a:r>
              <a:rPr lang="en-US" b="1" dirty="0" smtClean="0"/>
              <a:t>: </a:t>
            </a:r>
          </a:p>
          <a:p>
            <a:pPr>
              <a:buNone/>
            </a:pPr>
            <a:endParaRPr lang="en-US" dirty="0" smtClean="0"/>
          </a:p>
          <a:p>
            <a:pPr>
              <a:buNone/>
            </a:pPr>
            <a:r>
              <a:rPr lang="en-US" dirty="0" smtClean="0"/>
              <a:t>	Consistently </a:t>
            </a:r>
            <a:r>
              <a:rPr lang="en-US" dirty="0" smtClean="0"/>
              <a:t>follows principles of easy-to-read formatting when writing for </a:t>
            </a:r>
            <a:r>
              <a:rPr lang="en-US" dirty="0" smtClean="0"/>
              <a:t>patients (P15)</a:t>
            </a:r>
          </a:p>
          <a:p>
            <a:pPr>
              <a:buNone/>
            </a:pPr>
            <a:endParaRPr lang="en-US" dirty="0" smtClean="0"/>
          </a:p>
          <a:p>
            <a:pPr>
              <a:buNone/>
            </a:pPr>
            <a:r>
              <a:rPr lang="en-US" dirty="0" smtClean="0"/>
              <a:t>	Routinely </a:t>
            </a:r>
            <a:r>
              <a:rPr lang="en-US" dirty="0" smtClean="0"/>
              <a:t>writes in English at approximately the 5</a:t>
            </a:r>
            <a:r>
              <a:rPr lang="en-US" baseline="30000" dirty="0" smtClean="0"/>
              <a:t>th</a:t>
            </a:r>
            <a:r>
              <a:rPr lang="en-US" dirty="0" smtClean="0"/>
              <a:t>-6</a:t>
            </a:r>
            <a:r>
              <a:rPr lang="en-US" baseline="30000" dirty="0" smtClean="0"/>
              <a:t>th</a:t>
            </a:r>
            <a:r>
              <a:rPr lang="en-US" dirty="0" smtClean="0"/>
              <a:t> grade reading </a:t>
            </a:r>
            <a:r>
              <a:rPr lang="en-US" dirty="0" smtClean="0"/>
              <a:t>level (P17)</a:t>
            </a:r>
          </a:p>
          <a:p>
            <a:pPr>
              <a:buNone/>
            </a:pPr>
            <a:endParaRPr lang="en-US" dirty="0" smtClean="0"/>
          </a:p>
          <a:p>
            <a:pPr>
              <a:buNone/>
            </a:pPr>
            <a:r>
              <a:rPr lang="en-US" dirty="0" smtClean="0"/>
              <a:t>	</a:t>
            </a:r>
            <a:r>
              <a:rPr lang="en-US" dirty="0" smtClean="0"/>
              <a:t>Consistently </a:t>
            </a:r>
            <a:r>
              <a:rPr lang="en-US" dirty="0" smtClean="0"/>
              <a:t>avoids using medical “jargon” in oral and written communication with patients, and defines unavoidable jargon in lay </a:t>
            </a:r>
            <a:r>
              <a:rPr lang="en-US" dirty="0" smtClean="0"/>
              <a:t>terms (P14)</a:t>
            </a:r>
            <a:endParaRPr lang="en-US" dirty="0" smtClean="0"/>
          </a:p>
          <a:p>
            <a:pPr>
              <a:buNone/>
            </a:pPr>
            <a:endParaRPr lang="en-US" dirty="0" smtClean="0"/>
          </a:p>
          <a:p>
            <a:pPr>
              <a:buNone/>
            </a:pPr>
            <a:r>
              <a:rPr lang="en-US" b="1" u="sng" dirty="0" smtClean="0"/>
              <a:t>Underlying Competencies</a:t>
            </a:r>
            <a:r>
              <a:rPr lang="en-US" b="1" dirty="0" smtClean="0"/>
              <a:t>:</a:t>
            </a:r>
            <a:endParaRPr lang="en-US" b="1" dirty="0" smtClean="0"/>
          </a:p>
          <a:p>
            <a:pPr>
              <a:buNone/>
            </a:pPr>
            <a:endParaRPr lang="en-US" dirty="0" smtClean="0"/>
          </a:p>
          <a:p>
            <a:pPr>
              <a:buNone/>
            </a:pPr>
            <a:r>
              <a:rPr lang="en-US" dirty="0" smtClean="0"/>
              <a:t>	Knows </a:t>
            </a:r>
            <a:r>
              <a:rPr lang="en-US" dirty="0" smtClean="0"/>
              <a:t>best practice principles of “plain language” and “clear health communication” for oral and written </a:t>
            </a:r>
            <a:r>
              <a:rPr lang="en-US" dirty="0" smtClean="0"/>
              <a:t>communication (K18)</a:t>
            </a:r>
          </a:p>
          <a:p>
            <a:pPr>
              <a:buNone/>
            </a:pPr>
            <a:endParaRPr lang="en-US" dirty="0" smtClean="0"/>
          </a:p>
          <a:p>
            <a:pPr>
              <a:buNone/>
            </a:pPr>
            <a:r>
              <a:rPr lang="en-US" dirty="0" smtClean="0"/>
              <a:t>	</a:t>
            </a:r>
            <a:r>
              <a:rPr lang="en-US" dirty="0" smtClean="0"/>
              <a:t>Demonstrates </a:t>
            </a:r>
            <a:r>
              <a:rPr lang="en-US" dirty="0" smtClean="0"/>
              <a:t>ability to follow best-practice principles of easy-to-read</a:t>
            </a:r>
            <a:br>
              <a:rPr lang="en-US" dirty="0" smtClean="0"/>
            </a:br>
            <a:r>
              <a:rPr lang="en-US" dirty="0" smtClean="0"/>
              <a:t>formatting and writing in written communication with </a:t>
            </a:r>
            <a:r>
              <a:rPr lang="en-US" dirty="0" smtClean="0"/>
              <a:t>patients (S3)</a:t>
            </a:r>
            <a:endParaRPr lang="en-US" dirty="0" smtClean="0"/>
          </a:p>
          <a:p>
            <a:pPr>
              <a:buNone/>
            </a:pPr>
            <a:endParaRPr lang="en-US" dirty="0" smtClean="0"/>
          </a:p>
          <a:p>
            <a:pPr>
              <a:buNone/>
            </a:pPr>
            <a:r>
              <a:rPr lang="en-US" dirty="0" smtClean="0"/>
              <a:t>	</a:t>
            </a:r>
            <a:r>
              <a:rPr lang="en-US" dirty="0" smtClean="0"/>
              <a:t>Demonstrates </a:t>
            </a:r>
            <a:r>
              <a:rPr lang="en-US" dirty="0" smtClean="0"/>
              <a:t>ability to write in English at approximately the 5</a:t>
            </a:r>
            <a:r>
              <a:rPr lang="en-US" baseline="30000" dirty="0" smtClean="0"/>
              <a:t>th</a:t>
            </a:r>
            <a:r>
              <a:rPr lang="en-US" dirty="0" smtClean="0"/>
              <a:t>-6</a:t>
            </a:r>
            <a:r>
              <a:rPr lang="en-US" baseline="30000" dirty="0" smtClean="0"/>
              <a:t>th</a:t>
            </a:r>
            <a:r>
              <a:rPr lang="en-US" dirty="0" smtClean="0"/>
              <a:t> grade reading level </a:t>
            </a:r>
            <a:r>
              <a:rPr lang="en-US" dirty="0" smtClean="0"/>
              <a:t>(S6)</a:t>
            </a:r>
            <a:endParaRPr lang="en-US" dirty="0" smtClean="0"/>
          </a:p>
          <a:p>
            <a:pPr>
              <a:buNone/>
            </a:pPr>
            <a:endParaRPr lang="en-US" dirty="0" smtClean="0"/>
          </a:p>
        </p:txBody>
      </p:sp>
      <p:sp>
        <p:nvSpPr>
          <p:cNvPr id="5" name="Title 3"/>
          <p:cNvSpPr txBox="1">
            <a:spLocks/>
          </p:cNvSpPr>
          <p:nvPr/>
        </p:nvSpPr>
        <p:spPr>
          <a:xfrm>
            <a:off x="152400" y="228600"/>
            <a:ext cx="8763000" cy="609600"/>
          </a:xfrm>
          <a:prstGeom prst="rect">
            <a:avLst/>
          </a:prstGeom>
          <a:ln w="28575">
            <a:solidFill>
              <a:schemeClr val="tx1"/>
            </a:solidFill>
          </a:ln>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b="1" dirty="0" smtClean="0">
                <a:solidFill>
                  <a:schemeClr val="tx2"/>
                </a:solidFill>
                <a:effectLst>
                  <a:outerShdw blurRad="38100" dist="38100" dir="2700000" algn="tl">
                    <a:srgbClr val="000000">
                      <a:alpha val="43137"/>
                    </a:srgbClr>
                  </a:outerShdw>
                </a:effectLst>
                <a:latin typeface="+mj-lt"/>
                <a:ea typeface="+mj-ea"/>
                <a:cs typeface="+mj-cs"/>
              </a:rPr>
              <a:t>Example 2</a:t>
            </a:r>
            <a:r>
              <a:rPr kumimoji="0" lang="en-US" sz="32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Write for easy understanding</a:t>
            </a:r>
            <a:endParaRPr kumimoji="0" lang="en-U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4" name="Rectangle 3"/>
          <p:cNvSpPr/>
          <p:nvPr/>
        </p:nvSpPr>
        <p:spPr>
          <a:xfrm>
            <a:off x="3886200" y="6324600"/>
            <a:ext cx="5105400" cy="369332"/>
          </a:xfrm>
          <a:prstGeom prst="rect">
            <a:avLst/>
          </a:prstGeom>
        </p:spPr>
        <p:txBody>
          <a:bodyPr wrap="square">
            <a:spAutoFit/>
          </a:bodyPr>
          <a:lstStyle/>
          <a:p>
            <a:r>
              <a:rPr lang="en-US" dirty="0" smtClean="0"/>
              <a:t>(P=practice, K=knowledge, S=skills, A=attitudes)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The 32 identified practices, and 62 underlying competencies are not in rank </a:t>
            </a:r>
            <a:r>
              <a:rPr lang="en-US" dirty="0" smtClean="0"/>
              <a:t>order</a:t>
            </a:r>
          </a:p>
          <a:p>
            <a:pPr>
              <a:buNone/>
            </a:pPr>
            <a:endParaRPr lang="en-US" dirty="0" smtClean="0"/>
          </a:p>
          <a:p>
            <a:pPr>
              <a:buNone/>
            </a:pPr>
            <a:r>
              <a:rPr lang="en-US" dirty="0" smtClean="0"/>
              <a:t>Validated measurement tools do not exist for assessing the practices and underlying competencies</a:t>
            </a:r>
            <a:endParaRPr lang="en-US" dirty="0" smtClean="0"/>
          </a:p>
          <a:p>
            <a:pPr>
              <a:buNone/>
            </a:pPr>
            <a:endParaRPr lang="en-US" dirty="0" smtClean="0"/>
          </a:p>
        </p:txBody>
      </p:sp>
      <p:sp>
        <p:nvSpPr>
          <p:cNvPr id="3" name="Title 2"/>
          <p:cNvSpPr>
            <a:spLocks noGrp="1"/>
          </p:cNvSpPr>
          <p:nvPr>
            <p:ph type="title"/>
          </p:nvPr>
        </p:nvSpPr>
        <p:spPr/>
        <p:txBody>
          <a:bodyPr/>
          <a:lstStyle/>
          <a:p>
            <a:r>
              <a:rPr lang="en-US" dirty="0" smtClean="0"/>
              <a:t>Limitations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For the first time we have a comprehensive list of health literacy practices</a:t>
            </a:r>
          </a:p>
          <a:p>
            <a:endParaRPr lang="en-US" dirty="0" smtClean="0"/>
          </a:p>
          <a:p>
            <a:r>
              <a:rPr lang="en-US" dirty="0" smtClean="0"/>
              <a:t>Practices and competencies are theoretically measurable</a:t>
            </a:r>
          </a:p>
          <a:p>
            <a:endParaRPr lang="en-US" dirty="0" smtClean="0"/>
          </a:p>
          <a:p>
            <a:r>
              <a:rPr lang="en-US" dirty="0" smtClean="0"/>
              <a:t>Individuals and organizations can use the list as a “menu” of options</a:t>
            </a:r>
            <a:endParaRPr lang="en-US" dirty="0"/>
          </a:p>
        </p:txBody>
      </p:sp>
      <p:sp>
        <p:nvSpPr>
          <p:cNvPr id="3" name="Title 2"/>
          <p:cNvSpPr>
            <a:spLocks noGrp="1"/>
          </p:cNvSpPr>
          <p:nvPr>
            <p:ph type="title"/>
          </p:nvPr>
        </p:nvSpPr>
        <p:spPr/>
        <p:txBody>
          <a:bodyPr/>
          <a:lstStyle/>
          <a:p>
            <a:r>
              <a:rPr lang="en-US" dirty="0" smtClean="0"/>
              <a:t>Opportunities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Consensus group with health literacy </a:t>
            </a:r>
            <a:r>
              <a:rPr lang="en-US" dirty="0" smtClean="0"/>
              <a:t>experts to prioritize items</a:t>
            </a:r>
            <a:endParaRPr lang="en-US" dirty="0" smtClean="0"/>
          </a:p>
          <a:p>
            <a:pPr>
              <a:buNone/>
            </a:pPr>
            <a:endParaRPr lang="en-US" dirty="0" smtClean="0"/>
          </a:p>
          <a:p>
            <a:r>
              <a:rPr lang="en-US" dirty="0" smtClean="0"/>
              <a:t>Empiric studies tracking patient-centered outcomes of health literacy </a:t>
            </a:r>
            <a:r>
              <a:rPr lang="en-US" dirty="0" smtClean="0"/>
              <a:t>training interventions for health professionals</a:t>
            </a:r>
            <a:endParaRPr lang="en-US" dirty="0"/>
          </a:p>
        </p:txBody>
      </p:sp>
      <p:sp>
        <p:nvSpPr>
          <p:cNvPr id="3" name="Title 2"/>
          <p:cNvSpPr>
            <a:spLocks noGrp="1"/>
          </p:cNvSpPr>
          <p:nvPr>
            <p:ph type="title"/>
          </p:nvPr>
        </p:nvSpPr>
        <p:spPr/>
        <p:txBody>
          <a:bodyPr/>
          <a:lstStyle/>
          <a:p>
            <a:r>
              <a:rPr lang="en-US" dirty="0" smtClean="0"/>
              <a:t>Next steps</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0"/>
            <a:ext cx="8815234" cy="1138773"/>
          </a:xfrm>
          <a:prstGeom prst="rect">
            <a:avLst/>
          </a:prstGeom>
          <a:noFill/>
        </p:spPr>
        <p:txBody>
          <a:bodyPr wrap="none" rtlCol="0">
            <a:spAutoFit/>
          </a:bodyPr>
          <a:lstStyle/>
          <a:p>
            <a:r>
              <a:rPr lang="en-US" sz="3200" dirty="0" smtClean="0"/>
              <a:t>“Communication works for those who work at it”</a:t>
            </a:r>
          </a:p>
          <a:p>
            <a:endParaRPr lang="en-US" dirty="0" smtClean="0"/>
          </a:p>
          <a:p>
            <a:pPr algn="r"/>
            <a:r>
              <a:rPr lang="en-US" dirty="0" smtClean="0"/>
              <a:t>-- John Powell, composer</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274320" indent="-274320">
              <a:buNone/>
              <a:defRPr/>
            </a:pPr>
            <a:r>
              <a:rPr lang="en-US" sz="2400" dirty="0" smtClean="0"/>
              <a:t>Ali N. </a:t>
            </a:r>
            <a:r>
              <a:rPr lang="en-US" sz="2800" dirty="0" smtClean="0"/>
              <a:t>Are we training residents to communicate with low health literacy patients? Journal of Community Hospital Internal Medicine Perspectives 2012, 2: 19238 - </a:t>
            </a:r>
            <a:r>
              <a:rPr lang="en-US" sz="2800" dirty="0" smtClean="0">
                <a:hlinkClick r:id="rId2"/>
              </a:rPr>
              <a:t>http://dx.doi.org/10.3402/jchimp.v2i4.19238. Accessed 4/1/13</a:t>
            </a:r>
            <a:endParaRPr lang="en-US" sz="2800" dirty="0" smtClean="0"/>
          </a:p>
          <a:p>
            <a:pPr marL="274320" indent="-274320">
              <a:buNone/>
              <a:defRPr/>
            </a:pPr>
            <a:r>
              <a:rPr lang="en-US" dirty="0" smtClean="0"/>
              <a:t>AMA (American Medical Association), Ad Hoc Committee on Health Literacy for the Council on Scientific Affairs. Health literacy: report of the Council on Scientific Affairs. JAMA 1999; 281(6):552-7</a:t>
            </a:r>
            <a:endParaRPr lang="en-US" dirty="0" smtClean="0">
              <a:solidFill>
                <a:srgbClr val="FF0000"/>
              </a:solidFill>
            </a:endParaRPr>
          </a:p>
          <a:p>
            <a:pPr marL="274320" indent="-274320">
              <a:buNone/>
              <a:defRPr/>
            </a:pPr>
            <a:r>
              <a:rPr lang="en-US" dirty="0" smtClean="0"/>
              <a:t>Barrett SE, </a:t>
            </a:r>
            <a:r>
              <a:rPr lang="en-US" dirty="0" err="1" smtClean="0"/>
              <a:t>Puryear</a:t>
            </a:r>
            <a:r>
              <a:rPr lang="en-US" dirty="0" smtClean="0"/>
              <a:t> JS, </a:t>
            </a:r>
            <a:r>
              <a:rPr lang="en-US" dirty="0" err="1" smtClean="0"/>
              <a:t>Westpheling</a:t>
            </a:r>
            <a:r>
              <a:rPr lang="en-US" dirty="0" smtClean="0"/>
              <a:t> K. Health literacy practices in primary care settings: examples from the field. January 2008. Available at </a:t>
            </a:r>
            <a:r>
              <a:rPr lang="en-US" dirty="0" smtClean="0">
                <a:hlinkClick r:id="rId3"/>
              </a:rPr>
              <a:t>http://www.commonwealthfund.org</a:t>
            </a:r>
            <a:endParaRPr lang="en-US" dirty="0" smtClean="0"/>
          </a:p>
          <a:p>
            <a:pPr marL="274320" indent="-274320">
              <a:buNone/>
              <a:defRPr/>
            </a:pPr>
            <a:r>
              <a:rPr lang="en-US" dirty="0" smtClean="0"/>
              <a:t>Castro CM, Wilson C, Wang F, </a:t>
            </a:r>
            <a:r>
              <a:rPr lang="en-US" dirty="0" err="1" smtClean="0"/>
              <a:t>Schillinger</a:t>
            </a:r>
            <a:r>
              <a:rPr lang="en-US" dirty="0" smtClean="0"/>
              <a:t> D. Babel Babble: Physicians’ use of </a:t>
            </a:r>
            <a:r>
              <a:rPr lang="en-US" dirty="0" err="1" smtClean="0"/>
              <a:t>unclarified</a:t>
            </a:r>
            <a:r>
              <a:rPr lang="en-US" dirty="0" smtClean="0"/>
              <a:t> medical jargon with patients. Am J Health </a:t>
            </a:r>
            <a:r>
              <a:rPr lang="en-US" dirty="0" err="1" smtClean="0"/>
              <a:t>Behav</a:t>
            </a:r>
            <a:r>
              <a:rPr lang="en-US" dirty="0" smtClean="0"/>
              <a:t> 2007;31(</a:t>
            </a:r>
            <a:r>
              <a:rPr lang="en-US" dirty="0" err="1" smtClean="0"/>
              <a:t>Suppl</a:t>
            </a:r>
            <a:r>
              <a:rPr lang="en-US" dirty="0" smtClean="0"/>
              <a:t> 1):S85-S95</a:t>
            </a:r>
          </a:p>
        </p:txBody>
      </p:sp>
      <p:sp>
        <p:nvSpPr>
          <p:cNvPr id="3" name="Title 2"/>
          <p:cNvSpPr>
            <a:spLocks noGrp="1"/>
          </p:cNvSpPr>
          <p:nvPr>
            <p:ph type="title"/>
          </p:nvPr>
        </p:nvSpPr>
        <p:spPr/>
        <p:txBody>
          <a:bodyPr/>
          <a:lstStyle/>
          <a:p>
            <a:r>
              <a:rPr lang="en-US" dirty="0" smtClean="0">
                <a:effectLst/>
              </a:rPr>
              <a:t>References</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sz="2800" dirty="0" smtClean="0"/>
              <a:t>Coleman C. Teaching Healthcare Professionals about Health Literacy: A Review of the Literature. </a:t>
            </a:r>
            <a:r>
              <a:rPr lang="en-US" sz="2800" i="1" dirty="0" smtClean="0"/>
              <a:t>Nursing Outlook </a:t>
            </a:r>
            <a:r>
              <a:rPr lang="en-US" sz="2800" dirty="0" smtClean="0"/>
              <a:t>2011;59:70-78</a:t>
            </a:r>
          </a:p>
          <a:p>
            <a:pPr>
              <a:buNone/>
            </a:pPr>
            <a:r>
              <a:rPr lang="en-US" sz="2800" dirty="0" smtClean="0"/>
              <a:t>Coleman C, </a:t>
            </a:r>
            <a:r>
              <a:rPr lang="en-US" sz="2800" dirty="0" err="1" smtClean="0"/>
              <a:t>Appy</a:t>
            </a:r>
            <a:r>
              <a:rPr lang="en-US" sz="2800" dirty="0" smtClean="0"/>
              <a:t> S. Health literacy teaching in U.S. medical schools, 2010. </a:t>
            </a:r>
            <a:r>
              <a:rPr lang="en-US" sz="2800" i="1" dirty="0" smtClean="0"/>
              <a:t>Family Medicine</a:t>
            </a:r>
            <a:r>
              <a:rPr lang="en-US" sz="2800" dirty="0" smtClean="0"/>
              <a:t>, </a:t>
            </a:r>
            <a:r>
              <a:rPr lang="en-US" sz="2900" dirty="0" smtClean="0"/>
              <a:t>2012;44(7):504-7 </a:t>
            </a:r>
          </a:p>
          <a:p>
            <a:pPr>
              <a:buNone/>
            </a:pPr>
            <a:r>
              <a:rPr lang="en-US" sz="2900" dirty="0" smtClean="0"/>
              <a:t>Coleman C, Hudson S. </a:t>
            </a:r>
            <a:r>
              <a:rPr lang="en-US" sz="3400" dirty="0" smtClean="0"/>
              <a:t>Health Literacy Practices for Health Professionals: A Consensus Study. In review</a:t>
            </a:r>
            <a:endParaRPr lang="en-US" sz="2900" dirty="0" smtClean="0"/>
          </a:p>
          <a:p>
            <a:pPr>
              <a:buNone/>
            </a:pPr>
            <a:r>
              <a:rPr lang="en-US" sz="2900" dirty="0" smtClean="0"/>
              <a:t>Coleman C, Hudson S, Maine L. Health Literacy Educational Competencies for Students of the Health Professions: A Consensus Study. In review </a:t>
            </a:r>
            <a:r>
              <a:rPr lang="en-US" sz="1600" dirty="0" smtClean="0"/>
              <a:t>	</a:t>
            </a:r>
            <a:endParaRPr lang="en-US" sz="2800" dirty="0" smtClean="0">
              <a:solidFill>
                <a:srgbClr val="FF0000"/>
              </a:solidFill>
            </a:endParaRPr>
          </a:p>
          <a:p>
            <a:pPr>
              <a:buNone/>
            </a:pPr>
            <a:r>
              <a:rPr lang="en-US" sz="2800" dirty="0" smtClean="0"/>
              <a:t>Coleman C, Nguyen N. Health literacy teaching in U.S. Family Medicine Residencies, 2011. Unpublished.</a:t>
            </a:r>
          </a:p>
          <a:p>
            <a:endParaRPr lang="en-US" sz="2800" dirty="0" smtClean="0"/>
          </a:p>
          <a:p>
            <a:endParaRPr lang="en-US" sz="2800" dirty="0" smtClean="0"/>
          </a:p>
        </p:txBody>
      </p:sp>
      <p:sp>
        <p:nvSpPr>
          <p:cNvPr id="3" name="Title 2"/>
          <p:cNvSpPr>
            <a:spLocks noGrp="1"/>
          </p:cNvSpPr>
          <p:nvPr>
            <p:ph type="title"/>
          </p:nvPr>
        </p:nvSpPr>
        <p:spPr/>
        <p:txBody>
          <a:bodyPr/>
          <a:lstStyle/>
          <a:p>
            <a:r>
              <a:rPr lang="en-US" dirty="0" smtClean="0">
                <a:effectLst/>
              </a:rPr>
              <a:t>References</a:t>
            </a:r>
            <a:endParaRPr lang="en-US" dirty="0">
              <a:effectLs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274320" indent="-274320">
              <a:buNone/>
              <a:defRPr/>
            </a:pPr>
            <a:r>
              <a:rPr lang="en-US" sz="2800" dirty="0" err="1" smtClean="0"/>
              <a:t>DeWalt</a:t>
            </a:r>
            <a:r>
              <a:rPr lang="en-US" sz="2800" dirty="0" smtClean="0"/>
              <a:t> DA, Callahan LF, Hawk VH, </a:t>
            </a:r>
            <a:r>
              <a:rPr lang="en-US" sz="2800" dirty="0" err="1" smtClean="0"/>
              <a:t>Broucksou</a:t>
            </a:r>
            <a:r>
              <a:rPr lang="en-US" sz="2800" dirty="0" smtClean="0"/>
              <a:t> KA, </a:t>
            </a:r>
            <a:r>
              <a:rPr lang="en-US" sz="2800" dirty="0" err="1" smtClean="0"/>
              <a:t>Hink</a:t>
            </a:r>
            <a:r>
              <a:rPr lang="en-US" sz="2800" dirty="0" smtClean="0"/>
              <a:t> A, Rudd R, et al. Health Literacy Universal Precautions Toolkit. (Prepared by North Carolina Network Consor­tium, The Cecil G. </a:t>
            </a:r>
            <a:r>
              <a:rPr lang="en-US" sz="2800" dirty="0" err="1" smtClean="0"/>
              <a:t>Sheps</a:t>
            </a:r>
            <a:r>
              <a:rPr lang="en-US" sz="2800" dirty="0" smtClean="0"/>
              <a:t> Center for Health Services Research, The University of North Carolina at Chapel Hill, under Contract No. HHSA290200710014.) AHRQ Publication No. 10-0046-EF) Rockville, MD. Agency for Healthcare Research and Quality; April 2010</a:t>
            </a:r>
          </a:p>
          <a:p>
            <a:pPr marL="274320" indent="-274320">
              <a:buNone/>
              <a:defRPr/>
            </a:pPr>
            <a:r>
              <a:rPr lang="en-US" sz="2800" dirty="0" err="1" smtClean="0"/>
              <a:t>Doak</a:t>
            </a:r>
            <a:r>
              <a:rPr lang="en-US" sz="2800" dirty="0" smtClean="0"/>
              <a:t> CC, </a:t>
            </a:r>
            <a:r>
              <a:rPr lang="en-US" sz="2800" dirty="0" err="1" smtClean="0"/>
              <a:t>Doak</a:t>
            </a:r>
            <a:r>
              <a:rPr lang="en-US" sz="2800" dirty="0" smtClean="0"/>
              <a:t> LG, Root J. Teaching patients with low literacy skills, 2</a:t>
            </a:r>
            <a:r>
              <a:rPr lang="en-US" sz="2800" baseline="30000" dirty="0" smtClean="0"/>
              <a:t>nd</a:t>
            </a:r>
            <a:r>
              <a:rPr lang="en-US" sz="2800" dirty="0" smtClean="0"/>
              <a:t> ed. Philadelphia: J.B. Lippincott, 1996</a:t>
            </a:r>
          </a:p>
          <a:p>
            <a:pPr marL="274320" indent="-274320">
              <a:buNone/>
              <a:defRPr/>
            </a:pPr>
            <a:r>
              <a:rPr lang="en-US" sz="2800" dirty="0" err="1" smtClean="0"/>
              <a:t>Kutner</a:t>
            </a:r>
            <a:r>
              <a:rPr lang="en-US" sz="2800" dirty="0" smtClean="0"/>
              <a:t> M, Greenberg E, Baer J. A first look at the literacy of America's adults in the 21st century. Washington, D.C.: National Center for Education Statistics, Department of Education; December 2005. Available at </a:t>
            </a:r>
            <a:r>
              <a:rPr lang="en-US" sz="2800" u="sng" dirty="0" smtClean="0">
                <a:hlinkClick r:id="rId2"/>
              </a:rPr>
              <a:t>http://nces.ed.gov/NAAL/PDF/2006470.pdf</a:t>
            </a:r>
            <a:r>
              <a:rPr lang="en-US" sz="2800" dirty="0" smtClean="0"/>
              <a:t>. Accessed 8/6/2012</a:t>
            </a:r>
          </a:p>
          <a:p>
            <a:pPr marL="274320" indent="-274320">
              <a:buNone/>
              <a:defRPr/>
            </a:pPr>
            <a:endParaRPr lang="en-US" sz="2800" dirty="0" smtClean="0"/>
          </a:p>
        </p:txBody>
      </p:sp>
      <p:sp>
        <p:nvSpPr>
          <p:cNvPr id="3" name="Title 2"/>
          <p:cNvSpPr>
            <a:spLocks noGrp="1"/>
          </p:cNvSpPr>
          <p:nvPr>
            <p:ph type="title"/>
          </p:nvPr>
        </p:nvSpPr>
        <p:spPr/>
        <p:txBody>
          <a:bodyPr/>
          <a:lstStyle/>
          <a:p>
            <a:r>
              <a:rPr lang="en-US" dirty="0" smtClean="0">
                <a:effectLst/>
              </a:rPr>
              <a:t>References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74320" indent="-274320">
              <a:buNone/>
              <a:defRPr/>
            </a:pPr>
            <a:r>
              <a:rPr lang="en-US" sz="2400" dirty="0" smtClean="0"/>
              <a:t>(NQF) National Quality Forum. Safe practices for better healthcare. Washington, DC: National Quality Forum, 2003. Available at </a:t>
            </a:r>
            <a:r>
              <a:rPr lang="en-US" sz="2400" dirty="0" smtClean="0">
                <a:hlinkClick r:id="rId2"/>
              </a:rPr>
              <a:t>http://www.ahrq.gov/qual/nqfpract.pdf</a:t>
            </a:r>
            <a:r>
              <a:rPr lang="en-US" sz="2400" dirty="0" smtClean="0"/>
              <a:t>. Accessed 27 November, 2008</a:t>
            </a:r>
          </a:p>
          <a:p>
            <a:pPr marL="274320" indent="-274320">
              <a:buNone/>
              <a:defRPr/>
            </a:pPr>
            <a:r>
              <a:rPr lang="en-US" sz="2400" dirty="0" smtClean="0"/>
              <a:t>Nielsen-</a:t>
            </a:r>
            <a:r>
              <a:rPr lang="en-US" sz="2400" dirty="0" err="1" smtClean="0"/>
              <a:t>Bohlman</a:t>
            </a:r>
            <a:r>
              <a:rPr lang="en-US" sz="2400" dirty="0" smtClean="0"/>
              <a:t> L, Panzer AM, </a:t>
            </a:r>
            <a:r>
              <a:rPr lang="en-US" sz="2400" dirty="0" err="1" smtClean="0"/>
              <a:t>Kindig</a:t>
            </a:r>
            <a:r>
              <a:rPr lang="en-US" sz="2400" dirty="0" smtClean="0"/>
              <a:t> DA, eds. Health literacy: a prescription to end confusion. Institute of Medicine of the National Academies, Board on Neuroscience and Behavioral Health, Committee on Health Literacy. Washington, D.C.: The National Academies Press, 2004 </a:t>
            </a:r>
          </a:p>
          <a:p>
            <a:pPr marL="274320" indent="-274320">
              <a:buNone/>
              <a:defRPr/>
            </a:pPr>
            <a:endParaRPr lang="en-US" dirty="0"/>
          </a:p>
        </p:txBody>
      </p:sp>
      <p:sp>
        <p:nvSpPr>
          <p:cNvPr id="3" name="Title 2"/>
          <p:cNvSpPr>
            <a:spLocks noGrp="1"/>
          </p:cNvSpPr>
          <p:nvPr>
            <p:ph type="title"/>
          </p:nvPr>
        </p:nvSpPr>
        <p:spPr/>
        <p:txBody>
          <a:bodyPr/>
          <a:lstStyle/>
          <a:p>
            <a:r>
              <a:rPr lang="en-US" dirty="0" smtClean="0">
                <a:effectLst/>
              </a:rPr>
              <a:t>References</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sz="2800" dirty="0" err="1" smtClean="0"/>
              <a:t>Schillinger</a:t>
            </a:r>
            <a:r>
              <a:rPr lang="en-US" sz="2800" dirty="0" smtClean="0"/>
              <a:t> D, </a:t>
            </a:r>
            <a:r>
              <a:rPr lang="en-US" sz="2800" dirty="0" err="1" smtClean="0"/>
              <a:t>Piette</a:t>
            </a:r>
            <a:r>
              <a:rPr lang="en-US" sz="2800" dirty="0" smtClean="0"/>
              <a:t> J, </a:t>
            </a:r>
            <a:r>
              <a:rPr lang="en-US" sz="2800" dirty="0" err="1" smtClean="0"/>
              <a:t>Grumbach</a:t>
            </a:r>
            <a:r>
              <a:rPr lang="en-US" sz="2800" dirty="0" smtClean="0"/>
              <a:t> K et al. Closing the loop. Physician communication with diabetic patients who have low health literacy. Arch Intern Med 2003;163:83-90</a:t>
            </a:r>
          </a:p>
          <a:p>
            <a:pPr>
              <a:buNone/>
            </a:pPr>
            <a:r>
              <a:rPr lang="en-US" sz="2800" dirty="0" smtClean="0"/>
              <a:t>Schwartzberg JG, </a:t>
            </a:r>
            <a:r>
              <a:rPr lang="en-US" sz="2800" dirty="0" err="1" smtClean="0"/>
              <a:t>Cowett</a:t>
            </a:r>
            <a:r>
              <a:rPr lang="en-US" sz="2800" dirty="0" smtClean="0"/>
              <a:t> A, </a:t>
            </a:r>
            <a:r>
              <a:rPr lang="en-US" sz="2800" dirty="0" err="1" smtClean="0"/>
              <a:t>VanGeest</a:t>
            </a:r>
            <a:r>
              <a:rPr lang="en-US" sz="2800" dirty="0" smtClean="0"/>
              <a:t> J, Wolf MS. Communication techniques for patients with low health literacy: a survey of physicians, nurses, and pharmacists. Am J Health </a:t>
            </a:r>
            <a:r>
              <a:rPr lang="en-US" sz="2800" dirty="0" err="1" smtClean="0"/>
              <a:t>Behav</a:t>
            </a:r>
            <a:r>
              <a:rPr lang="en-US" sz="2800" dirty="0" smtClean="0"/>
              <a:t> 2007;31(</a:t>
            </a:r>
            <a:r>
              <a:rPr lang="en-US" sz="2800" dirty="0" err="1" smtClean="0"/>
              <a:t>Suppl</a:t>
            </a:r>
            <a:r>
              <a:rPr lang="en-US" sz="2800" dirty="0" smtClean="0"/>
              <a:t> 1):S96-S104</a:t>
            </a:r>
          </a:p>
          <a:p>
            <a:pPr>
              <a:buNone/>
            </a:pPr>
            <a:r>
              <a:rPr lang="en-US" sz="2800" dirty="0" smtClean="0"/>
              <a:t>Sheridan SL, </a:t>
            </a:r>
            <a:r>
              <a:rPr lang="en-US" sz="2800" dirty="0" err="1" smtClean="0"/>
              <a:t>Halpern</a:t>
            </a:r>
            <a:r>
              <a:rPr lang="en-US" sz="2800" dirty="0" smtClean="0"/>
              <a:t> DJ, </a:t>
            </a:r>
            <a:r>
              <a:rPr lang="en-US" sz="2800" dirty="0" err="1" smtClean="0"/>
              <a:t>Viera</a:t>
            </a:r>
            <a:r>
              <a:rPr lang="en-US" sz="2800" dirty="0" smtClean="0"/>
              <a:t> AJ, </a:t>
            </a:r>
            <a:r>
              <a:rPr lang="en-US" sz="2800" dirty="0" err="1" smtClean="0"/>
              <a:t>Berkman</a:t>
            </a:r>
            <a:r>
              <a:rPr lang="en-US" sz="2800" dirty="0" smtClean="0"/>
              <a:t> ND, Donahue KE, </a:t>
            </a:r>
            <a:r>
              <a:rPr lang="en-US" sz="2800" dirty="0" err="1" smtClean="0"/>
              <a:t>Crotty</a:t>
            </a:r>
            <a:r>
              <a:rPr lang="en-US" sz="2800" dirty="0" smtClean="0"/>
              <a:t> K. Interventions for individuals with low health literacy: a systematic review. J Health Communication 2011;16:30-54</a:t>
            </a:r>
          </a:p>
          <a:p>
            <a:pPr>
              <a:buNone/>
            </a:pPr>
            <a:r>
              <a:rPr lang="en-US" sz="2800" dirty="0" smtClean="0"/>
              <a:t>Weiss BD, Coyne C. Communicating with patients who cannot read. NEJM 1997;337(4):272-4</a:t>
            </a:r>
          </a:p>
          <a:p>
            <a:endParaRPr lang="en-US" dirty="0"/>
          </a:p>
        </p:txBody>
      </p:sp>
      <p:sp>
        <p:nvSpPr>
          <p:cNvPr id="3" name="Title 2"/>
          <p:cNvSpPr>
            <a:spLocks noGrp="1"/>
          </p:cNvSpPr>
          <p:nvPr>
            <p:ph type="title"/>
          </p:nvPr>
        </p:nvSpPr>
        <p:spPr/>
        <p:txBody>
          <a:bodyPr/>
          <a:lstStyle/>
          <a:p>
            <a:r>
              <a:rPr lang="en-US" dirty="0" smtClean="0">
                <a:effectLst/>
              </a:rPr>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905</TotalTime>
  <Words>2828</Words>
  <Application>Microsoft Office PowerPoint</Application>
  <PresentationFormat>On-screen Show (4:3)</PresentationFormat>
  <Paragraphs>561</Paragraphs>
  <Slides>54</Slides>
  <Notes>0</Notes>
  <HiddenSlides>0</HiddenSlides>
  <MMClips>1</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Concourse</vt:lpstr>
      <vt:lpstr>Health Literate Communication Training for Health Care Workers:  Competencies and Best Practices</vt:lpstr>
      <vt:lpstr>Slide 2</vt:lpstr>
      <vt:lpstr>Disclosure statement</vt:lpstr>
      <vt:lpstr>Learning objectives</vt:lpstr>
      <vt:lpstr>Overview</vt:lpstr>
      <vt:lpstr>Background:  why a consensus study?</vt:lpstr>
      <vt:lpstr>IOM health literacy report, 2004</vt:lpstr>
      <vt:lpstr>Current state of health care</vt:lpstr>
      <vt:lpstr>Current state of health care education</vt:lpstr>
      <vt:lpstr>Current state of health care education</vt:lpstr>
      <vt:lpstr>Current state of health care education</vt:lpstr>
      <vt:lpstr> Health literacy competencies </vt:lpstr>
      <vt:lpstr>Health literacy practices</vt:lpstr>
      <vt:lpstr>Consensus study  </vt:lpstr>
      <vt:lpstr>Selection of potential competencies</vt:lpstr>
      <vt:lpstr>Methods</vt:lpstr>
      <vt:lpstr>Methods</vt:lpstr>
      <vt:lpstr>Delphi: how it works</vt:lpstr>
      <vt:lpstr>Slide 19</vt:lpstr>
      <vt:lpstr>Slide 20</vt:lpstr>
      <vt:lpstr>Methods</vt:lpstr>
      <vt:lpstr>  Results</vt:lpstr>
      <vt:lpstr>   Results</vt:lpstr>
      <vt:lpstr>Selected Best Practices</vt:lpstr>
      <vt:lpstr>Example best practices</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Example best practices</vt:lpstr>
      <vt:lpstr>Slide 39</vt:lpstr>
      <vt:lpstr>Slide 40</vt:lpstr>
      <vt:lpstr>Slide 41</vt:lpstr>
      <vt:lpstr>Slide 42</vt:lpstr>
      <vt:lpstr>Slide 43</vt:lpstr>
      <vt:lpstr>Slide 44</vt:lpstr>
      <vt:lpstr>Slide 45</vt:lpstr>
      <vt:lpstr>Limitations</vt:lpstr>
      <vt:lpstr>Opportunities</vt:lpstr>
      <vt:lpstr>Next steps</vt:lpstr>
      <vt:lpstr>Slide 49</vt:lpstr>
      <vt:lpstr>References</vt:lpstr>
      <vt:lpstr>References</vt:lpstr>
      <vt:lpstr>References</vt:lpstr>
      <vt:lpstr>References</vt:lpstr>
      <vt:lpstr>References</vt:lpstr>
    </vt:vector>
  </TitlesOfParts>
  <Company>OHSU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Literacy Competencies for Health Professionals: Preliminary results of a modified Delphi consensus study</dc:title>
  <dc:creator>ITG</dc:creator>
  <cp:lastModifiedBy>ITG</cp:lastModifiedBy>
  <cp:revision>123</cp:revision>
  <dcterms:created xsi:type="dcterms:W3CDTF">2011-10-15T04:45:25Z</dcterms:created>
  <dcterms:modified xsi:type="dcterms:W3CDTF">2013-04-06T00:40:54Z</dcterms:modified>
</cp:coreProperties>
</file>