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8" r:id="rId3"/>
    <p:sldId id="274" r:id="rId4"/>
    <p:sldId id="268" r:id="rId5"/>
    <p:sldId id="273" r:id="rId6"/>
    <p:sldId id="272" r:id="rId7"/>
    <p:sldId id="264" r:id="rId8"/>
    <p:sldId id="257" r:id="rId9"/>
    <p:sldId id="260" r:id="rId10"/>
    <p:sldId id="291" r:id="rId11"/>
    <p:sldId id="261" r:id="rId12"/>
    <p:sldId id="262" r:id="rId13"/>
    <p:sldId id="259" r:id="rId14"/>
    <p:sldId id="269" r:id="rId15"/>
    <p:sldId id="282" r:id="rId16"/>
    <p:sldId id="265" r:id="rId17"/>
    <p:sldId id="270" r:id="rId18"/>
    <p:sldId id="266" r:id="rId19"/>
    <p:sldId id="287" r:id="rId20"/>
    <p:sldId id="292" r:id="rId21"/>
    <p:sldId id="283" r:id="rId22"/>
    <p:sldId id="271" r:id="rId23"/>
    <p:sldId id="285" r:id="rId24"/>
    <p:sldId id="280" r:id="rId25"/>
    <p:sldId id="281" r:id="rId26"/>
    <p:sldId id="279" r:id="rId27"/>
    <p:sldId id="284" r:id="rId28"/>
    <p:sldId id="278" r:id="rId29"/>
    <p:sldId id="276" r:id="rId30"/>
    <p:sldId id="301" r:id="rId31"/>
    <p:sldId id="267" r:id="rId32"/>
    <p:sldId id="290" r:id="rId33"/>
    <p:sldId id="277" r:id="rId34"/>
    <p:sldId id="295" r:id="rId35"/>
    <p:sldId id="296" r:id="rId36"/>
    <p:sldId id="289" r:id="rId37"/>
    <p:sldId id="293" r:id="rId38"/>
    <p:sldId id="297" r:id="rId39"/>
    <p:sldId id="298" r:id="rId40"/>
    <p:sldId id="299" r:id="rId41"/>
    <p:sldId id="30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3" d="100"/>
          <a:sy n="103" d="100"/>
        </p:scale>
        <p:origin x="-1116" y="-84"/>
      </p:cViewPr>
      <p:guideLst>
        <p:guide orient="horz" pos="2160"/>
        <p:guide pos="2880"/>
      </p:guideLst>
    </p:cSldViewPr>
  </p:slideViewPr>
  <p:notesTextViewPr>
    <p:cViewPr>
      <p:scale>
        <a:sx n="1" d="1"/>
        <a:sy n="1" d="1"/>
      </p:scale>
      <p:origin x="0" y="0"/>
    </p:cViewPr>
  </p:notesTextViewPr>
  <p:sorterViewPr>
    <p:cViewPr>
      <p:scale>
        <a:sx n="100" d="100"/>
        <a:sy n="100" d="100"/>
      </p:scale>
      <p:origin x="0" y="42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A67FF997-665B-489B-812F-3263AB2E4CD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538-86D7-4719-B2D4-8DEBA8CC895F}"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A67FF997-665B-489B-812F-3263AB2E4CD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538-86D7-4719-B2D4-8DEBA8CC895F}"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7FF997-665B-489B-812F-3263AB2E4CD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538-86D7-4719-B2D4-8DEBA8CC895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A67FF997-665B-489B-812F-3263AB2E4CDD}" type="datetimeFigureOut">
              <a:rPr lang="en-US" smtClean="0"/>
              <a:t>10/22/2015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CD538-86D7-4719-B2D4-8DEBA8CC895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A67FF997-665B-489B-812F-3263AB2E4CDD}" type="datetimeFigureOut">
              <a:rPr lang="en-US" smtClean="0"/>
              <a:t>10/22/2015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8CD538-86D7-4719-B2D4-8DEBA8CC895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67FF997-665B-489B-812F-3263AB2E4CDD}" type="datetimeFigureOut">
              <a:rPr lang="en-US" smtClean="0"/>
              <a:t>10/22/2015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8CD538-86D7-4719-B2D4-8DEBA8CC895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7FF997-665B-489B-812F-3263AB2E4CDD}" type="datetimeFigureOut">
              <a:rPr lang="en-US" smtClean="0"/>
              <a:t>10/22/2015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8CD538-86D7-4719-B2D4-8DEBA8CC895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7FF997-665B-489B-812F-3263AB2E4CDD}" type="datetimeFigureOut">
              <a:rPr lang="en-US" smtClean="0"/>
              <a:t>10/22/2015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CD538-86D7-4719-B2D4-8DEBA8CC895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7FF997-665B-489B-812F-3263AB2E4CDD}" type="datetimeFigureOut">
              <a:rPr lang="en-US" smtClean="0"/>
              <a:t>10/22/2015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CD538-86D7-4719-B2D4-8DEBA8CC895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7FF997-665B-489B-812F-3263AB2E4CD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538-86D7-4719-B2D4-8DEBA8CC895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7FF997-665B-489B-812F-3263AB2E4CD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538-86D7-4719-B2D4-8DEBA8CC895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A67FF997-665B-489B-812F-3263AB2E4CDD}" type="datetimeFigureOut">
              <a:rPr lang="en-US" smtClean="0"/>
              <a:t>10/22/2015</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F28CD538-86D7-4719-B2D4-8DEBA8CC895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2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image" Target="../media/image93.png"/></Relationships>
</file>

<file path=ppt/slides/_rels/slide2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2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2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2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7.xml"/><Relationship Id="rId4" Type="http://schemas.openxmlformats.org/officeDocument/2006/relationships/image" Target="../media/image109.png"/></Relationships>
</file>

<file path=ppt/slides/_rels/slide29.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tiff"/><Relationship Id="rId1" Type="http://schemas.openxmlformats.org/officeDocument/2006/relationships/slideLayout" Target="../slideLayouts/slideLayout7.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 Id="rId9" Type="http://schemas.openxmlformats.org/officeDocument/2006/relationships/image" Target="../media/image1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7.xml"/><Relationship Id="rId5" Type="http://schemas.openxmlformats.org/officeDocument/2006/relationships/image" Target="../media/image121.png"/><Relationship Id="rId4" Type="http://schemas.openxmlformats.org/officeDocument/2006/relationships/image" Target="../media/image120.png"/></Relationships>
</file>

<file path=ppt/slides/_rels/slide3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xml"/><Relationship Id="rId5" Type="http://schemas.openxmlformats.org/officeDocument/2006/relationships/image" Target="../media/image125.png"/><Relationship Id="rId4" Type="http://schemas.openxmlformats.org/officeDocument/2006/relationships/image" Target="../media/image124.png"/></Relationships>
</file>

<file path=ppt/slides/_rels/slide33.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png"/><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3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7.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3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 Id="rId4" Type="http://schemas.openxmlformats.org/officeDocument/2006/relationships/image" Target="../media/image139.png"/></Relationships>
</file>

<file path=ppt/slides/_rels/slide36.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image" Target="../media/image140.png"/><Relationship Id="rId1" Type="http://schemas.openxmlformats.org/officeDocument/2006/relationships/slideLayout" Target="../slideLayouts/slideLayout7.xml"/><Relationship Id="rId6" Type="http://schemas.openxmlformats.org/officeDocument/2006/relationships/image" Target="../media/image144.png"/><Relationship Id="rId5" Type="http://schemas.openxmlformats.org/officeDocument/2006/relationships/image" Target="../media/image143.png"/><Relationship Id="rId10" Type="http://schemas.openxmlformats.org/officeDocument/2006/relationships/image" Target="../media/image148.png"/><Relationship Id="rId4" Type="http://schemas.openxmlformats.org/officeDocument/2006/relationships/image" Target="../media/image142.png"/><Relationship Id="rId9" Type="http://schemas.openxmlformats.org/officeDocument/2006/relationships/image" Target="../media/image147.png"/></Relationships>
</file>

<file path=ppt/slides/_rels/slide3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7.xml"/><Relationship Id="rId4" Type="http://schemas.openxmlformats.org/officeDocument/2006/relationships/image" Target="../media/image151.png"/></Relationships>
</file>

<file path=ppt/slides/_rels/slide3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7.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3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4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7.xml"/><Relationship Id="rId5" Type="http://schemas.openxmlformats.org/officeDocument/2006/relationships/image" Target="../media/image163.png"/><Relationship Id="rId4" Type="http://schemas.openxmlformats.org/officeDocument/2006/relationships/image" Target="../media/image162.png"/></Relationships>
</file>

<file path=ppt/slides/_rels/slide41.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endParaRPr lang="en-US"/>
          </a:p>
        </p:txBody>
      </p:sp>
      <p:sp>
        <p:nvSpPr>
          <p:cNvPr id="34" name="Rectangle 33"/>
          <p:cNvSpPr>
            <a:spLocks noChangeArrowheads="1"/>
          </p:cNvSpPr>
          <p:nvPr/>
        </p:nvSpPr>
        <p:spPr bwMode="auto">
          <a:xfrm>
            <a:off x="5303837" y="3157538"/>
            <a:ext cx="147638" cy="228600"/>
          </a:xfrm>
          <a:prstGeom prst="rect">
            <a:avLst/>
          </a:prstGeom>
          <a:solidFill>
            <a:srgbClr val="FFFFFF"/>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35" name="Text Box 5"/>
          <p:cNvSpPr txBox="1">
            <a:spLocks noChangeArrowheads="1"/>
          </p:cNvSpPr>
          <p:nvPr/>
        </p:nvSpPr>
        <p:spPr bwMode="auto">
          <a:xfrm>
            <a:off x="4906962" y="4159250"/>
            <a:ext cx="93663" cy="122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TextBox 16"/>
          <p:cNvSpPr txBox="1"/>
          <p:nvPr/>
        </p:nvSpPr>
        <p:spPr>
          <a:xfrm>
            <a:off x="4114800" y="3657600"/>
            <a:ext cx="1336675" cy="369332"/>
          </a:xfrm>
          <a:prstGeom prst="rect">
            <a:avLst/>
          </a:prstGeom>
          <a:solidFill>
            <a:schemeClr val="bg1"/>
          </a:solidFill>
        </p:spPr>
        <p:txBody>
          <a:bodyPr wrap="square" rtlCol="0">
            <a:spAutoFit/>
          </a:bodyPr>
          <a:lstStyle/>
          <a:p>
            <a:endParaRPr lang="en-US" dirty="0"/>
          </a:p>
        </p:txBody>
      </p:sp>
      <p:sp>
        <p:nvSpPr>
          <p:cNvPr id="47" name="Rectangle 46"/>
          <p:cNvSpPr/>
          <p:nvPr/>
        </p:nvSpPr>
        <p:spPr>
          <a:xfrm>
            <a:off x="-76200" y="-76200"/>
            <a:ext cx="9296400" cy="7010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2" descr="state-of-wiscons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930450"/>
            <a:ext cx="6781800" cy="877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52" name="Text Box 12"/>
          <p:cNvSpPr txBox="1">
            <a:spLocks noChangeArrowheads="1"/>
          </p:cNvSpPr>
          <p:nvPr/>
        </p:nvSpPr>
        <p:spPr bwMode="auto">
          <a:xfrm>
            <a:off x="838200" y="4347369"/>
            <a:ext cx="7772400" cy="2967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5500" b="0" i="1" u="none" strike="noStrike" cap="none" normalizeH="0" baseline="0" dirty="0" smtClean="0">
                <a:ln>
                  <a:noFill/>
                </a:ln>
                <a:solidFill>
                  <a:srgbClr val="C00000"/>
                </a:solidFill>
                <a:effectLst/>
                <a:latin typeface="Georgia" pitchFamily="18" charset="0"/>
                <a:cs typeface="Arial" pitchFamily="34" charset="0"/>
              </a:rPr>
              <a:t>Making a Difference in Wisconsin Communities</a:t>
            </a:r>
            <a:endParaRPr kumimoji="0" lang="en-US" altLang="en-US" sz="5500" b="0" i="0" u="none" strike="noStrike" cap="none" normalizeH="0" baseline="0" dirty="0" smtClean="0">
              <a:ln>
                <a:noFill/>
              </a:ln>
              <a:solidFill>
                <a:schemeClr val="tx1"/>
              </a:solidFill>
              <a:effectLst/>
              <a:latin typeface="Arial" pitchFamily="34" charset="0"/>
              <a:cs typeface="Arial" pitchFamily="34" charset="0"/>
            </a:endParaRPr>
          </a:p>
        </p:txBody>
      </p:sp>
      <p:sp>
        <p:nvSpPr>
          <p:cNvPr id="53" name="Text Box 11"/>
          <p:cNvSpPr txBox="1">
            <a:spLocks noChangeArrowheads="1"/>
          </p:cNvSpPr>
          <p:nvPr/>
        </p:nvSpPr>
        <p:spPr bwMode="auto">
          <a:xfrm>
            <a:off x="1036782" y="838199"/>
            <a:ext cx="7448550" cy="48521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en-US" sz="9000" b="1" i="0" u="none" strike="noStrike" cap="none" normalizeH="0" baseline="0" dirty="0" smtClean="0">
                <a:ln>
                  <a:noFill/>
                </a:ln>
                <a:solidFill>
                  <a:srgbClr val="C00000"/>
                </a:solidFill>
                <a:effectLst/>
                <a:latin typeface="Georgia" pitchFamily="18" charset="0"/>
                <a:cs typeface="Arial" pitchFamily="34" charset="0"/>
              </a:rPr>
              <a:t>Family</a:t>
            </a:r>
          </a:p>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en-US" sz="9000" b="1" i="0" u="none" strike="noStrike" cap="none" normalizeH="0" baseline="0" dirty="0" smtClean="0">
                <a:ln>
                  <a:noFill/>
                </a:ln>
                <a:solidFill>
                  <a:srgbClr val="C00000"/>
                </a:solidFill>
                <a:effectLst/>
                <a:latin typeface="Georgia" pitchFamily="18" charset="0"/>
                <a:cs typeface="Arial" pitchFamily="34" charset="0"/>
              </a:rPr>
              <a:t> Physicians</a:t>
            </a:r>
            <a:endParaRPr kumimoji="0" lang="en-US" altLang="en-US" sz="9000" b="0" i="0" u="none" strike="noStrike" cap="none" normalizeH="0" baseline="0" dirty="0" smtClean="0">
              <a:ln>
                <a:noFill/>
              </a:ln>
              <a:solidFill>
                <a:schemeClr val="tx1"/>
              </a:solidFill>
              <a:effectLst/>
              <a:latin typeface="Arial" pitchFamily="34" charset="0"/>
              <a:cs typeface="Arial" pitchFamily="34" charset="0"/>
            </a:endParaRPr>
          </a:p>
        </p:txBody>
      </p:sp>
      <p:sp>
        <p:nvSpPr>
          <p:cNvPr id="54" name="Rectangle 53"/>
          <p:cNvSpPr>
            <a:spLocks noChangeArrowheads="1"/>
          </p:cNvSpPr>
          <p:nvPr/>
        </p:nvSpPr>
        <p:spPr bwMode="auto">
          <a:xfrm>
            <a:off x="4419600" y="3721960"/>
            <a:ext cx="1036637" cy="309562"/>
          </a:xfrm>
          <a:prstGeom prst="rect">
            <a:avLst/>
          </a:prstGeom>
          <a:solidFill>
            <a:srgbClr val="FFFFFF"/>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Tree>
    <p:extLst>
      <p:ext uri="{BB962C8B-B14F-4D97-AF65-F5344CB8AC3E}">
        <p14:creationId xmlns:p14="http://schemas.microsoft.com/office/powerpoint/2010/main" val="1923398532"/>
      </p:ext>
    </p:extLst>
  </p:cSld>
  <p:clrMapOvr>
    <a:masterClrMapping/>
  </p:clrMapOvr>
  <mc:AlternateContent xmlns:mc="http://schemas.openxmlformats.org/markup-compatibility/2006">
    <mc:Choice xmlns:p14="http://schemas.microsoft.com/office/powerpoint/2010/main" Requires="p14">
      <p:transition spd="slow" p14:dur="2000" advTm="18262"/>
    </mc:Choice>
    <mc:Fallback>
      <p:transition spd="slow" advTm="1826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smtClean="0"/>
              <a:t>a vision</a:t>
            </a:r>
            <a:endParaRPr lang="en-US" sz="7200" dirty="0"/>
          </a:p>
        </p:txBody>
      </p:sp>
      <p:sp>
        <p:nvSpPr>
          <p:cNvPr id="3" name="Content Placeholder 2"/>
          <p:cNvSpPr>
            <a:spLocks noGrp="1"/>
          </p:cNvSpPr>
          <p:nvPr>
            <p:ph sz="quarter" idx="13"/>
          </p:nvPr>
        </p:nvSpPr>
        <p:spPr>
          <a:xfrm>
            <a:off x="3810000" y="1600200"/>
            <a:ext cx="4724400" cy="4114800"/>
          </a:xfrm>
        </p:spPr>
        <p:txBody>
          <a:bodyPr>
            <a:normAutofit/>
          </a:bodyPr>
          <a:lstStyle/>
          <a:p>
            <a:pPr marL="0" indent="0">
              <a:buNone/>
            </a:pPr>
            <a:r>
              <a:rPr lang="en-US" sz="1800" dirty="0" smtClean="0"/>
              <a:t>“In </a:t>
            </a:r>
            <a:r>
              <a:rPr lang="en-US" sz="1800" dirty="0"/>
              <a:t>the mid </a:t>
            </a:r>
            <a:r>
              <a:rPr lang="en-US" sz="1800" dirty="0" smtClean="0"/>
              <a:t>1960s</a:t>
            </a:r>
            <a:r>
              <a:rPr lang="en-US" sz="1800" dirty="0"/>
              <a:t>, General Practice, which had been the backbone of medicine, was dying.  General physicians, especially in rural communities, were aging rapidly and not being replaced.  Biomedicine was still being invented, but had already transformed health care with ever increasing speed.  Clinical specialization was becoming more and more predominant, especially in academic medical centers.  There were almost no programs designed to prepare young doctors for ‘primary </a:t>
            </a:r>
            <a:r>
              <a:rPr lang="en-US" sz="1800" dirty="0" smtClean="0"/>
              <a:t>care.’   </a:t>
            </a:r>
            <a:r>
              <a:rPr lang="en-US" sz="1800" dirty="0"/>
              <a:t>Medical </a:t>
            </a:r>
            <a:r>
              <a:rPr lang="en-US" sz="1800" dirty="0" smtClean="0"/>
              <a:t>schools, their </a:t>
            </a:r>
            <a:r>
              <a:rPr lang="en-US" sz="1800" dirty="0"/>
              <a:t>students and </a:t>
            </a:r>
            <a:r>
              <a:rPr lang="en-US" sz="1800" dirty="0" smtClean="0"/>
              <a:t>faculty, </a:t>
            </a:r>
            <a:r>
              <a:rPr lang="en-US" sz="1800" dirty="0"/>
              <a:t>were still predominately male.  Health care ‘teams’ with cooperating professions and disciplines were rarely, if ever, explicit or patient centered</a:t>
            </a:r>
            <a:r>
              <a:rPr lang="en-US" sz="1800" dirty="0" smtClean="0"/>
              <a:t>.” </a:t>
            </a:r>
            <a:endParaRPr lang="en-US" sz="1800" dirty="0"/>
          </a:p>
        </p:txBody>
      </p:sp>
      <p:sp>
        <p:nvSpPr>
          <p:cNvPr id="5" name="TextBox 4"/>
          <p:cNvSpPr txBox="1"/>
          <p:nvPr/>
        </p:nvSpPr>
        <p:spPr>
          <a:xfrm>
            <a:off x="591127" y="5430710"/>
            <a:ext cx="4800600" cy="369332"/>
          </a:xfrm>
          <a:prstGeom prst="rect">
            <a:avLst/>
          </a:prstGeom>
          <a:noFill/>
        </p:spPr>
        <p:txBody>
          <a:bodyPr wrap="square" rtlCol="0">
            <a:spAutoFit/>
          </a:bodyPr>
          <a:lstStyle/>
          <a:p>
            <a:r>
              <a:rPr lang="en-US" b="1" dirty="0" smtClean="0"/>
              <a:t>Marc F. Hansen, MD</a:t>
            </a:r>
            <a:endParaRPr lang="en-US" dirty="0"/>
          </a:p>
        </p:txBody>
      </p:sp>
      <p:pic>
        <p:nvPicPr>
          <p:cNvPr id="409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490612"/>
            <a:ext cx="3048000" cy="3940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317569"/>
      </p:ext>
    </p:extLst>
  </p:cSld>
  <p:clrMapOvr>
    <a:masterClrMapping/>
  </p:clrMapOvr>
  <mc:AlternateContent xmlns:mc="http://schemas.openxmlformats.org/markup-compatibility/2006">
    <mc:Choice xmlns:p14="http://schemas.microsoft.com/office/powerpoint/2010/main" Requires="p14">
      <p:transition spd="slow" p14:dur="2000" advTm="16726"/>
    </mc:Choice>
    <mc:Fallback>
      <p:transition spd="slow" advTm="16726"/>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05627501"/>
              </p:ext>
            </p:extLst>
          </p:nvPr>
        </p:nvGraphicFramePr>
        <p:xfrm>
          <a:off x="533400" y="624840"/>
          <a:ext cx="8001000" cy="2651760"/>
        </p:xfrm>
        <a:graphic>
          <a:graphicData uri="http://schemas.openxmlformats.org/drawingml/2006/table">
            <a:tbl>
              <a:tblPr firstRow="1" bandRow="1">
                <a:tableStyleId>{2D5ABB26-0587-4C30-8999-92F81FD0307C}</a:tableStyleId>
              </a:tblPr>
              <a:tblGrid>
                <a:gridCol w="954248"/>
                <a:gridCol w="7046752"/>
              </a:tblGrid>
              <a:tr h="1036664">
                <a:tc>
                  <a:txBody>
                    <a:bodyPr/>
                    <a:lstStyle/>
                    <a:p>
                      <a:r>
                        <a:rPr lang="en-US" sz="2000" dirty="0" smtClean="0"/>
                        <a:t>1965</a:t>
                      </a:r>
                      <a:endParaRPr lang="en-US" sz="2000" dirty="0"/>
                    </a:p>
                  </a:txBody>
                  <a:tcPr/>
                </a:tc>
                <a:tc>
                  <a:txBody>
                    <a:bodyPr/>
                    <a:lstStyle/>
                    <a:p>
                      <a:r>
                        <a:rPr lang="en-US" sz="2400" dirty="0" smtClean="0"/>
                        <a:t>Redesign of UW Pediatric Department’s Well Baby Clinic led to the creation</a:t>
                      </a:r>
                      <a:r>
                        <a:rPr lang="en-US" sz="2400" baseline="0" dirty="0" smtClean="0"/>
                        <a:t> of the first team practice which evolved into the University Family Health Service, combining pediatrics, internal medicine and obstetrics in one location to serve the whole family, i.e. Primary Care.  Third- and Fourth-year medical students completed pediatric rotations in community practices.</a:t>
                      </a:r>
                      <a:endParaRPr lang="en-US" sz="2400" dirty="0"/>
                    </a:p>
                  </a:txBody>
                  <a:tcPr/>
                </a:tc>
              </a:tr>
            </a:tbl>
          </a:graphicData>
        </a:graphic>
      </p:graphicFrame>
    </p:spTree>
    <p:extLst>
      <p:ext uri="{BB962C8B-B14F-4D97-AF65-F5344CB8AC3E}">
        <p14:creationId xmlns:p14="http://schemas.microsoft.com/office/powerpoint/2010/main" val="827216800"/>
      </p:ext>
    </p:extLst>
  </p:cSld>
  <p:clrMapOvr>
    <a:masterClrMapping/>
  </p:clrMapOvr>
  <mc:AlternateContent xmlns:mc="http://schemas.openxmlformats.org/markup-compatibility/2006">
    <mc:Choice xmlns:p14="http://schemas.microsoft.com/office/powerpoint/2010/main" Requires="p14">
      <p:transition spd="slow" p14:dur="2000" advTm="15967"/>
    </mc:Choice>
    <mc:Fallback>
      <p:transition spd="slow" advTm="15967"/>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54286127"/>
              </p:ext>
            </p:extLst>
          </p:nvPr>
        </p:nvGraphicFramePr>
        <p:xfrm>
          <a:off x="457200" y="670560"/>
          <a:ext cx="8001000" cy="4968240"/>
        </p:xfrm>
        <a:graphic>
          <a:graphicData uri="http://schemas.openxmlformats.org/drawingml/2006/table">
            <a:tbl>
              <a:tblPr firstRow="1" bandRow="1">
                <a:tableStyleId>{2D5ABB26-0587-4C30-8999-92F81FD0307C}</a:tableStyleId>
              </a:tblPr>
              <a:tblGrid>
                <a:gridCol w="954248"/>
                <a:gridCol w="7046752"/>
              </a:tblGrid>
              <a:tr h="2458376">
                <a:tc>
                  <a:txBody>
                    <a:bodyPr/>
                    <a:lstStyle/>
                    <a:p>
                      <a:r>
                        <a:rPr lang="en-US" sz="2000" dirty="0" smtClean="0"/>
                        <a:t>1968</a:t>
                      </a:r>
                      <a:endParaRPr lang="en-US" sz="2000" dirty="0"/>
                    </a:p>
                  </a:txBody>
                  <a:tcPr/>
                </a:tc>
                <a:tc>
                  <a:txBody>
                    <a:bodyPr/>
                    <a:lstStyle/>
                    <a:p>
                      <a:r>
                        <a:rPr lang="en-US" sz="2000" dirty="0" smtClean="0"/>
                        <a:t>The Elroy Question—During his</a:t>
                      </a:r>
                      <a:r>
                        <a:rPr lang="en-US" sz="2000" baseline="0" dirty="0" smtClean="0"/>
                        <a:t> first year as an Assemblyman, </a:t>
                      </a:r>
                      <a:r>
                        <a:rPr lang="en-US" sz="2000" b="1" dirty="0" smtClean="0"/>
                        <a:t>Tommy Thompson </a:t>
                      </a:r>
                      <a:r>
                        <a:rPr lang="en-US" sz="2000" dirty="0" smtClean="0"/>
                        <a:t>approached the UW</a:t>
                      </a:r>
                      <a:r>
                        <a:rPr lang="en-US" sz="2000" baseline="0" dirty="0" smtClean="0"/>
                        <a:t> Medical School about training doctors for Elroy, Wisconsin.  </a:t>
                      </a:r>
                      <a:r>
                        <a:rPr lang="en-US" sz="2000" b="1" baseline="0" dirty="0" smtClean="0"/>
                        <a:t>Dean Peter </a:t>
                      </a:r>
                      <a:r>
                        <a:rPr lang="en-US" sz="2000" b="1" baseline="0" dirty="0" err="1" smtClean="0"/>
                        <a:t>Eichman</a:t>
                      </a:r>
                      <a:r>
                        <a:rPr lang="en-US" sz="2000" b="0" baseline="0" dirty="0" smtClean="0"/>
                        <a:t> sent </a:t>
                      </a:r>
                      <a:r>
                        <a:rPr lang="en-US" sz="2000" baseline="0" dirty="0" smtClean="0"/>
                        <a:t>Assemblyman Thompson to Dr. Hansen.  After discussing what was necessary </a:t>
                      </a:r>
                    </a:p>
                    <a:p>
                      <a:r>
                        <a:rPr lang="en-US" sz="2000" baseline="0" dirty="0" smtClean="0"/>
                        <a:t>to improve and expand the training of physicians </a:t>
                      </a:r>
                    </a:p>
                    <a:p>
                      <a:r>
                        <a:rPr lang="en-US" sz="2000" baseline="0" dirty="0" smtClean="0"/>
                        <a:t>who could provide health care in small communities, </a:t>
                      </a:r>
                    </a:p>
                    <a:p>
                      <a:r>
                        <a:rPr lang="en-US" sz="2000" baseline="0" dirty="0" smtClean="0"/>
                        <a:t>the discussion of needed resources arose.  As a new </a:t>
                      </a:r>
                    </a:p>
                    <a:p>
                      <a:r>
                        <a:rPr lang="en-US" sz="2000" baseline="0" dirty="0" smtClean="0"/>
                        <a:t>Assemblyman, Thompson could have one bill of his </a:t>
                      </a:r>
                    </a:p>
                    <a:p>
                      <a:r>
                        <a:rPr lang="en-US" sz="2000" baseline="0" dirty="0" smtClean="0"/>
                        <a:t>choice, which was approved and provided the initial </a:t>
                      </a:r>
                    </a:p>
                    <a:p>
                      <a:r>
                        <a:rPr lang="en-US" sz="2000" baseline="0" dirty="0" smtClean="0"/>
                        <a:t>$50,000 to plan for the expansion of primary care </a:t>
                      </a:r>
                    </a:p>
                    <a:p>
                      <a:r>
                        <a:rPr lang="en-US" sz="2000" baseline="0" dirty="0" smtClean="0"/>
                        <a:t>teaching programs and training in family medicine in </a:t>
                      </a:r>
                    </a:p>
                    <a:p>
                      <a:r>
                        <a:rPr lang="en-US" sz="2000" baseline="0" dirty="0" smtClean="0"/>
                        <a:t>Wisconsin.  </a:t>
                      </a:r>
                      <a:r>
                        <a:rPr lang="en-US" sz="2000" b="1" baseline="0" dirty="0" smtClean="0"/>
                        <a:t>Gerald </a:t>
                      </a:r>
                      <a:r>
                        <a:rPr lang="en-US" sz="2000" b="1" baseline="0" dirty="0" err="1" smtClean="0"/>
                        <a:t>Derus</a:t>
                      </a:r>
                      <a:r>
                        <a:rPr lang="en-US" sz="2000" baseline="0" dirty="0" smtClean="0"/>
                        <a:t>, from the state AAFP helped establish relationships to create a family practice program and locations were suggested.  St. Mary’s, under the leadership of </a:t>
                      </a:r>
                      <a:r>
                        <a:rPr lang="en-US" sz="2000" b="1" baseline="0" dirty="0" smtClean="0"/>
                        <a:t>Sister Rebecca Wright</a:t>
                      </a:r>
                      <a:r>
                        <a:rPr lang="en-US" sz="2000" baseline="0" dirty="0" smtClean="0"/>
                        <a:t>, was selected as it offered space, funding and a strong family physician medical staff.</a:t>
                      </a:r>
                      <a:endParaRPr lang="en-US" sz="2000" dirty="0"/>
                    </a:p>
                  </a:txBody>
                  <a:tcPr/>
                </a:tc>
              </a:tr>
            </a:tbl>
          </a:graphicData>
        </a:graphic>
      </p:graphicFrame>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9021" y="1828800"/>
            <a:ext cx="1772979"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7270556"/>
      </p:ext>
    </p:extLst>
  </p:cSld>
  <p:clrMapOvr>
    <a:masterClrMapping/>
  </p:clrMapOvr>
  <mc:AlternateContent xmlns:mc="http://schemas.openxmlformats.org/markup-compatibility/2006">
    <mc:Choice xmlns:p14="http://schemas.microsoft.com/office/powerpoint/2010/main" Requires="p14">
      <p:transition spd="slow" p14:dur="2000" advTm="21129"/>
    </mc:Choice>
    <mc:Fallback>
      <p:transition spd="slow" advTm="21129"/>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838200"/>
            <a:ext cx="7162800" cy="2862322"/>
          </a:xfrm>
          <a:prstGeom prst="rect">
            <a:avLst/>
          </a:prstGeom>
        </p:spPr>
        <p:txBody>
          <a:bodyPr wrap="square">
            <a:spAutoFit/>
          </a:bodyPr>
          <a:lstStyle/>
          <a:p>
            <a:r>
              <a:rPr lang="en-US" sz="2000" dirty="0" smtClean="0"/>
              <a:t>“The </a:t>
            </a:r>
            <a:r>
              <a:rPr lang="en-US" sz="2000" dirty="0"/>
              <a:t>UW Medical School was visited by </a:t>
            </a:r>
            <a:r>
              <a:rPr lang="en-US" sz="2000" b="1" dirty="0"/>
              <a:t>Leland Blanchard, MD and Lynn Carmichael, MD</a:t>
            </a:r>
            <a:r>
              <a:rPr lang="en-US" sz="2000" dirty="0"/>
              <a:t>, both national family practice leaders, who had been selected by the AAFP and the AMA to ‘go on the road’, to ‘sell’ the idea of training programs in Family Practice to academic medical centers.   Faculty at the University Family Health Service were anxious to speak with them as we were already doing this.  We met, they encouraged us to apply for approval as a family practice training program, our application was accepted and Wisconsin became one of  the first 15 programs approved for residency training in family medicine</a:t>
            </a:r>
            <a:r>
              <a:rPr lang="en-US" sz="2000" dirty="0" smtClean="0"/>
              <a:t>.”     </a:t>
            </a:r>
            <a:r>
              <a:rPr lang="en-US" sz="2000" i="1" dirty="0" smtClean="0"/>
              <a:t>Marc Hansen, MD</a:t>
            </a:r>
            <a:endParaRPr lang="en-US" sz="2000" i="1" dirty="0"/>
          </a:p>
        </p:txBody>
      </p:sp>
    </p:spTree>
    <p:extLst>
      <p:ext uri="{BB962C8B-B14F-4D97-AF65-F5344CB8AC3E}">
        <p14:creationId xmlns:p14="http://schemas.microsoft.com/office/powerpoint/2010/main" val="2396269180"/>
      </p:ext>
    </p:extLst>
  </p:cSld>
  <p:clrMapOvr>
    <a:masterClrMapping/>
  </p:clrMapOvr>
  <mc:AlternateContent xmlns:mc="http://schemas.openxmlformats.org/markup-compatibility/2006">
    <mc:Choice xmlns:p14="http://schemas.microsoft.com/office/powerpoint/2010/main" Requires="p14">
      <p:transition spd="slow" p14:dur="2000" advTm="15849"/>
    </mc:Choice>
    <mc:Fallback>
      <p:transition spd="slow" advTm="15849"/>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8001000" cy="4247317"/>
          </a:xfrm>
          <a:prstGeom prst="rect">
            <a:avLst/>
          </a:prstGeom>
          <a:noFill/>
        </p:spPr>
        <p:txBody>
          <a:bodyPr wrap="square" rtlCol="0">
            <a:spAutoFit/>
          </a:bodyPr>
          <a:lstStyle/>
          <a:p>
            <a:pPr algn="ctr"/>
            <a:r>
              <a:rPr lang="en-US" sz="5400" i="1" dirty="0" smtClean="0">
                <a:solidFill>
                  <a:srgbClr val="C00000"/>
                </a:solidFill>
                <a:latin typeface="Georgia" panose="02040502050405020303" pitchFamily="18" charset="0"/>
              </a:rPr>
              <a:t>“The </a:t>
            </a:r>
            <a:r>
              <a:rPr lang="en-US" sz="5400" i="1" dirty="0">
                <a:solidFill>
                  <a:srgbClr val="C00000"/>
                </a:solidFill>
                <a:latin typeface="Georgia" panose="02040502050405020303" pitchFamily="18" charset="0"/>
              </a:rPr>
              <a:t>future of health care in small communities would depend on the training of new </a:t>
            </a:r>
            <a:r>
              <a:rPr lang="en-US" sz="5400" i="1" dirty="0" smtClean="0">
                <a:solidFill>
                  <a:srgbClr val="C00000"/>
                </a:solidFill>
                <a:latin typeface="Georgia" panose="02040502050405020303" pitchFamily="18" charset="0"/>
              </a:rPr>
              <a:t>generalists”</a:t>
            </a:r>
            <a:endParaRPr lang="en-US" sz="5400" i="1" dirty="0">
              <a:solidFill>
                <a:srgbClr val="C00000"/>
              </a:solidFill>
              <a:latin typeface="Georgia" panose="02040502050405020303" pitchFamily="18" charset="0"/>
            </a:endParaRPr>
          </a:p>
        </p:txBody>
      </p:sp>
    </p:spTree>
    <p:extLst>
      <p:ext uri="{BB962C8B-B14F-4D97-AF65-F5344CB8AC3E}">
        <p14:creationId xmlns:p14="http://schemas.microsoft.com/office/powerpoint/2010/main" val="3053350153"/>
      </p:ext>
    </p:extLst>
  </p:cSld>
  <p:clrMapOvr>
    <a:masterClrMapping/>
  </p:clrMapOvr>
  <mc:AlternateContent xmlns:mc="http://schemas.openxmlformats.org/markup-compatibility/2006">
    <mc:Choice xmlns:p14="http://schemas.microsoft.com/office/powerpoint/2010/main" Requires="p14">
      <p:transition spd="slow" p14:dur="2000" advTm="10891"/>
    </mc:Choice>
    <mc:Fallback>
      <p:transition spd="slow" advTm="1089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r>
              <a:rPr lang="en-US" sz="4800" dirty="0" smtClean="0"/>
              <a:t>Timeline:  1970’s</a:t>
            </a:r>
            <a:endParaRPr lang="en-US" sz="4800" dirty="0"/>
          </a:p>
        </p:txBody>
      </p:sp>
      <p:graphicFrame>
        <p:nvGraphicFramePr>
          <p:cNvPr id="5" name="Table 4"/>
          <p:cNvGraphicFramePr>
            <a:graphicFrameLocks noGrp="1"/>
          </p:cNvGraphicFramePr>
          <p:nvPr>
            <p:extLst>
              <p:ext uri="{D42A27DB-BD31-4B8C-83A1-F6EECF244321}">
                <p14:modId xmlns:p14="http://schemas.microsoft.com/office/powerpoint/2010/main" val="77519671"/>
              </p:ext>
            </p:extLst>
          </p:nvPr>
        </p:nvGraphicFramePr>
        <p:xfrm>
          <a:off x="685800" y="1143000"/>
          <a:ext cx="7924800" cy="4668520"/>
        </p:xfrm>
        <a:graphic>
          <a:graphicData uri="http://schemas.openxmlformats.org/drawingml/2006/table">
            <a:tbl>
              <a:tblPr firstRow="1" bandRow="1">
                <a:tableStyleId>{2D5ABB26-0587-4C30-8999-92F81FD0307C}</a:tableStyleId>
              </a:tblPr>
              <a:tblGrid>
                <a:gridCol w="1143000"/>
                <a:gridCol w="6781800"/>
              </a:tblGrid>
              <a:tr h="370840">
                <a:tc>
                  <a:txBody>
                    <a:bodyPr/>
                    <a:lstStyle/>
                    <a:p>
                      <a:r>
                        <a:rPr lang="en-US" dirty="0" smtClean="0"/>
                        <a:t>1970</a:t>
                      </a:r>
                      <a:endParaRPr lang="en-US"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dirty="0" smtClean="0">
                          <a:latin typeface="+mn-lt"/>
                        </a:rPr>
                        <a:t>The Madison Family</a:t>
                      </a:r>
                      <a:r>
                        <a:rPr lang="en-US" baseline="0" dirty="0" smtClean="0">
                          <a:latin typeface="+mn-lt"/>
                        </a:rPr>
                        <a:t> Practice Residency Program is created  </a:t>
                      </a:r>
                    </a:p>
                    <a:p>
                      <a:pPr marL="285750" indent="-285750">
                        <a:buFont typeface="Arial" panose="020B0604020202020204" pitchFamily="34" charset="0"/>
                        <a:buChar char="•"/>
                      </a:pPr>
                      <a:r>
                        <a:rPr lang="en-US" baseline="0" dirty="0" smtClean="0">
                          <a:latin typeface="+mn-lt"/>
                        </a:rPr>
                        <a:t>Dr. Hansen recruits Dr. John Renner to lead the program</a:t>
                      </a:r>
                      <a:endParaRPr lang="en-US" dirty="0">
                        <a:latin typeface="+mn-lt"/>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1971</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dirty="0" smtClean="0">
                          <a:latin typeface="+mn-lt"/>
                        </a:rPr>
                        <a:t>Our first two residents enter the program:</a:t>
                      </a:r>
                      <a:r>
                        <a:rPr lang="en-US" baseline="0" dirty="0" smtClean="0">
                          <a:latin typeface="+mn-lt"/>
                        </a:rPr>
                        <a:t>  Drs. David </a:t>
                      </a:r>
                      <a:r>
                        <a:rPr lang="en-US" baseline="0" dirty="0" err="1" smtClean="0">
                          <a:latin typeface="+mn-lt"/>
                        </a:rPr>
                        <a:t>Kuter</a:t>
                      </a:r>
                      <a:r>
                        <a:rPr lang="en-US" baseline="0" dirty="0" smtClean="0">
                          <a:latin typeface="+mn-lt"/>
                        </a:rPr>
                        <a:t> and Richard Larson  </a:t>
                      </a:r>
                    </a:p>
                    <a:p>
                      <a:pPr marL="285750" indent="-285750">
                        <a:buFont typeface="Arial" panose="020B0604020202020204" pitchFamily="34" charset="0"/>
                        <a:buChar char="•"/>
                      </a:pPr>
                      <a:r>
                        <a:rPr lang="en-US" baseline="0" dirty="0" smtClean="0">
                          <a:latin typeface="+mn-lt"/>
                        </a:rPr>
                        <a:t>The Wingra Clinic opens in Alumni Hall</a:t>
                      </a:r>
                      <a:endParaRPr lang="en-US" dirty="0">
                        <a:latin typeface="+mn-lt"/>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1972</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dirty="0" smtClean="0">
                          <a:latin typeface="+mn-lt"/>
                        </a:rPr>
                        <a:t>The Verona Clinic opens</a:t>
                      </a:r>
                      <a:endParaRPr lang="en-US" dirty="0">
                        <a:latin typeface="+mn-lt"/>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1973</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dirty="0" smtClean="0">
                          <a:latin typeface="+mn-lt"/>
                        </a:rPr>
                        <a:t>The UW</a:t>
                      </a:r>
                      <a:r>
                        <a:rPr lang="en-US" baseline="0" dirty="0" smtClean="0">
                          <a:latin typeface="+mn-lt"/>
                        </a:rPr>
                        <a:t> Medical School approves the creation of a Department of Family Medicine and Practice  </a:t>
                      </a:r>
                    </a:p>
                    <a:p>
                      <a:pPr marL="285750" indent="-285750">
                        <a:buFont typeface="Arial" panose="020B0604020202020204" pitchFamily="34" charset="0"/>
                        <a:buChar char="•"/>
                      </a:pPr>
                      <a:r>
                        <a:rPr lang="en-US" baseline="0" dirty="0" smtClean="0">
                          <a:latin typeface="+mn-lt"/>
                        </a:rPr>
                        <a:t>The Northeast Clinic opens</a:t>
                      </a:r>
                      <a:endParaRPr lang="en-US" dirty="0">
                        <a:latin typeface="+mn-lt"/>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1973-78</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dirty="0" smtClean="0">
                          <a:latin typeface="+mn-lt"/>
                        </a:rPr>
                        <a:t>Residency</a:t>
                      </a:r>
                      <a:r>
                        <a:rPr lang="en-US" baseline="0" dirty="0" smtClean="0">
                          <a:latin typeface="+mn-lt"/>
                        </a:rPr>
                        <a:t> Programs open in Milwaukee, Waukesha, Eau Claire and Wausau</a:t>
                      </a:r>
                      <a:endParaRPr lang="en-US" dirty="0">
                        <a:latin typeface="+mn-lt"/>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1978</a:t>
                      </a:r>
                      <a:endParaRPr lang="en-US" dirty="0"/>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dirty="0" smtClean="0">
                          <a:latin typeface="+mn-lt"/>
                        </a:rPr>
                        <a:t>Dr. Renner resigns</a:t>
                      </a:r>
                      <a:r>
                        <a:rPr lang="en-US" baseline="0" dirty="0" smtClean="0">
                          <a:latin typeface="+mn-lt"/>
                        </a:rPr>
                        <a:t> and Dr. William Scheckler becomes the Interim Chair, then Chair  </a:t>
                      </a:r>
                    </a:p>
                    <a:p>
                      <a:pPr marL="285750" indent="-285750">
                        <a:buFont typeface="Arial" panose="020B0604020202020204" pitchFamily="34" charset="0"/>
                        <a:buChar char="•"/>
                      </a:pPr>
                      <a:r>
                        <a:rPr lang="en-US" baseline="0" dirty="0" smtClean="0">
                          <a:latin typeface="+mn-lt"/>
                        </a:rPr>
                        <a:t>The Milwaukee and Waukesha residency sites join the Medical College of Wisconsin</a:t>
                      </a:r>
                      <a:endParaRPr lang="en-US" dirty="0">
                        <a:latin typeface="+mn-lt"/>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36184438"/>
      </p:ext>
    </p:extLst>
  </p:cSld>
  <p:clrMapOvr>
    <a:masterClrMapping/>
  </p:clrMapOvr>
  <mc:AlternateContent xmlns:mc="http://schemas.openxmlformats.org/markup-compatibility/2006">
    <mc:Choice xmlns:p14="http://schemas.microsoft.com/office/powerpoint/2010/main" Requires="p14">
      <p:transition spd="slow" p14:dur="2000" advTm="20872"/>
    </mc:Choice>
    <mc:Fallback>
      <p:transition spd="slow" advTm="20872"/>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SpecialShares\Statewide\Share Public\Photos for Publications\40_anniversary\1970s\Renner &amp; Curri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855" y="3869083"/>
            <a:ext cx="3808656" cy="243839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99" y="152400"/>
            <a:ext cx="4038601" cy="3210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840" y="152400"/>
            <a:ext cx="2070616" cy="298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847971"/>
            <a:ext cx="2313432"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3609100"/>
            <a:ext cx="2113784" cy="2958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733800"/>
            <a:ext cx="2052637" cy="2708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0416483"/>
      </p:ext>
    </p:extLst>
  </p:cSld>
  <p:clrMapOvr>
    <a:masterClrMapping/>
  </p:clrMapOvr>
  <mc:AlternateContent xmlns:mc="http://schemas.openxmlformats.org/markup-compatibility/2006">
    <mc:Choice xmlns:p14="http://schemas.microsoft.com/office/powerpoint/2010/main" Requires="p14">
      <p:transition spd="slow" p14:dur="2000" advTm="16529"/>
    </mc:Choice>
    <mc:Fallback>
      <p:transition spd="slow" advTm="16529"/>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S:\SpecialShares\Statewide\Share Public\Photos for Publications\40_anniversary\1970s\early Northeas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3573622"/>
            <a:ext cx="4038600" cy="3138328"/>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7213" y="3733800"/>
            <a:ext cx="4649227" cy="2628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3360" y="163945"/>
            <a:ext cx="4342990" cy="3265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482" y="163944"/>
            <a:ext cx="4143511" cy="3265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1512142"/>
      </p:ext>
    </p:extLst>
  </p:cSld>
  <p:clrMapOvr>
    <a:masterClrMapping/>
  </p:clrMapOvr>
  <mc:AlternateContent xmlns:mc="http://schemas.openxmlformats.org/markup-compatibility/2006">
    <mc:Choice xmlns:p14="http://schemas.microsoft.com/office/powerpoint/2010/main" Requires="p14">
      <p:transition spd="slow" p14:dur="2000" advTm="15862"/>
    </mc:Choice>
    <mc:Fallback>
      <p:transition spd="slow" advTm="15862"/>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76200"/>
            <a:ext cx="4953000" cy="293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76200"/>
            <a:ext cx="1338263"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82137"/>
            <a:ext cx="1804099" cy="2833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3742" y="3432902"/>
            <a:ext cx="1487792" cy="2621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9478" y="3170108"/>
            <a:ext cx="5874177" cy="3146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691" y="3376611"/>
            <a:ext cx="1214062" cy="2338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3048492"/>
      </p:ext>
    </p:extLst>
  </p:cSld>
  <p:clrMapOvr>
    <a:masterClrMapping/>
  </p:clrMapOvr>
  <mc:AlternateContent xmlns:mc="http://schemas.openxmlformats.org/markup-compatibility/2006">
    <mc:Choice xmlns:p14="http://schemas.microsoft.com/office/powerpoint/2010/main" Requires="p14">
      <p:transition spd="slow" p14:dur="2000" advTm="15899"/>
    </mc:Choice>
    <mc:Fallback>
      <p:transition spd="slow" advTm="1589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5702" y="481012"/>
            <a:ext cx="4176651" cy="3709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03" y="345853"/>
            <a:ext cx="4174521" cy="1869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4408055"/>
            <a:ext cx="4343400" cy="2187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003" y="2631050"/>
            <a:ext cx="3738942" cy="271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7398497"/>
      </p:ext>
    </p:extLst>
  </p:cSld>
  <p:clrMapOvr>
    <a:masterClrMapping/>
  </p:clrMapOvr>
  <mc:AlternateContent xmlns:mc="http://schemas.openxmlformats.org/markup-compatibility/2006">
    <mc:Choice xmlns:p14="http://schemas.microsoft.com/office/powerpoint/2010/main" Requires="p14">
      <p:transition spd="slow" p14:dur="2000" advTm="16170"/>
    </mc:Choice>
    <mc:Fallback>
      <p:transition spd="slow" advTm="1617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8306" y="227994"/>
            <a:ext cx="5371686" cy="3048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352800"/>
            <a:ext cx="688539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76200"/>
            <a:ext cx="1852644" cy="2962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3733800"/>
            <a:ext cx="1621367"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9034330"/>
      </p:ext>
    </p:extLst>
  </p:cSld>
  <p:clrMapOvr>
    <a:masterClrMapping/>
  </p:clrMapOvr>
  <mc:AlternateContent xmlns:mc="http://schemas.openxmlformats.org/markup-compatibility/2006">
    <mc:Choice xmlns:p14="http://schemas.microsoft.com/office/powerpoint/2010/main" Requires="p14">
      <p:transition spd="slow" p14:dur="2000" advTm="17036"/>
    </mc:Choice>
    <mc:Fallback>
      <p:transition spd="slow" advTm="17036"/>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679686"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4271360"/>
      </p:ext>
    </p:extLst>
  </p:cSld>
  <p:clrMapOvr>
    <a:masterClrMapping/>
  </p:clrMapOvr>
  <mc:AlternateContent xmlns:mc="http://schemas.openxmlformats.org/markup-compatibility/2006">
    <mc:Choice xmlns:p14="http://schemas.microsoft.com/office/powerpoint/2010/main" Requires="p14">
      <p:transition spd="slow" p14:dur="2000" advTm="21447"/>
    </mc:Choice>
    <mc:Fallback>
      <p:transition spd="slow" advTm="21447"/>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09600" y="274638"/>
            <a:ext cx="7924800" cy="715962"/>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t>Timeline:  1980’s</a:t>
            </a:r>
            <a:endParaRPr lang="en-US" sz="4800" dirty="0"/>
          </a:p>
        </p:txBody>
      </p:sp>
      <p:graphicFrame>
        <p:nvGraphicFramePr>
          <p:cNvPr id="6" name="Table 5"/>
          <p:cNvGraphicFramePr>
            <a:graphicFrameLocks noGrp="1"/>
          </p:cNvGraphicFramePr>
          <p:nvPr>
            <p:extLst>
              <p:ext uri="{D42A27DB-BD31-4B8C-83A1-F6EECF244321}">
                <p14:modId xmlns:p14="http://schemas.microsoft.com/office/powerpoint/2010/main" val="556873353"/>
              </p:ext>
            </p:extLst>
          </p:nvPr>
        </p:nvGraphicFramePr>
        <p:xfrm>
          <a:off x="685800" y="1447800"/>
          <a:ext cx="7924800" cy="3581400"/>
        </p:xfrm>
        <a:graphic>
          <a:graphicData uri="http://schemas.openxmlformats.org/drawingml/2006/table">
            <a:tbl>
              <a:tblPr firstRow="1" bandRow="1">
                <a:tableStyleId>{2D5ABB26-0587-4C30-8999-92F81FD0307C}</a:tableStyleId>
              </a:tblPr>
              <a:tblGrid>
                <a:gridCol w="1143000"/>
                <a:gridCol w="6781800"/>
              </a:tblGrid>
              <a:tr h="370840">
                <a:tc>
                  <a:txBody>
                    <a:bodyPr/>
                    <a:lstStyle/>
                    <a:p>
                      <a:r>
                        <a:rPr lang="en-US" dirty="0" smtClean="0"/>
                        <a:t>1980</a:t>
                      </a:r>
                      <a:endParaRPr lang="en-US"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eaLnBrk="0" fontAlgn="base" hangingPunct="0">
                        <a:spcBef>
                          <a:spcPct val="0"/>
                        </a:spcBef>
                        <a:spcAft>
                          <a:spcPct val="0"/>
                        </a:spcAft>
                        <a:buFont typeface="Arial" panose="020B0604020202020204" pitchFamily="34" charset="0"/>
                        <a:buChar char="•"/>
                      </a:pPr>
                      <a:r>
                        <a:rPr lang="en-US" altLang="en-US" sz="1800" dirty="0" smtClean="0">
                          <a:latin typeface="+mn-lt"/>
                          <a:ea typeface="Times New Roman" pitchFamily="18" charset="0"/>
                          <a:cs typeface="Arial" pitchFamily="34" charset="0"/>
                        </a:rPr>
                        <a:t>Appleton residency opens</a:t>
                      </a:r>
                      <a:endParaRPr lang="en-US" altLang="en-US" sz="1800" dirty="0" smtClean="0">
                        <a:latin typeface="+mn-lt"/>
                        <a:cs typeface="Arial"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sz="1800" dirty="0" smtClean="0">
                          <a:latin typeface="+mn-lt"/>
                          <a:ea typeface="Times New Roman" pitchFamily="18" charset="0"/>
                          <a:cs typeface="Arial" pitchFamily="34" charset="0"/>
                        </a:rPr>
                        <a:t>Third-year medical student electives first offered</a:t>
                      </a:r>
                      <a:endParaRPr lang="en-US" altLang="en-US" sz="1800" dirty="0" smtClean="0">
                        <a:latin typeface="+mn-lt"/>
                        <a:cs typeface="Arial"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1982</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dirty="0" smtClean="0">
                          <a:latin typeface="+mn-lt"/>
                        </a:rPr>
                        <a:t>Dr. Eugene Farley is hired</a:t>
                      </a:r>
                      <a:r>
                        <a:rPr lang="en-US" baseline="0" dirty="0" smtClean="0">
                          <a:latin typeface="+mn-lt"/>
                        </a:rPr>
                        <a:t> as Chair</a:t>
                      </a:r>
                      <a:endParaRPr lang="en-US" dirty="0">
                        <a:latin typeface="+mn-lt"/>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1984</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dirty="0" smtClean="0">
                          <a:latin typeface="+mn-lt"/>
                        </a:rPr>
                        <a:t>Our Research Division</a:t>
                      </a:r>
                      <a:r>
                        <a:rPr lang="en-US" baseline="0" dirty="0" smtClean="0">
                          <a:latin typeface="+mn-lt"/>
                        </a:rPr>
                        <a:t> is established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smtClean="0">
                          <a:latin typeface="+mn-lt"/>
                          <a:ea typeface="Times New Roman" pitchFamily="18" charset="0"/>
                          <a:cs typeface="Arial" pitchFamily="34" charset="0"/>
                        </a:rPr>
                        <a:t>Drs. Michael Fleming, Pat McBride and Jim Davis begin to attract major funding</a:t>
                      </a:r>
                      <a:endParaRPr lang="en-US" dirty="0">
                        <a:latin typeface="+mn-lt"/>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1985</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eaLnBrk="0" fontAlgn="base" hangingPunct="0">
                        <a:spcBef>
                          <a:spcPct val="0"/>
                        </a:spcBef>
                        <a:spcAft>
                          <a:spcPct val="0"/>
                        </a:spcAft>
                        <a:buFont typeface="Arial" panose="020B0604020202020204" pitchFamily="34" charset="0"/>
                        <a:buChar char="•"/>
                      </a:pPr>
                      <a:r>
                        <a:rPr lang="en-US" altLang="en-US" dirty="0" smtClean="0">
                          <a:latin typeface="+mn-lt"/>
                          <a:ea typeface="Times New Roman" pitchFamily="18" charset="0"/>
                          <a:cs typeface="Arial" pitchFamily="34" charset="0"/>
                        </a:rPr>
                        <a:t>Wisconsin Research Network (</a:t>
                      </a:r>
                      <a:r>
                        <a:rPr lang="en-US" altLang="en-US" dirty="0" err="1" smtClean="0">
                          <a:latin typeface="+mn-lt"/>
                          <a:ea typeface="Times New Roman" pitchFamily="18" charset="0"/>
                          <a:cs typeface="Arial" pitchFamily="34" charset="0"/>
                        </a:rPr>
                        <a:t>WReN</a:t>
                      </a:r>
                      <a:r>
                        <a:rPr lang="en-US" altLang="en-US" dirty="0" smtClean="0">
                          <a:latin typeface="+mn-lt"/>
                          <a:ea typeface="Times New Roman" pitchFamily="18" charset="0"/>
                          <a:cs typeface="Arial" pitchFamily="34" charset="0"/>
                        </a:rPr>
                        <a:t>) established by department members</a:t>
                      </a:r>
                      <a:endParaRPr lang="en-US" altLang="en-US" sz="800" dirty="0" smtClean="0">
                        <a:latin typeface="+mn-lt"/>
                        <a:cs typeface="Arial"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1988</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eaLnBrk="0" fontAlgn="base" hangingPunct="0">
                        <a:spcBef>
                          <a:spcPct val="0"/>
                        </a:spcBef>
                        <a:spcAft>
                          <a:spcPct val="0"/>
                        </a:spcAft>
                        <a:buFont typeface="Arial" panose="020B0604020202020204" pitchFamily="34" charset="0"/>
                        <a:buChar char="•"/>
                      </a:pPr>
                      <a:r>
                        <a:rPr lang="en-US" altLang="en-US" dirty="0" smtClean="0">
                          <a:latin typeface="+mn-lt"/>
                          <a:ea typeface="Times New Roman" pitchFamily="18" charset="0"/>
                          <a:cs typeface="Arial" pitchFamily="34" charset="0"/>
                        </a:rPr>
                        <a:t>Outreach and Development Division established with external funds </a:t>
                      </a:r>
                      <a:endParaRPr lang="en-US" altLang="en-US" sz="800" dirty="0" smtClean="0">
                        <a:latin typeface="+mn-lt"/>
                        <a:cs typeface="Arial"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dirty="0" smtClean="0">
                          <a:latin typeface="+mn-lt"/>
                          <a:ea typeface="Times New Roman" pitchFamily="18" charset="0"/>
                          <a:cs typeface="Arial" pitchFamily="34" charset="0"/>
                        </a:rPr>
                        <a:t>Correctional medicine and Community Oriented Primary Care Projects begun</a:t>
                      </a:r>
                      <a:endParaRPr lang="en-US" altLang="en-US" sz="800" dirty="0" smtClean="0">
                        <a:latin typeface="+mn-lt"/>
                        <a:cs typeface="Arial"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1989</a:t>
                      </a:r>
                      <a:endParaRPr lang="en-US" dirty="0"/>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altLang="en-US" dirty="0" smtClean="0">
                          <a:latin typeface="+mn-lt"/>
                          <a:ea typeface="Times New Roman" pitchFamily="18" charset="0"/>
                          <a:cs typeface="Arial" pitchFamily="34" charset="0"/>
                        </a:rPr>
                        <a:t>St. Luke’s Residency in Milwaukee joins the department</a:t>
                      </a:r>
                      <a:endParaRPr lang="en-US" dirty="0">
                        <a:latin typeface="+mn-lt"/>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397690388"/>
      </p:ext>
    </p:extLst>
  </p:cSld>
  <p:clrMapOvr>
    <a:masterClrMapping/>
  </p:clrMapOvr>
  <mc:AlternateContent xmlns:mc="http://schemas.openxmlformats.org/markup-compatibility/2006">
    <mc:Choice xmlns:p14="http://schemas.microsoft.com/office/powerpoint/2010/main" Requires="p14">
      <p:transition spd="slow" p14:dur="2000" advTm="21265"/>
    </mc:Choice>
    <mc:Fallback>
      <p:transition spd="slow" advTm="21265"/>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952881"/>
            <a:ext cx="3305175" cy="2638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058315"/>
            <a:ext cx="4581525" cy="2441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33400"/>
            <a:ext cx="7223761"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6775076"/>
      </p:ext>
    </p:extLst>
  </p:cSld>
  <p:clrMapOvr>
    <a:masterClrMapping/>
  </p:clrMapOvr>
  <mc:AlternateContent xmlns:mc="http://schemas.openxmlformats.org/markup-compatibility/2006">
    <mc:Choice xmlns:p14="http://schemas.microsoft.com/office/powerpoint/2010/main" Requires="p14">
      <p:transition spd="slow" p14:dur="2000" advTm="21089"/>
    </mc:Choice>
    <mc:Fallback>
      <p:transition spd="slow" advTm="21089"/>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1757" y="2366938"/>
            <a:ext cx="1495425" cy="1996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80962"/>
            <a:ext cx="1495425" cy="215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409700"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23825"/>
            <a:ext cx="1304925"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4024" y="109537"/>
            <a:ext cx="18859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9"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395" y="2366939"/>
            <a:ext cx="1366345"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20"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83395" y="80962"/>
            <a:ext cx="1504950"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21"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73389" y="2366938"/>
            <a:ext cx="1508211"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22" name="Picture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1702" y="4641273"/>
            <a:ext cx="2886075"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23" name="Picture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66675" y="2366938"/>
            <a:ext cx="1325956" cy="1996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62198" y="2366939"/>
            <a:ext cx="1329377"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46394" y="4475355"/>
            <a:ext cx="2362200" cy="2319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31734" y="4546985"/>
            <a:ext cx="3078239" cy="1984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7338702"/>
      </p:ext>
    </p:extLst>
  </p:cSld>
  <p:clrMapOvr>
    <a:masterClrMapping/>
  </p:clrMapOvr>
  <mc:AlternateContent xmlns:mc="http://schemas.openxmlformats.org/markup-compatibility/2006">
    <mc:Choice xmlns:p14="http://schemas.microsoft.com/office/powerpoint/2010/main" Requires="p14">
      <p:transition spd="slow" p14:dur="2000" advTm="20930"/>
    </mc:Choice>
    <mc:Fallback>
      <p:transition spd="slow" advTm="2093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09600" y="274638"/>
            <a:ext cx="7924800" cy="715962"/>
          </a:xfrm>
          <a:prstGeom prst="rect">
            <a:avLst/>
          </a:prstGeom>
        </p:spPr>
        <p:txBody>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t>Timeline:  1990’s</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val="1946724679"/>
              </p:ext>
            </p:extLst>
          </p:nvPr>
        </p:nvGraphicFramePr>
        <p:xfrm>
          <a:off x="685800" y="1295400"/>
          <a:ext cx="7924800" cy="4627880"/>
        </p:xfrm>
        <a:graphic>
          <a:graphicData uri="http://schemas.openxmlformats.org/drawingml/2006/table">
            <a:tbl>
              <a:tblPr firstRow="1" bandRow="1">
                <a:tableStyleId>{2D5ABB26-0587-4C30-8999-92F81FD0307C}</a:tableStyleId>
              </a:tblPr>
              <a:tblGrid>
                <a:gridCol w="1143000"/>
                <a:gridCol w="6781800"/>
              </a:tblGrid>
              <a:tr h="370840">
                <a:tc>
                  <a:txBody>
                    <a:bodyPr/>
                    <a:lstStyle/>
                    <a:p>
                      <a:r>
                        <a:rPr lang="en-US" dirty="0" smtClean="0"/>
                        <a:t>1990</a:t>
                      </a:r>
                      <a:endParaRPr lang="en-US"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eaLnBrk="0" fontAlgn="base" hangingPunct="0">
                        <a:spcBef>
                          <a:spcPct val="0"/>
                        </a:spcBef>
                        <a:spcAft>
                          <a:spcPct val="0"/>
                        </a:spcAft>
                        <a:buFont typeface="Arial" panose="020B0604020202020204" pitchFamily="34" charset="0"/>
                        <a:buChar char="•"/>
                      </a:pPr>
                      <a:r>
                        <a:rPr lang="en-US" altLang="en-US" sz="1800" dirty="0" smtClean="0">
                          <a:latin typeface="+mn-lt"/>
                          <a:ea typeface="Times New Roman" pitchFamily="18" charset="0"/>
                          <a:cs typeface="Arial" pitchFamily="34" charset="0"/>
                        </a:rPr>
                        <a:t>Physician Assistant Program joins department</a:t>
                      </a:r>
                      <a:endParaRPr lang="en-US" altLang="en-US" sz="1800" dirty="0" smtClean="0">
                        <a:latin typeface="+mn-lt"/>
                        <a:cs typeface="Arial"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sz="1800" dirty="0" smtClean="0">
                          <a:latin typeface="+mn-lt"/>
                          <a:ea typeface="Times New Roman" pitchFamily="18" charset="0"/>
                          <a:cs typeface="Arial" pitchFamily="34" charset="0"/>
                        </a:rPr>
                        <a:t>UW Medical School (UWMS)</a:t>
                      </a:r>
                      <a:r>
                        <a:rPr lang="en-US" altLang="en-US" sz="1800" baseline="0" dirty="0" smtClean="0">
                          <a:latin typeface="+mn-lt"/>
                          <a:ea typeface="Times New Roman" pitchFamily="18" charset="0"/>
                          <a:cs typeface="Arial" pitchFamily="34" charset="0"/>
                        </a:rPr>
                        <a:t> </a:t>
                      </a:r>
                      <a:r>
                        <a:rPr lang="en-US" altLang="en-US" sz="1800" dirty="0" smtClean="0">
                          <a:latin typeface="+mn-lt"/>
                          <a:ea typeface="Times New Roman" pitchFamily="18" charset="0"/>
                          <a:cs typeface="Arial" pitchFamily="34" charset="0"/>
                        </a:rPr>
                        <a:t>approves a new primary care requirement for third year students</a:t>
                      </a:r>
                      <a:endParaRPr lang="en-US" altLang="en-US" sz="1800" dirty="0" smtClean="0">
                        <a:latin typeface="+mn-lt"/>
                        <a:cs typeface="Arial"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1991</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smtClean="0">
                          <a:latin typeface="+mn-lt"/>
                          <a:ea typeface="Times New Roman" pitchFamily="18" charset="0"/>
                          <a:cs typeface="Arial" pitchFamily="34" charset="0"/>
                        </a:rPr>
                        <a:t>First Advanced Life Support in Obstetrics (ALSO) Course offered</a:t>
                      </a:r>
                      <a:endParaRPr lang="en-US" altLang="en-US" sz="800" dirty="0" smtClean="0">
                        <a:latin typeface="+mn-lt"/>
                        <a:cs typeface="Arial"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1992</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smtClean="0">
                          <a:latin typeface="+mn-lt"/>
                          <a:ea typeface="Times New Roman" pitchFamily="18" charset="0"/>
                          <a:cs typeface="Arial" pitchFamily="34" charset="0"/>
                        </a:rPr>
                        <a:t>Dr. Farley steps down;  Dr. Richard Roberts becomes Interim Chair</a:t>
                      </a:r>
                      <a:endParaRPr lang="en-US" altLang="en-US" sz="1800" dirty="0" smtClean="0">
                        <a:latin typeface="+mn-lt"/>
                        <a:cs typeface="Arial"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1993</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smtClean="0">
                          <a:latin typeface="+mn-lt"/>
                          <a:ea typeface="Times New Roman" pitchFamily="18" charset="0"/>
                          <a:cs typeface="Arial" pitchFamily="34" charset="0"/>
                        </a:rPr>
                        <a:t>Dr. John Frey becomes Chair</a:t>
                      </a:r>
                      <a:endParaRPr lang="en-US" altLang="en-US" sz="800" dirty="0" smtClean="0">
                        <a:latin typeface="+mn-lt"/>
                        <a:cs typeface="Arial"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800" dirty="0" smtClean="0">
                          <a:latin typeface="+mn-lt"/>
                        </a:rPr>
                        <a:t>1995</a:t>
                      </a:r>
                      <a:endParaRPr lang="en-US" sz="1800" dirty="0">
                        <a:latin typeface="+mn-lt"/>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smtClean="0">
                          <a:latin typeface="+mn-lt"/>
                          <a:cs typeface="Arial" pitchFamily="34" charset="0"/>
                        </a:rPr>
                        <a:t>25</a:t>
                      </a:r>
                      <a:r>
                        <a:rPr lang="en-US" altLang="en-US" sz="1800" baseline="30000" dirty="0" smtClean="0">
                          <a:latin typeface="+mn-lt"/>
                          <a:cs typeface="Arial" pitchFamily="34" charset="0"/>
                        </a:rPr>
                        <a:t>th</a:t>
                      </a:r>
                      <a:r>
                        <a:rPr lang="en-US" altLang="en-US" sz="1800" dirty="0" smtClean="0">
                          <a:latin typeface="+mn-lt"/>
                          <a:cs typeface="Arial" pitchFamily="34" charset="0"/>
                        </a:rPr>
                        <a:t> Anniversary </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1996</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smtClean="0">
                          <a:latin typeface="+mn-lt"/>
                          <a:ea typeface="Times New Roman" pitchFamily="18" charset="0"/>
                          <a:cs typeface="Arial" pitchFamily="34" charset="0"/>
                        </a:rPr>
                        <a:t>First Rural Training Track established in Baraboo</a:t>
                      </a:r>
                      <a:endParaRPr lang="en-US" altLang="en-US" sz="800" dirty="0" smtClean="0">
                        <a:latin typeface="+mn-lt"/>
                        <a:cs typeface="Arial"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1998</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smtClean="0">
                          <a:latin typeface="+mn-lt"/>
                          <a:ea typeface="Times New Roman" pitchFamily="18" charset="0"/>
                          <a:cs typeface="Arial" pitchFamily="34" charset="0"/>
                        </a:rPr>
                        <a:t>Physician’s Plus Medical Group merges with UWMS adding over 50 </a:t>
                      </a:r>
                      <a:r>
                        <a:rPr lang="en-US" altLang="en-US" sz="1800" dirty="0" smtClean="0">
                          <a:latin typeface="+mn-lt"/>
                          <a:ea typeface="Times New Roman" pitchFamily="18" charset="0"/>
                          <a:cs typeface="Arial" pitchFamily="34" charset="0"/>
                        </a:rPr>
                        <a:t>practicing physicians to the department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smtClean="0">
                          <a:latin typeface="+mn-lt"/>
                          <a:ea typeface="Times New Roman" pitchFamily="18" charset="0"/>
                          <a:cs typeface="Arial" pitchFamily="34" charset="0"/>
                        </a:rPr>
                        <a:t>Almost every residency clinic in the state is remodeled or rebuilt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smtClean="0">
                          <a:latin typeface="+mn-lt"/>
                          <a:ea typeface="Times New Roman" pitchFamily="18" charset="0"/>
                          <a:cs typeface="Arial" pitchFamily="34" charset="0"/>
                        </a:rPr>
                        <a:t>Research fellowships expanded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smtClean="0">
                          <a:latin typeface="+mn-lt"/>
                          <a:ea typeface="Times New Roman" pitchFamily="18" charset="0"/>
                          <a:cs typeface="Arial" pitchFamily="34" charset="0"/>
                        </a:rPr>
                        <a:t>Department faculty in medical leadership positions in UWMS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smtClean="0">
                          <a:latin typeface="+mn-lt"/>
                          <a:ea typeface="Times New Roman" pitchFamily="18" charset="0"/>
                          <a:cs typeface="Arial" pitchFamily="34" charset="0"/>
                        </a:rPr>
                        <a:t>Department faculty recognized nationally and internationally</a:t>
                      </a:r>
                      <a:endParaRPr lang="en-US" altLang="en-US" sz="1800" dirty="0" smtClean="0">
                        <a:latin typeface="+mn-lt"/>
                        <a:cs typeface="Arial"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800" dirty="0" smtClean="0">
                        <a:latin typeface="+mn-lt"/>
                        <a:cs typeface="Arial"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4268418452"/>
      </p:ext>
    </p:extLst>
  </p:cSld>
  <p:clrMapOvr>
    <a:masterClrMapping/>
  </p:clrMapOvr>
  <mc:AlternateContent xmlns:mc="http://schemas.openxmlformats.org/markup-compatibility/2006">
    <mc:Choice xmlns:p14="http://schemas.microsoft.com/office/powerpoint/2010/main" Requires="p14">
      <p:transition spd="slow" p14:dur="2000" advTm="20686"/>
    </mc:Choice>
    <mc:Fallback>
      <p:transition spd="slow" advTm="20686"/>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1"/>
            <a:ext cx="1250661" cy="1735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3140" y="323438"/>
            <a:ext cx="2133600" cy="1620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235" y="2217702"/>
            <a:ext cx="2753705" cy="1891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4495801"/>
            <a:ext cx="2590800" cy="1947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0714" y="452692"/>
            <a:ext cx="941286" cy="1135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7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1413" y="2558764"/>
            <a:ext cx="1722296" cy="155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71"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7999" y="2256478"/>
            <a:ext cx="3900799" cy="2010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72"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0089" y="4495801"/>
            <a:ext cx="1366251" cy="1934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73" name="Picture 1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83507" y="96391"/>
            <a:ext cx="1500542" cy="2039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76" name="Picture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9599" y="4702226"/>
            <a:ext cx="3124843" cy="1770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88" name="Picture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23335" y="96391"/>
            <a:ext cx="1920169" cy="2128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7036181"/>
      </p:ext>
    </p:extLst>
  </p:cSld>
  <p:clrMapOvr>
    <a:masterClrMapping/>
  </p:clrMapOvr>
  <mc:AlternateContent xmlns:mc="http://schemas.openxmlformats.org/markup-compatibility/2006">
    <mc:Choice xmlns:p14="http://schemas.microsoft.com/office/powerpoint/2010/main" Requires="p14">
      <p:transition spd="slow" p14:dur="2000" advTm="21565"/>
    </mc:Choice>
    <mc:Fallback>
      <p:transition spd="slow" advTm="21565"/>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3154218"/>
            <a:ext cx="2133600" cy="2865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80976"/>
            <a:ext cx="1643864" cy="2564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80976"/>
            <a:ext cx="1695228" cy="25428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1" y="3200400"/>
            <a:ext cx="1981200" cy="2821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180976"/>
            <a:ext cx="1748837"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195097"/>
            <a:ext cx="1707281"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01790" y="3197674"/>
            <a:ext cx="2204010" cy="2821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7874076"/>
      </p:ext>
    </p:extLst>
  </p:cSld>
  <p:clrMapOvr>
    <a:masterClrMapping/>
  </p:clrMapOvr>
  <mc:AlternateContent xmlns:mc="http://schemas.openxmlformats.org/markup-compatibility/2006">
    <mc:Choice xmlns:p14="http://schemas.microsoft.com/office/powerpoint/2010/main" Requires="p14">
      <p:transition spd="slow" p14:dur="2000" advTm="16679"/>
    </mc:Choice>
    <mc:Fallback>
      <p:transition spd="slow" advTm="16679"/>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2738" y="152400"/>
            <a:ext cx="2303059"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4038600"/>
            <a:ext cx="1289649"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085" y="283909"/>
            <a:ext cx="1630115" cy="2588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1" y="302382"/>
            <a:ext cx="1872533" cy="2611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1" y="3091153"/>
            <a:ext cx="1668670" cy="2460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085" y="3112849"/>
            <a:ext cx="1629812"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34734" y="3091153"/>
            <a:ext cx="1708866" cy="2460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270723"/>
            <a:ext cx="1828800" cy="2672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64342" y="2639815"/>
            <a:ext cx="1143000" cy="1692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77000" y="2329153"/>
            <a:ext cx="12192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50164" y="4800600"/>
            <a:ext cx="1345633" cy="1715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5711423"/>
      </p:ext>
    </p:extLst>
  </p:cSld>
  <p:clrMapOvr>
    <a:masterClrMapping/>
  </p:clrMapOvr>
  <mc:AlternateContent xmlns:mc="http://schemas.openxmlformats.org/markup-compatibility/2006">
    <mc:Choice xmlns:p14="http://schemas.microsoft.com/office/powerpoint/2010/main" Requires="p14">
      <p:transition spd="slow" p14:dur="2000" advTm="21188"/>
    </mc:Choice>
    <mc:Fallback>
      <p:transition spd="slow" advTm="21188"/>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1345" y="2286000"/>
            <a:ext cx="1285875" cy="1965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227" y="4844473"/>
            <a:ext cx="2420646" cy="1747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4420551"/>
            <a:ext cx="4589318" cy="2176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600" y="212576"/>
            <a:ext cx="1438275"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1" y="45888"/>
            <a:ext cx="5791200" cy="2163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2514600"/>
            <a:ext cx="3214688" cy="198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0"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25303" y="236304"/>
            <a:ext cx="1140358" cy="1782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95316" y="2506881"/>
            <a:ext cx="1426723"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1"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86200" y="2667000"/>
            <a:ext cx="1790394" cy="149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2"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7352" y="4884269"/>
            <a:ext cx="1087987" cy="1668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1244275"/>
      </p:ext>
    </p:extLst>
  </p:cSld>
  <p:clrMapOvr>
    <a:masterClrMapping/>
  </p:clrMapOvr>
  <mc:AlternateContent xmlns:mc="http://schemas.openxmlformats.org/markup-compatibility/2006">
    <mc:Choice xmlns:p14="http://schemas.microsoft.com/office/powerpoint/2010/main" Requires="p14">
      <p:transition spd="slow" p14:dur="2000" advTm="26299"/>
    </mc:Choice>
    <mc:Fallback>
      <p:transition spd="slow" advTm="26299"/>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09600" y="274638"/>
            <a:ext cx="7924800" cy="715962"/>
          </a:xfrm>
          <a:prstGeom prst="rect">
            <a:avLst/>
          </a:prstGeom>
        </p:spPr>
        <p:txBody>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t>Timeline:  2000’s</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val="246854515"/>
              </p:ext>
            </p:extLst>
          </p:nvPr>
        </p:nvGraphicFramePr>
        <p:xfrm>
          <a:off x="685800" y="1661160"/>
          <a:ext cx="7924800" cy="741680"/>
        </p:xfrm>
        <a:graphic>
          <a:graphicData uri="http://schemas.openxmlformats.org/drawingml/2006/table">
            <a:tbl>
              <a:tblPr firstRow="1" bandRow="1">
                <a:tableStyleId>{2D5ABB26-0587-4C30-8999-92F81FD0307C}</a:tableStyleId>
              </a:tblPr>
              <a:tblGrid>
                <a:gridCol w="1143000"/>
                <a:gridCol w="6781800"/>
              </a:tblGrid>
              <a:tr h="370840">
                <a:tc>
                  <a:txBody>
                    <a:bodyPr/>
                    <a:lstStyle/>
                    <a:p>
                      <a:r>
                        <a:rPr lang="en-US" dirty="0" smtClean="0"/>
                        <a:t>2006</a:t>
                      </a:r>
                      <a:endParaRPr lang="en-US"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altLang="en-US" dirty="0" smtClean="0">
                          <a:latin typeface="+mn-lt"/>
                          <a:ea typeface="Times New Roman" pitchFamily="18" charset="0"/>
                          <a:cs typeface="Arial" pitchFamily="34" charset="0"/>
                        </a:rPr>
                        <a:t>Dr. Frey steps down as Chair.  Dr. James Davis serves as Interim Chair</a:t>
                      </a:r>
                      <a:endParaRPr lang="en-US" dirty="0">
                        <a:latin typeface="+mn-lt"/>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2008</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smtClean="0">
                          <a:latin typeface="+mn-lt"/>
                          <a:ea typeface="Times New Roman" pitchFamily="18" charset="0"/>
                          <a:cs typeface="Arial" pitchFamily="34" charset="0"/>
                        </a:rPr>
                        <a:t>Dr. Valerie Gilchrist becomes Chair</a:t>
                      </a:r>
                      <a:endParaRPr lang="en-US" altLang="en-US" sz="800" dirty="0" smtClean="0">
                        <a:latin typeface="+mn-lt"/>
                        <a:cs typeface="Arial"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3891429886"/>
      </p:ext>
    </p:extLst>
  </p:cSld>
  <p:clrMapOvr>
    <a:masterClrMapping/>
  </p:clrMapOvr>
  <mc:AlternateContent xmlns:mc="http://schemas.openxmlformats.org/markup-compatibility/2006">
    <mc:Choice xmlns:p14="http://schemas.microsoft.com/office/powerpoint/2010/main" Requires="p14">
      <p:transition spd="slow" p14:dur="2000" advTm="10772"/>
    </mc:Choice>
    <mc:Fallback>
      <p:transition spd="slow" advTm="10772"/>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2714" y="3657600"/>
            <a:ext cx="5983650" cy="3047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66" y="2474643"/>
            <a:ext cx="2672524" cy="2043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66" y="4876651"/>
            <a:ext cx="2716234"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26285"/>
            <a:ext cx="3103860" cy="2176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0914" y="798930"/>
            <a:ext cx="5524500" cy="2178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2864220"/>
      </p:ext>
    </p:extLst>
  </p:cSld>
  <p:clrMapOvr>
    <a:masterClrMapping/>
  </p:clrMapOvr>
  <mc:AlternateContent xmlns:mc="http://schemas.openxmlformats.org/markup-compatibility/2006">
    <mc:Choice xmlns:p14="http://schemas.microsoft.com/office/powerpoint/2010/main" Requires="p14">
      <p:transition spd="slow" p14:dur="2000" advTm="20450"/>
    </mc:Choice>
    <mc:Fallback>
      <p:transition spd="slow" advTm="2045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711973" cy="375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4203445"/>
            <a:ext cx="4019550" cy="2460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114799"/>
            <a:ext cx="2059297" cy="2637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4572000"/>
            <a:ext cx="2267697" cy="1566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6791139"/>
      </p:ext>
    </p:extLst>
  </p:cSld>
  <p:clrMapOvr>
    <a:masterClrMapping/>
  </p:clrMapOvr>
  <mc:AlternateContent xmlns:mc="http://schemas.openxmlformats.org/markup-compatibility/2006">
    <mc:Choice xmlns:p14="http://schemas.microsoft.com/office/powerpoint/2010/main" Requires="p14">
      <p:transition spd="slow" p14:dur="2000" advTm="21537"/>
    </mc:Choice>
    <mc:Fallback>
      <p:transition spd="slow" advTm="21537"/>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531420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651467"/>
            <a:ext cx="7832435" cy="3035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65545"/>
            <a:ext cx="2531252" cy="2862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979782"/>
      </p:ext>
    </p:extLst>
  </p:cSld>
  <p:clrMapOvr>
    <a:masterClrMapping/>
  </p:clrMapOvr>
  <mc:AlternateContent xmlns:mc="http://schemas.openxmlformats.org/markup-compatibility/2006">
    <mc:Choice xmlns:p14="http://schemas.microsoft.com/office/powerpoint/2010/main" Requires="p14">
      <p:transition spd="slow" p14:dur="2000" advTm="20749"/>
    </mc:Choice>
    <mc:Fallback>
      <p:transition spd="slow" advTm="20749"/>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69" y="152400"/>
            <a:ext cx="5257800" cy="3398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729037"/>
            <a:ext cx="4876800" cy="3087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738134"/>
            <a:ext cx="3455356" cy="2226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889049"/>
            <a:ext cx="1790894" cy="2767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0419937"/>
      </p:ext>
    </p:extLst>
  </p:cSld>
  <p:clrMapOvr>
    <a:masterClrMapping/>
  </p:clrMapOvr>
  <mc:AlternateContent xmlns:mc="http://schemas.openxmlformats.org/markup-compatibility/2006">
    <mc:Choice xmlns:p14="http://schemas.microsoft.com/office/powerpoint/2010/main" Requires="p14">
      <p:transition spd="slow" p14:dur="2000" advTm="21433"/>
    </mc:Choice>
    <mc:Fallback>
      <p:transition spd="slow" advTm="21433"/>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1517143"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5105400"/>
            <a:ext cx="2148703" cy="1599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2741" y="152400"/>
            <a:ext cx="5033962" cy="3483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891" y="4826926"/>
            <a:ext cx="6381750" cy="1982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180178"/>
            <a:ext cx="1861398" cy="2553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3209845"/>
      </p:ext>
    </p:extLst>
  </p:cSld>
  <p:clrMapOvr>
    <a:masterClrMapping/>
  </p:clrMapOvr>
  <mc:AlternateContent xmlns:mc="http://schemas.openxmlformats.org/markup-compatibility/2006">
    <mc:Choice xmlns:p14="http://schemas.microsoft.com/office/powerpoint/2010/main" Requires="p14">
      <p:transition spd="slow" p14:dur="2000" advTm="20486"/>
    </mc:Choice>
    <mc:Fallback>
      <p:transition spd="slow" advTm="20486"/>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736" y="152401"/>
            <a:ext cx="4677064" cy="2897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525328"/>
            <a:ext cx="4308143" cy="2723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445" y="3315531"/>
            <a:ext cx="4086225" cy="3042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8434535"/>
      </p:ext>
    </p:extLst>
  </p:cSld>
  <p:clrMapOvr>
    <a:masterClrMapping/>
  </p:clrMapOvr>
  <mc:AlternateContent xmlns:mc="http://schemas.openxmlformats.org/markup-compatibility/2006">
    <mc:Choice xmlns:p14="http://schemas.microsoft.com/office/powerpoint/2010/main" Requires="p14">
      <p:transition spd="slow" p14:dur="2000" advTm="16143"/>
    </mc:Choice>
    <mc:Fallback>
      <p:transition spd="slow" advTm="16143"/>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S:\ShareAll\Publicity Photos\Rabago.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99877" y="4769032"/>
            <a:ext cx="1143000" cy="1555568"/>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392285"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94477" y="4769032"/>
            <a:ext cx="1066800" cy="1564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4769032"/>
            <a:ext cx="1235797" cy="1604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14327" y="4771873"/>
            <a:ext cx="1123950" cy="1552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26925" y="4769032"/>
            <a:ext cx="1129752" cy="1564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45444" y="4769032"/>
            <a:ext cx="1030433" cy="1564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5"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06292" y="4769032"/>
            <a:ext cx="1141185" cy="1585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1256818"/>
      </p:ext>
    </p:extLst>
  </p:cSld>
  <p:clrMapOvr>
    <a:masterClrMapping/>
  </p:clrMapOvr>
  <mc:AlternateContent xmlns:mc="http://schemas.openxmlformats.org/markup-compatibility/2006">
    <mc:Choice xmlns:p14="http://schemas.microsoft.com/office/powerpoint/2010/main" Requires="p14">
      <p:transition spd="slow" p14:dur="2000" advTm="21086"/>
    </mc:Choice>
    <mc:Fallback>
      <p:transition spd="slow" advTm="21086"/>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09600" y="274638"/>
            <a:ext cx="7924800" cy="715962"/>
          </a:xfrm>
          <a:prstGeom prst="rect">
            <a:avLst/>
          </a:prstGeom>
        </p:spPr>
        <p:txBody>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t>Timeline:  </a:t>
            </a:r>
            <a:r>
              <a:rPr lang="en-US" sz="4800" dirty="0" smtClean="0"/>
              <a:t>2010’s</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val="2764398763"/>
              </p:ext>
            </p:extLst>
          </p:nvPr>
        </p:nvGraphicFramePr>
        <p:xfrm>
          <a:off x="685800" y="1661160"/>
          <a:ext cx="7924800" cy="1590040"/>
        </p:xfrm>
        <a:graphic>
          <a:graphicData uri="http://schemas.openxmlformats.org/drawingml/2006/table">
            <a:tbl>
              <a:tblPr firstRow="1" bandRow="1">
                <a:tableStyleId>{2D5ABB26-0587-4C30-8999-92F81FD0307C}</a:tableStyleId>
              </a:tblPr>
              <a:tblGrid>
                <a:gridCol w="1143000"/>
                <a:gridCol w="6781800"/>
              </a:tblGrid>
              <a:tr h="370840">
                <a:tc>
                  <a:txBody>
                    <a:bodyPr/>
                    <a:lstStyle/>
                    <a:p>
                      <a:r>
                        <a:rPr lang="en-US" dirty="0" smtClean="0">
                          <a:latin typeface="+mn-lt"/>
                        </a:rPr>
                        <a:t>2010</a:t>
                      </a:r>
                      <a:endParaRPr lang="en-US" dirty="0">
                        <a:latin typeface="+mn-lt"/>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smtClean="0">
                          <a:latin typeface="+mn-lt"/>
                          <a:ea typeface="Times New Roman" pitchFamily="18" charset="0"/>
                          <a:cs typeface="Arial" pitchFamily="34" charset="0"/>
                        </a:rPr>
                        <a:t>40</a:t>
                      </a:r>
                      <a:r>
                        <a:rPr lang="en-US" altLang="en-US" baseline="30000" dirty="0" smtClean="0">
                          <a:latin typeface="+mn-lt"/>
                          <a:ea typeface="Times New Roman" pitchFamily="18" charset="0"/>
                          <a:cs typeface="Arial" pitchFamily="34" charset="0"/>
                        </a:rPr>
                        <a:t>th</a:t>
                      </a:r>
                      <a:r>
                        <a:rPr lang="en-US" altLang="en-US" dirty="0" smtClean="0">
                          <a:latin typeface="+mn-lt"/>
                          <a:ea typeface="Times New Roman" pitchFamily="18" charset="0"/>
                          <a:cs typeface="Arial" pitchFamily="34" charset="0"/>
                        </a:rPr>
                        <a:t> Anniversary</a:t>
                      </a:r>
                      <a:endParaRPr lang="en-US" altLang="en-US" sz="2800" dirty="0" smtClean="0">
                        <a:latin typeface="+mn-lt"/>
                        <a:cs typeface="Arial"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2015</a:t>
                      </a:r>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dirty="0" smtClean="0"/>
                        <a:t>The</a:t>
                      </a:r>
                      <a:r>
                        <a:rPr lang="en-US" baseline="0" dirty="0" smtClean="0"/>
                        <a:t> Department is approved to change our name to the              </a:t>
                      </a:r>
                      <a:r>
                        <a:rPr lang="en-US" sz="2000" b="1" baseline="0" dirty="0" smtClean="0">
                          <a:solidFill>
                            <a:srgbClr val="C00000"/>
                          </a:solidFill>
                        </a:rPr>
                        <a:t>Department of Family Medicine and Community Health</a:t>
                      </a:r>
                    </a:p>
                    <a:p>
                      <a:pPr marL="285750" indent="-285750">
                        <a:buFont typeface="Arial" panose="020B0604020202020204" pitchFamily="34" charset="0"/>
                        <a:buChar char="•"/>
                      </a:pPr>
                      <a:r>
                        <a:rPr lang="en-US" b="0" baseline="0" dirty="0" smtClean="0"/>
                        <a:t>The Department’s Office of Community Health is created</a:t>
                      </a:r>
                    </a:p>
                    <a:p>
                      <a:pPr marL="285750" indent="-285750">
                        <a:buFont typeface="Arial" panose="020B0604020202020204" pitchFamily="34" charset="0"/>
                        <a:buChar char="•"/>
                      </a:pPr>
                      <a:r>
                        <a:rPr lang="en-US" b="0" baseline="0" dirty="0" smtClean="0"/>
                        <a:t>45</a:t>
                      </a:r>
                      <a:r>
                        <a:rPr lang="en-US" b="0" baseline="30000" dirty="0" smtClean="0"/>
                        <a:t>th</a:t>
                      </a:r>
                      <a:r>
                        <a:rPr lang="en-US" b="0" baseline="0" dirty="0" smtClean="0"/>
                        <a:t> Anniversary Celebration!</a:t>
                      </a:r>
                      <a:endParaRPr lang="en-US" b="0"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670824472"/>
      </p:ext>
    </p:extLst>
  </p:cSld>
  <p:clrMapOvr>
    <a:masterClrMapping/>
  </p:clrMapOvr>
  <mc:AlternateContent xmlns:mc="http://schemas.openxmlformats.org/markup-compatibility/2006">
    <mc:Choice xmlns:p14="http://schemas.microsoft.com/office/powerpoint/2010/main" Requires="p14">
      <p:transition spd="slow" p14:dur="2000" advTm="11307"/>
    </mc:Choice>
    <mc:Fallback>
      <p:transition spd="slow" advTm="11307"/>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ShareAll\Publicity Photos\Facult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5506947" cy="365759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700" y="4267200"/>
            <a:ext cx="4723999" cy="2221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510108"/>
            <a:ext cx="3336246" cy="2394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939358"/>
            <a:ext cx="3308247" cy="252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2745077"/>
      </p:ext>
    </p:extLst>
  </p:cSld>
  <p:clrMapOvr>
    <a:masterClrMapping/>
  </p:clrMapOvr>
  <mc:AlternateContent xmlns:mc="http://schemas.openxmlformats.org/markup-compatibility/2006">
    <mc:Choice xmlns:p14="http://schemas.microsoft.com/office/powerpoint/2010/main" Requires="p14">
      <p:transition spd="slow" p14:dur="2000" advTm="21520"/>
    </mc:Choice>
    <mc:Fallback>
      <p:transition spd="slow" advTm="2152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74" y="381000"/>
            <a:ext cx="4388726"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588" y="3429000"/>
            <a:ext cx="5412702" cy="3338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8670" y="381000"/>
            <a:ext cx="425767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038600"/>
            <a:ext cx="2934745"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3622479"/>
      </p:ext>
    </p:extLst>
  </p:cSld>
  <p:clrMapOvr>
    <a:masterClrMapping/>
  </p:clrMapOvr>
  <mc:AlternateContent xmlns:mc="http://schemas.openxmlformats.org/markup-compatibility/2006">
    <mc:Choice xmlns:p14="http://schemas.microsoft.com/office/powerpoint/2010/main" Requires="p14">
      <p:transition spd="slow" p14:dur="2000" advTm="20903"/>
    </mc:Choice>
    <mc:Fallback>
      <p:transition spd="slow" advTm="20903"/>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16" y="152401"/>
            <a:ext cx="3397967" cy="2394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2401"/>
            <a:ext cx="3553426"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669309"/>
            <a:ext cx="3284184"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5959" y="2669309"/>
            <a:ext cx="3690939"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3170" y="5181600"/>
            <a:ext cx="4579830" cy="1235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5013410"/>
            <a:ext cx="2962275"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0515619"/>
      </p:ext>
    </p:extLst>
  </p:cSld>
  <p:clrMapOvr>
    <a:masterClrMapping/>
  </p:clrMapOvr>
  <mc:AlternateContent xmlns:mc="http://schemas.openxmlformats.org/markup-compatibility/2006">
    <mc:Choice xmlns:p14="http://schemas.microsoft.com/office/powerpoint/2010/main" Requires="p14">
      <p:transition spd="slow" p14:dur="2000" advTm="20992"/>
    </mc:Choice>
    <mc:Fallback>
      <p:transition spd="slow" advTm="20992"/>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1" y="152401"/>
            <a:ext cx="5333999" cy="2018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2514600"/>
            <a:ext cx="4914900" cy="2019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3555" y="4343400"/>
            <a:ext cx="3713407"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381000"/>
            <a:ext cx="3019425"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5338" y="4800600"/>
            <a:ext cx="3629025" cy="1852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3634072"/>
      </p:ext>
    </p:extLst>
  </p:cSld>
  <p:clrMapOvr>
    <a:masterClrMapping/>
  </p:clrMapOvr>
  <mc:AlternateContent xmlns:mc="http://schemas.openxmlformats.org/markup-compatibility/2006">
    <mc:Choice xmlns:p14="http://schemas.microsoft.com/office/powerpoint/2010/main" Requires="p14">
      <p:transition spd="slow" p14:dur="2000" advTm="21113"/>
    </mc:Choice>
    <mc:Fallback>
      <p:transition spd="slow" advTm="21113"/>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563" y="152401"/>
            <a:ext cx="5366037" cy="2356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3306618"/>
            <a:ext cx="5219700" cy="2038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1" y="3352800"/>
            <a:ext cx="3581400" cy="3017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7753786"/>
      </p:ext>
    </p:extLst>
  </p:cSld>
  <p:clrMapOvr>
    <a:masterClrMapping/>
  </p:clrMapOvr>
  <mc:AlternateContent xmlns:mc="http://schemas.openxmlformats.org/markup-compatibility/2006">
    <mc:Choice xmlns:p14="http://schemas.microsoft.com/office/powerpoint/2010/main" Requires="p14">
      <p:transition spd="slow" p14:dur="2000" advTm="22621"/>
    </mc:Choice>
    <mc:Fallback>
      <p:transition spd="slow" advTm="22621"/>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0" y="775318"/>
            <a:ext cx="1592826" cy="2354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75318"/>
            <a:ext cx="1524000" cy="2345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9"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000" y="766081"/>
            <a:ext cx="1581140" cy="2363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0"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42491" y="3680924"/>
            <a:ext cx="1657340" cy="2379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1"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3680923"/>
            <a:ext cx="1676400" cy="2379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2"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10200" y="775318"/>
            <a:ext cx="1708849" cy="2345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7491" y="3683233"/>
            <a:ext cx="1752600" cy="2412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22926" y="3683233"/>
            <a:ext cx="1659074" cy="2412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00" y="766081"/>
            <a:ext cx="1680406" cy="2354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2075750"/>
      </p:ext>
    </p:extLst>
  </p:cSld>
  <p:clrMapOvr>
    <a:masterClrMapping/>
  </p:clrMapOvr>
  <mc:AlternateContent xmlns:mc="http://schemas.openxmlformats.org/markup-compatibility/2006">
    <mc:Choice xmlns:p14="http://schemas.microsoft.com/office/powerpoint/2010/main" Requires="p14">
      <p:transition spd="slow" p14:dur="2000" advTm="17488"/>
    </mc:Choice>
    <mc:Fallback>
      <p:transition spd="slow" advTm="17488"/>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877" y="311727"/>
            <a:ext cx="887730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370030" y="3621570"/>
            <a:ext cx="3037853" cy="2957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102" y="3669816"/>
            <a:ext cx="3781425" cy="2861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1665612"/>
      </p:ext>
    </p:extLst>
  </p:cSld>
  <p:clrMapOvr>
    <a:masterClrMapping/>
  </p:clrMapOvr>
  <mc:AlternateContent xmlns:mc="http://schemas.openxmlformats.org/markup-compatibility/2006">
    <mc:Choice xmlns:p14="http://schemas.microsoft.com/office/powerpoint/2010/main" Requires="p14">
      <p:transition spd="slow" p14:dur="2000" advTm="20800"/>
    </mc:Choice>
    <mc:Fallback>
      <p:transition spd="slow" advTm="2080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1"/>
            <a:ext cx="3982528"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220540"/>
            <a:ext cx="4333875" cy="2446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514849"/>
            <a:ext cx="1733550" cy="215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4186" y="4489656"/>
            <a:ext cx="1646663" cy="2177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457200"/>
            <a:ext cx="4275438"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0663588"/>
      </p:ext>
    </p:extLst>
  </p:cSld>
  <p:clrMapOvr>
    <a:masterClrMapping/>
  </p:clrMapOvr>
  <mc:AlternateContent xmlns:mc="http://schemas.openxmlformats.org/markup-compatibility/2006">
    <mc:Choice xmlns:p14="http://schemas.microsoft.com/office/powerpoint/2010/main" Requires="p14">
      <p:transition spd="slow" p14:dur="2000" advTm="21168"/>
    </mc:Choice>
    <mc:Fallback>
      <p:transition spd="slow" advTm="21168"/>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463" y="3733800"/>
            <a:ext cx="7077075"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1" y="304800"/>
            <a:ext cx="4191000" cy="2857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7873" y="457200"/>
            <a:ext cx="3124200" cy="282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547198"/>
      </p:ext>
    </p:extLst>
  </p:cSld>
  <p:clrMapOvr>
    <a:masterClrMapping/>
  </p:clrMapOvr>
  <mc:AlternateContent xmlns:mc="http://schemas.openxmlformats.org/markup-compatibility/2006">
    <mc:Choice xmlns:p14="http://schemas.microsoft.com/office/powerpoint/2010/main" Requires="p14">
      <p:transition spd="slow" p14:dur="2000" advTm="21281"/>
    </mc:Choice>
    <mc:Fallback>
      <p:transition spd="slow" advTm="21281"/>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19365"/>
            <a:ext cx="3886200" cy="2983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482108"/>
            <a:ext cx="4238506" cy="319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03201"/>
            <a:ext cx="3147026" cy="401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4371377"/>
            <a:ext cx="2792863" cy="2241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1340048"/>
      </p:ext>
    </p:extLst>
  </p:cSld>
  <p:clrMapOvr>
    <a:masterClrMapping/>
  </p:clrMapOvr>
  <mc:AlternateContent xmlns:mc="http://schemas.openxmlformats.org/markup-compatibility/2006">
    <mc:Choice xmlns:p14="http://schemas.microsoft.com/office/powerpoint/2010/main" Requires="p14">
      <p:transition spd="slow" p14:dur="2000" advTm="20546"/>
    </mc:Choice>
    <mc:Fallback>
      <p:transition spd="slow" advTm="20546"/>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990600"/>
            <a:ext cx="8763000" cy="3733800"/>
          </a:xfrm>
          <a:prstGeom prst="rect">
            <a:avLst/>
          </a:prstGeom>
          <a:solidFill>
            <a:schemeClr val="tx1"/>
          </a:solid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https://inside.fammed.wisc.edu/sites/default/files/dmt/dfmch-logo-horizontal-web-color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33694"/>
            <a:ext cx="8153400" cy="234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172867"/>
      </p:ext>
    </p:extLst>
  </p:cSld>
  <p:clrMapOvr>
    <a:masterClrMapping/>
  </p:clrMapOvr>
  <mc:AlternateContent xmlns:mc="http://schemas.openxmlformats.org/markup-compatibility/2006">
    <mc:Choice xmlns:p14="http://schemas.microsoft.com/office/powerpoint/2010/main" Requires="p14">
      <p:transition spd="slow" p14:dur="2000" advTm="16083"/>
    </mc:Choice>
    <mc:Fallback>
      <p:transition spd="slow" advTm="16083"/>
    </mc:Fallback>
  </mc:AlternateContent>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6216</TotalTime>
  <Words>860</Words>
  <Application>Microsoft Office PowerPoint</Application>
  <PresentationFormat>On-screen Show (4:3)</PresentationFormat>
  <Paragraphs>85</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Horizon</vt:lpstr>
      <vt:lpstr>PowerPoint Presentation</vt:lpstr>
      <vt:lpstr>a vision</vt:lpstr>
      <vt:lpstr>PowerPoint Presentation</vt:lpstr>
      <vt:lpstr>PowerPoint Presentation</vt:lpstr>
      <vt:lpstr>PowerPoint Presentation</vt:lpstr>
      <vt:lpstr>PowerPoint Presentation</vt:lpstr>
      <vt:lpstr>Timeline:  1970’s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UW Medical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Suzanne McGuire</dc:creator>
  <cp:lastModifiedBy>Suzanne McGuire</cp:lastModifiedBy>
  <cp:revision>52</cp:revision>
  <dcterms:created xsi:type="dcterms:W3CDTF">2015-10-16T13:42:39Z</dcterms:created>
  <dcterms:modified xsi:type="dcterms:W3CDTF">2015-10-22T16:35:48Z</dcterms:modified>
</cp:coreProperties>
</file>