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Lst>
  <p:sldIdLst>
    <p:sldId id="256" r:id="rId5"/>
    <p:sldId id="295" r:id="rId6"/>
    <p:sldId id="257" r:id="rId7"/>
    <p:sldId id="298" r:id="rId8"/>
    <p:sldId id="297" r:id="rId9"/>
    <p:sldId id="305" r:id="rId10"/>
    <p:sldId id="299" r:id="rId11"/>
    <p:sldId id="300" r:id="rId12"/>
    <p:sldId id="301" r:id="rId13"/>
    <p:sldId id="302" r:id="rId14"/>
    <p:sldId id="303" r:id="rId15"/>
    <p:sldId id="273" r:id="rId16"/>
    <p:sldId id="29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A756A3-9A30-445C-8DB0-B908CC4A3F2B}" v="11" dt="2021-05-27T22:12:40.185"/>
    <p1510:client id="{2B41EB1A-9453-463F-AF9C-751DAD4DC140}" v="30" dt="2021-11-16T21:00:34.787"/>
    <p1510:client id="{73A4E5D8-10BB-4C2F-A4A2-F5F1276C8F3A}" v="2" dt="2022-01-20T17:04:07.258"/>
    <p1510:client id="{A40E2A8D-B64F-4BE2-8F8A-045CA5B32A1A}" v="273" dt="2021-08-30T14:57:40.224"/>
    <p1510:client id="{AEB96F7B-D4CE-4599-BB5A-7081EAAE7127}" v="33" dt="2021-01-14T17:44:57.224"/>
    <p1510:client id="{E07AC632-501F-422F-9231-3B1914F6B4BC}" v="16" dt="2021-11-16T21:35:20.0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9" autoAdjust="0"/>
    <p:restoredTop sz="94707" autoAdjust="0"/>
  </p:normalViewPr>
  <p:slideViewPr>
    <p:cSldViewPr>
      <p:cViewPr varScale="1">
        <p:scale>
          <a:sx n="69" d="100"/>
          <a:sy n="69" d="100"/>
        </p:scale>
        <p:origin x="141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a Rashid" userId="S::nrashid2@wisc.edu::4d23c086-a07b-4336-a3fc-5a6b7d111e5b" providerId="AD" clId="Web-{2B41EB1A-9453-463F-AF9C-751DAD4DC140}"/>
    <pc:docChg chg="addSld delSld modSld">
      <pc:chgData name="Nada Rashid" userId="S::nrashid2@wisc.edu::4d23c086-a07b-4336-a3fc-5a6b7d111e5b" providerId="AD" clId="Web-{2B41EB1A-9453-463F-AF9C-751DAD4DC140}" dt="2021-11-16T21:00:34.787" v="23"/>
      <pc:docMkLst>
        <pc:docMk/>
      </pc:docMkLst>
      <pc:sldChg chg="del">
        <pc:chgData name="Nada Rashid" userId="S::nrashid2@wisc.edu::4d23c086-a07b-4336-a3fc-5a6b7d111e5b" providerId="AD" clId="Web-{2B41EB1A-9453-463F-AF9C-751DAD4DC140}" dt="2021-11-16T21:00:34.787" v="23"/>
        <pc:sldMkLst>
          <pc:docMk/>
          <pc:sldMk cId="2839396928" sldId="304"/>
        </pc:sldMkLst>
      </pc:sldChg>
      <pc:sldChg chg="modSp add replId">
        <pc:chgData name="Nada Rashid" userId="S::nrashid2@wisc.edu::4d23c086-a07b-4336-a3fc-5a6b7d111e5b" providerId="AD" clId="Web-{2B41EB1A-9453-463F-AF9C-751DAD4DC140}" dt="2021-11-16T21:00:32.584" v="22"/>
        <pc:sldMkLst>
          <pc:docMk/>
          <pc:sldMk cId="1402359361" sldId="305"/>
        </pc:sldMkLst>
        <pc:graphicFrameChg chg="mod modGraphic">
          <ac:chgData name="Nada Rashid" userId="S::nrashid2@wisc.edu::4d23c086-a07b-4336-a3fc-5a6b7d111e5b" providerId="AD" clId="Web-{2B41EB1A-9453-463F-AF9C-751DAD4DC140}" dt="2021-11-16T21:00:32.584" v="22"/>
          <ac:graphicFrameMkLst>
            <pc:docMk/>
            <pc:sldMk cId="1402359361" sldId="305"/>
            <ac:graphicFrameMk id="2" creationId="{00000000-0000-0000-0000-000000000000}"/>
          </ac:graphicFrameMkLst>
        </pc:graphicFrameChg>
      </pc:sldChg>
    </pc:docChg>
  </pc:docChgLst>
  <pc:docChgLst>
    <pc:chgData name="Nada Rashid" userId="S::nrashid2@wisc.edu::4d23c086-a07b-4336-a3fc-5a6b7d111e5b" providerId="AD" clId="Web-{E07AC632-501F-422F-9231-3B1914F6B4BC}"/>
    <pc:docChg chg="modSld">
      <pc:chgData name="Nada Rashid" userId="S::nrashid2@wisc.edu::4d23c086-a07b-4336-a3fc-5a6b7d111e5b" providerId="AD" clId="Web-{E07AC632-501F-422F-9231-3B1914F6B4BC}" dt="2021-11-16T21:35:18.686" v="4" actId="14100"/>
      <pc:docMkLst>
        <pc:docMk/>
      </pc:docMkLst>
      <pc:sldChg chg="modSp">
        <pc:chgData name="Nada Rashid" userId="S::nrashid2@wisc.edu::4d23c086-a07b-4336-a3fc-5a6b7d111e5b" providerId="AD" clId="Web-{E07AC632-501F-422F-9231-3B1914F6B4BC}" dt="2021-11-16T21:35:18.686" v="4" actId="14100"/>
        <pc:sldMkLst>
          <pc:docMk/>
          <pc:sldMk cId="342323615" sldId="295"/>
        </pc:sldMkLst>
        <pc:spChg chg="mod">
          <ac:chgData name="Nada Rashid" userId="S::nrashid2@wisc.edu::4d23c086-a07b-4336-a3fc-5a6b7d111e5b" providerId="AD" clId="Web-{E07AC632-501F-422F-9231-3B1914F6B4BC}" dt="2021-11-16T21:35:18.686" v="4" actId="14100"/>
          <ac:spMkLst>
            <pc:docMk/>
            <pc:sldMk cId="342323615" sldId="295"/>
            <ac:spMk id="3" creationId="{00000000-0000-0000-0000-000000000000}"/>
          </ac:spMkLst>
        </pc:spChg>
      </pc:sldChg>
    </pc:docChg>
  </pc:docChgLst>
  <pc:docChgLst>
    <pc:chgData name="Nada Rashid" userId="S::nrashid2@wisc.edu::4d23c086-a07b-4336-a3fc-5a6b7d111e5b" providerId="AD" clId="Web-{73A4E5D8-10BB-4C2F-A4A2-F5F1276C8F3A}"/>
    <pc:docChg chg="modSld">
      <pc:chgData name="Nada Rashid" userId="S::nrashid2@wisc.edu::4d23c086-a07b-4336-a3fc-5a6b7d111e5b" providerId="AD" clId="Web-{73A4E5D8-10BB-4C2F-A4A2-F5F1276C8F3A}" dt="2022-01-20T17:04:07.258" v="1" actId="20577"/>
      <pc:docMkLst>
        <pc:docMk/>
      </pc:docMkLst>
      <pc:sldChg chg="modSp">
        <pc:chgData name="Nada Rashid" userId="S::nrashid2@wisc.edu::4d23c086-a07b-4336-a3fc-5a6b7d111e5b" providerId="AD" clId="Web-{73A4E5D8-10BB-4C2F-A4A2-F5F1276C8F3A}" dt="2022-01-20T17:04:07.258" v="1" actId="20577"/>
        <pc:sldMkLst>
          <pc:docMk/>
          <pc:sldMk cId="342323615" sldId="295"/>
        </pc:sldMkLst>
        <pc:spChg chg="mod">
          <ac:chgData name="Nada Rashid" userId="S::nrashid2@wisc.edu::4d23c086-a07b-4336-a3fc-5a6b7d111e5b" providerId="AD" clId="Web-{73A4E5D8-10BB-4C2F-A4A2-F5F1276C8F3A}" dt="2022-01-20T17:04:07.258" v="1" actId="20577"/>
          <ac:spMkLst>
            <pc:docMk/>
            <pc:sldMk cId="342323615" sldId="295"/>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a:prstGeom prst="rect">
            <a:avLst/>
          </a:prstGeo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A0B1AF3-E3EA-4302-BD55-4A15616A9FCF}" type="datetimeFigureOut">
              <a:rPr lang="en-US" smtClean="0"/>
              <a:pPr/>
              <a:t>1/20/2022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24F5D21-EF35-4734-8EE0-E4F85A7F6DFA}" type="slidenum">
              <a:rPr lang="en-US" smtClean="0"/>
              <a:pPr/>
              <a:t>‹#›</a:t>
            </a:fld>
            <a:endParaRPr lang="en-US"/>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352800" y="232043"/>
            <a:ext cx="2380193" cy="13341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352800" y="232043"/>
            <a:ext cx="2380193" cy="13341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6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2A0B1AF3-E3EA-4302-BD55-4A15616A9FCF}" type="datetimeFigureOut">
              <a:rPr lang="en-US" smtClean="0"/>
              <a:pPr/>
              <a:t>1/20/2022</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224F5D21-EF35-4734-8EE0-E4F85A7F6DFA}" type="slidenum">
              <a:rPr lang="en-US" smtClean="0"/>
              <a:pPr/>
              <a:t>‹#›</a:t>
            </a:fld>
            <a:endParaRPr lang="en-US"/>
          </a:p>
        </p:txBody>
      </p:sp>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104618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2A0B1AF3-E3EA-4302-BD55-4A15616A9FCF}" type="datetimeFigureOut">
              <a:rPr lang="en-US" smtClean="0"/>
              <a:pPr/>
              <a:t>1/20/2022</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224F5D21-EF35-4734-8EE0-E4F85A7F6DFA}" type="slidenum">
              <a:rPr lang="en-US" smtClean="0"/>
              <a:pPr/>
              <a:t>‹#›</a:t>
            </a:fld>
            <a:endParaRPr lang="en-US"/>
          </a:p>
        </p:txBody>
      </p:sp>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dirty="0"/>
              <a:t>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A0B1AF3-E3EA-4302-BD55-4A15616A9FCF}" type="datetimeFigureOut">
              <a:rPr lang="en-US" smtClean="0"/>
              <a:pPr/>
              <a:t>1/20/2022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24F5D21-EF35-4734-8EE0-E4F85A7F6DFA}" type="slidenum">
              <a:rPr lang="en-US" smtClean="0"/>
              <a:pPr/>
              <a:t>‹#›</a:t>
            </a:fld>
            <a:endParaRPr lang="en-US"/>
          </a:p>
        </p:txBody>
      </p:sp>
      <p:pic>
        <p:nvPicPr>
          <p:cNvPr id="2" name="Picture 1"/>
          <p:cNvPicPr>
            <a:picLocks noChangeAspect="1"/>
          </p:cNvPicPr>
          <p:nvPr/>
        </p:nvPicPr>
        <p:blipFill>
          <a:blip r:embed="rId6"/>
          <a:stretch>
            <a:fillRect/>
          </a:stretch>
        </p:blipFill>
        <p:spPr>
          <a:xfrm>
            <a:off x="119957" y="6152713"/>
            <a:ext cx="1175443" cy="762710"/>
          </a:xfrm>
          <a:prstGeom prst="rect">
            <a:avLst/>
          </a:prstGeom>
        </p:spPr>
      </p:pic>
      <p:pic>
        <p:nvPicPr>
          <p:cNvPr id="11" name="Picture 10"/>
          <p:cNvPicPr>
            <a:picLocks noChangeAspect="1"/>
          </p:cNvPicPr>
          <p:nvPr userDrawn="1"/>
        </p:nvPicPr>
        <p:blipFill>
          <a:blip r:embed="rId6"/>
          <a:stretch>
            <a:fillRect/>
          </a:stretch>
        </p:blipFill>
        <p:spPr>
          <a:xfrm>
            <a:off x="119957" y="6152713"/>
            <a:ext cx="1175443" cy="762710"/>
          </a:xfrm>
          <a:prstGeom prst="rect">
            <a:avLst/>
          </a:prstGeom>
        </p:spPr>
      </p:pic>
    </p:spTree>
    <p:extLst>
      <p:ext uri="{BB962C8B-B14F-4D97-AF65-F5344CB8AC3E}">
        <p14:creationId xmlns:p14="http://schemas.microsoft.com/office/powerpoint/2010/main" val="51210079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4" r:id="rId3"/>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Calibri" panose="020F0502020204030204" pitchFamily="34" charset="0"/>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Calibri" panose="020F0502020204030204" pitchFamily="34" charset="0"/>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Calibri" panose="020F0502020204030204" pitchFamily="34" charset="0"/>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Calibri" panose="020F0502020204030204" pitchFamily="34" charset="0"/>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Calibri" panose="020F0502020204030204" pitchFamily="34" charset="0"/>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599"/>
            <a:ext cx="7696200" cy="1829763"/>
          </a:xfrm>
        </p:spPr>
        <p:txBody>
          <a:bodyPr vert="horz" lIns="91440" tIns="45720" rIns="91440" bIns="45720" anchor="b">
            <a:normAutofit/>
            <a:scene3d>
              <a:camera prst="orthographicFront"/>
              <a:lightRig rig="soft" dir="t"/>
            </a:scene3d>
            <a:sp3d prstMaterial="softEdge">
              <a:bevelT w="25400" h="25400"/>
            </a:sp3d>
          </a:bodyPr>
          <a:lstStyle/>
          <a:p>
            <a:pPr algn="ctr"/>
            <a:r>
              <a:rPr lang="en-US" dirty="0">
                <a:cs typeface="Lucida Sans Unicode"/>
              </a:rPr>
              <a:t>Case Presentation</a:t>
            </a:r>
            <a:endParaRPr lang="en-US" dirty="0"/>
          </a:p>
        </p:txBody>
      </p:sp>
      <p:sp>
        <p:nvSpPr>
          <p:cNvPr id="3" name="Subtitle 2"/>
          <p:cNvSpPr>
            <a:spLocks noGrp="1"/>
          </p:cNvSpPr>
          <p:nvPr>
            <p:ph type="subTitle" idx="1"/>
          </p:nvPr>
        </p:nvSpPr>
        <p:spPr>
          <a:xfrm>
            <a:off x="1295400" y="3962400"/>
            <a:ext cx="6400800" cy="1752600"/>
          </a:xfrm>
        </p:spPr>
        <p:txBody>
          <a:bodyPr>
            <a:normAutofit/>
          </a:bodyPr>
          <a:lstStyle/>
          <a:p>
            <a:r>
              <a:rPr lang="en-US" dirty="0"/>
              <a:t>Presenter Name </a:t>
            </a:r>
          </a:p>
          <a:p>
            <a:r>
              <a:rPr lang="en-US" dirty="0"/>
              <a:t>Presenter Organization</a:t>
            </a:r>
          </a:p>
        </p:txBody>
      </p:sp>
      <p:sp>
        <p:nvSpPr>
          <p:cNvPr id="4" name="Rectangle 3"/>
          <p:cNvSpPr/>
          <p:nvPr/>
        </p:nvSpPr>
        <p:spPr>
          <a:xfrm>
            <a:off x="304800" y="5943600"/>
            <a:ext cx="8458200" cy="769441"/>
          </a:xfrm>
          <a:prstGeom prst="rect">
            <a:avLst/>
          </a:prstGeom>
        </p:spPr>
        <p:txBody>
          <a:bodyPr wrap="square">
            <a:spAutoFit/>
          </a:bodyPr>
          <a:lstStyle/>
          <a:p>
            <a:r>
              <a:rPr lang="en-US" sz="1100" dirty="0">
                <a:solidFill>
                  <a:schemeClr val="bg1">
                    <a:lumMod val="85000"/>
                  </a:schemeClr>
                </a:solidFill>
              </a:rPr>
              <a:t>Funding for this service was made possible by 435200-G-18-11448-285932-880 from Wisconsin Department of Health Services.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 or the State of Wisconsin.</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88814"/>
            <a:ext cx="8229600" cy="3754038"/>
          </a:xfrm>
        </p:spPr>
        <p:txBody>
          <a:bodyPr vert="horz" lIns="91440" tIns="45720" rIns="91440" bIns="45720" anchor="t">
            <a:normAutofit fontScale="77500" lnSpcReduction="20000"/>
          </a:bodyPr>
          <a:lstStyle/>
          <a:p>
            <a:pPr indent="-255905" defTabSz="457200">
              <a:buNone/>
            </a:pPr>
            <a:r>
              <a:rPr lang="en-US" sz="1200" dirty="0">
                <a:latin typeface="Calibri"/>
                <a:cs typeface="Calibri"/>
              </a:rPr>
              <a:t>Credit Designation Statements</a:t>
            </a:r>
            <a:endParaRPr lang="en-US" dirty="0">
              <a:cs typeface="Calibri" panose="020F0502020204030204" pitchFamily="34" charset="0"/>
            </a:endParaRPr>
          </a:p>
          <a:p>
            <a:pPr indent="-255905" defTabSz="457200">
              <a:buNone/>
            </a:pPr>
            <a:r>
              <a:rPr lang="en-US" sz="1200" dirty="0">
                <a:latin typeface="Calibri"/>
                <a:cs typeface="Calibri"/>
              </a:rPr>
              <a:t>Accreditation Council for Pharmacy Education (ACPE)</a:t>
            </a:r>
            <a:endParaRPr lang="en-US" dirty="0">
              <a:cs typeface="Calibri" panose="020F0502020204030204" pitchFamily="34" charset="0"/>
            </a:endParaRPr>
          </a:p>
          <a:p>
            <a:pPr indent="-255905" defTabSz="457200">
              <a:buNone/>
            </a:pPr>
            <a:r>
              <a:rPr lang="en-US" sz="1200" dirty="0">
                <a:latin typeface="Calibri"/>
                <a:cs typeface="Calibri"/>
              </a:rPr>
              <a:t>The University of Wisconsin-Madison ICEP designates this live activity for a maximum of 1 hour of knowledge-based CE credit. Credit can be earned by successfully completing this live activity. Pharmacists and Pharmacy Technicians should claim only the credit commensurate with the extent of their participation in the activity. CE credit information, based on verification of live attendance, will be provided to NABP within 60 days after the activity completion.</a:t>
            </a:r>
            <a:endParaRPr lang="en-US" dirty="0">
              <a:cs typeface="Calibri" panose="020F0502020204030204" pitchFamily="34" charset="0"/>
            </a:endParaRPr>
          </a:p>
          <a:p>
            <a:pPr indent="-255905" defTabSz="457200">
              <a:buNone/>
            </a:pPr>
            <a:r>
              <a:rPr lang="en-US" sz="1200" dirty="0">
                <a:latin typeface="Calibri"/>
                <a:cs typeface="Calibri"/>
              </a:rPr>
              <a:t>Pharmacists and Pharmacy Technicians must enter their NABP number in their profile in order to receive credit.</a:t>
            </a:r>
            <a:endParaRPr lang="en-US">
              <a:cs typeface="Calibri" panose="020F0502020204030204" pitchFamily="34" charset="0"/>
            </a:endParaRPr>
          </a:p>
          <a:p>
            <a:pPr indent="-255905" defTabSz="457200">
              <a:buNone/>
            </a:pPr>
            <a:r>
              <a:rPr lang="en-US" sz="1200">
                <a:latin typeface="Calibri"/>
                <a:cs typeface="Calibri"/>
              </a:rPr>
              <a:t>2022 Universal Activity Number (UAN)  : JA0000358-9999-22-002-L01-P</a:t>
            </a:r>
            <a:endParaRPr lang="en-US">
              <a:cs typeface="Calibri" panose="020F0502020204030204" pitchFamily="34" charset="0"/>
            </a:endParaRPr>
          </a:p>
          <a:p>
            <a:pPr indent="-255905" defTabSz="457200">
              <a:buNone/>
            </a:pPr>
            <a:r>
              <a:rPr lang="en-US" sz="1200" dirty="0">
                <a:latin typeface="Calibri"/>
                <a:cs typeface="Calibri"/>
              </a:rPr>
              <a:t>American Medical Association (AMA)</a:t>
            </a:r>
            <a:endParaRPr lang="en-US">
              <a:cs typeface="Calibri" panose="020F0502020204030204" pitchFamily="34" charset="0"/>
            </a:endParaRPr>
          </a:p>
          <a:p>
            <a:pPr indent="-255905" defTabSz="457200">
              <a:buNone/>
            </a:pPr>
            <a:r>
              <a:rPr lang="en-US" sz="1200" dirty="0">
                <a:latin typeface="Calibri"/>
                <a:cs typeface="Calibri"/>
              </a:rPr>
              <a:t>The University of Wisconsin–Madison ICEP designates this live activity for a maximum of 1 AMA PRA Category 1 Credit™.  Physicians should claim only the credit commensurate with the extent of their participation in the activity.</a:t>
            </a:r>
            <a:endParaRPr lang="en-US">
              <a:cs typeface="Calibri" panose="020F0502020204030204" pitchFamily="34" charset="0"/>
            </a:endParaRPr>
          </a:p>
          <a:p>
            <a:pPr indent="-255905" defTabSz="457200">
              <a:buNone/>
            </a:pPr>
            <a:r>
              <a:rPr lang="en-US" sz="1200" dirty="0">
                <a:latin typeface="Calibri"/>
                <a:cs typeface="Calibri"/>
              </a:rPr>
              <a:t>American Nurses Credentialing Center (ANCC)</a:t>
            </a:r>
            <a:endParaRPr lang="en-US" dirty="0">
              <a:cs typeface="Calibri" panose="020F0502020204030204" pitchFamily="34" charset="0"/>
            </a:endParaRPr>
          </a:p>
          <a:p>
            <a:pPr indent="-255905" defTabSz="457200">
              <a:buNone/>
            </a:pPr>
            <a:r>
              <a:rPr lang="en-US" sz="1200" dirty="0">
                <a:latin typeface="Calibri"/>
                <a:cs typeface="Calibri"/>
              </a:rPr>
              <a:t>The University of Wisconsin–Madison ICEP designates this live activity for a maximum of 1 ANCC contact hour.  </a:t>
            </a:r>
            <a:endParaRPr lang="en-US">
              <a:cs typeface="Calibri" panose="020F0502020204030204" pitchFamily="34" charset="0"/>
            </a:endParaRPr>
          </a:p>
          <a:p>
            <a:pPr indent="-255905" defTabSz="457200">
              <a:buNone/>
            </a:pPr>
            <a:r>
              <a:rPr lang="en-US" sz="1200" dirty="0">
                <a:latin typeface="Calibri"/>
                <a:cs typeface="Calibri"/>
              </a:rPr>
              <a:t>UW Continuing Education Credits</a:t>
            </a:r>
            <a:endParaRPr lang="en-US">
              <a:cs typeface="Calibri" panose="020F0502020204030204" pitchFamily="34" charset="0"/>
            </a:endParaRPr>
          </a:p>
          <a:p>
            <a:pPr indent="-255905" defTabSz="457200">
              <a:buNone/>
            </a:pPr>
            <a:r>
              <a:rPr lang="en-US" sz="1200" dirty="0">
                <a:latin typeface="Calibri"/>
                <a:cs typeface="Calibri"/>
              </a:rPr>
              <a:t>The University of Wisconsin–Madison ICEP, as a member of the University Professional &amp; Continuing Education Association (UPCEA), authorizes this program for 0.1 CEUs or 1.0 hour</a:t>
            </a:r>
            <a:endParaRPr lang="en-US">
              <a:cs typeface="Calibri" panose="020F0502020204030204" pitchFamily="34" charset="0"/>
            </a:endParaRPr>
          </a:p>
          <a:p>
            <a:pPr lvl="0" indent="-255905" defTabSz="457200">
              <a:buNone/>
            </a:pPr>
            <a:r>
              <a:rPr lang="en-US" sz="1200" b="1" u="sng" dirty="0">
                <a:latin typeface="Calibri"/>
                <a:cs typeface="Calibri"/>
              </a:rPr>
              <a:t>POLICY ON FACULTY AND SPONSOR DISCLOSURE</a:t>
            </a:r>
            <a:endParaRPr lang="en-US">
              <a:cs typeface="Calibri" panose="020F0502020204030204" pitchFamily="34" charset="0"/>
            </a:endParaRPr>
          </a:p>
          <a:p>
            <a:pPr indent="-255905" defTabSz="457200">
              <a:buNone/>
            </a:pPr>
            <a:r>
              <a:rPr lang="en-US" sz="1200" dirty="0">
                <a:latin typeface="Calibri"/>
                <a:cs typeface="Calibri"/>
              </a:rPr>
              <a:t>It is the policy of the University of Wisconsin–Madison Interprofessional Continuing Education Partnership (ICEP) to identify, mitigate and disclose all relevant financial relationships with ineligible companies* held by the speakers/presenters, authors, planners, and other persons who may influence content of this accredited continuing education (CE). In addition, speakers, presenters and authors must disclose any planned discussion of unlabeled/unapproved uses of drugs or devices during their presentation. For this accredited continuing education activity, all relevant financial relationships have been mitigated and detailed disclosures are listed below.</a:t>
            </a:r>
            <a:endParaRPr lang="en-US" dirty="0">
              <a:cs typeface="Calibri" panose="020F0502020204030204" pitchFamily="34" charset="0"/>
            </a:endParaRPr>
          </a:p>
          <a:p>
            <a:pPr indent="-255905" defTabSz="457200">
              <a:buNone/>
            </a:pPr>
            <a:r>
              <a:rPr lang="en-US" sz="1200" dirty="0">
                <a:latin typeface="Calibri"/>
                <a:cs typeface="Calibri"/>
              </a:rPr>
              <a:t>* Ineligible companies are those whose primary business is producing, marketing, selling, re-selling, or distributing healthcare products used by or on patients. The ACCME does not consider providers of clinical service directly to patients to be commercial interests.</a:t>
            </a:r>
            <a:endParaRPr lang="en-US" dirty="0">
              <a:cs typeface="Calibri" panose="020F0502020204030204" pitchFamily="34" charset="0"/>
            </a:endParaRPr>
          </a:p>
          <a:p>
            <a:pPr indent="-255905" algn="ctr" defTabSz="457200">
              <a:buNone/>
            </a:pPr>
            <a:r>
              <a:rPr lang="en-US" sz="1200" u="sng" dirty="0">
                <a:latin typeface="Calibri"/>
                <a:cs typeface="Calibri"/>
              </a:rPr>
              <a:t>For this educational activity there are no reported conflicts of interest</a:t>
            </a:r>
            <a:endParaRPr lang="en-US" dirty="0">
              <a:cs typeface="Calibri" panose="020F0502020204030204" pitchFamily="34" charset="0"/>
            </a:endParaRPr>
          </a:p>
          <a:p>
            <a:pPr indent="-255905" defTabSz="457200">
              <a:buNone/>
            </a:pPr>
            <a:endParaRPr lang="en-US" sz="1200" b="1" u="sng" dirty="0">
              <a:cs typeface="Calibri" panose="020F0502020204030204" pitchFamily="34" charset="0"/>
            </a:endParaRPr>
          </a:p>
          <a:p>
            <a:pPr marL="0" indent="0" defTabSz="457200">
              <a:spcBef>
                <a:spcPts val="0"/>
              </a:spcBef>
              <a:buClrTx/>
              <a:buSzTx/>
              <a:buNone/>
            </a:pPr>
            <a:endParaRPr lang="en-US" sz="1200" b="1" u="sng" dirty="0">
              <a:cs typeface="Calibri"/>
            </a:endParaRPr>
          </a:p>
          <a:p>
            <a:pPr indent="-255905"/>
            <a:endParaRPr lang="en-US" dirty="0">
              <a:cs typeface="Calibri" panose="020F0502020204030204" pitchFamily="34" charset="0"/>
            </a:endParaRPr>
          </a:p>
        </p:txBody>
      </p:sp>
      <p:pic>
        <p:nvPicPr>
          <p:cNvPr id="4" name="Picture 3" descr="Jointly%20Accredited%20Provider%20TM (1)"/>
          <p:cNvPicPr/>
          <p:nvPr/>
        </p:nvPicPr>
        <p:blipFill>
          <a:blip r:embed="rId2">
            <a:extLst>
              <a:ext uri="{28A0092B-C50C-407E-A947-70E740481C1C}">
                <a14:useLocalDpi xmlns:a14="http://schemas.microsoft.com/office/drawing/2010/main" val="0"/>
              </a:ext>
            </a:extLst>
          </a:blip>
          <a:srcRect/>
          <a:stretch>
            <a:fillRect/>
          </a:stretch>
        </p:blipFill>
        <p:spPr bwMode="auto">
          <a:xfrm>
            <a:off x="530236" y="649150"/>
            <a:ext cx="1676400" cy="1066801"/>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17DD9F3C-18DD-4E3B-86BE-C6DB9BB75A52}"/>
              </a:ext>
            </a:extLst>
          </p:cNvPr>
          <p:cNvSpPr txBox="1"/>
          <p:nvPr/>
        </p:nvSpPr>
        <p:spPr>
          <a:xfrm>
            <a:off x="2575508" y="645459"/>
            <a:ext cx="611287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u="sng" dirty="0">
                <a:ea typeface="+mn-lt"/>
                <a:cs typeface="+mn-lt"/>
              </a:rPr>
              <a:t>Accreditation Statement: </a:t>
            </a:r>
            <a:endParaRPr lang="en-US"/>
          </a:p>
          <a:p>
            <a:r>
              <a:rPr lang="en-US" sz="1400" dirty="0">
                <a:ea typeface="+mn-lt"/>
                <a:cs typeface="+mn-lt"/>
              </a:rPr>
              <a:t>In support of improving patient care, the University of Wisconsin–Madison ICEP is jointly accredited by the Accreditation Council for Continuing Medical Education (ACCME), the Accreditation Council for Pharmacy Education (ACPE), and the American Nurses Credentialing Center (ANCC) to provide continuing education for the healthcare team.</a:t>
            </a:r>
            <a:endParaRPr lang="en-US" dirty="0">
              <a:latin typeface="Lucida Sans Unicode"/>
              <a:ea typeface="+mn-lt"/>
              <a:cs typeface="+mn-lt"/>
            </a:endParaRPr>
          </a:p>
          <a:p>
            <a:endParaRPr lang="en-US" sz="1000" dirty="0">
              <a:latin typeface="Arial Narrow"/>
              <a:ea typeface="+mn-lt"/>
              <a:cs typeface="+mn-lt"/>
            </a:endParaRPr>
          </a:p>
          <a:p>
            <a:pPr algn="l"/>
            <a:endParaRPr lang="en-US" sz="1000" dirty="0">
              <a:latin typeface="Arial Narrow"/>
              <a:cs typeface="Lucida Sans Unicode"/>
            </a:endParaRPr>
          </a:p>
        </p:txBody>
      </p:sp>
    </p:spTree>
    <p:extLst>
      <p:ext uri="{BB962C8B-B14F-4D97-AF65-F5344CB8AC3E}">
        <p14:creationId xmlns:p14="http://schemas.microsoft.com/office/powerpoint/2010/main" val="342323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vert="horz" lIns="91440" tIns="45720" rIns="91440" bIns="45720" anchor="t">
            <a:normAutofit/>
          </a:bodyPr>
          <a:lstStyle/>
          <a:p>
            <a:pPr indent="-255905"/>
            <a:r>
              <a:rPr lang="en-US" dirty="0">
                <a:latin typeface="Calibri"/>
                <a:cs typeface="Calibri"/>
              </a:rPr>
              <a:t>One-liner (including age/sex):</a:t>
            </a:r>
            <a:endParaRPr lang="en-US" dirty="0">
              <a:cs typeface="Calibri" panose="020F0502020204030204" pitchFamily="34" charset="0"/>
            </a:endParaRPr>
          </a:p>
          <a:p>
            <a:pPr indent="-255905"/>
            <a:endParaRPr lang="en-US" dirty="0">
              <a:latin typeface="Calibri"/>
              <a:cs typeface="Calibri"/>
            </a:endParaRPr>
          </a:p>
          <a:p>
            <a:pPr indent="-255905"/>
            <a:endParaRPr lang="en-US" dirty="0">
              <a:latin typeface="Calibri"/>
              <a:cs typeface="Calibri"/>
            </a:endParaRPr>
          </a:p>
          <a:p>
            <a:pPr indent="-255905"/>
            <a:endParaRPr lang="en-US" dirty="0">
              <a:latin typeface="Calibri"/>
              <a:cs typeface="Calibri"/>
            </a:endParaRPr>
          </a:p>
          <a:p>
            <a:pPr indent="-255905"/>
            <a:r>
              <a:rPr lang="en-US" dirty="0">
                <a:latin typeface="Calibri"/>
                <a:cs typeface="Calibri"/>
              </a:rPr>
              <a:t>Primary question for discussion:</a:t>
            </a:r>
            <a:endParaRPr lang="en-US" dirty="0">
              <a:cs typeface="Calibri" panose="020F0502020204030204" pitchFamily="34" charset="0"/>
            </a:endParaRPr>
          </a:p>
        </p:txBody>
      </p:sp>
      <p:sp>
        <p:nvSpPr>
          <p:cNvPr id="3" name="Title 1">
            <a:extLst>
              <a:ext uri="{FF2B5EF4-FFF2-40B4-BE49-F238E27FC236}">
                <a16:creationId xmlns:a16="http://schemas.microsoft.com/office/drawing/2014/main" id="{A501A243-60FE-4FEE-8B2E-0344E1519DE5}"/>
              </a:ext>
            </a:extLst>
          </p:cNvPr>
          <p:cNvSpPr txBox="1">
            <a:spLocks/>
          </p:cNvSpPr>
          <p:nvPr/>
        </p:nvSpPr>
        <p:spPr>
          <a:xfrm>
            <a:off x="628650" y="365125"/>
            <a:ext cx="7886700" cy="1325563"/>
          </a:xfrm>
          <a:prstGeom prst="rect">
            <a:avLst/>
          </a:prstGeom>
        </p:spPr>
        <p:txBody>
          <a:bodyPr lIns="91440" tIns="45720" rIns="91440" bIns="45720" anchor="t"/>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dirty="0"/>
              <a:t>Case Introduction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835623963"/>
              </p:ext>
            </p:extLst>
          </p:nvPr>
        </p:nvGraphicFramePr>
        <p:xfrm>
          <a:off x="152397" y="152400"/>
          <a:ext cx="8839202" cy="5410199"/>
        </p:xfrm>
        <a:graphic>
          <a:graphicData uri="http://schemas.openxmlformats.org/drawingml/2006/table">
            <a:tbl>
              <a:tblPr firstRow="1" firstCol="1" bandRow="1"/>
              <a:tblGrid>
                <a:gridCol w="4419601">
                  <a:extLst>
                    <a:ext uri="{9D8B030D-6E8A-4147-A177-3AD203B41FA5}">
                      <a16:colId xmlns:a16="http://schemas.microsoft.com/office/drawing/2014/main" val="48045278"/>
                    </a:ext>
                  </a:extLst>
                </a:gridCol>
                <a:gridCol w="4419601">
                  <a:extLst>
                    <a:ext uri="{9D8B030D-6E8A-4147-A177-3AD203B41FA5}">
                      <a16:colId xmlns:a16="http://schemas.microsoft.com/office/drawing/2014/main" val="21247223"/>
                    </a:ext>
                  </a:extLst>
                </a:gridCol>
              </a:tblGrid>
              <a:tr h="1550868">
                <a:tc>
                  <a:txBody>
                    <a:bodyPr/>
                    <a:lstStyle/>
                    <a:p>
                      <a:pPr marL="0" marR="0" lvl="0">
                        <a:lnSpc>
                          <a:spcPct val="107000"/>
                        </a:lnSpc>
                        <a:spcBef>
                          <a:spcPts val="0"/>
                        </a:spcBef>
                        <a:spcAft>
                          <a:spcPts val="0"/>
                        </a:spcAft>
                        <a:buNone/>
                      </a:pPr>
                      <a:r>
                        <a:rPr lang="en-US" sz="3200" b="1" i="0" u="none" strike="noStrike" noProof="0" dirty="0">
                          <a:solidFill>
                            <a:srgbClr val="000000"/>
                          </a:solidFill>
                          <a:effectLst/>
                          <a:latin typeface="Calibri"/>
                        </a:rPr>
                        <a:t>Medical &amp; Behavioral </a:t>
                      </a:r>
                      <a:br>
                        <a:rPr lang="en-US" sz="3200" b="1" i="0" u="none" strike="noStrike" noProof="0" dirty="0">
                          <a:solidFill>
                            <a:srgbClr val="000000"/>
                          </a:solidFill>
                          <a:effectLst/>
                          <a:latin typeface="Calibri"/>
                        </a:rPr>
                      </a:br>
                      <a:r>
                        <a:rPr lang="en-US" sz="3200" b="1" i="0" u="none" strike="noStrike" noProof="0" dirty="0">
                          <a:solidFill>
                            <a:srgbClr val="000000"/>
                          </a:solidFill>
                          <a:effectLst/>
                          <a:latin typeface="Calibri"/>
                        </a:rPr>
                        <a:t>Health Diagnosis: </a:t>
                      </a:r>
                      <a:endParaRPr lang="en-US" b="1" dirty="0"/>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rgbClr val="D9D9D9"/>
                    </a:solidFill>
                  </a:tcPr>
                </a:tc>
                <a:tc>
                  <a:txBody>
                    <a:bodyPr/>
                    <a:lstStyle/>
                    <a:p>
                      <a:pPr marL="0" marR="0" lvl="0">
                        <a:lnSpc>
                          <a:spcPct val="107000"/>
                        </a:lnSpc>
                        <a:spcBef>
                          <a:spcPts val="0"/>
                        </a:spcBef>
                        <a:spcAft>
                          <a:spcPts val="0"/>
                        </a:spcAft>
                        <a:buNone/>
                      </a:pPr>
                      <a:r>
                        <a:rPr lang="en-US" sz="3200" b="1" i="0" u="none" strike="noStrike" noProof="0" dirty="0">
                          <a:solidFill>
                            <a:srgbClr val="000000"/>
                          </a:solidFill>
                          <a:effectLst/>
                          <a:latin typeface="Calibri"/>
                        </a:rPr>
                        <a:t>Current Medications:</a:t>
                      </a:r>
                      <a:endParaRPr lang="en-US" sz="3200" b="1">
                        <a:solidFill>
                          <a:srgbClr val="000000"/>
                        </a:solidFill>
                        <a:effectLst/>
                        <a:latin typeface="Calibri"/>
                        <a:ea typeface="Calibri" panose="020F0502020204030204" pitchFamily="34" charset="0"/>
                        <a:cs typeface="Times New Roman"/>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rgbClr val="D9D9D9"/>
                    </a:solidFill>
                  </a:tcPr>
                </a:tc>
                <a:extLst>
                  <a:ext uri="{0D108BD9-81ED-4DB2-BD59-A6C34878D82A}">
                    <a16:rowId xmlns:a16="http://schemas.microsoft.com/office/drawing/2014/main" val="2936158976"/>
                  </a:ext>
                </a:extLst>
              </a:tr>
              <a:tr h="3859331">
                <a:tc>
                  <a:txBody>
                    <a:bodyPr/>
                    <a:lstStyle/>
                    <a:p>
                      <a:pPr marL="342900" marR="0" lvl="0" indent="-342900">
                        <a:lnSpc>
                          <a:spcPct val="107000"/>
                        </a:lnSpc>
                        <a:spcBef>
                          <a:spcPts val="0"/>
                        </a:spcBef>
                        <a:spcAft>
                          <a:spcPts val="0"/>
                        </a:spcAft>
                        <a:buFont typeface="Symbol" panose="05050102010706020507" pitchFamily="18" charset="2"/>
                        <a:buChar char=""/>
                      </a:pPr>
                      <a:endParaRPr lang="en-US" sz="1800" b="0" dirty="0">
                        <a:solidFill>
                          <a:srgbClr val="000000"/>
                        </a:solidFill>
                        <a:effectLst/>
                        <a:latin typeface="Calibri"/>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endParaRPr lang="en-US" sz="1800" b="0" dirty="0">
                        <a:solidFill>
                          <a:srgbClr val="000000"/>
                        </a:solidFill>
                        <a:effectLst/>
                        <a:latin typeface="Calibri"/>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065375"/>
                  </a:ext>
                </a:extLst>
              </a:tr>
            </a:tbl>
          </a:graphicData>
        </a:graphic>
      </p:graphicFrame>
    </p:spTree>
    <p:extLst>
      <p:ext uri="{BB962C8B-B14F-4D97-AF65-F5344CB8AC3E}">
        <p14:creationId xmlns:p14="http://schemas.microsoft.com/office/powerpoint/2010/main" val="1641070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anchor="t">
            <a:normAutofit/>
          </a:bodyPr>
          <a:lstStyle/>
          <a:p>
            <a:pPr indent="-255905"/>
            <a:r>
              <a:rPr lang="en-US" dirty="0"/>
              <a:t>History:</a:t>
            </a:r>
            <a:endParaRPr lang="en-US"/>
          </a:p>
          <a:p>
            <a:pPr indent="-255905"/>
            <a:r>
              <a:rPr lang="en-US" dirty="0"/>
              <a:t>Consequences of Substance Use:</a:t>
            </a:r>
            <a:endParaRPr lang="en-US" dirty="0">
              <a:cs typeface="Calibri" panose="020F0502020204030204" pitchFamily="34" charset="0"/>
            </a:endParaRPr>
          </a:p>
          <a:p>
            <a:pPr marL="621665" lvl="1"/>
            <a:r>
              <a:rPr lang="en-US" dirty="0"/>
              <a:t>Social/occupational/educational:</a:t>
            </a:r>
            <a:endParaRPr lang="en-US" dirty="0">
              <a:cs typeface="Calibri" panose="020F0502020204030204" pitchFamily="34" charset="0"/>
            </a:endParaRPr>
          </a:p>
          <a:p>
            <a:pPr marL="621665" lvl="1"/>
            <a:r>
              <a:rPr lang="en-US" dirty="0"/>
              <a:t>Physical (including evidence of tolerance/withdrawal): </a:t>
            </a:r>
            <a:endParaRPr lang="en-US" dirty="0">
              <a:cs typeface="Calibri" panose="020F0502020204030204" pitchFamily="34" charset="0"/>
            </a:endParaRPr>
          </a:p>
          <a:p>
            <a:pPr indent="-255905"/>
            <a:r>
              <a:rPr lang="en-US" dirty="0">
                <a:latin typeface="Calibri"/>
                <a:cs typeface="Calibri"/>
              </a:rPr>
              <a:t>Past treatments:</a:t>
            </a:r>
          </a:p>
          <a:p>
            <a:pPr indent="-255905"/>
            <a:endParaRPr lang="en-US" dirty="0">
              <a:cs typeface="Calibri" panose="020F0502020204030204" pitchFamily="34" charset="0"/>
            </a:endParaRPr>
          </a:p>
        </p:txBody>
      </p:sp>
      <p:sp>
        <p:nvSpPr>
          <p:cNvPr id="2" name="Title 1"/>
          <p:cNvSpPr>
            <a:spLocks noGrp="1"/>
          </p:cNvSpPr>
          <p:nvPr>
            <p:ph type="title"/>
          </p:nvPr>
        </p:nvSpPr>
        <p:spPr/>
        <p:txBody>
          <a:bodyPr/>
          <a:lstStyle/>
          <a:p>
            <a:r>
              <a:rPr lang="en-US" dirty="0"/>
              <a:t>Substance Use</a:t>
            </a:r>
          </a:p>
        </p:txBody>
      </p:sp>
    </p:spTree>
    <p:extLst>
      <p:ext uri="{BB962C8B-B14F-4D97-AF65-F5344CB8AC3E}">
        <p14:creationId xmlns:p14="http://schemas.microsoft.com/office/powerpoint/2010/main" val="3366542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404112904"/>
              </p:ext>
            </p:extLst>
          </p:nvPr>
        </p:nvGraphicFramePr>
        <p:xfrm>
          <a:off x="152397" y="152400"/>
          <a:ext cx="8839202" cy="5410199"/>
        </p:xfrm>
        <a:graphic>
          <a:graphicData uri="http://schemas.openxmlformats.org/drawingml/2006/table">
            <a:tbl>
              <a:tblPr firstRow="1" firstCol="1" bandRow="1"/>
              <a:tblGrid>
                <a:gridCol w="4419601">
                  <a:extLst>
                    <a:ext uri="{9D8B030D-6E8A-4147-A177-3AD203B41FA5}">
                      <a16:colId xmlns:a16="http://schemas.microsoft.com/office/drawing/2014/main" val="48045278"/>
                    </a:ext>
                  </a:extLst>
                </a:gridCol>
                <a:gridCol w="4419601">
                  <a:extLst>
                    <a:ext uri="{9D8B030D-6E8A-4147-A177-3AD203B41FA5}">
                      <a16:colId xmlns:a16="http://schemas.microsoft.com/office/drawing/2014/main" val="21247223"/>
                    </a:ext>
                  </a:extLst>
                </a:gridCol>
              </a:tblGrid>
              <a:tr h="1550868">
                <a:tc>
                  <a:txBody>
                    <a:bodyPr/>
                    <a:lstStyle/>
                    <a:p>
                      <a:pPr marL="0" marR="0" lvl="0">
                        <a:lnSpc>
                          <a:spcPct val="107000"/>
                        </a:lnSpc>
                        <a:spcBef>
                          <a:spcPts val="0"/>
                        </a:spcBef>
                        <a:spcAft>
                          <a:spcPts val="0"/>
                        </a:spcAft>
                        <a:buNone/>
                      </a:pPr>
                      <a:r>
                        <a:rPr lang="en-US" sz="3200" b="1" i="0" u="none" strike="noStrike" noProof="0" dirty="0">
                          <a:effectLst/>
                        </a:rPr>
                        <a:t>Social History:</a:t>
                      </a:r>
                      <a:endParaRPr lang="en-US" dirty="0"/>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rgbClr val="D9D9D9"/>
                    </a:solidFill>
                  </a:tcPr>
                </a:tc>
                <a:tc>
                  <a:txBody>
                    <a:bodyPr/>
                    <a:lstStyle/>
                    <a:p>
                      <a:pPr marL="0" marR="0" lvl="0">
                        <a:lnSpc>
                          <a:spcPct val="107000"/>
                        </a:lnSpc>
                        <a:spcBef>
                          <a:spcPts val="0"/>
                        </a:spcBef>
                        <a:spcAft>
                          <a:spcPts val="0"/>
                        </a:spcAft>
                        <a:buNone/>
                      </a:pPr>
                      <a:r>
                        <a:rPr lang="en-US" sz="3200" b="1" i="0" u="none" strike="noStrike" noProof="0" dirty="0">
                          <a:solidFill>
                            <a:srgbClr val="000000"/>
                          </a:solidFill>
                          <a:effectLst/>
                          <a:latin typeface="Calibri"/>
                        </a:rPr>
                        <a:t>Family History:</a:t>
                      </a:r>
                      <a:endParaRPr lang="en-US" sz="3200" b="1" dirty="0">
                        <a:solidFill>
                          <a:srgbClr val="000000"/>
                        </a:solidFill>
                        <a:effectLst/>
                        <a:latin typeface="Calibri"/>
                        <a:ea typeface="Calibri" panose="020F0502020204030204" pitchFamily="34" charset="0"/>
                        <a:cs typeface="Times New Roman"/>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rgbClr val="D9D9D9"/>
                    </a:solidFill>
                  </a:tcPr>
                </a:tc>
                <a:extLst>
                  <a:ext uri="{0D108BD9-81ED-4DB2-BD59-A6C34878D82A}">
                    <a16:rowId xmlns:a16="http://schemas.microsoft.com/office/drawing/2014/main" val="2936158976"/>
                  </a:ext>
                </a:extLst>
              </a:tr>
              <a:tr h="3859331">
                <a:tc>
                  <a:txBody>
                    <a:bodyPr/>
                    <a:lstStyle/>
                    <a:p>
                      <a:pPr marL="285750" marR="0" lvl="0" indent="-255905" algn="l">
                        <a:lnSpc>
                          <a:spcPct val="100000"/>
                        </a:lnSpc>
                        <a:spcBef>
                          <a:spcPts val="400"/>
                        </a:spcBef>
                        <a:spcAft>
                          <a:spcPts val="0"/>
                        </a:spcAft>
                        <a:buFont typeface="Arial" panose="05050102010706020507" pitchFamily="18" charset="2"/>
                        <a:buChar char="•"/>
                      </a:pPr>
                      <a:r>
                        <a:rPr lang="en-US" sz="1800" b="0" i="0" u="none" strike="noStrike" noProof="0" dirty="0">
                          <a:effectLst/>
                          <a:latin typeface="Calibri"/>
                        </a:rPr>
                        <a:t>Social Factors/History:</a:t>
                      </a:r>
                      <a:endParaRPr lang="en-US" sz="1800" b="0" i="0" u="none" strike="noStrike" noProof="0" dirty="0">
                        <a:effectLst/>
                      </a:endParaRPr>
                    </a:p>
                    <a:p>
                      <a:pPr marL="285750" marR="0" lvl="0" indent="-255905" algn="l">
                        <a:lnSpc>
                          <a:spcPct val="100000"/>
                        </a:lnSpc>
                        <a:spcBef>
                          <a:spcPts val="400"/>
                        </a:spcBef>
                        <a:spcAft>
                          <a:spcPts val="0"/>
                        </a:spcAft>
                        <a:buFont typeface="Arial" panose="05050102010706020507" pitchFamily="18" charset="2"/>
                        <a:buChar char="•"/>
                      </a:pPr>
                      <a:r>
                        <a:rPr lang="en-US" sz="1800" b="0" i="0" u="none" strike="noStrike" noProof="0" dirty="0">
                          <a:effectLst/>
                          <a:latin typeface="Calibri"/>
                        </a:rPr>
                        <a:t>Education/Literacy:</a:t>
                      </a:r>
                      <a:endParaRPr lang="en-US" sz="1800" b="0" i="0" u="none" strike="noStrike" noProof="0" dirty="0">
                        <a:effectLst/>
                      </a:endParaRPr>
                    </a:p>
                    <a:p>
                      <a:pPr marL="285750" marR="0" lvl="0" indent="-255905" algn="l">
                        <a:lnSpc>
                          <a:spcPct val="100000"/>
                        </a:lnSpc>
                        <a:spcBef>
                          <a:spcPts val="400"/>
                        </a:spcBef>
                        <a:spcAft>
                          <a:spcPts val="0"/>
                        </a:spcAft>
                        <a:buFont typeface="Arial" panose="05050102010706020507" pitchFamily="18" charset="2"/>
                        <a:buChar char="•"/>
                      </a:pPr>
                      <a:r>
                        <a:rPr lang="en-US" sz="1800" b="0" i="0" u="none" strike="noStrike" noProof="0" dirty="0">
                          <a:effectLst/>
                        </a:rPr>
                        <a:t>Income source:</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endParaRPr lang="en-US" sz="1800" b="0" dirty="0">
                        <a:solidFill>
                          <a:srgbClr val="000000"/>
                        </a:solidFill>
                        <a:effectLst/>
                        <a:latin typeface="Calibri"/>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065375"/>
                  </a:ext>
                </a:extLst>
              </a:tr>
            </a:tbl>
          </a:graphicData>
        </a:graphic>
      </p:graphicFrame>
    </p:spTree>
    <p:extLst>
      <p:ext uri="{BB962C8B-B14F-4D97-AF65-F5344CB8AC3E}">
        <p14:creationId xmlns:p14="http://schemas.microsoft.com/office/powerpoint/2010/main" val="1402359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1505053432"/>
              </p:ext>
            </p:extLst>
          </p:nvPr>
        </p:nvGraphicFramePr>
        <p:xfrm>
          <a:off x="304800" y="152400"/>
          <a:ext cx="8686800" cy="5715000"/>
        </p:xfrm>
        <a:graphic>
          <a:graphicData uri="http://schemas.openxmlformats.org/drawingml/2006/table">
            <a:tbl>
              <a:tblPr firstRow="1" firstCol="1" bandRow="1"/>
              <a:tblGrid>
                <a:gridCol w="4358866">
                  <a:extLst>
                    <a:ext uri="{9D8B030D-6E8A-4147-A177-3AD203B41FA5}">
                      <a16:colId xmlns:a16="http://schemas.microsoft.com/office/drawing/2014/main" val="3137013966"/>
                    </a:ext>
                  </a:extLst>
                </a:gridCol>
                <a:gridCol w="4327934">
                  <a:extLst>
                    <a:ext uri="{9D8B030D-6E8A-4147-A177-3AD203B41FA5}">
                      <a16:colId xmlns:a16="http://schemas.microsoft.com/office/drawing/2014/main" val="3858747408"/>
                    </a:ext>
                  </a:extLst>
                </a:gridCol>
              </a:tblGrid>
              <a:tr h="1886355">
                <a:tc>
                  <a:txBody>
                    <a:bodyPr/>
                    <a:lstStyle/>
                    <a:p>
                      <a:pPr marL="0" marR="0">
                        <a:lnSpc>
                          <a:spcPct val="107000"/>
                        </a:lnSpc>
                        <a:spcBef>
                          <a:spcPts val="0"/>
                        </a:spcBef>
                        <a:spcAft>
                          <a:spcPts val="0"/>
                        </a:spcAft>
                      </a:pPr>
                      <a:r>
                        <a:rPr lang="en-US" sz="2800" b="1" dirty="0">
                          <a:solidFill>
                            <a:srgbClr val="000000"/>
                          </a:solidFill>
                          <a:effectLst/>
                          <a:latin typeface="Calibri"/>
                          <a:ea typeface="Calibri" panose="020F0502020204030204" pitchFamily="34" charset="0"/>
                          <a:cs typeface="Times New Roman"/>
                        </a:rPr>
                        <a:t>Patient strengths &amp; protective factors: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270" marR="0">
                        <a:lnSpc>
                          <a:spcPct val="107000"/>
                        </a:lnSpc>
                        <a:spcBef>
                          <a:spcPts val="0"/>
                        </a:spcBef>
                        <a:spcAft>
                          <a:spcPts val="0"/>
                        </a:spcAft>
                      </a:pPr>
                      <a:r>
                        <a:rPr lang="en-US" sz="2800" b="1" dirty="0">
                          <a:solidFill>
                            <a:srgbClr val="000000"/>
                          </a:solidFill>
                          <a:effectLst/>
                          <a:latin typeface="Calibri"/>
                          <a:ea typeface="Calibri" panose="020F0502020204030204" pitchFamily="34" charset="0"/>
                          <a:cs typeface="Times New Roman"/>
                        </a:rPr>
                        <a:t>Risk factors:</a:t>
                      </a:r>
                      <a:r>
                        <a:rPr lang="en-US" sz="2800" dirty="0">
                          <a:solidFill>
                            <a:srgbClr val="000000"/>
                          </a:solidFill>
                          <a:effectLst/>
                          <a:latin typeface="Calibri"/>
                          <a:ea typeface="Calibri" panose="020F0502020204030204" pitchFamily="34" charset="0"/>
                          <a:cs typeface="Times New Roman"/>
                        </a:rPr>
                        <a:t> </a:t>
                      </a:r>
                      <a:endParaRPr lang="en-US"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72704878"/>
                  </a:ext>
                </a:extLst>
              </a:tr>
              <a:tr h="3828645">
                <a:tc>
                  <a:txBody>
                    <a:bodyPr/>
                    <a:lstStyle/>
                    <a:p>
                      <a:pPr marL="342900" marR="0" lvl="0" indent="-342900">
                        <a:lnSpc>
                          <a:spcPct val="107000"/>
                        </a:lnSpc>
                        <a:spcBef>
                          <a:spcPts val="0"/>
                        </a:spcBef>
                        <a:spcAft>
                          <a:spcPts val="0"/>
                        </a:spcAft>
                        <a:buFont typeface="Symbol" panose="05050102010706020507" pitchFamily="18" charset="2"/>
                        <a:buChar char=""/>
                      </a:pPr>
                      <a:endParaRPr lang="en-US" sz="1100" dirty="0">
                        <a:solidFill>
                          <a:srgbClr val="000000"/>
                        </a:solidFill>
                        <a:effectLst/>
                        <a:latin typeface="Calibri"/>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1653972"/>
                  </a:ext>
                </a:extLst>
              </a:tr>
            </a:tbl>
          </a:graphicData>
        </a:graphic>
      </p:graphicFrame>
    </p:spTree>
    <p:extLst>
      <p:ext uri="{BB962C8B-B14F-4D97-AF65-F5344CB8AC3E}">
        <p14:creationId xmlns:p14="http://schemas.microsoft.com/office/powerpoint/2010/main" val="3945044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r>
              <a:rPr lang="en-US" dirty="0"/>
              <a:t>Labs</a:t>
            </a:r>
          </a:p>
        </p:txBody>
      </p:sp>
    </p:spTree>
    <p:extLst>
      <p:ext uri="{BB962C8B-B14F-4D97-AF65-F5344CB8AC3E}">
        <p14:creationId xmlns:p14="http://schemas.microsoft.com/office/powerpoint/2010/main" val="3176461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lIns="91440" tIns="45720" rIns="91440" bIns="45720" anchor="t"/>
          <a:lstStyle/>
          <a:p>
            <a:r>
              <a:rPr lang="en-US" sz="3600" dirty="0">
                <a:effectLst/>
              </a:rPr>
              <a:t>Patient Goals &amp; Motivations for Treatment</a:t>
            </a:r>
            <a:endParaRPr lang="en-US" sz="3600" dirty="0"/>
          </a:p>
        </p:txBody>
      </p:sp>
    </p:spTree>
    <p:extLst>
      <p:ext uri="{BB962C8B-B14F-4D97-AF65-F5344CB8AC3E}">
        <p14:creationId xmlns:p14="http://schemas.microsoft.com/office/powerpoint/2010/main" val="2286406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a:effectLst/>
              </a:rPr>
              <a:t>Proposed Diagnoses</a:t>
            </a:r>
            <a:endParaRPr lang="en-US" dirty="0"/>
          </a:p>
        </p:txBody>
      </p:sp>
    </p:spTree>
    <p:extLst>
      <p:ext uri="{BB962C8B-B14F-4D97-AF65-F5344CB8AC3E}">
        <p14:creationId xmlns:p14="http://schemas.microsoft.com/office/powerpoint/2010/main" val="3142646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a:t>Proposed Treatment Plan</a:t>
            </a:r>
          </a:p>
        </p:txBody>
      </p:sp>
    </p:spTree>
    <p:extLst>
      <p:ext uri="{BB962C8B-B14F-4D97-AF65-F5344CB8AC3E}">
        <p14:creationId xmlns:p14="http://schemas.microsoft.com/office/powerpoint/2010/main" val="1627842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371600"/>
            <a:ext cx="7620000" cy="3886200"/>
          </a:xfrm>
        </p:spPr>
        <p:txBody>
          <a:bodyPr vert="horz" lIns="91440" tIns="45720" rIns="91440" bIns="45720" anchor="t">
            <a:normAutofit/>
          </a:bodyPr>
          <a:lstStyle/>
          <a:p>
            <a:pPr indent="-255905"/>
            <a:r>
              <a:rPr lang="en-US" dirty="0">
                <a:latin typeface="Calibri"/>
                <a:cs typeface="Calibri"/>
              </a:rPr>
              <a:t>Primary question:</a:t>
            </a:r>
          </a:p>
        </p:txBody>
      </p:sp>
      <p:sp>
        <p:nvSpPr>
          <p:cNvPr id="5" name="Title 4">
            <a:extLst>
              <a:ext uri="{FF2B5EF4-FFF2-40B4-BE49-F238E27FC236}">
                <a16:creationId xmlns:a16="http://schemas.microsoft.com/office/drawing/2014/main" id="{F9065083-4570-4C30-8F5B-47F4A6FC6131}"/>
              </a:ext>
            </a:extLst>
          </p:cNvPr>
          <p:cNvSpPr>
            <a:spLocks noGrp="1"/>
          </p:cNvSpPr>
          <p:nvPr>
            <p:ph type="title"/>
          </p:nvPr>
        </p:nvSpPr>
        <p:spPr/>
        <p:txBody>
          <a:bodyPr lIns="91440" tIns="45720" rIns="91440" bIns="45720" anchor="t"/>
          <a:lstStyle/>
          <a:p>
            <a:r>
              <a:rPr lang="en-US" dirty="0">
                <a:cs typeface="Lucida Sans Unicode"/>
              </a:rPr>
              <a:t>Discussion:</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21025"/>
            <a:ext cx="7391400" cy="3783092"/>
          </a:xfrm>
        </p:spPr>
        <p:txBody>
          <a:bodyPr>
            <a:normAutofit/>
          </a:bodyPr>
          <a:lstStyle/>
          <a:p>
            <a:pPr>
              <a:lnSpc>
                <a:spcPct val="90000"/>
              </a:lnSpc>
            </a:pPr>
            <a:r>
              <a:rPr lang="en-US" sz="2000" dirty="0"/>
              <a:t>Tolerance</a:t>
            </a:r>
          </a:p>
          <a:p>
            <a:pPr>
              <a:lnSpc>
                <a:spcPct val="90000"/>
              </a:lnSpc>
            </a:pPr>
            <a:r>
              <a:rPr lang="en-US" sz="2000" dirty="0"/>
              <a:t>Withdrawal</a:t>
            </a:r>
          </a:p>
          <a:p>
            <a:pPr>
              <a:lnSpc>
                <a:spcPct val="90000"/>
              </a:lnSpc>
            </a:pPr>
            <a:r>
              <a:rPr lang="en-US" sz="2000" dirty="0"/>
              <a:t>Larger amts/longer periods than intended</a:t>
            </a:r>
          </a:p>
          <a:p>
            <a:pPr>
              <a:lnSpc>
                <a:spcPct val="90000"/>
              </a:lnSpc>
            </a:pPr>
            <a:r>
              <a:rPr lang="en-US" sz="2000" dirty="0"/>
              <a:t>Persistent desire/failed attempts to quit/control use</a:t>
            </a:r>
          </a:p>
          <a:p>
            <a:pPr>
              <a:lnSpc>
                <a:spcPct val="90000"/>
              </a:lnSpc>
            </a:pPr>
            <a:r>
              <a:rPr lang="en-US" sz="2000" dirty="0"/>
              <a:t>Much time obtaining/using/recovering</a:t>
            </a:r>
          </a:p>
          <a:p>
            <a:pPr>
              <a:lnSpc>
                <a:spcPct val="90000"/>
              </a:lnSpc>
            </a:pPr>
            <a:r>
              <a:rPr lang="en-US" sz="2000" dirty="0"/>
              <a:t>Important activities sacrificed</a:t>
            </a:r>
          </a:p>
          <a:p>
            <a:pPr>
              <a:lnSpc>
                <a:spcPct val="90000"/>
              </a:lnSpc>
            </a:pPr>
            <a:r>
              <a:rPr lang="en-US" sz="2000" dirty="0"/>
              <a:t>Continued use despite known adverse effects</a:t>
            </a:r>
          </a:p>
          <a:p>
            <a:r>
              <a:rPr lang="en-US" sz="2000" dirty="0"/>
              <a:t>Failure to fulfill major obligations</a:t>
            </a:r>
          </a:p>
          <a:p>
            <a:r>
              <a:rPr lang="en-US" sz="2000" dirty="0"/>
              <a:t>Recurrent hazardous use</a:t>
            </a:r>
          </a:p>
          <a:p>
            <a:r>
              <a:rPr lang="en-US" sz="2000" dirty="0"/>
              <a:t>Craving</a:t>
            </a:r>
          </a:p>
          <a:p>
            <a:r>
              <a:rPr lang="en-US" sz="2000" dirty="0"/>
              <a:t>Ongoing use despite interpersonal problems </a:t>
            </a:r>
          </a:p>
        </p:txBody>
      </p:sp>
      <p:sp>
        <p:nvSpPr>
          <p:cNvPr id="2" name="Title 1"/>
          <p:cNvSpPr>
            <a:spLocks noGrp="1"/>
          </p:cNvSpPr>
          <p:nvPr>
            <p:ph type="title"/>
          </p:nvPr>
        </p:nvSpPr>
        <p:spPr>
          <a:xfrm>
            <a:off x="0" y="685800"/>
            <a:ext cx="7620000" cy="914400"/>
          </a:xfrm>
          <a:prstGeom prst="rect">
            <a:avLst/>
          </a:prstGeom>
        </p:spPr>
        <p:txBody>
          <a:bodyPr>
            <a:noAutofit/>
          </a:bodyPr>
          <a:lstStyle/>
          <a:p>
            <a:r>
              <a:rPr lang="en-US" sz="2800" dirty="0"/>
              <a:t>DSM-5 Substance Use Disorder (“Addiction”)</a:t>
            </a:r>
          </a:p>
        </p:txBody>
      </p:sp>
      <p:grpSp>
        <p:nvGrpSpPr>
          <p:cNvPr id="6" name="Group 5"/>
          <p:cNvGrpSpPr/>
          <p:nvPr/>
        </p:nvGrpSpPr>
        <p:grpSpPr>
          <a:xfrm>
            <a:off x="2667000" y="1752600"/>
            <a:ext cx="5181600" cy="609600"/>
            <a:chOff x="2362200" y="1600200"/>
            <a:chExt cx="5181600" cy="609600"/>
          </a:xfrm>
        </p:grpSpPr>
        <p:sp>
          <p:nvSpPr>
            <p:cNvPr id="4" name="Text Box 5"/>
            <p:cNvSpPr txBox="1">
              <a:spLocks noChangeArrowheads="1"/>
            </p:cNvSpPr>
            <p:nvPr/>
          </p:nvSpPr>
          <p:spPr bwMode="auto">
            <a:xfrm>
              <a:off x="2667000" y="1676400"/>
              <a:ext cx="4876800" cy="369332"/>
            </a:xfrm>
            <a:prstGeom prst="rect">
              <a:avLst/>
            </a:prstGeom>
            <a:noFill/>
            <a:ln w="9525">
              <a:noFill/>
              <a:miter lim="800000"/>
              <a:headEnd/>
              <a:tailEnd/>
            </a:ln>
            <a:effectLst/>
          </p:spPr>
          <p:txBody>
            <a:bodyPr wrap="square">
              <a:spAutoFit/>
            </a:bodyPr>
            <a:lstStyle/>
            <a:p>
              <a:pPr>
                <a:spcBef>
                  <a:spcPct val="50000"/>
                </a:spcBef>
              </a:pPr>
              <a:r>
                <a:rPr lang="en-US" dirty="0">
                  <a:solidFill>
                    <a:schemeClr val="tx1">
                      <a:lumMod val="75000"/>
                      <a:lumOff val="25000"/>
                    </a:schemeClr>
                  </a:solidFill>
                  <a:effectLst>
                    <a:outerShdw blurRad="38100" dist="38100" dir="2700000" algn="tl">
                      <a:srgbClr val="000000"/>
                    </a:outerShdw>
                  </a:effectLst>
                </a:rPr>
                <a:t>Physical Dependence ≠ Use Disorder</a:t>
              </a:r>
            </a:p>
          </p:txBody>
        </p:sp>
        <p:sp>
          <p:nvSpPr>
            <p:cNvPr id="5" name="Right Brace 4"/>
            <p:cNvSpPr/>
            <p:nvPr/>
          </p:nvSpPr>
          <p:spPr>
            <a:xfrm>
              <a:off x="2362200" y="1600200"/>
              <a:ext cx="228600" cy="609600"/>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 name="TextBox 6"/>
          <p:cNvSpPr txBox="1"/>
          <p:nvPr/>
        </p:nvSpPr>
        <p:spPr>
          <a:xfrm>
            <a:off x="6324600" y="3886200"/>
            <a:ext cx="2590800" cy="923330"/>
          </a:xfrm>
          <a:prstGeom prst="rect">
            <a:avLst/>
          </a:prstGeom>
          <a:noFill/>
        </p:spPr>
        <p:txBody>
          <a:bodyPr wrap="square" rtlCol="0">
            <a:spAutoFit/>
          </a:bodyPr>
          <a:lstStyle/>
          <a:p>
            <a:r>
              <a:rPr lang="en-US" dirty="0"/>
              <a:t>2-3 = mild</a:t>
            </a:r>
          </a:p>
          <a:p>
            <a:r>
              <a:rPr lang="en-US" dirty="0"/>
              <a:t>4-5 = moderate</a:t>
            </a:r>
          </a:p>
          <a:p>
            <a:r>
              <a:rPr lang="en-US" dirty="0"/>
              <a:t>≥ 6 = severe</a:t>
            </a:r>
          </a:p>
        </p:txBody>
      </p:sp>
      <p:sp>
        <p:nvSpPr>
          <p:cNvPr id="8" name="TextBox 7"/>
          <p:cNvSpPr txBox="1"/>
          <p:nvPr/>
        </p:nvSpPr>
        <p:spPr>
          <a:xfrm>
            <a:off x="3810000" y="5791200"/>
            <a:ext cx="4876800" cy="1107996"/>
          </a:xfrm>
          <a:prstGeom prst="rect">
            <a:avLst/>
          </a:prstGeom>
          <a:noFill/>
        </p:spPr>
        <p:txBody>
          <a:bodyPr wrap="square" rtlCol="0">
            <a:spAutoFit/>
          </a:bodyPr>
          <a:lstStyle/>
          <a:p>
            <a:r>
              <a:rPr lang="en-US" sz="1200" dirty="0">
                <a:solidFill>
                  <a:srgbClr val="FF0000"/>
                </a:solidFill>
              </a:rPr>
              <a:t>By initialing here _______ you have acknowledged that Project ECHO case consultations do not create or otherwise establish a provider-patient relationship between any ECHO clinician and any patient whose case is being presented in a </a:t>
            </a:r>
            <a:r>
              <a:rPr lang="en-US" sz="1200" dirty="0" err="1">
                <a:solidFill>
                  <a:srgbClr val="FF0000"/>
                </a:solidFill>
              </a:rPr>
              <a:t>teleECHO</a:t>
            </a:r>
            <a:r>
              <a:rPr lang="en-US" sz="1200" dirty="0">
                <a:solidFill>
                  <a:srgbClr val="FF0000"/>
                </a:solidFill>
              </a:rPr>
              <a:t> clinic. </a:t>
            </a:r>
          </a:p>
          <a:p>
            <a:endParaRPr lang="en-US" dirty="0"/>
          </a:p>
        </p:txBody>
      </p:sp>
    </p:spTree>
    <p:extLst>
      <p:ext uri="{BB962C8B-B14F-4D97-AF65-F5344CB8AC3E}">
        <p14:creationId xmlns:p14="http://schemas.microsoft.com/office/powerpoint/2010/main" val="263590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CHO Them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ECHO Theme" id="{1B3550B2-0176-4B9D-800C-0A82C6ECC9D3}" vid="{F9587484-7FB9-4BAD-9918-1F076D634F7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97CCFCA6A3B34E9A3F6414A98AC01E" ma:contentTypeVersion="12" ma:contentTypeDescription="Create a new document." ma:contentTypeScope="" ma:versionID="eb87dd254610c98c3d48c7e1899f5799">
  <xsd:schema xmlns:xsd="http://www.w3.org/2001/XMLSchema" xmlns:xs="http://www.w3.org/2001/XMLSchema" xmlns:p="http://schemas.microsoft.com/office/2006/metadata/properties" xmlns:ns2="c1d93684-a62e-4e4f-9e9c-be6da86a6c1f" xmlns:ns3="2b4802bf-e531-4b21-90e2-d753bca3ccb8" targetNamespace="http://schemas.microsoft.com/office/2006/metadata/properties" ma:root="true" ma:fieldsID="226b8606caae9835308695c51b43baf3" ns2:_="" ns3:_="">
    <xsd:import namespace="c1d93684-a62e-4e4f-9e9c-be6da86a6c1f"/>
    <xsd:import namespace="2b4802bf-e531-4b21-90e2-d753bca3ccb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d93684-a62e-4e4f-9e9c-be6da86a6c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4802bf-e531-4b21-90e2-d753bca3ccb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F18543-56BE-44B0-A262-1591A4D4521D}">
  <ds:schemaRefs>
    <ds:schemaRef ds:uri="http://schemas.microsoft.com/sharepoint/v3/contenttype/forms"/>
  </ds:schemaRefs>
</ds:datastoreItem>
</file>

<file path=customXml/itemProps2.xml><?xml version="1.0" encoding="utf-8"?>
<ds:datastoreItem xmlns:ds="http://schemas.openxmlformats.org/officeDocument/2006/customXml" ds:itemID="{C795B66C-EFDA-4ACF-A825-BCE1E3AA970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3240EF0-DD81-41E5-BA0B-322F5C43761B}"/>
</file>

<file path=docProps/app.xml><?xml version="1.0" encoding="utf-8"?>
<Properties xmlns="http://schemas.openxmlformats.org/officeDocument/2006/extended-properties" xmlns:vt="http://schemas.openxmlformats.org/officeDocument/2006/docPropsVTypes">
  <Template>ECHO Theme</Template>
  <TotalTime>1800</TotalTime>
  <Words>457</Words>
  <Application>Microsoft Office PowerPoint</Application>
  <PresentationFormat>On-screen Show (4:3)</PresentationFormat>
  <Paragraphs>52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ECHO Theme</vt:lpstr>
      <vt:lpstr>Case Presentation</vt:lpstr>
      <vt:lpstr>PowerPoint Presentation</vt:lpstr>
      <vt:lpstr>PowerPoint Presentation</vt:lpstr>
      <vt:lpstr>PowerPoint Presentation</vt:lpstr>
      <vt:lpstr>Substance Use</vt:lpstr>
      <vt:lpstr>PowerPoint Presentation</vt:lpstr>
      <vt:lpstr>PowerPoint Presentation</vt:lpstr>
      <vt:lpstr>Labs</vt:lpstr>
      <vt:lpstr>Patient Goals &amp; Motivations for Treatment</vt:lpstr>
      <vt:lpstr>Proposed Diagnoses</vt:lpstr>
      <vt:lpstr>Proposed Treatment Plan</vt:lpstr>
      <vt:lpstr>Discussion:</vt:lpstr>
      <vt:lpstr>DSM-5 Substance Use Disorder (“Addiction”)</vt:lpstr>
    </vt:vector>
  </TitlesOfParts>
  <Company>UW Medical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RTB2</dc:creator>
  <cp:lastModifiedBy>Rashid Nada</cp:lastModifiedBy>
  <cp:revision>236</cp:revision>
  <dcterms:created xsi:type="dcterms:W3CDTF">2011-03-11T18:01:33Z</dcterms:created>
  <dcterms:modified xsi:type="dcterms:W3CDTF">2022-01-20T17:04:09Z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0x010100C197CCFCA6A3B34E9A3F6414A98AC01E</vt:lpwstr>
  </property>
</Properties>
</file>