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1"/>
  </p:sldMasterIdLst>
  <p:notesMasterIdLst>
    <p:notesMasterId r:id="rId36"/>
  </p:notesMasterIdLst>
  <p:handoutMasterIdLst>
    <p:handoutMasterId r:id="rId37"/>
  </p:handoutMasterIdLst>
  <p:sldIdLst>
    <p:sldId id="256" r:id="rId2"/>
    <p:sldId id="398" r:id="rId3"/>
    <p:sldId id="464" r:id="rId4"/>
    <p:sldId id="465" r:id="rId5"/>
    <p:sldId id="466" r:id="rId6"/>
    <p:sldId id="467" r:id="rId7"/>
    <p:sldId id="470" r:id="rId8"/>
    <p:sldId id="469" r:id="rId9"/>
    <p:sldId id="471" r:id="rId10"/>
    <p:sldId id="473" r:id="rId11"/>
    <p:sldId id="472" r:id="rId12"/>
    <p:sldId id="475" r:id="rId13"/>
    <p:sldId id="479" r:id="rId14"/>
    <p:sldId id="480" r:id="rId15"/>
    <p:sldId id="476" r:id="rId16"/>
    <p:sldId id="477" r:id="rId17"/>
    <p:sldId id="478" r:id="rId18"/>
    <p:sldId id="452" r:id="rId19"/>
    <p:sldId id="463" r:id="rId20"/>
    <p:sldId id="482" r:id="rId21"/>
    <p:sldId id="484" r:id="rId22"/>
    <p:sldId id="485" r:id="rId23"/>
    <p:sldId id="486" r:id="rId24"/>
    <p:sldId id="487" r:id="rId25"/>
    <p:sldId id="488" r:id="rId26"/>
    <p:sldId id="489" r:id="rId27"/>
    <p:sldId id="490" r:id="rId28"/>
    <p:sldId id="491" r:id="rId29"/>
    <p:sldId id="483" r:id="rId30"/>
    <p:sldId id="497" r:id="rId31"/>
    <p:sldId id="346" r:id="rId32"/>
    <p:sldId id="492" r:id="rId33"/>
    <p:sldId id="495" r:id="rId34"/>
    <p:sldId id="496" r:id="rId35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F8F"/>
    <a:srgbClr val="FF3F3F"/>
    <a:srgbClr val="58009A"/>
    <a:srgbClr val="6900B8"/>
    <a:srgbClr val="560096"/>
    <a:srgbClr val="6600CC"/>
    <a:srgbClr val="6200AC"/>
    <a:srgbClr val="5201AB"/>
    <a:srgbClr val="6E01AB"/>
    <a:srgbClr val="67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7336" autoAdjust="0"/>
  </p:normalViewPr>
  <p:slideViewPr>
    <p:cSldViewPr>
      <p:cViewPr>
        <p:scale>
          <a:sx n="70" d="100"/>
          <a:sy n="70" d="100"/>
        </p:scale>
        <p:origin x="-12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92" y="-96"/>
      </p:cViewPr>
      <p:guideLst>
        <p:guide orient="horz" pos="2933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Frequent meetings about quality</c:v>
                </c:pt>
                <c:pt idx="1">
                  <c:v>Registry of high-risk patients</c:v>
                </c:pt>
                <c:pt idx="2">
                  <c:v>Outreach for A1c testing</c:v>
                </c:pt>
                <c:pt idx="3">
                  <c:v>E-prescribing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0.31</c:v>
                </c:pt>
                <c:pt idx="1">
                  <c:v>0.1</c:v>
                </c:pt>
                <c:pt idx="2">
                  <c:v>0.25</c:v>
                </c:pt>
                <c:pt idx="3">
                  <c:v>0.39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Frequent meetings about quality</c:v>
                </c:pt>
                <c:pt idx="1">
                  <c:v>Registry of high-risk patients</c:v>
                </c:pt>
                <c:pt idx="2">
                  <c:v>Outreach for A1c testing</c:v>
                </c:pt>
                <c:pt idx="3">
                  <c:v>E-prescribing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0.79</c:v>
                </c:pt>
                <c:pt idx="1">
                  <c:v>0.93</c:v>
                </c:pt>
                <c:pt idx="2">
                  <c:v>0.79</c:v>
                </c:pt>
                <c:pt idx="3">
                  <c:v>0.86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698176"/>
        <c:axId val="130299008"/>
      </c:barChart>
      <c:catAx>
        <c:axId val="145698176"/>
        <c:scaling>
          <c:orientation val="minMax"/>
        </c:scaling>
        <c:delete val="0"/>
        <c:axPos val="b"/>
        <c:majorTickMark val="out"/>
        <c:minorTickMark val="none"/>
        <c:tickLblPos val="nextTo"/>
        <c:crossAx val="130299008"/>
        <c:crosses val="autoZero"/>
        <c:auto val="1"/>
        <c:lblAlgn val="ctr"/>
        <c:lblOffset val="100"/>
        <c:noMultiLvlLbl val="0"/>
      </c:catAx>
      <c:valAx>
        <c:axId val="13029900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5698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1866D2-7775-4E71-A878-3094A434D4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76B1C0-1FFB-4815-A9C6-FAE146366EE7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B6EA3C9-7994-41B0-9626-15EE504F5837}" type="parTrans" cxnId="{8B6E6FC9-725D-4BFF-BECB-42B55C8BAFAA}">
      <dgm:prSet/>
      <dgm:spPr/>
      <dgm:t>
        <a:bodyPr/>
        <a:lstStyle/>
        <a:p>
          <a:endParaRPr lang="en-US"/>
        </a:p>
      </dgm:t>
    </dgm:pt>
    <dgm:pt modelId="{80B9D16D-E8A0-446B-A24C-7C619BAB8685}" type="sibTrans" cxnId="{8B6E6FC9-725D-4BFF-BECB-42B55C8BAFAA}">
      <dgm:prSet/>
      <dgm:spPr/>
      <dgm:t>
        <a:bodyPr/>
        <a:lstStyle/>
        <a:p>
          <a:endParaRPr lang="en-US"/>
        </a:p>
      </dgm:t>
    </dgm:pt>
    <dgm:pt modelId="{DCCED6EF-5A17-474E-9541-89281221C74A}">
      <dgm:prSet phldrT="[Text]"/>
      <dgm:spPr/>
      <dgm:t>
        <a:bodyPr/>
        <a:lstStyle/>
        <a:p>
          <a:r>
            <a:rPr lang="en-US" dirty="0" smtClean="0"/>
            <a:t>Characteristics </a:t>
          </a:r>
          <a:r>
            <a:rPr lang="en-US" smtClean="0"/>
            <a:t>of </a:t>
          </a:r>
          <a:r>
            <a:rPr lang="en-US" smtClean="0"/>
            <a:t>individual providers (e.g., credentials) and provider organizations</a:t>
          </a:r>
          <a:endParaRPr lang="en-US" dirty="0"/>
        </a:p>
      </dgm:t>
    </dgm:pt>
    <dgm:pt modelId="{9309B6F6-AFCD-4E30-A485-C597569AFE4A}" type="parTrans" cxnId="{9A484FE8-3231-44DF-B326-C5F30728C3A3}">
      <dgm:prSet/>
      <dgm:spPr/>
      <dgm:t>
        <a:bodyPr/>
        <a:lstStyle/>
        <a:p>
          <a:endParaRPr lang="en-US"/>
        </a:p>
      </dgm:t>
    </dgm:pt>
    <dgm:pt modelId="{C3322BEF-4576-46D5-A8DE-F690374F1028}" type="sibTrans" cxnId="{9A484FE8-3231-44DF-B326-C5F30728C3A3}">
      <dgm:prSet/>
      <dgm:spPr/>
      <dgm:t>
        <a:bodyPr/>
        <a:lstStyle/>
        <a:p>
          <a:endParaRPr lang="en-US"/>
        </a:p>
      </dgm:t>
    </dgm:pt>
    <dgm:pt modelId="{A946D802-EF61-4221-A831-61B37C10B8D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BA0F0D29-F24B-4DD4-9A21-B41F3F4E9B17}" type="parTrans" cxnId="{BF722312-641A-40F1-8071-EE67DDB74860}">
      <dgm:prSet/>
      <dgm:spPr/>
      <dgm:t>
        <a:bodyPr/>
        <a:lstStyle/>
        <a:p>
          <a:endParaRPr lang="en-US"/>
        </a:p>
      </dgm:t>
    </dgm:pt>
    <dgm:pt modelId="{B85D7DED-4C1F-4A53-A776-180A706A1299}" type="sibTrans" cxnId="{BF722312-641A-40F1-8071-EE67DDB74860}">
      <dgm:prSet/>
      <dgm:spPr/>
      <dgm:t>
        <a:bodyPr/>
        <a:lstStyle/>
        <a:p>
          <a:endParaRPr lang="en-US"/>
        </a:p>
      </dgm:t>
    </dgm:pt>
    <dgm:pt modelId="{3AD48F8F-E845-4FEF-9D5A-9CB9BC5457E5}">
      <dgm:prSet phldrT="[Text]"/>
      <dgm:spPr/>
      <dgm:t>
        <a:bodyPr/>
        <a:lstStyle/>
        <a:p>
          <a:r>
            <a:rPr lang="en-US" dirty="0" smtClean="0"/>
            <a:t>Care services delivered to patients</a:t>
          </a:r>
          <a:endParaRPr lang="en-US" dirty="0"/>
        </a:p>
      </dgm:t>
    </dgm:pt>
    <dgm:pt modelId="{83464D9F-2EA2-428B-BC59-FFC489F840B9}" type="parTrans" cxnId="{CE344998-C894-45E1-BFF6-8273D90A1A9D}">
      <dgm:prSet/>
      <dgm:spPr/>
      <dgm:t>
        <a:bodyPr/>
        <a:lstStyle/>
        <a:p>
          <a:endParaRPr lang="en-US"/>
        </a:p>
      </dgm:t>
    </dgm:pt>
    <dgm:pt modelId="{B696A0C7-4A77-4406-BDF6-C0E24FFAFE6F}" type="sibTrans" cxnId="{CE344998-C894-45E1-BFF6-8273D90A1A9D}">
      <dgm:prSet/>
      <dgm:spPr/>
      <dgm:t>
        <a:bodyPr/>
        <a:lstStyle/>
        <a:p>
          <a:endParaRPr lang="en-US"/>
        </a:p>
      </dgm:t>
    </dgm:pt>
    <dgm:pt modelId="{A2F3CBD0-FE27-4BB6-A4BB-0AF9602E0AED}">
      <dgm:prSet phldrT="[Text]"/>
      <dgm:spPr/>
      <dgm:t>
        <a:bodyPr/>
        <a:lstStyle/>
        <a:p>
          <a:r>
            <a:rPr lang="en-US" dirty="0" smtClean="0"/>
            <a:t>Example: </a:t>
          </a:r>
          <a:r>
            <a:rPr lang="en-US" dirty="0" smtClean="0"/>
            <a:t>process measures of quality</a:t>
          </a:r>
          <a:endParaRPr lang="en-US" dirty="0"/>
        </a:p>
      </dgm:t>
    </dgm:pt>
    <dgm:pt modelId="{FD31AD52-1E0E-4202-B496-23F0E6FA5282}" type="parTrans" cxnId="{0425979D-6EFD-4C51-9729-A7F65F45B9DE}">
      <dgm:prSet/>
      <dgm:spPr/>
      <dgm:t>
        <a:bodyPr/>
        <a:lstStyle/>
        <a:p>
          <a:endParaRPr lang="en-US"/>
        </a:p>
      </dgm:t>
    </dgm:pt>
    <dgm:pt modelId="{F7B6E367-A582-46FD-BFEC-7CB7A6C9D0E4}" type="sibTrans" cxnId="{0425979D-6EFD-4C51-9729-A7F65F45B9DE}">
      <dgm:prSet/>
      <dgm:spPr/>
      <dgm:t>
        <a:bodyPr/>
        <a:lstStyle/>
        <a:p>
          <a:endParaRPr lang="en-US"/>
        </a:p>
      </dgm:t>
    </dgm:pt>
    <dgm:pt modelId="{907CA545-9874-4A28-8A1F-402F9AD49226}">
      <dgm:prSet phldrT="[Text]"/>
      <dgm:spPr/>
      <dgm:t>
        <a:bodyPr/>
        <a:lstStyle/>
        <a:p>
          <a:r>
            <a:rPr lang="en-US" dirty="0" smtClean="0"/>
            <a:t>Outcomes</a:t>
          </a:r>
          <a:endParaRPr lang="en-US" dirty="0"/>
        </a:p>
      </dgm:t>
    </dgm:pt>
    <dgm:pt modelId="{2C941CE4-99BB-4693-A039-EFFEFFAD893D}" type="parTrans" cxnId="{949992E5-010C-44A8-95AD-31060BCD6A50}">
      <dgm:prSet/>
      <dgm:spPr/>
      <dgm:t>
        <a:bodyPr/>
        <a:lstStyle/>
        <a:p>
          <a:endParaRPr lang="en-US"/>
        </a:p>
      </dgm:t>
    </dgm:pt>
    <dgm:pt modelId="{2E231C10-8C00-43D4-8106-172F984AAA8C}" type="sibTrans" cxnId="{949992E5-010C-44A8-95AD-31060BCD6A50}">
      <dgm:prSet/>
      <dgm:spPr/>
      <dgm:t>
        <a:bodyPr/>
        <a:lstStyle/>
        <a:p>
          <a:endParaRPr lang="en-US"/>
        </a:p>
      </dgm:t>
    </dgm:pt>
    <dgm:pt modelId="{60A3CF3A-874D-497D-AFF9-F1FDAF6174CA}">
      <dgm:prSet phldrT="[Text]"/>
      <dgm:spPr/>
      <dgm:t>
        <a:bodyPr/>
        <a:lstStyle/>
        <a:p>
          <a:r>
            <a:rPr lang="en-US" dirty="0" smtClean="0"/>
            <a:t>Effects on </a:t>
          </a:r>
          <a:r>
            <a:rPr lang="en-US" dirty="0" smtClean="0"/>
            <a:t>patient </a:t>
          </a:r>
          <a:r>
            <a:rPr lang="en-US" dirty="0" smtClean="0"/>
            <a:t>health, patient experience, efficiency of care, and provider experience</a:t>
          </a:r>
          <a:endParaRPr lang="en-US" dirty="0"/>
        </a:p>
      </dgm:t>
    </dgm:pt>
    <dgm:pt modelId="{1B02E34C-D701-40C3-A65D-552EC8FA2B32}" type="parTrans" cxnId="{66549BEF-7713-46F3-B66F-343505FAFB1B}">
      <dgm:prSet/>
      <dgm:spPr/>
      <dgm:t>
        <a:bodyPr/>
        <a:lstStyle/>
        <a:p>
          <a:endParaRPr lang="en-US"/>
        </a:p>
      </dgm:t>
    </dgm:pt>
    <dgm:pt modelId="{094FDBA7-DFE1-4A1B-944A-60CF5960A0E8}" type="sibTrans" cxnId="{66549BEF-7713-46F3-B66F-343505FAFB1B}">
      <dgm:prSet/>
      <dgm:spPr/>
      <dgm:t>
        <a:bodyPr/>
        <a:lstStyle/>
        <a:p>
          <a:endParaRPr lang="en-US"/>
        </a:p>
      </dgm:t>
    </dgm:pt>
    <dgm:pt modelId="{C2B8BDCB-B3A4-43A7-931A-13CCD4F47E6C}" type="pres">
      <dgm:prSet presAssocID="{591866D2-7775-4E71-A878-3094A434D4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935155-705B-4CA8-90BD-6DD6D39EE187}" type="pres">
      <dgm:prSet presAssocID="{E076B1C0-1FFB-4815-A9C6-FAE146366EE7}" presName="linNode" presStyleCnt="0"/>
      <dgm:spPr/>
    </dgm:pt>
    <dgm:pt modelId="{4220F95D-50F2-44EE-BD75-8E34C2570587}" type="pres">
      <dgm:prSet presAssocID="{E076B1C0-1FFB-4815-A9C6-FAE146366EE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548E0-581C-4787-8066-8F06837A2545}" type="pres">
      <dgm:prSet presAssocID="{E076B1C0-1FFB-4815-A9C6-FAE146366EE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72096-1AD7-4C73-9049-511C7581C464}" type="pres">
      <dgm:prSet presAssocID="{80B9D16D-E8A0-446B-A24C-7C619BAB8685}" presName="sp" presStyleCnt="0"/>
      <dgm:spPr/>
    </dgm:pt>
    <dgm:pt modelId="{293FE8F0-5D4F-49AD-AE00-633A2280845E}" type="pres">
      <dgm:prSet presAssocID="{A946D802-EF61-4221-A831-61B37C10B8D1}" presName="linNode" presStyleCnt="0"/>
      <dgm:spPr/>
    </dgm:pt>
    <dgm:pt modelId="{12C207F8-F4DF-4848-9C91-04D1FC1F13AF}" type="pres">
      <dgm:prSet presAssocID="{A946D802-EF61-4221-A831-61B37C10B8D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3DBC8D-B270-4F59-94A9-74B34D3F0DFB}" type="pres">
      <dgm:prSet presAssocID="{A946D802-EF61-4221-A831-61B37C10B8D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D119C-9E3A-4A52-87D7-006ADD081FE2}" type="pres">
      <dgm:prSet presAssocID="{B85D7DED-4C1F-4A53-A776-180A706A1299}" presName="sp" presStyleCnt="0"/>
      <dgm:spPr/>
    </dgm:pt>
    <dgm:pt modelId="{D8A2685A-F2F2-45BF-B9FD-988C3AD50089}" type="pres">
      <dgm:prSet presAssocID="{907CA545-9874-4A28-8A1F-402F9AD49226}" presName="linNode" presStyleCnt="0"/>
      <dgm:spPr/>
    </dgm:pt>
    <dgm:pt modelId="{6C3A8A5C-14E5-41AD-80AE-23C3C2FF9C48}" type="pres">
      <dgm:prSet presAssocID="{907CA545-9874-4A28-8A1F-402F9AD4922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35D86-2EF4-4AE7-926B-8C4C8A447A27}" type="pres">
      <dgm:prSet presAssocID="{907CA545-9874-4A28-8A1F-402F9AD4922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8985B3-3811-497A-9131-3C7D03B87DDC}" type="presOf" srcId="{591866D2-7775-4E71-A878-3094A434D4C9}" destId="{C2B8BDCB-B3A4-43A7-931A-13CCD4F47E6C}" srcOrd="0" destOrd="0" presId="urn:microsoft.com/office/officeart/2005/8/layout/vList5"/>
    <dgm:cxn modelId="{66549BEF-7713-46F3-B66F-343505FAFB1B}" srcId="{907CA545-9874-4A28-8A1F-402F9AD49226}" destId="{60A3CF3A-874D-497D-AFF9-F1FDAF6174CA}" srcOrd="0" destOrd="0" parTransId="{1B02E34C-D701-40C3-A65D-552EC8FA2B32}" sibTransId="{094FDBA7-DFE1-4A1B-944A-60CF5960A0E8}"/>
    <dgm:cxn modelId="{0B076868-10D4-477A-A541-91EA338C044F}" type="presOf" srcId="{60A3CF3A-874D-497D-AFF9-F1FDAF6174CA}" destId="{03335D86-2EF4-4AE7-926B-8C4C8A447A27}" srcOrd="0" destOrd="0" presId="urn:microsoft.com/office/officeart/2005/8/layout/vList5"/>
    <dgm:cxn modelId="{949992E5-010C-44A8-95AD-31060BCD6A50}" srcId="{591866D2-7775-4E71-A878-3094A434D4C9}" destId="{907CA545-9874-4A28-8A1F-402F9AD49226}" srcOrd="2" destOrd="0" parTransId="{2C941CE4-99BB-4693-A039-EFFEFFAD893D}" sibTransId="{2E231C10-8C00-43D4-8106-172F984AAA8C}"/>
    <dgm:cxn modelId="{9C6BB8FE-47B9-4D14-9E06-E645AD8C90B0}" type="presOf" srcId="{DCCED6EF-5A17-474E-9541-89281221C74A}" destId="{2D6548E0-581C-4787-8066-8F06837A2545}" srcOrd="0" destOrd="0" presId="urn:microsoft.com/office/officeart/2005/8/layout/vList5"/>
    <dgm:cxn modelId="{0425979D-6EFD-4C51-9729-A7F65F45B9DE}" srcId="{A946D802-EF61-4221-A831-61B37C10B8D1}" destId="{A2F3CBD0-FE27-4BB6-A4BB-0AF9602E0AED}" srcOrd="1" destOrd="0" parTransId="{FD31AD52-1E0E-4202-B496-23F0E6FA5282}" sibTransId="{F7B6E367-A582-46FD-BFEC-7CB7A6C9D0E4}"/>
    <dgm:cxn modelId="{34FAD8D5-5327-4AB2-A335-09F6692A8C93}" type="presOf" srcId="{3AD48F8F-E845-4FEF-9D5A-9CB9BC5457E5}" destId="{D23DBC8D-B270-4F59-94A9-74B34D3F0DFB}" srcOrd="0" destOrd="0" presId="urn:microsoft.com/office/officeart/2005/8/layout/vList5"/>
    <dgm:cxn modelId="{CE344998-C894-45E1-BFF6-8273D90A1A9D}" srcId="{A946D802-EF61-4221-A831-61B37C10B8D1}" destId="{3AD48F8F-E845-4FEF-9D5A-9CB9BC5457E5}" srcOrd="0" destOrd="0" parTransId="{83464D9F-2EA2-428B-BC59-FFC489F840B9}" sibTransId="{B696A0C7-4A77-4406-BDF6-C0E24FFAFE6F}"/>
    <dgm:cxn modelId="{BC6147A8-051B-4DA2-A806-CE0502E0D177}" type="presOf" srcId="{A2F3CBD0-FE27-4BB6-A4BB-0AF9602E0AED}" destId="{D23DBC8D-B270-4F59-94A9-74B34D3F0DFB}" srcOrd="0" destOrd="1" presId="urn:microsoft.com/office/officeart/2005/8/layout/vList5"/>
    <dgm:cxn modelId="{C4DC5068-4451-467D-9DAC-34E8840F530B}" type="presOf" srcId="{E076B1C0-1FFB-4815-A9C6-FAE146366EE7}" destId="{4220F95D-50F2-44EE-BD75-8E34C2570587}" srcOrd="0" destOrd="0" presId="urn:microsoft.com/office/officeart/2005/8/layout/vList5"/>
    <dgm:cxn modelId="{2DF758B6-A131-4524-A00D-74D237A9EAA0}" type="presOf" srcId="{A946D802-EF61-4221-A831-61B37C10B8D1}" destId="{12C207F8-F4DF-4848-9C91-04D1FC1F13AF}" srcOrd="0" destOrd="0" presId="urn:microsoft.com/office/officeart/2005/8/layout/vList5"/>
    <dgm:cxn modelId="{9A484FE8-3231-44DF-B326-C5F30728C3A3}" srcId="{E076B1C0-1FFB-4815-A9C6-FAE146366EE7}" destId="{DCCED6EF-5A17-474E-9541-89281221C74A}" srcOrd="0" destOrd="0" parTransId="{9309B6F6-AFCD-4E30-A485-C597569AFE4A}" sibTransId="{C3322BEF-4576-46D5-A8DE-F690374F1028}"/>
    <dgm:cxn modelId="{BF722312-641A-40F1-8071-EE67DDB74860}" srcId="{591866D2-7775-4E71-A878-3094A434D4C9}" destId="{A946D802-EF61-4221-A831-61B37C10B8D1}" srcOrd="1" destOrd="0" parTransId="{BA0F0D29-F24B-4DD4-9A21-B41F3F4E9B17}" sibTransId="{B85D7DED-4C1F-4A53-A776-180A706A1299}"/>
    <dgm:cxn modelId="{8B6E6FC9-725D-4BFF-BECB-42B55C8BAFAA}" srcId="{591866D2-7775-4E71-A878-3094A434D4C9}" destId="{E076B1C0-1FFB-4815-A9C6-FAE146366EE7}" srcOrd="0" destOrd="0" parTransId="{0B6EA3C9-7994-41B0-9626-15EE504F5837}" sibTransId="{80B9D16D-E8A0-446B-A24C-7C619BAB8685}"/>
    <dgm:cxn modelId="{EB50F2C2-7465-4DD7-B48A-11AFF0DB5AE3}" type="presOf" srcId="{907CA545-9874-4A28-8A1F-402F9AD49226}" destId="{6C3A8A5C-14E5-41AD-80AE-23C3C2FF9C48}" srcOrd="0" destOrd="0" presId="urn:microsoft.com/office/officeart/2005/8/layout/vList5"/>
    <dgm:cxn modelId="{0FC7BF7B-5326-4D39-B569-652C317EBD3A}" type="presParOf" srcId="{C2B8BDCB-B3A4-43A7-931A-13CCD4F47E6C}" destId="{9D935155-705B-4CA8-90BD-6DD6D39EE187}" srcOrd="0" destOrd="0" presId="urn:microsoft.com/office/officeart/2005/8/layout/vList5"/>
    <dgm:cxn modelId="{50857FD5-037F-4D65-9317-6903D6762C13}" type="presParOf" srcId="{9D935155-705B-4CA8-90BD-6DD6D39EE187}" destId="{4220F95D-50F2-44EE-BD75-8E34C2570587}" srcOrd="0" destOrd="0" presId="urn:microsoft.com/office/officeart/2005/8/layout/vList5"/>
    <dgm:cxn modelId="{5E83732E-8435-4AEC-98B1-4779237F2321}" type="presParOf" srcId="{9D935155-705B-4CA8-90BD-6DD6D39EE187}" destId="{2D6548E0-581C-4787-8066-8F06837A2545}" srcOrd="1" destOrd="0" presId="urn:microsoft.com/office/officeart/2005/8/layout/vList5"/>
    <dgm:cxn modelId="{BF296677-0730-40AC-AAD7-B47934597EB1}" type="presParOf" srcId="{C2B8BDCB-B3A4-43A7-931A-13CCD4F47E6C}" destId="{FAD72096-1AD7-4C73-9049-511C7581C464}" srcOrd="1" destOrd="0" presId="urn:microsoft.com/office/officeart/2005/8/layout/vList5"/>
    <dgm:cxn modelId="{64CEF82B-5078-4988-835F-12E1931F245F}" type="presParOf" srcId="{C2B8BDCB-B3A4-43A7-931A-13CCD4F47E6C}" destId="{293FE8F0-5D4F-49AD-AE00-633A2280845E}" srcOrd="2" destOrd="0" presId="urn:microsoft.com/office/officeart/2005/8/layout/vList5"/>
    <dgm:cxn modelId="{C5122A23-4EA1-49B0-848D-5B0B44DF4920}" type="presParOf" srcId="{293FE8F0-5D4F-49AD-AE00-633A2280845E}" destId="{12C207F8-F4DF-4848-9C91-04D1FC1F13AF}" srcOrd="0" destOrd="0" presId="urn:microsoft.com/office/officeart/2005/8/layout/vList5"/>
    <dgm:cxn modelId="{95F59BAB-978D-4194-BDCC-4E294B13D01F}" type="presParOf" srcId="{293FE8F0-5D4F-49AD-AE00-633A2280845E}" destId="{D23DBC8D-B270-4F59-94A9-74B34D3F0DFB}" srcOrd="1" destOrd="0" presId="urn:microsoft.com/office/officeart/2005/8/layout/vList5"/>
    <dgm:cxn modelId="{E32A9414-42A1-4069-8215-81F5A02F8A54}" type="presParOf" srcId="{C2B8BDCB-B3A4-43A7-931A-13CCD4F47E6C}" destId="{AD6D119C-9E3A-4A52-87D7-006ADD081FE2}" srcOrd="3" destOrd="0" presId="urn:microsoft.com/office/officeart/2005/8/layout/vList5"/>
    <dgm:cxn modelId="{10B3D5B2-BF9A-4864-BE43-CF0B750E8C2C}" type="presParOf" srcId="{C2B8BDCB-B3A4-43A7-931A-13CCD4F47E6C}" destId="{D8A2685A-F2F2-45BF-B9FD-988C3AD50089}" srcOrd="4" destOrd="0" presId="urn:microsoft.com/office/officeart/2005/8/layout/vList5"/>
    <dgm:cxn modelId="{73E24D3A-8A9C-4556-817D-59AD0FFC7025}" type="presParOf" srcId="{D8A2685A-F2F2-45BF-B9FD-988C3AD50089}" destId="{6C3A8A5C-14E5-41AD-80AE-23C3C2FF9C48}" srcOrd="0" destOrd="0" presId="urn:microsoft.com/office/officeart/2005/8/layout/vList5"/>
    <dgm:cxn modelId="{3E30B0FE-27FE-4C08-AE3E-8A2B5F9A8B47}" type="presParOf" srcId="{D8A2685A-F2F2-45BF-B9FD-988C3AD50089}" destId="{03335D86-2EF4-4AE7-926B-8C4C8A447A2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1866D2-7775-4E71-A878-3094A434D4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76B1C0-1FFB-4815-A9C6-FAE146366EE7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B6EA3C9-7994-41B0-9626-15EE504F5837}" type="parTrans" cxnId="{8B6E6FC9-725D-4BFF-BECB-42B55C8BAFAA}">
      <dgm:prSet/>
      <dgm:spPr/>
      <dgm:t>
        <a:bodyPr/>
        <a:lstStyle/>
        <a:p>
          <a:endParaRPr lang="en-US"/>
        </a:p>
      </dgm:t>
    </dgm:pt>
    <dgm:pt modelId="{80B9D16D-E8A0-446B-A24C-7C619BAB8685}" type="sibTrans" cxnId="{8B6E6FC9-725D-4BFF-BECB-42B55C8BAFAA}">
      <dgm:prSet/>
      <dgm:spPr/>
      <dgm:t>
        <a:bodyPr/>
        <a:lstStyle/>
        <a:p>
          <a:endParaRPr lang="en-US"/>
        </a:p>
      </dgm:t>
    </dgm:pt>
    <dgm:pt modelId="{DCCED6EF-5A17-474E-9541-89281221C74A}">
      <dgm:prSet phldrT="[Text]"/>
      <dgm:spPr/>
      <dgm:t>
        <a:bodyPr/>
        <a:lstStyle/>
        <a:p>
          <a:r>
            <a:rPr lang="en-US" dirty="0" smtClean="0"/>
            <a:t>Characteristics </a:t>
          </a:r>
          <a:r>
            <a:rPr lang="en-US" smtClean="0"/>
            <a:t>of </a:t>
          </a:r>
          <a:r>
            <a:rPr lang="en-US" smtClean="0"/>
            <a:t>individual providers (e.g., credentials) and provider organizations</a:t>
          </a:r>
          <a:endParaRPr lang="en-US" dirty="0"/>
        </a:p>
      </dgm:t>
    </dgm:pt>
    <dgm:pt modelId="{9309B6F6-AFCD-4E30-A485-C597569AFE4A}" type="parTrans" cxnId="{9A484FE8-3231-44DF-B326-C5F30728C3A3}">
      <dgm:prSet/>
      <dgm:spPr/>
      <dgm:t>
        <a:bodyPr/>
        <a:lstStyle/>
        <a:p>
          <a:endParaRPr lang="en-US"/>
        </a:p>
      </dgm:t>
    </dgm:pt>
    <dgm:pt modelId="{C3322BEF-4576-46D5-A8DE-F690374F1028}" type="sibTrans" cxnId="{9A484FE8-3231-44DF-B326-C5F30728C3A3}">
      <dgm:prSet/>
      <dgm:spPr/>
      <dgm:t>
        <a:bodyPr/>
        <a:lstStyle/>
        <a:p>
          <a:endParaRPr lang="en-US"/>
        </a:p>
      </dgm:t>
    </dgm:pt>
    <dgm:pt modelId="{A946D802-EF61-4221-A831-61B37C10B8D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BA0F0D29-F24B-4DD4-9A21-B41F3F4E9B17}" type="parTrans" cxnId="{BF722312-641A-40F1-8071-EE67DDB74860}">
      <dgm:prSet/>
      <dgm:spPr/>
      <dgm:t>
        <a:bodyPr/>
        <a:lstStyle/>
        <a:p>
          <a:endParaRPr lang="en-US"/>
        </a:p>
      </dgm:t>
    </dgm:pt>
    <dgm:pt modelId="{B85D7DED-4C1F-4A53-A776-180A706A1299}" type="sibTrans" cxnId="{BF722312-641A-40F1-8071-EE67DDB74860}">
      <dgm:prSet/>
      <dgm:spPr/>
      <dgm:t>
        <a:bodyPr/>
        <a:lstStyle/>
        <a:p>
          <a:endParaRPr lang="en-US"/>
        </a:p>
      </dgm:t>
    </dgm:pt>
    <dgm:pt modelId="{3AD48F8F-E845-4FEF-9D5A-9CB9BC5457E5}">
      <dgm:prSet phldrT="[Text]"/>
      <dgm:spPr/>
      <dgm:t>
        <a:bodyPr/>
        <a:lstStyle/>
        <a:p>
          <a:r>
            <a:rPr lang="en-US" dirty="0" smtClean="0"/>
            <a:t>Care services delivered to patients</a:t>
          </a:r>
          <a:endParaRPr lang="en-US" dirty="0"/>
        </a:p>
      </dgm:t>
    </dgm:pt>
    <dgm:pt modelId="{83464D9F-2EA2-428B-BC59-FFC489F840B9}" type="parTrans" cxnId="{CE344998-C894-45E1-BFF6-8273D90A1A9D}">
      <dgm:prSet/>
      <dgm:spPr/>
      <dgm:t>
        <a:bodyPr/>
        <a:lstStyle/>
        <a:p>
          <a:endParaRPr lang="en-US"/>
        </a:p>
      </dgm:t>
    </dgm:pt>
    <dgm:pt modelId="{B696A0C7-4A77-4406-BDF6-C0E24FFAFE6F}" type="sibTrans" cxnId="{CE344998-C894-45E1-BFF6-8273D90A1A9D}">
      <dgm:prSet/>
      <dgm:spPr/>
      <dgm:t>
        <a:bodyPr/>
        <a:lstStyle/>
        <a:p>
          <a:endParaRPr lang="en-US"/>
        </a:p>
      </dgm:t>
    </dgm:pt>
    <dgm:pt modelId="{A2F3CBD0-FE27-4BB6-A4BB-0AF9602E0AED}">
      <dgm:prSet phldrT="[Text]"/>
      <dgm:spPr/>
      <dgm:t>
        <a:bodyPr/>
        <a:lstStyle/>
        <a:p>
          <a:r>
            <a:rPr lang="en-US" dirty="0" smtClean="0"/>
            <a:t>Example: </a:t>
          </a:r>
          <a:r>
            <a:rPr lang="en-US" dirty="0" smtClean="0"/>
            <a:t>process measures of quality</a:t>
          </a:r>
          <a:endParaRPr lang="en-US" dirty="0"/>
        </a:p>
      </dgm:t>
    </dgm:pt>
    <dgm:pt modelId="{FD31AD52-1E0E-4202-B496-23F0E6FA5282}" type="parTrans" cxnId="{0425979D-6EFD-4C51-9729-A7F65F45B9DE}">
      <dgm:prSet/>
      <dgm:spPr/>
      <dgm:t>
        <a:bodyPr/>
        <a:lstStyle/>
        <a:p>
          <a:endParaRPr lang="en-US"/>
        </a:p>
      </dgm:t>
    </dgm:pt>
    <dgm:pt modelId="{F7B6E367-A582-46FD-BFEC-7CB7A6C9D0E4}" type="sibTrans" cxnId="{0425979D-6EFD-4C51-9729-A7F65F45B9DE}">
      <dgm:prSet/>
      <dgm:spPr/>
      <dgm:t>
        <a:bodyPr/>
        <a:lstStyle/>
        <a:p>
          <a:endParaRPr lang="en-US"/>
        </a:p>
      </dgm:t>
    </dgm:pt>
    <dgm:pt modelId="{907CA545-9874-4A28-8A1F-402F9AD49226}">
      <dgm:prSet phldrT="[Text]"/>
      <dgm:spPr/>
      <dgm:t>
        <a:bodyPr/>
        <a:lstStyle/>
        <a:p>
          <a:r>
            <a:rPr lang="en-US" dirty="0" smtClean="0"/>
            <a:t>Outcomes</a:t>
          </a:r>
          <a:endParaRPr lang="en-US" dirty="0"/>
        </a:p>
      </dgm:t>
    </dgm:pt>
    <dgm:pt modelId="{2C941CE4-99BB-4693-A039-EFFEFFAD893D}" type="parTrans" cxnId="{949992E5-010C-44A8-95AD-31060BCD6A50}">
      <dgm:prSet/>
      <dgm:spPr/>
      <dgm:t>
        <a:bodyPr/>
        <a:lstStyle/>
        <a:p>
          <a:endParaRPr lang="en-US"/>
        </a:p>
      </dgm:t>
    </dgm:pt>
    <dgm:pt modelId="{2E231C10-8C00-43D4-8106-172F984AAA8C}" type="sibTrans" cxnId="{949992E5-010C-44A8-95AD-31060BCD6A50}">
      <dgm:prSet/>
      <dgm:spPr/>
      <dgm:t>
        <a:bodyPr/>
        <a:lstStyle/>
        <a:p>
          <a:endParaRPr lang="en-US"/>
        </a:p>
      </dgm:t>
    </dgm:pt>
    <dgm:pt modelId="{60A3CF3A-874D-497D-AFF9-F1FDAF6174CA}">
      <dgm:prSet phldrT="[Text]"/>
      <dgm:spPr/>
      <dgm:t>
        <a:bodyPr/>
        <a:lstStyle/>
        <a:p>
          <a:r>
            <a:rPr lang="en-US" dirty="0" smtClean="0"/>
            <a:t>Effects on </a:t>
          </a:r>
          <a:r>
            <a:rPr lang="en-US" dirty="0" smtClean="0"/>
            <a:t>patient </a:t>
          </a:r>
          <a:r>
            <a:rPr lang="en-US" dirty="0" smtClean="0"/>
            <a:t>health, patient experience, efficiency of care, and provider experience</a:t>
          </a:r>
          <a:endParaRPr lang="en-US" dirty="0"/>
        </a:p>
      </dgm:t>
    </dgm:pt>
    <dgm:pt modelId="{1B02E34C-D701-40C3-A65D-552EC8FA2B32}" type="parTrans" cxnId="{66549BEF-7713-46F3-B66F-343505FAFB1B}">
      <dgm:prSet/>
      <dgm:spPr/>
      <dgm:t>
        <a:bodyPr/>
        <a:lstStyle/>
        <a:p>
          <a:endParaRPr lang="en-US"/>
        </a:p>
      </dgm:t>
    </dgm:pt>
    <dgm:pt modelId="{094FDBA7-DFE1-4A1B-944A-60CF5960A0E8}" type="sibTrans" cxnId="{66549BEF-7713-46F3-B66F-343505FAFB1B}">
      <dgm:prSet/>
      <dgm:spPr/>
      <dgm:t>
        <a:bodyPr/>
        <a:lstStyle/>
        <a:p>
          <a:endParaRPr lang="en-US"/>
        </a:p>
      </dgm:t>
    </dgm:pt>
    <dgm:pt modelId="{C2B8BDCB-B3A4-43A7-931A-13CCD4F47E6C}" type="pres">
      <dgm:prSet presAssocID="{591866D2-7775-4E71-A878-3094A434D4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935155-705B-4CA8-90BD-6DD6D39EE187}" type="pres">
      <dgm:prSet presAssocID="{E076B1C0-1FFB-4815-A9C6-FAE146366EE7}" presName="linNode" presStyleCnt="0"/>
      <dgm:spPr/>
    </dgm:pt>
    <dgm:pt modelId="{4220F95D-50F2-44EE-BD75-8E34C2570587}" type="pres">
      <dgm:prSet presAssocID="{E076B1C0-1FFB-4815-A9C6-FAE146366EE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548E0-581C-4787-8066-8F06837A2545}" type="pres">
      <dgm:prSet presAssocID="{E076B1C0-1FFB-4815-A9C6-FAE146366EE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72096-1AD7-4C73-9049-511C7581C464}" type="pres">
      <dgm:prSet presAssocID="{80B9D16D-E8A0-446B-A24C-7C619BAB8685}" presName="sp" presStyleCnt="0"/>
      <dgm:spPr/>
    </dgm:pt>
    <dgm:pt modelId="{293FE8F0-5D4F-49AD-AE00-633A2280845E}" type="pres">
      <dgm:prSet presAssocID="{A946D802-EF61-4221-A831-61B37C10B8D1}" presName="linNode" presStyleCnt="0"/>
      <dgm:spPr/>
    </dgm:pt>
    <dgm:pt modelId="{12C207F8-F4DF-4848-9C91-04D1FC1F13AF}" type="pres">
      <dgm:prSet presAssocID="{A946D802-EF61-4221-A831-61B37C10B8D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3DBC8D-B270-4F59-94A9-74B34D3F0DFB}" type="pres">
      <dgm:prSet presAssocID="{A946D802-EF61-4221-A831-61B37C10B8D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D119C-9E3A-4A52-87D7-006ADD081FE2}" type="pres">
      <dgm:prSet presAssocID="{B85D7DED-4C1F-4A53-A776-180A706A1299}" presName="sp" presStyleCnt="0"/>
      <dgm:spPr/>
    </dgm:pt>
    <dgm:pt modelId="{D8A2685A-F2F2-45BF-B9FD-988C3AD50089}" type="pres">
      <dgm:prSet presAssocID="{907CA545-9874-4A28-8A1F-402F9AD49226}" presName="linNode" presStyleCnt="0"/>
      <dgm:spPr/>
    </dgm:pt>
    <dgm:pt modelId="{6C3A8A5C-14E5-41AD-80AE-23C3C2FF9C48}" type="pres">
      <dgm:prSet presAssocID="{907CA545-9874-4A28-8A1F-402F9AD4922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35D86-2EF4-4AE7-926B-8C4C8A447A27}" type="pres">
      <dgm:prSet presAssocID="{907CA545-9874-4A28-8A1F-402F9AD4922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CBAB40-4BE1-4CF7-A762-52D9AC6C22D6}" type="presOf" srcId="{591866D2-7775-4E71-A878-3094A434D4C9}" destId="{C2B8BDCB-B3A4-43A7-931A-13CCD4F47E6C}" srcOrd="0" destOrd="0" presId="urn:microsoft.com/office/officeart/2005/8/layout/vList5"/>
    <dgm:cxn modelId="{B371F12E-B1C2-4414-95CD-F34183B3F3DD}" type="presOf" srcId="{60A3CF3A-874D-497D-AFF9-F1FDAF6174CA}" destId="{03335D86-2EF4-4AE7-926B-8C4C8A447A27}" srcOrd="0" destOrd="0" presId="urn:microsoft.com/office/officeart/2005/8/layout/vList5"/>
    <dgm:cxn modelId="{66549BEF-7713-46F3-B66F-343505FAFB1B}" srcId="{907CA545-9874-4A28-8A1F-402F9AD49226}" destId="{60A3CF3A-874D-497D-AFF9-F1FDAF6174CA}" srcOrd="0" destOrd="0" parTransId="{1B02E34C-D701-40C3-A65D-552EC8FA2B32}" sibTransId="{094FDBA7-DFE1-4A1B-944A-60CF5960A0E8}"/>
    <dgm:cxn modelId="{949992E5-010C-44A8-95AD-31060BCD6A50}" srcId="{591866D2-7775-4E71-A878-3094A434D4C9}" destId="{907CA545-9874-4A28-8A1F-402F9AD49226}" srcOrd="2" destOrd="0" parTransId="{2C941CE4-99BB-4693-A039-EFFEFFAD893D}" sibTransId="{2E231C10-8C00-43D4-8106-172F984AAA8C}"/>
    <dgm:cxn modelId="{5A0FF327-9B15-4B95-AA22-0513B6A30BF9}" type="presOf" srcId="{A946D802-EF61-4221-A831-61B37C10B8D1}" destId="{12C207F8-F4DF-4848-9C91-04D1FC1F13AF}" srcOrd="0" destOrd="0" presId="urn:microsoft.com/office/officeart/2005/8/layout/vList5"/>
    <dgm:cxn modelId="{0425979D-6EFD-4C51-9729-A7F65F45B9DE}" srcId="{A946D802-EF61-4221-A831-61B37C10B8D1}" destId="{A2F3CBD0-FE27-4BB6-A4BB-0AF9602E0AED}" srcOrd="1" destOrd="0" parTransId="{FD31AD52-1E0E-4202-B496-23F0E6FA5282}" sibTransId="{F7B6E367-A582-46FD-BFEC-7CB7A6C9D0E4}"/>
    <dgm:cxn modelId="{88EEA736-A4AF-4C79-8BEB-90F40622C0DA}" type="presOf" srcId="{DCCED6EF-5A17-474E-9541-89281221C74A}" destId="{2D6548E0-581C-4787-8066-8F06837A2545}" srcOrd="0" destOrd="0" presId="urn:microsoft.com/office/officeart/2005/8/layout/vList5"/>
    <dgm:cxn modelId="{860322CA-7911-4D66-9FA1-1EDE557F0152}" type="presOf" srcId="{907CA545-9874-4A28-8A1F-402F9AD49226}" destId="{6C3A8A5C-14E5-41AD-80AE-23C3C2FF9C48}" srcOrd="0" destOrd="0" presId="urn:microsoft.com/office/officeart/2005/8/layout/vList5"/>
    <dgm:cxn modelId="{49C538BF-8BA7-4417-8E05-22A88EF0C992}" type="presOf" srcId="{A2F3CBD0-FE27-4BB6-A4BB-0AF9602E0AED}" destId="{D23DBC8D-B270-4F59-94A9-74B34D3F0DFB}" srcOrd="0" destOrd="1" presId="urn:microsoft.com/office/officeart/2005/8/layout/vList5"/>
    <dgm:cxn modelId="{6BB2F134-9B83-4E8E-8694-93F1E662E6E6}" type="presOf" srcId="{3AD48F8F-E845-4FEF-9D5A-9CB9BC5457E5}" destId="{D23DBC8D-B270-4F59-94A9-74B34D3F0DFB}" srcOrd="0" destOrd="0" presId="urn:microsoft.com/office/officeart/2005/8/layout/vList5"/>
    <dgm:cxn modelId="{CE344998-C894-45E1-BFF6-8273D90A1A9D}" srcId="{A946D802-EF61-4221-A831-61B37C10B8D1}" destId="{3AD48F8F-E845-4FEF-9D5A-9CB9BC5457E5}" srcOrd="0" destOrd="0" parTransId="{83464D9F-2EA2-428B-BC59-FFC489F840B9}" sibTransId="{B696A0C7-4A77-4406-BDF6-C0E24FFAFE6F}"/>
    <dgm:cxn modelId="{9A484FE8-3231-44DF-B326-C5F30728C3A3}" srcId="{E076B1C0-1FFB-4815-A9C6-FAE146366EE7}" destId="{DCCED6EF-5A17-474E-9541-89281221C74A}" srcOrd="0" destOrd="0" parTransId="{9309B6F6-AFCD-4E30-A485-C597569AFE4A}" sibTransId="{C3322BEF-4576-46D5-A8DE-F690374F1028}"/>
    <dgm:cxn modelId="{BF722312-641A-40F1-8071-EE67DDB74860}" srcId="{591866D2-7775-4E71-A878-3094A434D4C9}" destId="{A946D802-EF61-4221-A831-61B37C10B8D1}" srcOrd="1" destOrd="0" parTransId="{BA0F0D29-F24B-4DD4-9A21-B41F3F4E9B17}" sibTransId="{B85D7DED-4C1F-4A53-A776-180A706A1299}"/>
    <dgm:cxn modelId="{8B6E6FC9-725D-4BFF-BECB-42B55C8BAFAA}" srcId="{591866D2-7775-4E71-A878-3094A434D4C9}" destId="{E076B1C0-1FFB-4815-A9C6-FAE146366EE7}" srcOrd="0" destOrd="0" parTransId="{0B6EA3C9-7994-41B0-9626-15EE504F5837}" sibTransId="{80B9D16D-E8A0-446B-A24C-7C619BAB8685}"/>
    <dgm:cxn modelId="{E2B9447E-307C-4784-951D-530CA913F8E7}" type="presOf" srcId="{E076B1C0-1FFB-4815-A9C6-FAE146366EE7}" destId="{4220F95D-50F2-44EE-BD75-8E34C2570587}" srcOrd="0" destOrd="0" presId="urn:microsoft.com/office/officeart/2005/8/layout/vList5"/>
    <dgm:cxn modelId="{B7F495C9-511D-4216-9C54-A9ED85B6F93D}" type="presParOf" srcId="{C2B8BDCB-B3A4-43A7-931A-13CCD4F47E6C}" destId="{9D935155-705B-4CA8-90BD-6DD6D39EE187}" srcOrd="0" destOrd="0" presId="urn:microsoft.com/office/officeart/2005/8/layout/vList5"/>
    <dgm:cxn modelId="{0874E712-EE0E-456A-BEA7-0897260093FE}" type="presParOf" srcId="{9D935155-705B-4CA8-90BD-6DD6D39EE187}" destId="{4220F95D-50F2-44EE-BD75-8E34C2570587}" srcOrd="0" destOrd="0" presId="urn:microsoft.com/office/officeart/2005/8/layout/vList5"/>
    <dgm:cxn modelId="{373CF6C0-FFF2-4D89-B425-49D5DA55CDE0}" type="presParOf" srcId="{9D935155-705B-4CA8-90BD-6DD6D39EE187}" destId="{2D6548E0-581C-4787-8066-8F06837A2545}" srcOrd="1" destOrd="0" presId="urn:microsoft.com/office/officeart/2005/8/layout/vList5"/>
    <dgm:cxn modelId="{33ACA933-2457-40BA-9086-01AF0BB02435}" type="presParOf" srcId="{C2B8BDCB-B3A4-43A7-931A-13CCD4F47E6C}" destId="{FAD72096-1AD7-4C73-9049-511C7581C464}" srcOrd="1" destOrd="0" presId="urn:microsoft.com/office/officeart/2005/8/layout/vList5"/>
    <dgm:cxn modelId="{943342C4-4DD0-4F52-9FBB-8C1B0E568CBE}" type="presParOf" srcId="{C2B8BDCB-B3A4-43A7-931A-13CCD4F47E6C}" destId="{293FE8F0-5D4F-49AD-AE00-633A2280845E}" srcOrd="2" destOrd="0" presId="urn:microsoft.com/office/officeart/2005/8/layout/vList5"/>
    <dgm:cxn modelId="{4FB4D1D0-D637-4435-BEC8-1A37D741C766}" type="presParOf" srcId="{293FE8F0-5D4F-49AD-AE00-633A2280845E}" destId="{12C207F8-F4DF-4848-9C91-04D1FC1F13AF}" srcOrd="0" destOrd="0" presId="urn:microsoft.com/office/officeart/2005/8/layout/vList5"/>
    <dgm:cxn modelId="{64C3CEB9-A329-4454-966E-F177D2AFE310}" type="presParOf" srcId="{293FE8F0-5D4F-49AD-AE00-633A2280845E}" destId="{D23DBC8D-B270-4F59-94A9-74B34D3F0DFB}" srcOrd="1" destOrd="0" presId="urn:microsoft.com/office/officeart/2005/8/layout/vList5"/>
    <dgm:cxn modelId="{277450B0-C6B7-4E5C-B83D-475D7E8B9522}" type="presParOf" srcId="{C2B8BDCB-B3A4-43A7-931A-13CCD4F47E6C}" destId="{AD6D119C-9E3A-4A52-87D7-006ADD081FE2}" srcOrd="3" destOrd="0" presId="urn:microsoft.com/office/officeart/2005/8/layout/vList5"/>
    <dgm:cxn modelId="{88BC3341-45CA-466A-BA60-6C05021F993B}" type="presParOf" srcId="{C2B8BDCB-B3A4-43A7-931A-13CCD4F47E6C}" destId="{D8A2685A-F2F2-45BF-B9FD-988C3AD50089}" srcOrd="4" destOrd="0" presId="urn:microsoft.com/office/officeart/2005/8/layout/vList5"/>
    <dgm:cxn modelId="{1C9035FB-0B31-4319-A2E0-14C3A66FFF01}" type="presParOf" srcId="{D8A2685A-F2F2-45BF-B9FD-988C3AD50089}" destId="{6C3A8A5C-14E5-41AD-80AE-23C3C2FF9C48}" srcOrd="0" destOrd="0" presId="urn:microsoft.com/office/officeart/2005/8/layout/vList5"/>
    <dgm:cxn modelId="{F2B07580-C8E4-46C7-B384-F3152DE076F8}" type="presParOf" srcId="{D8A2685A-F2F2-45BF-B9FD-988C3AD50089}" destId="{03335D86-2EF4-4AE7-926B-8C4C8A447A2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1866D2-7775-4E71-A878-3094A434D4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76B1C0-1FFB-4815-A9C6-FAE146366EE7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B6EA3C9-7994-41B0-9626-15EE504F5837}" type="parTrans" cxnId="{8B6E6FC9-725D-4BFF-BECB-42B55C8BAFAA}">
      <dgm:prSet/>
      <dgm:spPr/>
      <dgm:t>
        <a:bodyPr/>
        <a:lstStyle/>
        <a:p>
          <a:endParaRPr lang="en-US"/>
        </a:p>
      </dgm:t>
    </dgm:pt>
    <dgm:pt modelId="{80B9D16D-E8A0-446B-A24C-7C619BAB8685}" type="sibTrans" cxnId="{8B6E6FC9-725D-4BFF-BECB-42B55C8BAFAA}">
      <dgm:prSet/>
      <dgm:spPr/>
      <dgm:t>
        <a:bodyPr/>
        <a:lstStyle/>
        <a:p>
          <a:endParaRPr lang="en-US"/>
        </a:p>
      </dgm:t>
    </dgm:pt>
    <dgm:pt modelId="{DCCED6EF-5A17-474E-9541-89281221C74A}">
      <dgm:prSet phldrT="[Text]"/>
      <dgm:spPr/>
      <dgm:t>
        <a:bodyPr/>
        <a:lstStyle/>
        <a:p>
          <a:r>
            <a:rPr lang="en-US" dirty="0" smtClean="0"/>
            <a:t>Characteristics </a:t>
          </a:r>
          <a:r>
            <a:rPr lang="en-US" smtClean="0"/>
            <a:t>of </a:t>
          </a:r>
          <a:r>
            <a:rPr lang="en-US" smtClean="0"/>
            <a:t>individual providers (e.g., credentials) and provider organizations</a:t>
          </a:r>
          <a:endParaRPr lang="en-US" dirty="0"/>
        </a:p>
      </dgm:t>
    </dgm:pt>
    <dgm:pt modelId="{9309B6F6-AFCD-4E30-A485-C597569AFE4A}" type="parTrans" cxnId="{9A484FE8-3231-44DF-B326-C5F30728C3A3}">
      <dgm:prSet/>
      <dgm:spPr/>
      <dgm:t>
        <a:bodyPr/>
        <a:lstStyle/>
        <a:p>
          <a:endParaRPr lang="en-US"/>
        </a:p>
      </dgm:t>
    </dgm:pt>
    <dgm:pt modelId="{C3322BEF-4576-46D5-A8DE-F690374F1028}" type="sibTrans" cxnId="{9A484FE8-3231-44DF-B326-C5F30728C3A3}">
      <dgm:prSet/>
      <dgm:spPr/>
      <dgm:t>
        <a:bodyPr/>
        <a:lstStyle/>
        <a:p>
          <a:endParaRPr lang="en-US"/>
        </a:p>
      </dgm:t>
    </dgm:pt>
    <dgm:pt modelId="{A946D802-EF61-4221-A831-61B37C10B8D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BA0F0D29-F24B-4DD4-9A21-B41F3F4E9B17}" type="parTrans" cxnId="{BF722312-641A-40F1-8071-EE67DDB74860}">
      <dgm:prSet/>
      <dgm:spPr/>
      <dgm:t>
        <a:bodyPr/>
        <a:lstStyle/>
        <a:p>
          <a:endParaRPr lang="en-US"/>
        </a:p>
      </dgm:t>
    </dgm:pt>
    <dgm:pt modelId="{B85D7DED-4C1F-4A53-A776-180A706A1299}" type="sibTrans" cxnId="{BF722312-641A-40F1-8071-EE67DDB74860}">
      <dgm:prSet/>
      <dgm:spPr/>
      <dgm:t>
        <a:bodyPr/>
        <a:lstStyle/>
        <a:p>
          <a:endParaRPr lang="en-US"/>
        </a:p>
      </dgm:t>
    </dgm:pt>
    <dgm:pt modelId="{3AD48F8F-E845-4FEF-9D5A-9CB9BC5457E5}">
      <dgm:prSet phldrT="[Text]"/>
      <dgm:spPr/>
      <dgm:t>
        <a:bodyPr/>
        <a:lstStyle/>
        <a:p>
          <a:r>
            <a:rPr lang="en-US" dirty="0" smtClean="0"/>
            <a:t>Care services delivered to patients</a:t>
          </a:r>
          <a:endParaRPr lang="en-US" dirty="0"/>
        </a:p>
      </dgm:t>
    </dgm:pt>
    <dgm:pt modelId="{83464D9F-2EA2-428B-BC59-FFC489F840B9}" type="parTrans" cxnId="{CE344998-C894-45E1-BFF6-8273D90A1A9D}">
      <dgm:prSet/>
      <dgm:spPr/>
      <dgm:t>
        <a:bodyPr/>
        <a:lstStyle/>
        <a:p>
          <a:endParaRPr lang="en-US"/>
        </a:p>
      </dgm:t>
    </dgm:pt>
    <dgm:pt modelId="{B696A0C7-4A77-4406-BDF6-C0E24FFAFE6F}" type="sibTrans" cxnId="{CE344998-C894-45E1-BFF6-8273D90A1A9D}">
      <dgm:prSet/>
      <dgm:spPr/>
      <dgm:t>
        <a:bodyPr/>
        <a:lstStyle/>
        <a:p>
          <a:endParaRPr lang="en-US"/>
        </a:p>
      </dgm:t>
    </dgm:pt>
    <dgm:pt modelId="{A2F3CBD0-FE27-4BB6-A4BB-0AF9602E0AED}">
      <dgm:prSet phldrT="[Text]"/>
      <dgm:spPr/>
      <dgm:t>
        <a:bodyPr/>
        <a:lstStyle/>
        <a:p>
          <a:r>
            <a:rPr lang="en-US" dirty="0" smtClean="0"/>
            <a:t>Example: </a:t>
          </a:r>
          <a:r>
            <a:rPr lang="en-US" dirty="0" smtClean="0"/>
            <a:t>process measures of quality</a:t>
          </a:r>
          <a:endParaRPr lang="en-US" dirty="0"/>
        </a:p>
      </dgm:t>
    </dgm:pt>
    <dgm:pt modelId="{FD31AD52-1E0E-4202-B496-23F0E6FA5282}" type="parTrans" cxnId="{0425979D-6EFD-4C51-9729-A7F65F45B9DE}">
      <dgm:prSet/>
      <dgm:spPr/>
      <dgm:t>
        <a:bodyPr/>
        <a:lstStyle/>
        <a:p>
          <a:endParaRPr lang="en-US"/>
        </a:p>
      </dgm:t>
    </dgm:pt>
    <dgm:pt modelId="{F7B6E367-A582-46FD-BFEC-7CB7A6C9D0E4}" type="sibTrans" cxnId="{0425979D-6EFD-4C51-9729-A7F65F45B9DE}">
      <dgm:prSet/>
      <dgm:spPr/>
      <dgm:t>
        <a:bodyPr/>
        <a:lstStyle/>
        <a:p>
          <a:endParaRPr lang="en-US"/>
        </a:p>
      </dgm:t>
    </dgm:pt>
    <dgm:pt modelId="{907CA545-9874-4A28-8A1F-402F9AD49226}">
      <dgm:prSet phldrT="[Text]"/>
      <dgm:spPr/>
      <dgm:t>
        <a:bodyPr/>
        <a:lstStyle/>
        <a:p>
          <a:r>
            <a:rPr lang="en-US" dirty="0" smtClean="0"/>
            <a:t>Outcomes</a:t>
          </a:r>
          <a:endParaRPr lang="en-US" dirty="0"/>
        </a:p>
      </dgm:t>
    </dgm:pt>
    <dgm:pt modelId="{2C941CE4-99BB-4693-A039-EFFEFFAD893D}" type="parTrans" cxnId="{949992E5-010C-44A8-95AD-31060BCD6A50}">
      <dgm:prSet/>
      <dgm:spPr/>
      <dgm:t>
        <a:bodyPr/>
        <a:lstStyle/>
        <a:p>
          <a:endParaRPr lang="en-US"/>
        </a:p>
      </dgm:t>
    </dgm:pt>
    <dgm:pt modelId="{2E231C10-8C00-43D4-8106-172F984AAA8C}" type="sibTrans" cxnId="{949992E5-010C-44A8-95AD-31060BCD6A50}">
      <dgm:prSet/>
      <dgm:spPr/>
      <dgm:t>
        <a:bodyPr/>
        <a:lstStyle/>
        <a:p>
          <a:endParaRPr lang="en-US"/>
        </a:p>
      </dgm:t>
    </dgm:pt>
    <dgm:pt modelId="{60A3CF3A-874D-497D-AFF9-F1FDAF6174CA}">
      <dgm:prSet phldrT="[Text]"/>
      <dgm:spPr/>
      <dgm:t>
        <a:bodyPr/>
        <a:lstStyle/>
        <a:p>
          <a:r>
            <a:rPr lang="en-US" dirty="0" smtClean="0"/>
            <a:t>Effects on </a:t>
          </a:r>
          <a:r>
            <a:rPr lang="en-US" dirty="0" smtClean="0"/>
            <a:t>patient </a:t>
          </a:r>
          <a:r>
            <a:rPr lang="en-US" dirty="0" smtClean="0"/>
            <a:t>health, patient experience, efficiency of care, and provider experience</a:t>
          </a:r>
          <a:endParaRPr lang="en-US" dirty="0"/>
        </a:p>
      </dgm:t>
    </dgm:pt>
    <dgm:pt modelId="{1B02E34C-D701-40C3-A65D-552EC8FA2B32}" type="parTrans" cxnId="{66549BEF-7713-46F3-B66F-343505FAFB1B}">
      <dgm:prSet/>
      <dgm:spPr/>
      <dgm:t>
        <a:bodyPr/>
        <a:lstStyle/>
        <a:p>
          <a:endParaRPr lang="en-US"/>
        </a:p>
      </dgm:t>
    </dgm:pt>
    <dgm:pt modelId="{094FDBA7-DFE1-4A1B-944A-60CF5960A0E8}" type="sibTrans" cxnId="{66549BEF-7713-46F3-B66F-343505FAFB1B}">
      <dgm:prSet/>
      <dgm:spPr/>
      <dgm:t>
        <a:bodyPr/>
        <a:lstStyle/>
        <a:p>
          <a:endParaRPr lang="en-US"/>
        </a:p>
      </dgm:t>
    </dgm:pt>
    <dgm:pt modelId="{C2B8BDCB-B3A4-43A7-931A-13CCD4F47E6C}" type="pres">
      <dgm:prSet presAssocID="{591866D2-7775-4E71-A878-3094A434D4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935155-705B-4CA8-90BD-6DD6D39EE187}" type="pres">
      <dgm:prSet presAssocID="{E076B1C0-1FFB-4815-A9C6-FAE146366EE7}" presName="linNode" presStyleCnt="0"/>
      <dgm:spPr/>
    </dgm:pt>
    <dgm:pt modelId="{4220F95D-50F2-44EE-BD75-8E34C2570587}" type="pres">
      <dgm:prSet presAssocID="{E076B1C0-1FFB-4815-A9C6-FAE146366EE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548E0-581C-4787-8066-8F06837A2545}" type="pres">
      <dgm:prSet presAssocID="{E076B1C0-1FFB-4815-A9C6-FAE146366EE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72096-1AD7-4C73-9049-511C7581C464}" type="pres">
      <dgm:prSet presAssocID="{80B9D16D-E8A0-446B-A24C-7C619BAB8685}" presName="sp" presStyleCnt="0"/>
      <dgm:spPr/>
    </dgm:pt>
    <dgm:pt modelId="{293FE8F0-5D4F-49AD-AE00-633A2280845E}" type="pres">
      <dgm:prSet presAssocID="{A946D802-EF61-4221-A831-61B37C10B8D1}" presName="linNode" presStyleCnt="0"/>
      <dgm:spPr/>
    </dgm:pt>
    <dgm:pt modelId="{12C207F8-F4DF-4848-9C91-04D1FC1F13AF}" type="pres">
      <dgm:prSet presAssocID="{A946D802-EF61-4221-A831-61B37C10B8D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3DBC8D-B270-4F59-94A9-74B34D3F0DFB}" type="pres">
      <dgm:prSet presAssocID="{A946D802-EF61-4221-A831-61B37C10B8D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D119C-9E3A-4A52-87D7-006ADD081FE2}" type="pres">
      <dgm:prSet presAssocID="{B85D7DED-4C1F-4A53-A776-180A706A1299}" presName="sp" presStyleCnt="0"/>
      <dgm:spPr/>
    </dgm:pt>
    <dgm:pt modelId="{D8A2685A-F2F2-45BF-B9FD-988C3AD50089}" type="pres">
      <dgm:prSet presAssocID="{907CA545-9874-4A28-8A1F-402F9AD49226}" presName="linNode" presStyleCnt="0"/>
      <dgm:spPr/>
    </dgm:pt>
    <dgm:pt modelId="{6C3A8A5C-14E5-41AD-80AE-23C3C2FF9C48}" type="pres">
      <dgm:prSet presAssocID="{907CA545-9874-4A28-8A1F-402F9AD4922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35D86-2EF4-4AE7-926B-8C4C8A447A27}" type="pres">
      <dgm:prSet presAssocID="{907CA545-9874-4A28-8A1F-402F9AD4922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DB9F07-C590-41B4-BEA7-C9BE0ACC131B}" type="presOf" srcId="{DCCED6EF-5A17-474E-9541-89281221C74A}" destId="{2D6548E0-581C-4787-8066-8F06837A2545}" srcOrd="0" destOrd="0" presId="urn:microsoft.com/office/officeart/2005/8/layout/vList5"/>
    <dgm:cxn modelId="{1AC69CCB-515D-4846-A405-45298487EC34}" type="presOf" srcId="{60A3CF3A-874D-497D-AFF9-F1FDAF6174CA}" destId="{03335D86-2EF4-4AE7-926B-8C4C8A447A27}" srcOrd="0" destOrd="0" presId="urn:microsoft.com/office/officeart/2005/8/layout/vList5"/>
    <dgm:cxn modelId="{66549BEF-7713-46F3-B66F-343505FAFB1B}" srcId="{907CA545-9874-4A28-8A1F-402F9AD49226}" destId="{60A3CF3A-874D-497D-AFF9-F1FDAF6174CA}" srcOrd="0" destOrd="0" parTransId="{1B02E34C-D701-40C3-A65D-552EC8FA2B32}" sibTransId="{094FDBA7-DFE1-4A1B-944A-60CF5960A0E8}"/>
    <dgm:cxn modelId="{949992E5-010C-44A8-95AD-31060BCD6A50}" srcId="{591866D2-7775-4E71-A878-3094A434D4C9}" destId="{907CA545-9874-4A28-8A1F-402F9AD49226}" srcOrd="2" destOrd="0" parTransId="{2C941CE4-99BB-4693-A039-EFFEFFAD893D}" sibTransId="{2E231C10-8C00-43D4-8106-172F984AAA8C}"/>
    <dgm:cxn modelId="{0425979D-6EFD-4C51-9729-A7F65F45B9DE}" srcId="{A946D802-EF61-4221-A831-61B37C10B8D1}" destId="{A2F3CBD0-FE27-4BB6-A4BB-0AF9602E0AED}" srcOrd="1" destOrd="0" parTransId="{FD31AD52-1E0E-4202-B496-23F0E6FA5282}" sibTransId="{F7B6E367-A582-46FD-BFEC-7CB7A6C9D0E4}"/>
    <dgm:cxn modelId="{43F29082-700C-438A-B49F-0BC535F0660D}" type="presOf" srcId="{591866D2-7775-4E71-A878-3094A434D4C9}" destId="{C2B8BDCB-B3A4-43A7-931A-13CCD4F47E6C}" srcOrd="0" destOrd="0" presId="urn:microsoft.com/office/officeart/2005/8/layout/vList5"/>
    <dgm:cxn modelId="{BF930C55-1C40-43F6-AAC5-281C21DC5824}" type="presOf" srcId="{A2F3CBD0-FE27-4BB6-A4BB-0AF9602E0AED}" destId="{D23DBC8D-B270-4F59-94A9-74B34D3F0DFB}" srcOrd="0" destOrd="1" presId="urn:microsoft.com/office/officeart/2005/8/layout/vList5"/>
    <dgm:cxn modelId="{E46BDC8F-D973-429E-8EC3-A7837E693B8A}" type="presOf" srcId="{A946D802-EF61-4221-A831-61B37C10B8D1}" destId="{12C207F8-F4DF-4848-9C91-04D1FC1F13AF}" srcOrd="0" destOrd="0" presId="urn:microsoft.com/office/officeart/2005/8/layout/vList5"/>
    <dgm:cxn modelId="{CE344998-C894-45E1-BFF6-8273D90A1A9D}" srcId="{A946D802-EF61-4221-A831-61B37C10B8D1}" destId="{3AD48F8F-E845-4FEF-9D5A-9CB9BC5457E5}" srcOrd="0" destOrd="0" parTransId="{83464D9F-2EA2-428B-BC59-FFC489F840B9}" sibTransId="{B696A0C7-4A77-4406-BDF6-C0E24FFAFE6F}"/>
    <dgm:cxn modelId="{5F7C2291-F49E-4103-B047-53C14E507E8E}" type="presOf" srcId="{907CA545-9874-4A28-8A1F-402F9AD49226}" destId="{6C3A8A5C-14E5-41AD-80AE-23C3C2FF9C48}" srcOrd="0" destOrd="0" presId="urn:microsoft.com/office/officeart/2005/8/layout/vList5"/>
    <dgm:cxn modelId="{CE550C46-A969-46F8-9C97-43AACC92A2B4}" type="presOf" srcId="{E076B1C0-1FFB-4815-A9C6-FAE146366EE7}" destId="{4220F95D-50F2-44EE-BD75-8E34C2570587}" srcOrd="0" destOrd="0" presId="urn:microsoft.com/office/officeart/2005/8/layout/vList5"/>
    <dgm:cxn modelId="{CD7DDCBF-6C8D-4E58-87D6-16E3A88F3870}" type="presOf" srcId="{3AD48F8F-E845-4FEF-9D5A-9CB9BC5457E5}" destId="{D23DBC8D-B270-4F59-94A9-74B34D3F0DFB}" srcOrd="0" destOrd="0" presId="urn:microsoft.com/office/officeart/2005/8/layout/vList5"/>
    <dgm:cxn modelId="{9A484FE8-3231-44DF-B326-C5F30728C3A3}" srcId="{E076B1C0-1FFB-4815-A9C6-FAE146366EE7}" destId="{DCCED6EF-5A17-474E-9541-89281221C74A}" srcOrd="0" destOrd="0" parTransId="{9309B6F6-AFCD-4E30-A485-C597569AFE4A}" sibTransId="{C3322BEF-4576-46D5-A8DE-F690374F1028}"/>
    <dgm:cxn modelId="{BF722312-641A-40F1-8071-EE67DDB74860}" srcId="{591866D2-7775-4E71-A878-3094A434D4C9}" destId="{A946D802-EF61-4221-A831-61B37C10B8D1}" srcOrd="1" destOrd="0" parTransId="{BA0F0D29-F24B-4DD4-9A21-B41F3F4E9B17}" sibTransId="{B85D7DED-4C1F-4A53-A776-180A706A1299}"/>
    <dgm:cxn modelId="{8B6E6FC9-725D-4BFF-BECB-42B55C8BAFAA}" srcId="{591866D2-7775-4E71-A878-3094A434D4C9}" destId="{E076B1C0-1FFB-4815-A9C6-FAE146366EE7}" srcOrd="0" destOrd="0" parTransId="{0B6EA3C9-7994-41B0-9626-15EE504F5837}" sibTransId="{80B9D16D-E8A0-446B-A24C-7C619BAB8685}"/>
    <dgm:cxn modelId="{FC35FE04-304C-4D80-ADC3-663AEE1C657F}" type="presParOf" srcId="{C2B8BDCB-B3A4-43A7-931A-13CCD4F47E6C}" destId="{9D935155-705B-4CA8-90BD-6DD6D39EE187}" srcOrd="0" destOrd="0" presId="urn:microsoft.com/office/officeart/2005/8/layout/vList5"/>
    <dgm:cxn modelId="{8A287FBA-CF93-489A-93BB-8EAD1D257678}" type="presParOf" srcId="{9D935155-705B-4CA8-90BD-6DD6D39EE187}" destId="{4220F95D-50F2-44EE-BD75-8E34C2570587}" srcOrd="0" destOrd="0" presId="urn:microsoft.com/office/officeart/2005/8/layout/vList5"/>
    <dgm:cxn modelId="{ECD896B6-70A1-4917-8B58-87CB7B8FD206}" type="presParOf" srcId="{9D935155-705B-4CA8-90BD-6DD6D39EE187}" destId="{2D6548E0-581C-4787-8066-8F06837A2545}" srcOrd="1" destOrd="0" presId="urn:microsoft.com/office/officeart/2005/8/layout/vList5"/>
    <dgm:cxn modelId="{3F8A4EBD-A28C-44AB-8E26-EB887E412E89}" type="presParOf" srcId="{C2B8BDCB-B3A4-43A7-931A-13CCD4F47E6C}" destId="{FAD72096-1AD7-4C73-9049-511C7581C464}" srcOrd="1" destOrd="0" presId="urn:microsoft.com/office/officeart/2005/8/layout/vList5"/>
    <dgm:cxn modelId="{CBB4A96B-EA3F-4C9C-8D66-2EF4516CF7CC}" type="presParOf" srcId="{C2B8BDCB-B3A4-43A7-931A-13CCD4F47E6C}" destId="{293FE8F0-5D4F-49AD-AE00-633A2280845E}" srcOrd="2" destOrd="0" presId="urn:microsoft.com/office/officeart/2005/8/layout/vList5"/>
    <dgm:cxn modelId="{34A64159-076D-44A5-9D0B-9CC67CFB81CC}" type="presParOf" srcId="{293FE8F0-5D4F-49AD-AE00-633A2280845E}" destId="{12C207F8-F4DF-4848-9C91-04D1FC1F13AF}" srcOrd="0" destOrd="0" presId="urn:microsoft.com/office/officeart/2005/8/layout/vList5"/>
    <dgm:cxn modelId="{D247A00F-4FF8-4B8D-9AAF-4FAFC3744AD5}" type="presParOf" srcId="{293FE8F0-5D4F-49AD-AE00-633A2280845E}" destId="{D23DBC8D-B270-4F59-94A9-74B34D3F0DFB}" srcOrd="1" destOrd="0" presId="urn:microsoft.com/office/officeart/2005/8/layout/vList5"/>
    <dgm:cxn modelId="{98707F91-637F-49C6-84D2-17357F29E8D1}" type="presParOf" srcId="{C2B8BDCB-B3A4-43A7-931A-13CCD4F47E6C}" destId="{AD6D119C-9E3A-4A52-87D7-006ADD081FE2}" srcOrd="3" destOrd="0" presId="urn:microsoft.com/office/officeart/2005/8/layout/vList5"/>
    <dgm:cxn modelId="{6B50425D-4767-426A-A501-8C96BD4BA649}" type="presParOf" srcId="{C2B8BDCB-B3A4-43A7-931A-13CCD4F47E6C}" destId="{D8A2685A-F2F2-45BF-B9FD-988C3AD50089}" srcOrd="4" destOrd="0" presId="urn:microsoft.com/office/officeart/2005/8/layout/vList5"/>
    <dgm:cxn modelId="{90D44F43-7C82-416D-AC44-6393360FA913}" type="presParOf" srcId="{D8A2685A-F2F2-45BF-B9FD-988C3AD50089}" destId="{6C3A8A5C-14E5-41AD-80AE-23C3C2FF9C48}" srcOrd="0" destOrd="0" presId="urn:microsoft.com/office/officeart/2005/8/layout/vList5"/>
    <dgm:cxn modelId="{8F72B6B3-BC44-434B-8D3F-BC5DFE6F9F15}" type="presParOf" srcId="{D8A2685A-F2F2-45BF-B9FD-988C3AD50089}" destId="{03335D86-2EF4-4AE7-926B-8C4C8A447A2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548E0-581C-4787-8066-8F06837A2545}">
      <dsp:nvSpPr>
        <dsp:cNvPr id="0" name=""/>
        <dsp:cNvSpPr/>
      </dsp:nvSpPr>
      <dsp:spPr>
        <a:xfrm rot="5400000">
          <a:off x="4402984" y="-1624510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Characteristics </a:t>
          </a:r>
          <a:r>
            <a:rPr lang="en-US" sz="2100" kern="1200" smtClean="0"/>
            <a:t>of </a:t>
          </a:r>
          <a:r>
            <a:rPr lang="en-US" sz="2100" kern="1200" smtClean="0"/>
            <a:t>individual providers (e.g., credentials) and provider organizations</a:t>
          </a:r>
          <a:endParaRPr lang="en-US" sz="2100" kern="1200" dirty="0"/>
        </a:p>
      </dsp:txBody>
      <dsp:txXfrm rot="-5400000">
        <a:off x="2633471" y="200785"/>
        <a:ext cx="4625946" cy="1031138"/>
      </dsp:txXfrm>
    </dsp:sp>
    <dsp:sp modelId="{4220F95D-50F2-44EE-BD75-8E34C2570587}">
      <dsp:nvSpPr>
        <dsp:cNvPr id="0" name=""/>
        <dsp:cNvSpPr/>
      </dsp:nvSpPr>
      <dsp:spPr>
        <a:xfrm>
          <a:off x="0" y="2164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Structure</a:t>
          </a:r>
          <a:endParaRPr lang="en-US" sz="3600" kern="1200" dirty="0"/>
        </a:p>
      </dsp:txBody>
      <dsp:txXfrm>
        <a:off x="69728" y="71892"/>
        <a:ext cx="2494016" cy="1288921"/>
      </dsp:txXfrm>
    </dsp:sp>
    <dsp:sp modelId="{D23DBC8D-B270-4F59-94A9-74B34D3F0DFB}">
      <dsp:nvSpPr>
        <dsp:cNvPr id="0" name=""/>
        <dsp:cNvSpPr/>
      </dsp:nvSpPr>
      <dsp:spPr>
        <a:xfrm rot="5400000">
          <a:off x="4402984" y="-124714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Care services delivered to patients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Example: </a:t>
          </a:r>
          <a:r>
            <a:rPr lang="en-US" sz="2100" kern="1200" dirty="0" smtClean="0"/>
            <a:t>process measures of quality</a:t>
          </a:r>
          <a:endParaRPr lang="en-US" sz="2100" kern="1200" dirty="0"/>
        </a:p>
      </dsp:txBody>
      <dsp:txXfrm rot="-5400000">
        <a:off x="2633471" y="1700581"/>
        <a:ext cx="4625946" cy="1031138"/>
      </dsp:txXfrm>
    </dsp:sp>
    <dsp:sp modelId="{12C207F8-F4DF-4848-9C91-04D1FC1F13AF}">
      <dsp:nvSpPr>
        <dsp:cNvPr id="0" name=""/>
        <dsp:cNvSpPr/>
      </dsp:nvSpPr>
      <dsp:spPr>
        <a:xfrm>
          <a:off x="0" y="1501961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Process</a:t>
          </a:r>
          <a:endParaRPr lang="en-US" sz="3600" kern="1200" dirty="0"/>
        </a:p>
      </dsp:txBody>
      <dsp:txXfrm>
        <a:off x="69728" y="1571689"/>
        <a:ext cx="2494016" cy="1288921"/>
      </dsp:txXfrm>
    </dsp:sp>
    <dsp:sp modelId="{03335D86-2EF4-4AE7-926B-8C4C8A447A27}">
      <dsp:nvSpPr>
        <dsp:cNvPr id="0" name=""/>
        <dsp:cNvSpPr/>
      </dsp:nvSpPr>
      <dsp:spPr>
        <a:xfrm rot="5400000">
          <a:off x="4402984" y="1375082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Effects on </a:t>
          </a:r>
          <a:r>
            <a:rPr lang="en-US" sz="2100" kern="1200" dirty="0" smtClean="0"/>
            <a:t>patient </a:t>
          </a:r>
          <a:r>
            <a:rPr lang="en-US" sz="2100" kern="1200" dirty="0" smtClean="0"/>
            <a:t>health, patient experience, efficiency of care, and provider experience</a:t>
          </a:r>
          <a:endParaRPr lang="en-US" sz="2100" kern="1200" dirty="0"/>
        </a:p>
      </dsp:txBody>
      <dsp:txXfrm rot="-5400000">
        <a:off x="2633471" y="3200377"/>
        <a:ext cx="4625946" cy="1031138"/>
      </dsp:txXfrm>
    </dsp:sp>
    <dsp:sp modelId="{6C3A8A5C-14E5-41AD-80AE-23C3C2FF9C48}">
      <dsp:nvSpPr>
        <dsp:cNvPr id="0" name=""/>
        <dsp:cNvSpPr/>
      </dsp:nvSpPr>
      <dsp:spPr>
        <a:xfrm>
          <a:off x="0" y="3001757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Outcomes</a:t>
          </a:r>
          <a:endParaRPr lang="en-US" sz="3600" kern="1200" dirty="0"/>
        </a:p>
      </dsp:txBody>
      <dsp:txXfrm>
        <a:off x="69728" y="3071485"/>
        <a:ext cx="2494016" cy="12889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548E0-581C-4787-8066-8F06837A2545}">
      <dsp:nvSpPr>
        <dsp:cNvPr id="0" name=""/>
        <dsp:cNvSpPr/>
      </dsp:nvSpPr>
      <dsp:spPr>
        <a:xfrm rot="5400000">
          <a:off x="4402984" y="-1624510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Characteristics </a:t>
          </a:r>
          <a:r>
            <a:rPr lang="en-US" sz="2100" kern="1200" smtClean="0"/>
            <a:t>of </a:t>
          </a:r>
          <a:r>
            <a:rPr lang="en-US" sz="2100" kern="1200" smtClean="0"/>
            <a:t>individual providers (e.g., credentials) and provider organizations</a:t>
          </a:r>
          <a:endParaRPr lang="en-US" sz="2100" kern="1200" dirty="0"/>
        </a:p>
      </dsp:txBody>
      <dsp:txXfrm rot="-5400000">
        <a:off x="2633471" y="200785"/>
        <a:ext cx="4625946" cy="1031138"/>
      </dsp:txXfrm>
    </dsp:sp>
    <dsp:sp modelId="{4220F95D-50F2-44EE-BD75-8E34C2570587}">
      <dsp:nvSpPr>
        <dsp:cNvPr id="0" name=""/>
        <dsp:cNvSpPr/>
      </dsp:nvSpPr>
      <dsp:spPr>
        <a:xfrm>
          <a:off x="0" y="2164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Structure</a:t>
          </a:r>
          <a:endParaRPr lang="en-US" sz="3600" kern="1200" dirty="0"/>
        </a:p>
      </dsp:txBody>
      <dsp:txXfrm>
        <a:off x="69728" y="71892"/>
        <a:ext cx="2494016" cy="1288921"/>
      </dsp:txXfrm>
    </dsp:sp>
    <dsp:sp modelId="{D23DBC8D-B270-4F59-94A9-74B34D3F0DFB}">
      <dsp:nvSpPr>
        <dsp:cNvPr id="0" name=""/>
        <dsp:cNvSpPr/>
      </dsp:nvSpPr>
      <dsp:spPr>
        <a:xfrm rot="5400000">
          <a:off x="4402984" y="-124714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Care services delivered to patients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Example: </a:t>
          </a:r>
          <a:r>
            <a:rPr lang="en-US" sz="2100" kern="1200" dirty="0" smtClean="0"/>
            <a:t>process measures of quality</a:t>
          </a:r>
          <a:endParaRPr lang="en-US" sz="2100" kern="1200" dirty="0"/>
        </a:p>
      </dsp:txBody>
      <dsp:txXfrm rot="-5400000">
        <a:off x="2633471" y="1700581"/>
        <a:ext cx="4625946" cy="1031138"/>
      </dsp:txXfrm>
    </dsp:sp>
    <dsp:sp modelId="{12C207F8-F4DF-4848-9C91-04D1FC1F13AF}">
      <dsp:nvSpPr>
        <dsp:cNvPr id="0" name=""/>
        <dsp:cNvSpPr/>
      </dsp:nvSpPr>
      <dsp:spPr>
        <a:xfrm>
          <a:off x="0" y="1501961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Process</a:t>
          </a:r>
          <a:endParaRPr lang="en-US" sz="3600" kern="1200" dirty="0"/>
        </a:p>
      </dsp:txBody>
      <dsp:txXfrm>
        <a:off x="69728" y="1571689"/>
        <a:ext cx="2494016" cy="1288921"/>
      </dsp:txXfrm>
    </dsp:sp>
    <dsp:sp modelId="{03335D86-2EF4-4AE7-926B-8C4C8A447A27}">
      <dsp:nvSpPr>
        <dsp:cNvPr id="0" name=""/>
        <dsp:cNvSpPr/>
      </dsp:nvSpPr>
      <dsp:spPr>
        <a:xfrm rot="5400000">
          <a:off x="4402984" y="1375082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Effects on </a:t>
          </a:r>
          <a:r>
            <a:rPr lang="en-US" sz="2100" kern="1200" dirty="0" smtClean="0"/>
            <a:t>patient </a:t>
          </a:r>
          <a:r>
            <a:rPr lang="en-US" sz="2100" kern="1200" dirty="0" smtClean="0"/>
            <a:t>health, patient experience, efficiency of care, and provider experience</a:t>
          </a:r>
          <a:endParaRPr lang="en-US" sz="2100" kern="1200" dirty="0"/>
        </a:p>
      </dsp:txBody>
      <dsp:txXfrm rot="-5400000">
        <a:off x="2633471" y="3200377"/>
        <a:ext cx="4625946" cy="1031138"/>
      </dsp:txXfrm>
    </dsp:sp>
    <dsp:sp modelId="{6C3A8A5C-14E5-41AD-80AE-23C3C2FF9C48}">
      <dsp:nvSpPr>
        <dsp:cNvPr id="0" name=""/>
        <dsp:cNvSpPr/>
      </dsp:nvSpPr>
      <dsp:spPr>
        <a:xfrm>
          <a:off x="0" y="3001757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Outcomes</a:t>
          </a:r>
          <a:endParaRPr lang="en-US" sz="3600" kern="1200" dirty="0"/>
        </a:p>
      </dsp:txBody>
      <dsp:txXfrm>
        <a:off x="69728" y="3071485"/>
        <a:ext cx="2494016" cy="12889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548E0-581C-4787-8066-8F06837A2545}">
      <dsp:nvSpPr>
        <dsp:cNvPr id="0" name=""/>
        <dsp:cNvSpPr/>
      </dsp:nvSpPr>
      <dsp:spPr>
        <a:xfrm rot="5400000">
          <a:off x="4402984" y="-1624510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Characteristics </a:t>
          </a:r>
          <a:r>
            <a:rPr lang="en-US" sz="2100" kern="1200" smtClean="0"/>
            <a:t>of </a:t>
          </a:r>
          <a:r>
            <a:rPr lang="en-US" sz="2100" kern="1200" smtClean="0"/>
            <a:t>individual providers (e.g., credentials) and provider organizations</a:t>
          </a:r>
          <a:endParaRPr lang="en-US" sz="2100" kern="1200" dirty="0"/>
        </a:p>
      </dsp:txBody>
      <dsp:txXfrm rot="-5400000">
        <a:off x="2633471" y="200785"/>
        <a:ext cx="4625946" cy="1031138"/>
      </dsp:txXfrm>
    </dsp:sp>
    <dsp:sp modelId="{4220F95D-50F2-44EE-BD75-8E34C2570587}">
      <dsp:nvSpPr>
        <dsp:cNvPr id="0" name=""/>
        <dsp:cNvSpPr/>
      </dsp:nvSpPr>
      <dsp:spPr>
        <a:xfrm>
          <a:off x="0" y="2164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Structure</a:t>
          </a:r>
          <a:endParaRPr lang="en-US" sz="3600" kern="1200" dirty="0"/>
        </a:p>
      </dsp:txBody>
      <dsp:txXfrm>
        <a:off x="69728" y="71892"/>
        <a:ext cx="2494016" cy="1288921"/>
      </dsp:txXfrm>
    </dsp:sp>
    <dsp:sp modelId="{D23DBC8D-B270-4F59-94A9-74B34D3F0DFB}">
      <dsp:nvSpPr>
        <dsp:cNvPr id="0" name=""/>
        <dsp:cNvSpPr/>
      </dsp:nvSpPr>
      <dsp:spPr>
        <a:xfrm rot="5400000">
          <a:off x="4402984" y="-124714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Care services delivered to patients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Example: </a:t>
          </a:r>
          <a:r>
            <a:rPr lang="en-US" sz="2100" kern="1200" dirty="0" smtClean="0"/>
            <a:t>process measures of quality</a:t>
          </a:r>
          <a:endParaRPr lang="en-US" sz="2100" kern="1200" dirty="0"/>
        </a:p>
      </dsp:txBody>
      <dsp:txXfrm rot="-5400000">
        <a:off x="2633471" y="1700581"/>
        <a:ext cx="4625946" cy="1031138"/>
      </dsp:txXfrm>
    </dsp:sp>
    <dsp:sp modelId="{12C207F8-F4DF-4848-9C91-04D1FC1F13AF}">
      <dsp:nvSpPr>
        <dsp:cNvPr id="0" name=""/>
        <dsp:cNvSpPr/>
      </dsp:nvSpPr>
      <dsp:spPr>
        <a:xfrm>
          <a:off x="0" y="1501961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Process</a:t>
          </a:r>
          <a:endParaRPr lang="en-US" sz="3600" kern="1200" dirty="0"/>
        </a:p>
      </dsp:txBody>
      <dsp:txXfrm>
        <a:off x="69728" y="1571689"/>
        <a:ext cx="2494016" cy="1288921"/>
      </dsp:txXfrm>
    </dsp:sp>
    <dsp:sp modelId="{03335D86-2EF4-4AE7-926B-8C4C8A447A27}">
      <dsp:nvSpPr>
        <dsp:cNvPr id="0" name=""/>
        <dsp:cNvSpPr/>
      </dsp:nvSpPr>
      <dsp:spPr>
        <a:xfrm rot="5400000">
          <a:off x="4402984" y="1375082"/>
          <a:ext cx="114270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Effects on </a:t>
          </a:r>
          <a:r>
            <a:rPr lang="en-US" sz="2100" kern="1200" dirty="0" smtClean="0"/>
            <a:t>patient </a:t>
          </a:r>
          <a:r>
            <a:rPr lang="en-US" sz="2100" kern="1200" dirty="0" smtClean="0"/>
            <a:t>health, patient experience, efficiency of care, and provider experience</a:t>
          </a:r>
          <a:endParaRPr lang="en-US" sz="2100" kern="1200" dirty="0"/>
        </a:p>
      </dsp:txBody>
      <dsp:txXfrm rot="-5400000">
        <a:off x="2633471" y="3200377"/>
        <a:ext cx="4625946" cy="1031138"/>
      </dsp:txXfrm>
    </dsp:sp>
    <dsp:sp modelId="{6C3A8A5C-14E5-41AD-80AE-23C3C2FF9C48}">
      <dsp:nvSpPr>
        <dsp:cNvPr id="0" name=""/>
        <dsp:cNvSpPr/>
      </dsp:nvSpPr>
      <dsp:spPr>
        <a:xfrm>
          <a:off x="0" y="3001757"/>
          <a:ext cx="2633472" cy="1428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Outcomes</a:t>
          </a:r>
          <a:endParaRPr lang="en-US" sz="3600" kern="1200" dirty="0"/>
        </a:p>
      </dsp:txBody>
      <dsp:txXfrm>
        <a:off x="69728" y="3071485"/>
        <a:ext cx="2494016" cy="1288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t" anchorCtr="0" compatLnSpc="1">
            <a:prstTxWarp prst="textNoShape">
              <a:avLst/>
            </a:prstTxWarp>
          </a:bodyPr>
          <a:lstStyle>
            <a:lvl1pPr defTabSz="936625" eaLnBrk="1" hangingPunct="1">
              <a:defRPr sz="1200"/>
            </a:lvl1pPr>
          </a:lstStyle>
          <a:p>
            <a:pPr>
              <a:defRPr/>
            </a:pPr>
            <a:r>
              <a:rPr lang="en-US" smtClean="0"/>
              <a:t>PRELIMINARY--NOT FOR DISSEMINATION</a:t>
            </a:r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t" anchorCtr="0" compatLnSpc="1">
            <a:prstTxWarp prst="textNoShape">
              <a:avLst/>
            </a:prstTxWarp>
          </a:bodyPr>
          <a:lstStyle>
            <a:lvl1pPr algn="r" defTabSz="936625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b" anchorCtr="0" compatLnSpc="1">
            <a:prstTxWarp prst="textNoShape">
              <a:avLst/>
            </a:prstTxWarp>
          </a:bodyPr>
          <a:lstStyle>
            <a:lvl1pPr defTabSz="936625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b" anchorCtr="0" compatLnSpc="1">
            <a:prstTxWarp prst="textNoShape">
              <a:avLst/>
            </a:prstTxWarp>
          </a:bodyPr>
          <a:lstStyle>
            <a:lvl1pPr algn="r" defTabSz="936625" eaLnBrk="1" hangingPunct="1">
              <a:defRPr sz="1200"/>
            </a:lvl1pPr>
          </a:lstStyle>
          <a:p>
            <a:pPr>
              <a:defRPr/>
            </a:pPr>
            <a:fld id="{4AFE1201-1E95-4C85-BCF3-D969BCF612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506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t" anchorCtr="0" compatLnSpc="1">
            <a:prstTxWarp prst="textNoShape">
              <a:avLst/>
            </a:prstTxWarp>
          </a:bodyPr>
          <a:lstStyle>
            <a:lvl1pPr defTabSz="936625" eaLnBrk="1" hangingPunct="1">
              <a:defRPr sz="1200"/>
            </a:lvl1pPr>
          </a:lstStyle>
          <a:p>
            <a:pPr>
              <a:defRPr/>
            </a:pPr>
            <a:r>
              <a:rPr lang="en-US" smtClean="0"/>
              <a:t>PRELIMINARY--NOT FOR DISSEMINATION</a:t>
            </a: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t" anchorCtr="0" compatLnSpc="1">
            <a:prstTxWarp prst="textNoShape">
              <a:avLst/>
            </a:prstTxWarp>
          </a:bodyPr>
          <a:lstStyle>
            <a:lvl1pPr algn="r" defTabSz="936625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21188"/>
            <a:ext cx="5622925" cy="418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b" anchorCtr="0" compatLnSpc="1">
            <a:prstTxWarp prst="textNoShape">
              <a:avLst/>
            </a:prstTxWarp>
          </a:bodyPr>
          <a:lstStyle>
            <a:lvl1pPr defTabSz="936625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8" tIns="46844" rIns="93688" bIns="46844" numCol="1" anchor="b" anchorCtr="0" compatLnSpc="1">
            <a:prstTxWarp prst="textNoShape">
              <a:avLst/>
            </a:prstTxWarp>
          </a:bodyPr>
          <a:lstStyle>
            <a:lvl1pPr algn="r" defTabSz="936625" eaLnBrk="1" hangingPunct="1">
              <a:defRPr sz="1200"/>
            </a:lvl1pPr>
          </a:lstStyle>
          <a:p>
            <a:pPr>
              <a:defRPr/>
            </a:pPr>
            <a:fld id="{D8F3AE70-79A8-4C58-A199-17D124338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6523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8B322D-A90C-41E5-94CD-DCD0A9D8F2C8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83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0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0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0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0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0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0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0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463800"/>
            <a:ext cx="9144000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368800"/>
            <a:ext cx="9144000" cy="1752600"/>
          </a:xfrm>
        </p:spPr>
        <p:txBody>
          <a:bodyPr lIns="91440" tIns="45720" rIns="91440" bIns="45720"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1993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61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6322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570038"/>
            <a:ext cx="3810000" cy="4432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570038"/>
            <a:ext cx="3810000" cy="4432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52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65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0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7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3239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647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24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6100"/>
            <a:ext cx="2286000" cy="54562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546100"/>
            <a:ext cx="6705600" cy="54562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81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6100"/>
            <a:ext cx="9144000" cy="6111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570038"/>
            <a:ext cx="3810000" cy="4432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570038"/>
            <a:ext cx="3810000" cy="4432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3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6100"/>
            <a:ext cx="9144000" cy="6111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7388" y="1570038"/>
            <a:ext cx="7772400" cy="44323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981469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546100"/>
            <a:ext cx="91440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570038"/>
            <a:ext cx="7772400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charset="0"/>
        </a:defRPr>
      </a:lvl9pPr>
    </p:titleStyle>
    <p:bodyStyle>
      <a:lvl1pPr marL="227013" indent="-227013" algn="l" rtl="0" eaLnBrk="0" fontAlgn="base" hangingPunct="0">
        <a:spcBef>
          <a:spcPct val="100000"/>
        </a:spcBef>
        <a:spcAft>
          <a:spcPct val="0"/>
        </a:spcAft>
        <a:buClr>
          <a:schemeClr val="tx2"/>
        </a:buClr>
        <a:buSzPct val="115000"/>
        <a:buChar char="•"/>
        <a:defRPr sz="24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Char char="•"/>
        <a:defRPr sz="2400" b="1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Char char="–"/>
        <a:defRPr sz="2400" b="1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sz="2400" b="1">
          <a:solidFill>
            <a:schemeClr val="tx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sz="2400" b="1">
          <a:solidFill>
            <a:schemeClr val="tx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sz="2400" b="1">
          <a:solidFill>
            <a:schemeClr val="tx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sz="2400" b="1">
          <a:solidFill>
            <a:schemeClr val="tx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sz="2400" b="1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Microsoft_Excel_97-2003_Worksheet1.xls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752600"/>
            <a:ext cx="8153400" cy="2133600"/>
          </a:xfrm>
        </p:spPr>
        <p:txBody>
          <a:bodyPr/>
          <a:lstStyle/>
          <a:p>
            <a:r>
              <a:rPr lang="en-US" sz="3200" dirty="0" smtClean="0">
                <a:latin typeface="Calibri" panose="020F0502020204030204" pitchFamily="34" charset="0"/>
              </a:rPr>
              <a:t>The Evidence Base for Improving Primary Care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dirty="0" smtClean="0">
                <a:solidFill>
                  <a:srgbClr val="660066"/>
                </a:solidFill>
                <a:latin typeface="Bookman Old Style" pitchFamily="18" charset="0"/>
              </a:rPr>
              <a:t>_____________________________</a:t>
            </a:r>
            <a:endParaRPr lang="en-US" dirty="0" smtClean="0">
              <a:solidFill>
                <a:srgbClr val="660066"/>
              </a:solidFill>
              <a:latin typeface="Bookman Old Style" pitchFamily="18" charset="0"/>
            </a:endParaRPr>
          </a:p>
        </p:txBody>
      </p:sp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1143000" y="4476690"/>
            <a:ext cx="4953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b="1" dirty="0" smtClean="0">
                <a:latin typeface="Calibri" panose="020F0502020204030204" pitchFamily="34" charset="0"/>
              </a:rPr>
              <a:t>Mark W. Friedberg, MD, MPP</a:t>
            </a:r>
            <a:endParaRPr lang="en-US" sz="2000" baseline="30000" dirty="0">
              <a:latin typeface="Calibri" panose="020F0502020204030204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143000" y="4933890"/>
            <a:ext cx="685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b="1" dirty="0" smtClean="0">
                <a:latin typeface="Calibri" panose="020F0502020204030204" pitchFamily="34" charset="0"/>
              </a:rPr>
              <a:t>March 10, </a:t>
            </a:r>
            <a:r>
              <a:rPr lang="en-US" sz="2000" b="1" dirty="0" smtClean="0">
                <a:latin typeface="Calibri" panose="020F0502020204030204" pitchFamily="34" charset="0"/>
              </a:rPr>
              <a:t>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1" y="1600199"/>
            <a:ext cx="7467600" cy="4975225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anose="020F0502020204030204" pitchFamily="34" charset="0"/>
              </a:rPr>
              <a:t>Definitions</a:t>
            </a:r>
            <a:endParaRPr lang="en-US" b="0" dirty="0" smtClean="0">
              <a:latin typeface="Calibri" panose="020F0502020204030204" pitchFamily="34" charset="0"/>
            </a:endParaRPr>
          </a:p>
          <a:p>
            <a:pPr marL="284163" indent="-284163"/>
            <a:r>
              <a:rPr lang="en-US" b="0" dirty="0" smtClean="0">
                <a:latin typeface="Calibri" panose="020F0502020204030204" pitchFamily="34" charset="0"/>
              </a:rPr>
              <a:t>Conceptual framework</a:t>
            </a:r>
            <a:endParaRPr lang="en-US" b="0" dirty="0" smtClean="0">
              <a:latin typeface="Calibri" panose="020F0502020204030204" pitchFamily="34" charset="0"/>
            </a:endParaRPr>
          </a:p>
          <a:p>
            <a:pPr marL="284163" indent="-284163"/>
            <a:r>
              <a:rPr lang="en-US" b="0" dirty="0" smtClean="0">
                <a:latin typeface="Calibri" panose="020F0502020204030204" pitchFamily="34" charset="0"/>
              </a:rPr>
              <a:t>Tour of representative studies</a:t>
            </a:r>
            <a:endParaRPr lang="en-US" b="0" dirty="0" smtClean="0">
              <a:latin typeface="Calibri" panose="020F0502020204030204" pitchFamily="34" charset="0"/>
            </a:endParaRPr>
          </a:p>
          <a:p>
            <a:pPr marL="284163" indent="-284163"/>
            <a:r>
              <a:rPr lang="en-US" b="0" dirty="0" smtClean="0">
                <a:latin typeface="Calibri" panose="020F0502020204030204" pitchFamily="34" charset="0"/>
              </a:rPr>
              <a:t>Conclusions</a:t>
            </a:r>
            <a:endParaRPr lang="en-US" b="0" dirty="0" smtClean="0">
              <a:latin typeface="Calibri" panose="020F0502020204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829675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anose="020F0502020204030204" pitchFamily="34" charset="0"/>
              </a:rPr>
              <a:t>Outline</a:t>
            </a:r>
            <a:endParaRPr lang="en-US" dirty="0">
              <a:solidFill>
                <a:srgbClr val="6900B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0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295400"/>
            <a:ext cx="8140701" cy="5410200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itchFamily="34" charset="0"/>
              </a:rPr>
              <a:t>What do we mean by “Primary </a:t>
            </a:r>
            <a:r>
              <a:rPr lang="en-US" b="0" dirty="0">
                <a:latin typeface="Calibri" pitchFamily="34" charset="0"/>
              </a:rPr>
              <a:t>C</a:t>
            </a:r>
            <a:r>
              <a:rPr lang="en-US" b="0" dirty="0" smtClean="0">
                <a:latin typeface="Calibri" pitchFamily="34" charset="0"/>
              </a:rPr>
              <a:t>are”?</a:t>
            </a:r>
            <a:endParaRPr lang="en-US" b="0" dirty="0" smtClean="0">
              <a:latin typeface="Calibri" pitchFamily="34" charset="0"/>
            </a:endParaRP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Health </a:t>
            </a:r>
            <a:r>
              <a:rPr lang="en-US" b="0" dirty="0">
                <a:latin typeface="Calibri" pitchFamily="34" charset="0"/>
              </a:rPr>
              <a:t>care providers who are trying to </a:t>
            </a:r>
            <a:r>
              <a:rPr lang="en-US" b="0" dirty="0" smtClean="0">
                <a:latin typeface="Calibri" pitchFamily="34" charset="0"/>
              </a:rPr>
              <a:t>fulfill four </a:t>
            </a:r>
            <a:r>
              <a:rPr lang="en-US" b="0" dirty="0">
                <a:latin typeface="Calibri" pitchFamily="34" charset="0"/>
              </a:rPr>
              <a:t>cardinal functions of primary </a:t>
            </a:r>
            <a:r>
              <a:rPr lang="en-US" b="0" dirty="0" smtClean="0">
                <a:latin typeface="Calibri" pitchFamily="34" charset="0"/>
              </a:rPr>
              <a:t>care: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First contact care in the ambulatory setting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Coordinated care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Comprehensive care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Long-term person-focused care</a:t>
            </a: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Near environment for these providers: primary care </a:t>
            </a:r>
            <a:r>
              <a:rPr lang="en-US" b="0" u="sng" dirty="0" smtClean="0">
                <a:latin typeface="Calibri" pitchFamily="34" charset="0"/>
              </a:rPr>
              <a:t>practices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Wide range of sizes, specialties, organizational and market contexts, and patient populations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3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Definitions: Evidence, Improving, </a:t>
            </a:r>
            <a:r>
              <a:rPr lang="en-US" u="sng" dirty="0" smtClean="0">
                <a:solidFill>
                  <a:srgbClr val="6900B8"/>
                </a:solidFill>
                <a:latin typeface="Calibri" pitchFamily="34" charset="0"/>
              </a:rPr>
              <a:t>Primary Care</a:t>
            </a:r>
            <a:endParaRPr lang="en-US" u="sng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15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295400"/>
            <a:ext cx="8140701" cy="5410200"/>
          </a:xfrm>
        </p:spPr>
        <p:txBody>
          <a:bodyPr/>
          <a:lstStyle/>
          <a:p>
            <a:pPr marL="284163" indent="-284163">
              <a:buClr>
                <a:schemeClr val="bg1">
                  <a:lumMod val="75000"/>
                </a:schemeClr>
              </a:buClr>
            </a:pPr>
            <a:r>
              <a:rPr lang="en-US" b="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What do we mean by “primary care”?</a:t>
            </a:r>
            <a:endParaRPr lang="en-US" b="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marL="284163" indent="-284163"/>
            <a:r>
              <a:rPr lang="en-US" b="0" dirty="0" smtClean="0">
                <a:latin typeface="Calibri" pitchFamily="34" charset="0"/>
              </a:rPr>
              <a:t>What do we mean by “Improving”?</a:t>
            </a: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Four dimensions of improvement: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Better technical quality and outcomes of patient care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Better patient experience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Greater efficiency of care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Better professional satisfaction among primary care providers</a:t>
            </a:r>
          </a:p>
          <a:p>
            <a:pPr marL="800100" lvl="1" indent="-284163"/>
            <a:endParaRPr lang="en-US" b="0" dirty="0" smtClean="0">
              <a:latin typeface="Calibri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4</a:t>
            </a:fld>
            <a:endParaRPr lang="en-US" sz="180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455612"/>
            <a:ext cx="91440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Definitions: Evidence, </a:t>
            </a:r>
            <a:r>
              <a:rPr lang="en-US" u="sng" kern="0" dirty="0" smtClean="0">
                <a:solidFill>
                  <a:srgbClr val="6900B8"/>
                </a:solidFill>
                <a:latin typeface="Calibri" pitchFamily="34" charset="0"/>
              </a:rPr>
              <a:t>Improving</a:t>
            </a:r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, Primary Care</a:t>
            </a:r>
            <a:endParaRPr lang="en-US" kern="0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03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295400"/>
            <a:ext cx="8140701" cy="5410200"/>
          </a:xfrm>
        </p:spPr>
        <p:txBody>
          <a:bodyPr/>
          <a:lstStyle/>
          <a:p>
            <a:pPr marL="284163" indent="-284163">
              <a:buClr>
                <a:schemeClr val="bg1">
                  <a:lumMod val="75000"/>
                </a:schemeClr>
              </a:buClr>
            </a:pPr>
            <a:r>
              <a:rPr lang="en-US" b="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What do we mean by “primary care”?</a:t>
            </a:r>
          </a:p>
          <a:p>
            <a:pPr marL="284163" indent="-284163">
              <a:buClr>
                <a:schemeClr val="bg1">
                  <a:lumMod val="75000"/>
                </a:schemeClr>
              </a:buClr>
            </a:pPr>
            <a:r>
              <a:rPr lang="en-US" b="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What do we mean by “improving”?</a:t>
            </a:r>
            <a:endParaRPr lang="en-US" b="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marL="284163" indent="-284163"/>
            <a:r>
              <a:rPr lang="en-US" b="0" dirty="0" smtClean="0">
                <a:latin typeface="Calibri" pitchFamily="34" charset="0"/>
              </a:rPr>
              <a:t>What do we mean by “Evidence”?</a:t>
            </a: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Tour, not an exhaustive review</a:t>
            </a:r>
          </a:p>
          <a:p>
            <a:pPr marL="800100" lvl="1" indent="-284163"/>
            <a:r>
              <a:rPr lang="en-US" b="0" dirty="0">
                <a:latin typeface="Calibri" pitchFamily="34" charset="0"/>
              </a:rPr>
              <a:t>Sticking to peer-reviewed quantitative and qualitative research </a:t>
            </a:r>
            <a:r>
              <a:rPr lang="en-US" b="0" dirty="0" smtClean="0">
                <a:latin typeface="Calibri" pitchFamily="34" charset="0"/>
              </a:rPr>
              <a:t>of </a:t>
            </a:r>
            <a:r>
              <a:rPr lang="en-US" b="0" dirty="0">
                <a:latin typeface="Calibri" pitchFamily="34" charset="0"/>
              </a:rPr>
              <a:t>reasonably high </a:t>
            </a:r>
            <a:r>
              <a:rPr lang="en-US" b="0" dirty="0" smtClean="0">
                <a:latin typeface="Calibri" pitchFamily="34" charset="0"/>
              </a:rPr>
              <a:t>quality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5</a:t>
            </a:fld>
            <a:endParaRPr lang="en-US" sz="180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455612"/>
            <a:ext cx="91440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Definitions: </a:t>
            </a:r>
            <a:r>
              <a:rPr lang="en-US" u="sng" kern="0" dirty="0" smtClean="0">
                <a:solidFill>
                  <a:srgbClr val="6900B8"/>
                </a:solidFill>
                <a:latin typeface="Calibri" pitchFamily="34" charset="0"/>
              </a:rPr>
              <a:t>Evidence</a:t>
            </a:r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, Improving, Primary Care</a:t>
            </a:r>
            <a:endParaRPr lang="en-US" kern="0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37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>
                <a:solidFill>
                  <a:srgbClr val="6200AC"/>
                </a:solidFill>
              </a:rPr>
              <a:t>Conceptual model: repurposing </a:t>
            </a:r>
            <a:r>
              <a:rPr lang="en-US" dirty="0" err="1" smtClean="0">
                <a:solidFill>
                  <a:srgbClr val="6200AC"/>
                </a:solidFill>
              </a:rPr>
              <a:t>Donabedian</a:t>
            </a:r>
            <a:r>
              <a:rPr lang="en-US" dirty="0" smtClean="0">
                <a:solidFill>
                  <a:srgbClr val="6200AC"/>
                </a:solidFill>
              </a:rPr>
              <a:t>*</a:t>
            </a:r>
            <a:endParaRPr lang="en-US" dirty="0" smtClean="0">
              <a:solidFill>
                <a:srgbClr val="6200AC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6741955"/>
              </p:ext>
            </p:extLst>
          </p:nvPr>
        </p:nvGraphicFramePr>
        <p:xfrm>
          <a:off x="381000" y="1570038"/>
          <a:ext cx="7315200" cy="443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858418-E2DE-43B2-BB48-25683D24759D}" type="slidenum">
              <a:rPr lang="en-US" sz="1800"/>
              <a:pPr/>
              <a:t>6</a:t>
            </a:fld>
            <a:endParaRPr lang="en-US" sz="1800"/>
          </a:p>
        </p:txBody>
      </p:sp>
      <p:sp>
        <p:nvSpPr>
          <p:cNvPr id="6" name="TextBox 5"/>
          <p:cNvSpPr txBox="1"/>
          <p:nvPr/>
        </p:nvSpPr>
        <p:spPr>
          <a:xfrm>
            <a:off x="381000" y="6091535"/>
            <a:ext cx="795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*Classic </a:t>
            </a:r>
            <a:r>
              <a:rPr lang="en-US" dirty="0" err="1" smtClean="0"/>
              <a:t>Donabedian</a:t>
            </a:r>
            <a:r>
              <a:rPr lang="en-US" dirty="0" smtClean="0"/>
              <a:t> </a:t>
            </a:r>
            <a:r>
              <a:rPr lang="en-US" dirty="0" smtClean="0"/>
              <a:t>framework for quality measurement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8425" y="6519446"/>
            <a:ext cx="43683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Donabedian A. Milbank Q 1966;44(3):166-203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7411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>
                <a:solidFill>
                  <a:srgbClr val="6200AC"/>
                </a:solidFill>
              </a:rPr>
              <a:t>Interventions to improve primary care</a:t>
            </a:r>
            <a:endParaRPr lang="en-US" dirty="0" smtClean="0">
              <a:solidFill>
                <a:srgbClr val="6200AC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85423429"/>
              </p:ext>
            </p:extLst>
          </p:nvPr>
        </p:nvGraphicFramePr>
        <p:xfrm>
          <a:off x="381000" y="1570038"/>
          <a:ext cx="7315200" cy="443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858418-E2DE-43B2-BB48-25683D24759D}" type="slidenum">
              <a:rPr lang="en-US" sz="1800"/>
              <a:pPr/>
              <a:t>7</a:t>
            </a:fld>
            <a:endParaRPr lang="en-US" sz="1800"/>
          </a:p>
        </p:txBody>
      </p:sp>
      <p:sp>
        <p:nvSpPr>
          <p:cNvPr id="3" name="Rectangle 2"/>
          <p:cNvSpPr/>
          <p:nvPr/>
        </p:nvSpPr>
        <p:spPr bwMode="auto">
          <a:xfrm>
            <a:off x="253621" y="3047999"/>
            <a:ext cx="8280779" cy="35274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</a:rPr>
              <a:t>Interventions to improve performance in primary care act </a:t>
            </a:r>
            <a:r>
              <a:rPr lang="en-US" b="1" dirty="0" smtClean="0">
                <a:latin typeface="Calibri" panose="020F0502020204030204" pitchFamily="34" charset="0"/>
              </a:rPr>
              <a:t>directly on the </a:t>
            </a:r>
            <a:r>
              <a:rPr lang="en-US" b="1" u="sng" dirty="0" smtClean="0">
                <a:latin typeface="Calibri" panose="020F0502020204030204" pitchFamily="34" charset="0"/>
              </a:rPr>
              <a:t>structure</a:t>
            </a:r>
            <a:r>
              <a:rPr lang="en-US" b="1" dirty="0" smtClean="0">
                <a:latin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</a:rPr>
              <a:t>of primary care </a:t>
            </a:r>
            <a:r>
              <a:rPr lang="en-US" b="1" dirty="0" smtClean="0">
                <a:latin typeface="Calibri" panose="020F0502020204030204" pitchFamily="34" charset="0"/>
              </a:rPr>
              <a:t>practices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libri" panose="020F0502020204030204" pitchFamily="34" charset="0"/>
              </a:rPr>
              <a:t>It is not possible to act directly on processes or outcomes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libri" panose="020F0502020204030204" pitchFamily="34" charset="0"/>
              </a:rPr>
              <a:t>This is the difference between a “vision” and an “intervention”</a:t>
            </a:r>
            <a:endParaRPr lang="en-US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1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67360478"/>
              </p:ext>
            </p:extLst>
          </p:nvPr>
        </p:nvGraphicFramePr>
        <p:xfrm>
          <a:off x="381000" y="1570038"/>
          <a:ext cx="7315200" cy="443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858418-E2DE-43B2-BB48-25683D24759D}" type="slidenum">
              <a:rPr lang="en-US" sz="1800"/>
              <a:pPr/>
              <a:t>8</a:t>
            </a:fld>
            <a:endParaRPr lang="en-US" sz="180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41300" y="546100"/>
            <a:ext cx="86741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smtClean="0">
                <a:solidFill>
                  <a:srgbClr val="6200AC"/>
                </a:solidFill>
              </a:rPr>
              <a:t>Evidence supports structural interventions </a:t>
            </a:r>
            <a:r>
              <a:rPr lang="en-US" kern="0" smtClean="0">
                <a:solidFill>
                  <a:srgbClr val="FF0000"/>
                </a:solidFill>
              </a:rPr>
              <a:t>only when they lead to better outcomes</a:t>
            </a:r>
            <a:endParaRPr lang="en-US" kern="0" dirty="0" smtClean="0">
              <a:solidFill>
                <a:srgbClr val="FF0000"/>
              </a:solidFill>
            </a:endParaRPr>
          </a:p>
        </p:txBody>
      </p:sp>
      <p:sp>
        <p:nvSpPr>
          <p:cNvPr id="9" name="Arc 8"/>
          <p:cNvSpPr/>
          <p:nvPr/>
        </p:nvSpPr>
        <p:spPr bwMode="auto">
          <a:xfrm rot="2729240">
            <a:off x="7031307" y="2568329"/>
            <a:ext cx="1057275" cy="1143000"/>
          </a:xfrm>
          <a:prstGeom prst="arc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Arc 9"/>
          <p:cNvSpPr/>
          <p:nvPr/>
        </p:nvSpPr>
        <p:spPr bwMode="auto">
          <a:xfrm rot="2729240">
            <a:off x="7031307" y="4061071"/>
            <a:ext cx="1057275" cy="1143000"/>
          </a:xfrm>
          <a:prstGeom prst="arc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3400" y="2743200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53400" y="4230469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66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600200"/>
            <a:ext cx="8140701" cy="5105400"/>
          </a:xfrm>
        </p:spPr>
        <p:txBody>
          <a:bodyPr/>
          <a:lstStyle/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800" b="0" dirty="0" smtClean="0">
                <a:latin typeface="Calibri" pitchFamily="34" charset="0"/>
              </a:rPr>
              <a:t>Studies of practices that have developed new structures de novo </a:t>
            </a:r>
          </a:p>
          <a:p>
            <a:pPr marL="973137" lvl="1" indent="-457200">
              <a:buSzPct val="100000"/>
            </a:pPr>
            <a:r>
              <a:rPr lang="en-US" b="0" dirty="0" smtClean="0">
                <a:latin typeface="Calibri" pitchFamily="34" charset="0"/>
              </a:rPr>
              <a:t>Highly customized</a:t>
            </a:r>
          </a:p>
          <a:p>
            <a:pPr marL="973137" lvl="1" indent="-457200">
              <a:buSzPct val="100000"/>
            </a:pPr>
            <a:r>
              <a:rPr lang="en-US" b="0" dirty="0">
                <a:latin typeface="Calibri" pitchFamily="34" charset="0"/>
              </a:rPr>
              <a:t>A</a:t>
            </a:r>
            <a:r>
              <a:rPr lang="en-US" b="0" dirty="0" smtClean="0">
                <a:latin typeface="Calibri" pitchFamily="34" charset="0"/>
              </a:rPr>
              <a:t>ddressing problems that the practice prioritizes highly enough to commit scarce resources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800" b="0" dirty="0" smtClean="0">
                <a:latin typeface="Calibri" pitchFamily="34" charset="0"/>
              </a:rPr>
              <a:t>Studies of structural changes to practices prescribed by somebody outside the practice</a:t>
            </a:r>
            <a:endParaRPr lang="en-US" sz="2800" b="0" dirty="0">
              <a:latin typeface="Calibri" pitchFamily="34" charset="0"/>
            </a:endParaRP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800" b="0" dirty="0" smtClean="0">
                <a:latin typeface="Calibri" pitchFamily="34" charset="0"/>
              </a:rPr>
              <a:t>Studies of environmental/contextual factors that help or hinder approaches #1 and #2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9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Three general categories of evidence </a:t>
            </a:r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on</a:t>
            </a:r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 structural interventions</a:t>
            </a:r>
            <a:endParaRPr lang="en-US" u="sng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05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710" name="Object 38"/>
          <p:cNvGraphicFramePr>
            <a:graphicFrameLocks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16369"/>
              </p:ext>
            </p:extLst>
          </p:nvPr>
        </p:nvGraphicFramePr>
        <p:xfrm>
          <a:off x="223838" y="2061485"/>
          <a:ext cx="8801100" cy="283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Worksheet" r:id="rId4" imgW="5238742" imgH="1686005" progId="Excel.Sheet.8">
                  <p:embed/>
                </p:oleObj>
              </mc:Choice>
              <mc:Fallback>
                <p:oleObj name="Worksheet" r:id="rId4" imgW="5238742" imgH="168600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8" y="2061485"/>
                        <a:ext cx="8801100" cy="283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711" name="Text Box 39"/>
          <p:cNvSpPr txBox="1">
            <a:spLocks noChangeArrowheads="1"/>
          </p:cNvSpPr>
          <p:nvPr/>
        </p:nvSpPr>
        <p:spPr bwMode="auto">
          <a:xfrm>
            <a:off x="224051" y="4930914"/>
            <a:ext cx="650126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 dirty="0">
                <a:latin typeface="Calibri" panose="020F0502020204030204" pitchFamily="34" charset="0"/>
              </a:rPr>
              <a:t>+ </a:t>
            </a:r>
            <a:r>
              <a:rPr lang="en-US" altLang="en-US" sz="2000" dirty="0">
                <a:latin typeface="Calibri" panose="020F0502020204030204" pitchFamily="34" charset="0"/>
              </a:rPr>
              <a:t>= significant positive association for </a:t>
            </a:r>
            <a:r>
              <a:rPr lang="en-US" altLang="en-US" sz="2000" dirty="0">
                <a:latin typeface="Calibri" panose="020F0502020204030204" pitchFamily="34" charset="0"/>
                <a:cs typeface="Arial" charset="0"/>
              </a:rPr>
              <a:t>≥1 individual capability</a:t>
            </a:r>
          </a:p>
          <a:p>
            <a:r>
              <a:rPr lang="en-US" altLang="en-US" sz="2000" i="1" dirty="0">
                <a:latin typeface="Calibri" panose="020F0502020204030204" pitchFamily="34" charset="0"/>
              </a:rPr>
              <a:t>ns</a:t>
            </a:r>
            <a:r>
              <a:rPr lang="en-US" altLang="en-US" sz="2000" dirty="0">
                <a:latin typeface="Calibri" panose="020F0502020204030204" pitchFamily="34" charset="0"/>
              </a:rPr>
              <a:t> = no significant associations for any individual capability</a:t>
            </a:r>
            <a:endParaRPr lang="en-US" altLang="en-US" sz="2000" i="1" dirty="0"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0" y="228600"/>
            <a:ext cx="91440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De novo interventions: How much do individual structural capabilities matter?</a:t>
            </a:r>
            <a:endParaRPr lang="en-US" kern="0" dirty="0">
              <a:solidFill>
                <a:srgbClr val="6900B8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4051" y="5791200"/>
            <a:ext cx="8408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</a:rPr>
              <a:t>Friedberg MW</a:t>
            </a:r>
            <a:r>
              <a:rPr lang="en-US" sz="1800" dirty="0" smtClean="0">
                <a:latin typeface="Calibri" panose="020F0502020204030204" pitchFamily="34" charset="0"/>
              </a:rPr>
              <a:t>, et al. </a:t>
            </a:r>
            <a:r>
              <a:rPr lang="en-US" sz="1800" dirty="0">
                <a:latin typeface="Calibri" panose="020F0502020204030204" pitchFamily="34" charset="0"/>
              </a:rPr>
              <a:t>Associations between structural capabilities of primary care practices and performance on selected quality measures. Ann Intern Med </a:t>
            </a:r>
            <a:r>
              <a:rPr lang="en-US" sz="1800" dirty="0" smtClean="0">
                <a:latin typeface="Calibri" panose="020F0502020204030204" pitchFamily="34" charset="0"/>
              </a:rPr>
              <a:t>2009;151:456-63.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44780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Analysis of ~300 Massachusetts primary care practices in 2007 showed…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11973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11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De novo intervention: Group Health Collaborative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72" y="914400"/>
            <a:ext cx="7776728" cy="496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4051" y="6120825"/>
            <a:ext cx="8408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</a:rPr>
              <a:t>Reid RJ, et al</a:t>
            </a:r>
            <a:r>
              <a:rPr lang="en-US" sz="1600" dirty="0">
                <a:latin typeface="Calibri" panose="020F0502020204030204" pitchFamily="34" charset="0"/>
              </a:rPr>
              <a:t>. </a:t>
            </a:r>
            <a:r>
              <a:rPr lang="en-US" sz="1600" dirty="0" smtClean="0">
                <a:latin typeface="Calibri" panose="020F0502020204030204" pitchFamily="34" charset="0"/>
              </a:rPr>
              <a:t>Patient-centered medical home demonstration:  a prospective</a:t>
            </a:r>
            <a:r>
              <a:rPr lang="en-US" sz="1600" dirty="0">
                <a:latin typeface="Calibri" panose="020F0502020204030204" pitchFamily="34" charset="0"/>
              </a:rPr>
              <a:t>, </a:t>
            </a:r>
            <a:r>
              <a:rPr lang="en-US" sz="1600" dirty="0" smtClean="0">
                <a:latin typeface="Calibri" panose="020F0502020204030204" pitchFamily="34" charset="0"/>
              </a:rPr>
              <a:t>quasi-experimental, before </a:t>
            </a:r>
            <a:r>
              <a:rPr lang="en-US" sz="1600" dirty="0">
                <a:latin typeface="Calibri" panose="020F0502020204030204" pitchFamily="34" charset="0"/>
              </a:rPr>
              <a:t>and </a:t>
            </a:r>
            <a:r>
              <a:rPr lang="en-US" sz="1600" dirty="0" smtClean="0">
                <a:latin typeface="Calibri" panose="020F0502020204030204" pitchFamily="34" charset="0"/>
              </a:rPr>
              <a:t>after evaluation. AJMC 2009;15(9):e71-87.</a:t>
            </a:r>
            <a:endParaRPr lang="en-US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36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990600"/>
            <a:ext cx="8140701" cy="5410200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itchFamily="34" charset="0"/>
              </a:rPr>
              <a:t>There were improvements on all 4 dimensions by the second year of the intervention</a:t>
            </a: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Higher quality (global composite)</a:t>
            </a: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Better patient experience (nearly all scales)</a:t>
            </a: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Estimated savings $10 per patient per month</a:t>
            </a: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Less provider burnout</a:t>
            </a:r>
            <a:endParaRPr lang="en-US" sz="2000" b="0" dirty="0">
              <a:latin typeface="Calibri" pitchFamily="34" charset="0"/>
            </a:endParaRPr>
          </a:p>
          <a:p>
            <a:pPr marL="284163" indent="-284163"/>
            <a:r>
              <a:rPr lang="en-US" b="0" dirty="0" smtClean="0">
                <a:latin typeface="Calibri" pitchFamily="34" charset="0"/>
              </a:rPr>
              <a:t>A grand slam!</a:t>
            </a:r>
            <a:endParaRPr lang="en-US" b="0" dirty="0">
              <a:latin typeface="Calibri" pitchFamily="34" charset="0"/>
            </a:endParaRPr>
          </a:p>
          <a:p>
            <a:pPr marL="515937" lvl="1" indent="0">
              <a:buNone/>
            </a:pPr>
            <a:r>
              <a:rPr lang="en-US" b="0" dirty="0" smtClean="0">
                <a:latin typeface="Calibri" pitchFamily="34" charset="0"/>
              </a:rPr>
              <a:t>…in one practice</a:t>
            </a:r>
          </a:p>
          <a:p>
            <a:pPr marL="515937" lvl="1" indent="0">
              <a:buNone/>
            </a:pPr>
            <a:r>
              <a:rPr lang="en-US" b="0" dirty="0" smtClean="0">
                <a:latin typeface="Calibri" pitchFamily="34" charset="0"/>
              </a:rPr>
              <a:t>…but has this been replicated?</a:t>
            </a:r>
          </a:p>
          <a:p>
            <a:pPr marL="515937" lvl="1" indent="0">
              <a:buNone/>
            </a:pPr>
            <a:r>
              <a:rPr lang="en-US" b="0" dirty="0" smtClean="0">
                <a:latin typeface="Calibri" pitchFamily="34" charset="0"/>
              </a:rPr>
              <a:t>…and does it really look like more widespread medical home interventions?</a:t>
            </a:r>
            <a:endParaRPr lang="en-US" b="0" dirty="0" smtClean="0">
              <a:latin typeface="Calibri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12</a:t>
            </a:fld>
            <a:endParaRPr lang="en-US" sz="180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228600"/>
            <a:ext cx="91440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De novo intervention: Group Health Collaborative</a:t>
            </a:r>
            <a:endParaRPr lang="en-US" kern="0" dirty="0">
              <a:solidFill>
                <a:srgbClr val="6900B8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051" y="6120825"/>
            <a:ext cx="8408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</a:rPr>
              <a:t>Reid RJ, et al</a:t>
            </a:r>
            <a:r>
              <a:rPr lang="en-US" sz="1600" dirty="0">
                <a:latin typeface="Calibri" panose="020F0502020204030204" pitchFamily="34" charset="0"/>
              </a:rPr>
              <a:t>. </a:t>
            </a:r>
            <a:r>
              <a:rPr lang="en-US" sz="1600" dirty="0" smtClean="0">
                <a:latin typeface="Calibri" panose="020F0502020204030204" pitchFamily="34" charset="0"/>
              </a:rPr>
              <a:t>The Group Health medical home at year two: cost savings, higher patient satisfaction, and less burnout for providers. Health </a:t>
            </a:r>
            <a:r>
              <a:rPr lang="en-US" sz="1600" dirty="0" err="1" smtClean="0">
                <a:latin typeface="Calibri" panose="020F0502020204030204" pitchFamily="34" charset="0"/>
              </a:rPr>
              <a:t>Aff</a:t>
            </a:r>
            <a:r>
              <a:rPr lang="en-US" sz="1600" dirty="0" smtClean="0">
                <a:latin typeface="Calibri" panose="020F0502020204030204" pitchFamily="34" charset="0"/>
              </a:rPr>
              <a:t> 2010;29(5):835-843.</a:t>
            </a:r>
            <a:endParaRPr lang="en-US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50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371600"/>
            <a:ext cx="8140701" cy="5029200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itchFamily="34" charset="0"/>
              </a:rPr>
              <a:t>Many medical home pilots in the United States underway</a:t>
            </a:r>
          </a:p>
          <a:p>
            <a:pPr marL="284163" indent="-284163">
              <a:spcBef>
                <a:spcPts val="1800"/>
              </a:spcBef>
            </a:pPr>
            <a:r>
              <a:rPr lang="en-US" b="0" dirty="0" smtClean="0">
                <a:latin typeface="Calibri" pitchFamily="34" charset="0"/>
              </a:rPr>
              <a:t>Key components:</a:t>
            </a:r>
          </a:p>
          <a:p>
            <a:pPr lvl="1"/>
            <a:r>
              <a:rPr lang="en-US" b="0" dirty="0">
                <a:latin typeface="Calibri" panose="020F0502020204030204" pitchFamily="34" charset="0"/>
              </a:rPr>
              <a:t>New resources for primary care practices</a:t>
            </a:r>
          </a:p>
          <a:p>
            <a:pPr lvl="2"/>
            <a:r>
              <a:rPr lang="en-US" b="0" dirty="0">
                <a:latin typeface="Calibri" panose="020F0502020204030204" pitchFamily="34" charset="0"/>
              </a:rPr>
              <a:t>Technical assistance</a:t>
            </a:r>
          </a:p>
          <a:p>
            <a:pPr lvl="2"/>
            <a:r>
              <a:rPr lang="en-US" b="0" dirty="0">
                <a:latin typeface="Calibri" panose="020F0502020204030204" pitchFamily="34" charset="0"/>
              </a:rPr>
              <a:t>In-kind contributions</a:t>
            </a:r>
          </a:p>
          <a:p>
            <a:pPr lvl="2"/>
            <a:r>
              <a:rPr lang="en-US" b="0" dirty="0">
                <a:latin typeface="Calibri" panose="020F0502020204030204" pitchFamily="34" charset="0"/>
              </a:rPr>
              <a:t>Enhanced payment</a:t>
            </a:r>
          </a:p>
          <a:p>
            <a:pPr lvl="1"/>
            <a:r>
              <a:rPr lang="en-US" b="0" dirty="0">
                <a:latin typeface="Calibri" panose="020F0502020204030204" pitchFamily="34" charset="0"/>
              </a:rPr>
              <a:t>New requirements</a:t>
            </a:r>
          </a:p>
          <a:p>
            <a:pPr lvl="2"/>
            <a:r>
              <a:rPr lang="en-US" b="0" dirty="0">
                <a:latin typeface="Calibri" panose="020F0502020204030204" pitchFamily="34" charset="0"/>
              </a:rPr>
              <a:t>Practice transformation</a:t>
            </a:r>
          </a:p>
          <a:p>
            <a:pPr lvl="2"/>
            <a:r>
              <a:rPr lang="en-US" b="0" dirty="0">
                <a:latin typeface="Calibri" panose="020F0502020204030204" pitchFamily="34" charset="0"/>
              </a:rPr>
              <a:t>Demonstrate “medical </a:t>
            </a:r>
            <a:r>
              <a:rPr lang="en-US" b="0" dirty="0" err="1">
                <a:latin typeface="Calibri" panose="020F0502020204030204" pitchFamily="34" charset="0"/>
              </a:rPr>
              <a:t>homeness</a:t>
            </a:r>
            <a:r>
              <a:rPr lang="en-US" b="0" dirty="0" smtClean="0">
                <a:latin typeface="Calibri" panose="020F0502020204030204" pitchFamily="34" charset="0"/>
              </a:rPr>
              <a:t>”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13</a:t>
            </a:fld>
            <a:endParaRPr lang="en-US" sz="180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228600"/>
            <a:ext cx="91440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Prescribed within-practice interventions: </a:t>
            </a:r>
          </a:p>
          <a:p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Medical homes</a:t>
            </a:r>
            <a:endParaRPr lang="en-US" kern="0" dirty="0">
              <a:solidFill>
                <a:srgbClr val="6900B8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051" y="6120825"/>
            <a:ext cx="8408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</a:rPr>
              <a:t>Reid RJ, et al</a:t>
            </a:r>
            <a:r>
              <a:rPr lang="en-US" sz="1600" dirty="0">
                <a:latin typeface="Calibri" panose="020F0502020204030204" pitchFamily="34" charset="0"/>
              </a:rPr>
              <a:t>. </a:t>
            </a:r>
            <a:r>
              <a:rPr lang="en-US" sz="1600" dirty="0" smtClean="0">
                <a:latin typeface="Calibri" panose="020F0502020204030204" pitchFamily="34" charset="0"/>
              </a:rPr>
              <a:t>The Group Health medical home at year two: cost savings, higher patient satisfaction, and less burnout for providers. Health </a:t>
            </a:r>
            <a:r>
              <a:rPr lang="en-US" sz="1600" dirty="0" err="1" smtClean="0">
                <a:latin typeface="Calibri" panose="020F0502020204030204" pitchFamily="34" charset="0"/>
              </a:rPr>
              <a:t>Aff</a:t>
            </a:r>
            <a:r>
              <a:rPr lang="en-US" sz="1600" dirty="0" smtClean="0">
                <a:latin typeface="Calibri" panose="020F0502020204030204" pitchFamily="34" charset="0"/>
              </a:rPr>
              <a:t> 2010;29(5):835-843.</a:t>
            </a:r>
            <a:endParaRPr lang="en-US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53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371600"/>
            <a:ext cx="8140701" cy="5029200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anose="020F0502020204030204" pitchFamily="34" charset="0"/>
              </a:rPr>
              <a:t>Two recent, rigorous evidence reviews reached the same conclusions:</a:t>
            </a:r>
          </a:p>
          <a:p>
            <a:pPr marL="800100" lvl="1" indent="-284163"/>
            <a:r>
              <a:rPr lang="en-US" sz="2000" b="0" dirty="0" smtClean="0">
                <a:latin typeface="Calibri" panose="020F0502020204030204" pitchFamily="34" charset="0"/>
              </a:rPr>
              <a:t>Small to moderate improvements in </a:t>
            </a:r>
            <a:r>
              <a:rPr lang="en-US" sz="2000" b="0" u="sng" dirty="0" smtClean="0">
                <a:latin typeface="Calibri" panose="020F0502020204030204" pitchFamily="34" charset="0"/>
              </a:rPr>
              <a:t>some</a:t>
            </a:r>
            <a:r>
              <a:rPr lang="en-US" sz="2000" b="0" dirty="0" smtClean="0">
                <a:latin typeface="Calibri" panose="020F0502020204030204" pitchFamily="34" charset="0"/>
              </a:rPr>
              <a:t> measures of technical quality and patient experience (moderate strength of evidence)</a:t>
            </a:r>
          </a:p>
          <a:p>
            <a:pPr marL="800100" lvl="1" indent="-284163"/>
            <a:r>
              <a:rPr lang="en-US" sz="2000" b="0" dirty="0" smtClean="0">
                <a:latin typeface="Calibri" panose="020F0502020204030204" pitchFamily="34" charset="0"/>
              </a:rPr>
              <a:t>Moderate improvement in provider experience (low strength of evidence)</a:t>
            </a:r>
          </a:p>
          <a:p>
            <a:pPr marL="800100" lvl="1" indent="-284163"/>
            <a:r>
              <a:rPr lang="en-US" sz="2000" b="0" dirty="0" smtClean="0">
                <a:latin typeface="Calibri" panose="020F0502020204030204" pitchFamily="34" charset="0"/>
              </a:rPr>
              <a:t>Reduction in ED but not hospital utilization (low strength of evidence)</a:t>
            </a:r>
          </a:p>
          <a:p>
            <a:pPr marL="800100" lvl="1" indent="-284163"/>
            <a:r>
              <a:rPr lang="en-US" sz="2000" b="0" dirty="0" smtClean="0">
                <a:latin typeface="Calibri" panose="020F0502020204030204" pitchFamily="34" charset="0"/>
              </a:rPr>
              <a:t>Scant evidence on costs</a:t>
            </a:r>
          </a:p>
          <a:p>
            <a:pPr marL="284163" indent="-284163"/>
            <a:r>
              <a:rPr lang="en-US" b="0" dirty="0" smtClean="0">
                <a:latin typeface="Calibri" panose="020F0502020204030204" pitchFamily="34" charset="0"/>
              </a:rPr>
              <a:t>These reviews included “proto-PCMH” interventions, before the current wave of evaluations began to report findings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14</a:t>
            </a:fld>
            <a:endParaRPr lang="en-US" sz="180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228600"/>
            <a:ext cx="91440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Prescribed within-practice interventions: </a:t>
            </a:r>
          </a:p>
          <a:p>
            <a:r>
              <a:rPr lang="en-US" kern="0" dirty="0" smtClean="0">
                <a:solidFill>
                  <a:srgbClr val="6900B8"/>
                </a:solidFill>
                <a:latin typeface="Calibri" pitchFamily="34" charset="0"/>
              </a:rPr>
              <a:t>Medical homes</a:t>
            </a:r>
            <a:endParaRPr lang="en-US" kern="0" dirty="0">
              <a:solidFill>
                <a:srgbClr val="6900B8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051" y="5534561"/>
            <a:ext cx="840807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alibri" panose="020F0502020204030204" pitchFamily="34" charset="0"/>
              </a:rPr>
              <a:t>Peikes</a:t>
            </a:r>
            <a:r>
              <a:rPr lang="en-US" sz="1600" dirty="0">
                <a:latin typeface="Calibri" panose="020F0502020204030204" pitchFamily="34" charset="0"/>
              </a:rPr>
              <a:t> D, </a:t>
            </a:r>
            <a:r>
              <a:rPr lang="en-US" sz="1600" dirty="0" err="1">
                <a:latin typeface="Calibri" panose="020F0502020204030204" pitchFamily="34" charset="0"/>
              </a:rPr>
              <a:t>Zutshi</a:t>
            </a:r>
            <a:r>
              <a:rPr lang="en-US" sz="1600" dirty="0">
                <a:latin typeface="Calibri" panose="020F0502020204030204" pitchFamily="34" charset="0"/>
              </a:rPr>
              <a:t> A, </a:t>
            </a:r>
            <a:r>
              <a:rPr lang="en-US" sz="1600" dirty="0" err="1">
                <a:latin typeface="Calibri" panose="020F0502020204030204" pitchFamily="34" charset="0"/>
              </a:rPr>
              <a:t>Genevro</a:t>
            </a:r>
            <a:r>
              <a:rPr lang="en-US" sz="1600" dirty="0">
                <a:latin typeface="Calibri" panose="020F0502020204030204" pitchFamily="34" charset="0"/>
              </a:rPr>
              <a:t> JL, </a:t>
            </a:r>
            <a:r>
              <a:rPr lang="en-US" sz="1600" dirty="0" err="1">
                <a:latin typeface="Calibri" panose="020F0502020204030204" pitchFamily="34" charset="0"/>
              </a:rPr>
              <a:t>Parchman</a:t>
            </a:r>
            <a:r>
              <a:rPr lang="en-US" sz="1600" dirty="0"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latin typeface="Calibri" panose="020F0502020204030204" pitchFamily="34" charset="0"/>
              </a:rPr>
              <a:t>ML, Meyers </a:t>
            </a:r>
            <a:r>
              <a:rPr lang="en-US" sz="1600" dirty="0">
                <a:latin typeface="Calibri" panose="020F0502020204030204" pitchFamily="34" charset="0"/>
              </a:rPr>
              <a:t>DS. Early evaluations of the medical home:</a:t>
            </a:r>
          </a:p>
          <a:p>
            <a:r>
              <a:rPr lang="en-US" sz="1600" dirty="0">
                <a:latin typeface="Calibri" panose="020F0502020204030204" pitchFamily="34" charset="0"/>
              </a:rPr>
              <a:t>building on a promising start. Am J </a:t>
            </a:r>
            <a:r>
              <a:rPr lang="en-US" sz="1600" dirty="0" err="1">
                <a:latin typeface="Calibri" panose="020F0502020204030204" pitchFamily="34" charset="0"/>
              </a:rPr>
              <a:t>Manag</a:t>
            </a:r>
            <a:r>
              <a:rPr lang="en-US" sz="1600" dirty="0"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latin typeface="Calibri" panose="020F0502020204030204" pitchFamily="34" charset="0"/>
              </a:rPr>
              <a:t>Care. 2012;18(2</a:t>
            </a:r>
            <a:r>
              <a:rPr lang="en-US" sz="1600" dirty="0">
                <a:latin typeface="Calibri" panose="020F0502020204030204" pitchFamily="34" charset="0"/>
              </a:rPr>
              <a:t>):</a:t>
            </a:r>
            <a:r>
              <a:rPr lang="en-US" sz="1600" dirty="0" smtClean="0">
                <a:latin typeface="Calibri" panose="020F0502020204030204" pitchFamily="34" charset="0"/>
              </a:rPr>
              <a:t>105-116.</a:t>
            </a:r>
          </a:p>
          <a:p>
            <a:pPr>
              <a:spcBef>
                <a:spcPts val="600"/>
              </a:spcBef>
            </a:pPr>
            <a:r>
              <a:rPr lang="en-US" sz="1600" dirty="0" smtClean="0">
                <a:latin typeface="Calibri" panose="020F0502020204030204" pitchFamily="34" charset="0"/>
              </a:rPr>
              <a:t>Jackson </a:t>
            </a:r>
            <a:r>
              <a:rPr lang="en-US" sz="1600" dirty="0">
                <a:latin typeface="Calibri" panose="020F0502020204030204" pitchFamily="34" charset="0"/>
              </a:rPr>
              <a:t>GL, Powers BJ, Chatterjee R, et al. </a:t>
            </a:r>
            <a:r>
              <a:rPr lang="en-US" sz="1600" dirty="0" smtClean="0">
                <a:latin typeface="Calibri" panose="020F0502020204030204" pitchFamily="34" charset="0"/>
              </a:rPr>
              <a:t>The patient-centered </a:t>
            </a:r>
            <a:r>
              <a:rPr lang="en-US" sz="1600" dirty="0">
                <a:latin typeface="Calibri" panose="020F0502020204030204" pitchFamily="34" charset="0"/>
              </a:rPr>
              <a:t>medical home: a </a:t>
            </a:r>
            <a:r>
              <a:rPr lang="en-US" sz="1600" dirty="0" smtClean="0">
                <a:latin typeface="Calibri" panose="020F0502020204030204" pitchFamily="34" charset="0"/>
              </a:rPr>
              <a:t>systematic review</a:t>
            </a:r>
            <a:r>
              <a:rPr lang="en-US" sz="1600" dirty="0">
                <a:latin typeface="Calibri" panose="020F0502020204030204" pitchFamily="34" charset="0"/>
              </a:rPr>
              <a:t>. Ann Intern Med. 2013;158(3):169-178.</a:t>
            </a:r>
          </a:p>
        </p:txBody>
      </p:sp>
    </p:spTree>
    <p:extLst>
      <p:ext uri="{BB962C8B-B14F-4D97-AF65-F5344CB8AC3E}">
        <p14:creationId xmlns:p14="http://schemas.microsoft.com/office/powerpoint/2010/main" val="222599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30375"/>
            <a:ext cx="8077200" cy="4975225"/>
          </a:xfrm>
        </p:spPr>
        <p:txBody>
          <a:bodyPr/>
          <a:lstStyle/>
          <a:p>
            <a:pPr marL="284163" indent="-284163"/>
            <a:r>
              <a:rPr lang="en-US" sz="2000" b="0" dirty="0" smtClean="0">
                <a:latin typeface="Calibri" pitchFamily="34" charset="0"/>
              </a:rPr>
              <a:t>32 practices, 6 payers, 3-year intervention: June 2008 - 2011</a:t>
            </a:r>
          </a:p>
          <a:p>
            <a:pPr marL="284163" indent="-284163">
              <a:spcBef>
                <a:spcPts val="2000"/>
              </a:spcBef>
            </a:pPr>
            <a:r>
              <a:rPr lang="en-US" sz="2000" b="0" dirty="0" smtClean="0">
                <a:latin typeface="Calibri" pitchFamily="34" charset="0"/>
              </a:rPr>
              <a:t>Key components</a:t>
            </a:r>
          </a:p>
          <a:p>
            <a:pPr marL="800100" lvl="1" indent="-284163"/>
            <a:r>
              <a:rPr lang="en-US" sz="2000" b="0" dirty="0" smtClean="0">
                <a:latin typeface="Calibri" pitchFamily="34" charset="0"/>
              </a:rPr>
              <a:t>Inputs:</a:t>
            </a:r>
            <a:endParaRPr lang="en-US" sz="2000" b="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1200150" lvl="2" indent="-284163"/>
            <a:r>
              <a:rPr lang="en-US" sz="2000" b="0" dirty="0" smtClean="0">
                <a:solidFill>
                  <a:schemeClr val="tx1"/>
                </a:solidFill>
                <a:latin typeface="Calibri" pitchFamily="34" charset="0"/>
              </a:rPr>
              <a:t>Technical assistance from the state</a:t>
            </a:r>
          </a:p>
          <a:p>
            <a:pPr marL="1657350" lvl="3" indent="-284163"/>
            <a:r>
              <a:rPr lang="en-US" sz="2000" b="0" dirty="0" smtClean="0">
                <a:latin typeface="Calibri" pitchFamily="34" charset="0"/>
              </a:rPr>
              <a:t>Teaching practices to apply Chronic Care model, PCMH</a:t>
            </a:r>
          </a:p>
          <a:p>
            <a:pPr marL="1657350" lvl="3" indent="-284163"/>
            <a:r>
              <a:rPr lang="en-US" sz="2000" b="0" dirty="0">
                <a:latin typeface="Calibri" pitchFamily="34" charset="0"/>
              </a:rPr>
              <a:t>F</a:t>
            </a:r>
            <a:r>
              <a:rPr lang="en-US" sz="2000" b="0" dirty="0" smtClean="0">
                <a:latin typeface="Calibri" pitchFamily="34" charset="0"/>
              </a:rPr>
              <a:t>ocused on diabetes for adults, asthma for children</a:t>
            </a:r>
          </a:p>
          <a:p>
            <a:pPr marL="1200150" lvl="2" indent="-284163"/>
            <a:r>
              <a:rPr lang="en-US" sz="2000" b="0" dirty="0" smtClean="0">
                <a:latin typeface="Calibri" pitchFamily="34" charset="0"/>
              </a:rPr>
              <a:t>Incentive payments</a:t>
            </a:r>
          </a:p>
          <a:p>
            <a:pPr marL="800100" lvl="1" indent="-284163"/>
            <a:r>
              <a:rPr lang="en-US" sz="2000" b="0" dirty="0" smtClean="0">
                <a:latin typeface="Calibri" pitchFamily="34" charset="0"/>
              </a:rPr>
              <a:t>Requirements:</a:t>
            </a:r>
          </a:p>
          <a:p>
            <a:pPr marL="1200150" lvl="2" indent="-284163"/>
            <a:r>
              <a:rPr lang="en-US" sz="2000" b="0" dirty="0" smtClean="0">
                <a:latin typeface="Calibri" pitchFamily="34" charset="0"/>
              </a:rPr>
              <a:t>Obtain NCQA medical home recognition (level 1 or higher) within first 12 months</a:t>
            </a:r>
          </a:p>
          <a:p>
            <a:pPr marL="1200150" lvl="2" indent="-284163"/>
            <a:r>
              <a:rPr lang="en-US" sz="2000" b="0" dirty="0" smtClean="0">
                <a:solidFill>
                  <a:schemeClr val="tx1"/>
                </a:solidFill>
                <a:latin typeface="Calibri" pitchFamily="34" charset="0"/>
              </a:rPr>
              <a:t>Participate in learning collaborative and report registry-based performance data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15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829675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Southeast Region of the Pennsylvania Chronic Care Initiative (PA CCI)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68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196975"/>
            <a:ext cx="8140701" cy="4975225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itchFamily="34" charset="0"/>
              </a:rPr>
              <a:t>$20K per-practice infrastructure fee in year 1</a:t>
            </a:r>
          </a:p>
          <a:p>
            <a:pPr marL="284163" indent="-284163">
              <a:spcBef>
                <a:spcPts val="1800"/>
              </a:spcBef>
            </a:pPr>
            <a:r>
              <a:rPr lang="en-US" b="0" dirty="0" smtClean="0">
                <a:latin typeface="Calibri" pitchFamily="34" charset="0"/>
              </a:rPr>
              <a:t>Annual payment per physician or CRNP upon certification</a:t>
            </a:r>
          </a:p>
          <a:p>
            <a:pPr marL="284163" indent="-284163"/>
            <a:endParaRPr lang="en-US" b="0" dirty="0">
              <a:latin typeface="Calibri" pitchFamily="34" charset="0"/>
            </a:endParaRPr>
          </a:p>
          <a:p>
            <a:pPr marL="284163" indent="-284163"/>
            <a:endParaRPr lang="en-US" b="0" dirty="0" smtClean="0">
              <a:latin typeface="Calibri" pitchFamily="34" charset="0"/>
            </a:endParaRPr>
          </a:p>
          <a:p>
            <a:endParaRPr lang="en-US" b="0" dirty="0" smtClean="0">
              <a:latin typeface="Calibri" pitchFamily="34" charset="0"/>
            </a:endParaRPr>
          </a:p>
          <a:p>
            <a:r>
              <a:rPr lang="en-US" b="0" dirty="0" smtClean="0">
                <a:latin typeface="Calibri" pitchFamily="34" charset="0"/>
              </a:rPr>
              <a:t>NCQA recognition incentivized heavily </a:t>
            </a:r>
            <a:endParaRPr lang="en-US" b="0" dirty="0">
              <a:latin typeface="Calibri" pitchFamily="34" charset="0"/>
            </a:endParaRPr>
          </a:p>
          <a:p>
            <a:pPr lvl="1"/>
            <a:r>
              <a:rPr lang="en-US" b="0" dirty="0" smtClean="0">
                <a:latin typeface="Calibri" pitchFamily="34" charset="0"/>
              </a:rPr>
              <a:t>Actual payments also depend practice payer mix</a:t>
            </a:r>
          </a:p>
          <a:p>
            <a:pPr lvl="1"/>
            <a:r>
              <a:rPr lang="en-US" b="0" dirty="0" smtClean="0">
                <a:latin typeface="Calibri" pitchFamily="34" charset="0"/>
              </a:rPr>
              <a:t>Overall, average enhanced payment was $92,000 per FTE PCP over the 3 years (range, $21,000 – $152,000)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16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PA CCI Southeast Region Enhanced Payments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320315"/>
              </p:ext>
            </p:extLst>
          </p:nvPr>
        </p:nvGraphicFramePr>
        <p:xfrm>
          <a:off x="685800" y="2444712"/>
          <a:ext cx="7696200" cy="1974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8400"/>
                <a:gridCol w="1314450"/>
                <a:gridCol w="1314450"/>
                <a:gridCol w="1314450"/>
                <a:gridCol w="1314450"/>
              </a:tblGrid>
              <a:tr h="45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Practice </a:t>
                      </a:r>
                      <a:r>
                        <a:rPr lang="en-US" sz="2000" dirty="0" smtClean="0">
                          <a:effectLst/>
                        </a:rPr>
                        <a:t>Size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508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NCQA</a:t>
                      </a:r>
                      <a:r>
                        <a:rPr lang="en-US" sz="2000" baseline="0" dirty="0" smtClean="0">
                          <a:effectLst/>
                        </a:rPr>
                        <a:t> status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</a:t>
                      </a:r>
                      <a:r>
                        <a:rPr lang="en-US" sz="2000" dirty="0" smtClean="0">
                          <a:effectLst/>
                        </a:rPr>
                        <a:t>PCP FTE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2-4 </a:t>
                      </a:r>
                      <a:r>
                        <a:rPr lang="en-US" sz="2000" dirty="0" smtClean="0">
                          <a:effectLst/>
                        </a:rPr>
                        <a:t>PCP FTE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5-9 </a:t>
                      </a:r>
                      <a:r>
                        <a:rPr lang="en-US" sz="2000" dirty="0" smtClean="0">
                          <a:effectLst/>
                        </a:rPr>
                        <a:t>PCP FTE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10-20 </a:t>
                      </a:r>
                      <a:r>
                        <a:rPr lang="en-US" sz="2000" dirty="0" smtClean="0">
                          <a:effectLst/>
                        </a:rPr>
                        <a:t>PCP </a:t>
                      </a:r>
                      <a:r>
                        <a:rPr lang="en-US" sz="2000" dirty="0">
                          <a:effectLst/>
                        </a:rPr>
                        <a:t>FTE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95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Level 1 </a:t>
                      </a:r>
                      <a:r>
                        <a:rPr lang="en-US" sz="2000" dirty="0" smtClean="0">
                          <a:effectLst/>
                        </a:rPr>
                        <a:t>Recognition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$40,000</a:t>
                      </a:r>
                      <a:endParaRPr lang="en-US" sz="200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$36,000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$32,000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$28,000</a:t>
                      </a:r>
                      <a:endParaRPr lang="en-US" sz="200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95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Level 2 </a:t>
                      </a:r>
                      <a:r>
                        <a:rPr lang="en-US" sz="2000" dirty="0" smtClean="0">
                          <a:effectLst/>
                        </a:rPr>
                        <a:t>Recognition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$60,000</a:t>
                      </a:r>
                      <a:endParaRPr lang="en-US" sz="200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$54,000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$48,000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$42,000</a:t>
                      </a:r>
                      <a:endParaRPr lang="en-US" sz="200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536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Level 3 </a:t>
                      </a:r>
                      <a:r>
                        <a:rPr lang="en-US" sz="2000" dirty="0" smtClean="0">
                          <a:effectLst/>
                        </a:rPr>
                        <a:t>Recognition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$95,000</a:t>
                      </a:r>
                      <a:endParaRPr lang="en-US" sz="200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$85,500</a:t>
                      </a:r>
                      <a:endParaRPr lang="en-US" sz="200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$76,000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$66,500</a:t>
                      </a:r>
                      <a:endParaRPr lang="en-US" sz="2000" dirty="0">
                        <a:effectLst/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78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17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217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Among Pilot Practices, There Was Structural Transformation Targeting Quality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980902516"/>
              </p:ext>
            </p:extLst>
          </p:nvPr>
        </p:nvGraphicFramePr>
        <p:xfrm>
          <a:off x="462888" y="1220468"/>
          <a:ext cx="8213724" cy="4995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71800" y="6248400"/>
            <a:ext cx="416844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All changes significant at P&lt;0.05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40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18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Impact on Patient Care: Summary of Findings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6892557"/>
              </p:ext>
            </p:extLst>
          </p:nvPr>
        </p:nvGraphicFramePr>
        <p:xfrm>
          <a:off x="687388" y="1570038"/>
          <a:ext cx="7618412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012"/>
                <a:gridCol w="548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Findings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Quality (HEDIS)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Statistically significant</a:t>
                      </a:r>
                      <a:r>
                        <a:rPr lang="en-US" baseline="0" dirty="0" smtClean="0"/>
                        <a:t> improvement on 1 process measure of diabetes care (nephropathy monitoring)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Non-significant trends towards improvement on 3 additional process measures of diabetes care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No differences for measures of diabetes disease control or screening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Utilization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No statistically significant differences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statistically significant differences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4051" y="5867400"/>
            <a:ext cx="8408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</a:rPr>
              <a:t>Friedberg </a:t>
            </a:r>
            <a:r>
              <a:rPr lang="en-US" sz="1600" dirty="0">
                <a:latin typeface="Calibri" panose="020F0502020204030204" pitchFamily="34" charset="0"/>
              </a:rPr>
              <a:t>MW, Schneider EC, Rosenthal MB, Volpp KG, Werner RM.  Association between participation in a multipayer medical home intervention and changes in quality, utilization, and costs of care.  JAMA 2014;311(8):815-825 .</a:t>
            </a:r>
          </a:p>
        </p:txBody>
      </p:sp>
    </p:spTree>
    <p:extLst>
      <p:ext uri="{BB962C8B-B14F-4D97-AF65-F5344CB8AC3E}">
        <p14:creationId xmlns:p14="http://schemas.microsoft.com/office/powerpoint/2010/main" val="222533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143000"/>
            <a:ext cx="8140701" cy="5410200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itchFamily="34" charset="0"/>
              </a:rPr>
              <a:t>In a relatively large and well-resourced multi-payer medical home pilot, participating practices achieved structural transformation and NCQA recognition</a:t>
            </a:r>
          </a:p>
          <a:p>
            <a:pPr marL="284163" indent="-284163">
              <a:spcBef>
                <a:spcPts val="3000"/>
              </a:spcBef>
            </a:pPr>
            <a:r>
              <a:rPr lang="en-US" b="0" dirty="0" smtClean="0">
                <a:latin typeface="Calibri" pitchFamily="34" charset="0"/>
              </a:rPr>
              <a:t>Effects </a:t>
            </a:r>
            <a:r>
              <a:rPr lang="en-US" b="0" dirty="0" smtClean="0">
                <a:latin typeface="Calibri" pitchFamily="34" charset="0"/>
              </a:rPr>
              <a:t>on patient care were limited</a:t>
            </a:r>
          </a:p>
          <a:p>
            <a:pPr marL="800100" lvl="1" indent="-284163"/>
            <a:r>
              <a:rPr lang="en-US" sz="2000" b="0" dirty="0" smtClean="0">
                <a:latin typeface="Calibri" pitchFamily="34" charset="0"/>
              </a:rPr>
              <a:t>Improvement on process measures of diabetes care</a:t>
            </a:r>
          </a:p>
          <a:p>
            <a:pPr marL="800100" lvl="1" indent="-284163"/>
            <a:r>
              <a:rPr lang="en-US" sz="2000" b="0" dirty="0" smtClean="0">
                <a:latin typeface="Calibri" pitchFamily="34" charset="0"/>
              </a:rPr>
              <a:t>No changes on measures of utilization or </a:t>
            </a:r>
            <a:r>
              <a:rPr lang="en-US" sz="2000" b="0" dirty="0" smtClean="0">
                <a:latin typeface="Calibri" pitchFamily="34" charset="0"/>
              </a:rPr>
              <a:t>costs</a:t>
            </a:r>
            <a:endParaRPr lang="en-US" sz="1800" b="0" dirty="0" smtClean="0">
              <a:latin typeface="Calibri" pitchFamily="34" charset="0"/>
            </a:endParaRPr>
          </a:p>
          <a:p>
            <a:pPr marL="284163" indent="-284163"/>
            <a:r>
              <a:rPr lang="en-US" b="0" dirty="0" smtClean="0">
                <a:latin typeface="Calibri" pitchFamily="34" charset="0"/>
              </a:rPr>
              <a:t>Results similar to those in other recent evaluations of early medical home pilots:</a:t>
            </a:r>
          </a:p>
          <a:p>
            <a:pPr marL="800100" lvl="1" indent="-284163"/>
            <a:r>
              <a:rPr lang="en-US" sz="1600" b="0" dirty="0">
                <a:latin typeface="Calibri" pitchFamily="34" charset="0"/>
              </a:rPr>
              <a:t>Werner RM, </a:t>
            </a:r>
            <a:r>
              <a:rPr lang="en-US" sz="1600" b="0" dirty="0" smtClean="0">
                <a:latin typeface="Calibri" pitchFamily="34" charset="0"/>
              </a:rPr>
              <a:t>et al. </a:t>
            </a:r>
            <a:r>
              <a:rPr lang="en-US" sz="1600" b="0" dirty="0">
                <a:latin typeface="Calibri" pitchFamily="34" charset="0"/>
              </a:rPr>
              <a:t>The patient-centered medical home: </a:t>
            </a:r>
            <a:r>
              <a:rPr lang="en-US" sz="1600" b="0" dirty="0" smtClean="0">
                <a:latin typeface="Calibri" pitchFamily="34" charset="0"/>
              </a:rPr>
              <a:t>an evaluation </a:t>
            </a:r>
            <a:r>
              <a:rPr lang="en-US" sz="1600" b="0" dirty="0">
                <a:latin typeface="Calibri" pitchFamily="34" charset="0"/>
              </a:rPr>
              <a:t>of a single private payer </a:t>
            </a:r>
            <a:r>
              <a:rPr lang="en-US" sz="1600" b="0" dirty="0" smtClean="0">
                <a:latin typeface="Calibri" pitchFamily="34" charset="0"/>
              </a:rPr>
              <a:t>demonstration in </a:t>
            </a:r>
            <a:r>
              <a:rPr lang="en-US" sz="1600" b="0" dirty="0">
                <a:latin typeface="Calibri" pitchFamily="34" charset="0"/>
              </a:rPr>
              <a:t>New Jersey. Med Care. 2013;51(6):</a:t>
            </a:r>
            <a:r>
              <a:rPr lang="en-US" sz="1600" b="0" dirty="0" smtClean="0">
                <a:latin typeface="Calibri" pitchFamily="34" charset="0"/>
              </a:rPr>
              <a:t>487-493</a:t>
            </a:r>
          </a:p>
          <a:p>
            <a:pPr marL="800100" lvl="1" indent="-284163"/>
            <a:r>
              <a:rPr lang="en-US" sz="1600" b="0" dirty="0" err="1">
                <a:latin typeface="Calibri" pitchFamily="34" charset="0"/>
              </a:rPr>
              <a:t>Fifield</a:t>
            </a:r>
            <a:r>
              <a:rPr lang="en-US" sz="1600" b="0" dirty="0">
                <a:latin typeface="Calibri" pitchFamily="34" charset="0"/>
              </a:rPr>
              <a:t> J, </a:t>
            </a:r>
            <a:r>
              <a:rPr lang="en-US" sz="1600" b="0" dirty="0" smtClean="0">
                <a:latin typeface="Calibri" pitchFamily="34" charset="0"/>
              </a:rPr>
              <a:t>et al. </a:t>
            </a:r>
            <a:r>
              <a:rPr lang="en-US" sz="1600" b="0" dirty="0">
                <a:latin typeface="Calibri" pitchFamily="34" charset="0"/>
              </a:rPr>
              <a:t>Quality and efficiency in </a:t>
            </a:r>
            <a:r>
              <a:rPr lang="en-US" sz="1600" b="0" dirty="0" smtClean="0">
                <a:latin typeface="Calibri" pitchFamily="34" charset="0"/>
              </a:rPr>
              <a:t>small practices </a:t>
            </a:r>
            <a:r>
              <a:rPr lang="en-US" sz="1600" b="0" dirty="0">
                <a:latin typeface="Calibri" pitchFamily="34" charset="0"/>
              </a:rPr>
              <a:t>transitioning to patient centered </a:t>
            </a:r>
            <a:r>
              <a:rPr lang="en-US" sz="1600" b="0" dirty="0" smtClean="0">
                <a:latin typeface="Calibri" pitchFamily="34" charset="0"/>
              </a:rPr>
              <a:t>medical homes</a:t>
            </a:r>
            <a:r>
              <a:rPr lang="en-US" sz="1600" b="0" dirty="0">
                <a:latin typeface="Calibri" pitchFamily="34" charset="0"/>
              </a:rPr>
              <a:t>: a randomized trial. J Gen Intern </a:t>
            </a:r>
            <a:r>
              <a:rPr lang="en-US" sz="1600" b="0" dirty="0" smtClean="0">
                <a:latin typeface="Calibri" pitchFamily="34" charset="0"/>
              </a:rPr>
              <a:t>Med. 2013;28(6</a:t>
            </a:r>
            <a:r>
              <a:rPr lang="en-US" sz="1600" b="0" dirty="0">
                <a:latin typeface="Calibri" pitchFamily="34" charset="0"/>
              </a:rPr>
              <a:t>):</a:t>
            </a:r>
            <a:r>
              <a:rPr lang="en-US" sz="1600" b="0" dirty="0" smtClean="0">
                <a:latin typeface="Calibri" pitchFamily="34" charset="0"/>
              </a:rPr>
              <a:t>778-786</a:t>
            </a:r>
          </a:p>
          <a:p>
            <a:pPr marL="800100" lvl="1" indent="-284163"/>
            <a:r>
              <a:rPr lang="en-US" sz="1600" b="0" dirty="0">
                <a:latin typeface="Calibri" pitchFamily="34" charset="0"/>
              </a:rPr>
              <a:t>Rosenthal MB, </a:t>
            </a:r>
            <a:r>
              <a:rPr lang="en-US" sz="1600" b="0" dirty="0" smtClean="0">
                <a:latin typeface="Calibri" pitchFamily="34" charset="0"/>
              </a:rPr>
              <a:t>et al. </a:t>
            </a:r>
            <a:r>
              <a:rPr lang="en-US" sz="1600" b="0" dirty="0">
                <a:latin typeface="Calibri" pitchFamily="34" charset="0"/>
              </a:rPr>
              <a:t>Effect of </a:t>
            </a:r>
            <a:r>
              <a:rPr lang="en-US" sz="1600" b="0" dirty="0" smtClean="0">
                <a:latin typeface="Calibri" pitchFamily="34" charset="0"/>
              </a:rPr>
              <a:t>a multipayer </a:t>
            </a:r>
            <a:r>
              <a:rPr lang="en-US" sz="1600" b="0" dirty="0">
                <a:latin typeface="Calibri" pitchFamily="34" charset="0"/>
              </a:rPr>
              <a:t>patient-centered medical home </a:t>
            </a:r>
            <a:r>
              <a:rPr lang="en-US" sz="1600" b="0" dirty="0" smtClean="0">
                <a:latin typeface="Calibri" pitchFamily="34" charset="0"/>
              </a:rPr>
              <a:t>on health </a:t>
            </a:r>
            <a:r>
              <a:rPr lang="en-US" sz="1600" b="0" dirty="0">
                <a:latin typeface="Calibri" pitchFamily="34" charset="0"/>
              </a:rPr>
              <a:t>care utilization and quality: the Rhode </a:t>
            </a:r>
            <a:r>
              <a:rPr lang="en-US" sz="1600" b="0" dirty="0" smtClean="0">
                <a:latin typeface="Calibri" pitchFamily="34" charset="0"/>
              </a:rPr>
              <a:t>Island chronic </a:t>
            </a:r>
            <a:r>
              <a:rPr lang="en-US" sz="1600" b="0" dirty="0">
                <a:latin typeface="Calibri" pitchFamily="34" charset="0"/>
              </a:rPr>
              <a:t>care sustainability initiative pilot program</a:t>
            </a:r>
            <a:r>
              <a:rPr lang="en-US" sz="1600" b="0" dirty="0" smtClean="0">
                <a:latin typeface="Calibri" pitchFamily="34" charset="0"/>
              </a:rPr>
              <a:t>. JAMA </a:t>
            </a:r>
            <a:r>
              <a:rPr lang="en-US" sz="1600" b="0" dirty="0">
                <a:latin typeface="Calibri" pitchFamily="34" charset="0"/>
              </a:rPr>
              <a:t>Intern Med. 2013;173(20):1907-1913</a:t>
            </a:r>
            <a:endParaRPr lang="en-US" sz="1600" b="0" dirty="0" smtClean="0">
              <a:latin typeface="Calibri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19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Conclusions: Southeast PA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32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143000"/>
            <a:ext cx="8140701" cy="5410200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itchFamily="34" charset="0"/>
              </a:rPr>
              <a:t>ACO and medical neighborhood pilots underway</a:t>
            </a:r>
            <a:endParaRPr lang="en-US" b="0" dirty="0" smtClean="0">
              <a:latin typeface="Calibri" pitchFamily="34" charset="0"/>
            </a:endParaRPr>
          </a:p>
          <a:p>
            <a:pPr marL="284163" indent="-284163">
              <a:spcBef>
                <a:spcPts val="3000"/>
              </a:spcBef>
            </a:pPr>
            <a:r>
              <a:rPr lang="en-US" b="0" dirty="0" smtClean="0">
                <a:latin typeface="Calibri" pitchFamily="34" charset="0"/>
              </a:rPr>
              <a:t>In the meantime, two recent qualitative reports have identified facilitators and </a:t>
            </a:r>
            <a:r>
              <a:rPr lang="en-US" b="0" dirty="0" smtClean="0">
                <a:latin typeface="Calibri" pitchFamily="34" charset="0"/>
              </a:rPr>
              <a:t>barriers to improvement</a:t>
            </a:r>
            <a:endParaRPr lang="en-US" b="0" dirty="0" smtClean="0">
              <a:latin typeface="Calibri" pitchFamily="34" charset="0"/>
            </a:endParaRP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Sinsky: </a:t>
            </a:r>
            <a:r>
              <a:rPr lang="en-US" b="0" i="1" dirty="0" smtClean="0">
                <a:latin typeface="Calibri" pitchFamily="34" charset="0"/>
              </a:rPr>
              <a:t>Joy In Practice </a:t>
            </a:r>
            <a:r>
              <a:rPr lang="en-US" b="0" dirty="0" smtClean="0">
                <a:latin typeface="Calibri" pitchFamily="34" charset="0"/>
              </a:rPr>
              <a:t>report (2013)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Dr. Sinsky will be speaking with you tomorrow</a:t>
            </a:r>
            <a:endParaRPr lang="en-US" b="0" dirty="0" smtClean="0">
              <a:latin typeface="Calibri" pitchFamily="34" charset="0"/>
            </a:endParaRPr>
          </a:p>
          <a:p>
            <a:pPr marL="800100" lvl="1" indent="-284163"/>
            <a:r>
              <a:rPr lang="en-US" b="0" dirty="0" smtClean="0">
                <a:latin typeface="Calibri" pitchFamily="34" charset="0"/>
              </a:rPr>
              <a:t>RAND/AMA</a:t>
            </a:r>
            <a:r>
              <a:rPr lang="en-US" b="0" dirty="0">
                <a:latin typeface="Calibri" pitchFamily="34" charset="0"/>
              </a:rPr>
              <a:t>: </a:t>
            </a:r>
            <a:r>
              <a:rPr lang="en-US" b="0" i="1" dirty="0">
                <a:latin typeface="Calibri" pitchFamily="34" charset="0"/>
              </a:rPr>
              <a:t>Factors affecting physician professional satisfaction and their implications for patient care, health </a:t>
            </a:r>
            <a:r>
              <a:rPr lang="en-US" b="0" i="1" dirty="0" smtClean="0">
                <a:latin typeface="Calibri" pitchFamily="34" charset="0"/>
              </a:rPr>
              <a:t>systems</a:t>
            </a:r>
            <a:r>
              <a:rPr lang="en-US" b="0" i="1" dirty="0">
                <a:latin typeface="Calibri" pitchFamily="34" charset="0"/>
              </a:rPr>
              <a:t>, and health </a:t>
            </a:r>
            <a:r>
              <a:rPr lang="en-US" b="0" i="1" dirty="0" smtClean="0">
                <a:latin typeface="Calibri" pitchFamily="34" charset="0"/>
              </a:rPr>
              <a:t>policy </a:t>
            </a:r>
            <a:r>
              <a:rPr lang="en-US" b="0" dirty="0" smtClean="0">
                <a:latin typeface="Calibri" pitchFamily="34" charset="0"/>
              </a:rPr>
              <a:t>(2013)</a:t>
            </a:r>
          </a:p>
          <a:p>
            <a:pPr marL="1200150" lvl="2" indent="-284163"/>
            <a:r>
              <a:rPr lang="en-US" b="0" dirty="0" smtClean="0">
                <a:latin typeface="Calibri" pitchFamily="34" charset="0"/>
              </a:rPr>
              <a:t>I’ll talk about this now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20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Studies of environmental/contextual factors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8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799"/>
            <a:ext cx="8140700" cy="5141913"/>
          </a:xfrm>
          <a:noFill/>
        </p:spPr>
        <p:txBody>
          <a:bodyPr/>
          <a:lstStyle/>
          <a:p>
            <a:pPr marL="284163" indent="-284163"/>
            <a:r>
              <a:rPr lang="en-US" b="0" dirty="0" smtClean="0"/>
              <a:t>Collecting data from 30 practices in 6 states</a:t>
            </a:r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endParaRPr lang="en-US" b="0" dirty="0" smtClean="0"/>
          </a:p>
          <a:p>
            <a:pPr marL="284163" indent="-284163">
              <a:spcBef>
                <a:spcPts val="1800"/>
              </a:spcBef>
            </a:pPr>
            <a:r>
              <a:rPr lang="en-US" b="0" dirty="0" smtClean="0"/>
              <a:t>Over 200 qualitative interviews</a:t>
            </a:r>
            <a:r>
              <a:rPr lang="en-US" b="0" dirty="0"/>
              <a:t>: in-depth data </a:t>
            </a:r>
            <a:r>
              <a:rPr lang="en-US" b="0" dirty="0" smtClean="0"/>
              <a:t>collection allowed detection of unanticipated findings</a:t>
            </a:r>
          </a:p>
          <a:p>
            <a:pPr marL="284163" indent="-284163">
              <a:spcBef>
                <a:spcPts val="1800"/>
              </a:spcBef>
            </a:pPr>
            <a:r>
              <a:rPr lang="en-US" b="0" dirty="0" smtClean="0"/>
              <a:t>Quantitative surveys to further explore qualitative results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21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</a:rPr>
              <a:t>RAND/AMA study of physician professional satisfaction</a:t>
            </a:r>
            <a:endParaRPr lang="en-US" dirty="0">
              <a:solidFill>
                <a:srgbClr val="6900B8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456759"/>
              </p:ext>
            </p:extLst>
          </p:nvPr>
        </p:nvGraphicFramePr>
        <p:xfrm>
          <a:off x="457200" y="1676400"/>
          <a:ext cx="829310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760"/>
                <a:gridCol w="1360068"/>
                <a:gridCol w="1360068"/>
                <a:gridCol w="1360068"/>
                <a:gridCol w="1437438"/>
                <a:gridCol w="1282698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Size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Specialty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Ownership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Large (&gt;50 physicians)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Multi-specialty</a:t>
                      </a:r>
                    </a:p>
                    <a:p>
                      <a:pPr algn="l"/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Physician-owned</a:t>
                      </a:r>
                      <a:r>
                        <a:rPr lang="en-US" b="0" baseline="0" dirty="0" smtClean="0">
                          <a:solidFill>
                            <a:sysClr val="windowText" lastClr="000000"/>
                          </a:solidFill>
                        </a:rPr>
                        <a:t> or partnership</a:t>
                      </a:r>
                      <a:endParaRPr lang="en-US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Medium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(10-49)</a:t>
                      </a:r>
                      <a:endParaRPr lang="en-US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Primary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care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Hospital or other owner</a:t>
                      </a:r>
                      <a:endParaRPr lang="en-US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Small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(&lt;9)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Single specialty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28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80332"/>
            <a:ext cx="7772400" cy="5011737"/>
          </a:xfrm>
          <a:noFill/>
        </p:spPr>
        <p:txBody>
          <a:bodyPr/>
          <a:lstStyle/>
          <a:p>
            <a:pPr>
              <a:buSzPct val="100000"/>
            </a:pPr>
            <a:r>
              <a:rPr lang="en-US" b="0" dirty="0" smtClean="0">
                <a:solidFill>
                  <a:schemeClr val="tx1"/>
                </a:solidFill>
              </a:rPr>
              <a:t>Being </a:t>
            </a:r>
            <a:r>
              <a:rPr lang="en-US" b="0" dirty="0">
                <a:solidFill>
                  <a:schemeClr val="tx1"/>
                </a:solidFill>
              </a:rPr>
              <a:t>able to provide </a:t>
            </a:r>
            <a:r>
              <a:rPr lang="en-US" b="0" dirty="0" smtClean="0">
                <a:solidFill>
                  <a:schemeClr val="tx1"/>
                </a:solidFill>
              </a:rPr>
              <a:t>high-quality patient care is satisfying to physicians</a:t>
            </a:r>
          </a:p>
          <a:p>
            <a:pPr>
              <a:spcBef>
                <a:spcPts val="1800"/>
              </a:spcBef>
              <a:buSzPct val="100000"/>
            </a:pPr>
            <a:r>
              <a:rPr lang="en-US" b="0" dirty="0" smtClean="0">
                <a:solidFill>
                  <a:schemeClr val="tx1"/>
                </a:solidFill>
              </a:rPr>
              <a:t>Obstacles to high-quality care are major sources of dissatisfaction</a:t>
            </a:r>
          </a:p>
          <a:p>
            <a:pPr>
              <a:spcBef>
                <a:spcPts val="1800"/>
              </a:spcBef>
              <a:buSzPct val="100000"/>
            </a:pPr>
            <a:r>
              <a:rPr lang="en-US" b="0" dirty="0" smtClean="0"/>
              <a:t>Similar results in quantitative analysis</a:t>
            </a:r>
          </a:p>
          <a:p>
            <a:pPr lvl="1">
              <a:spcBef>
                <a:spcPts val="1200"/>
              </a:spcBef>
              <a:buSzPct val="100000"/>
            </a:pPr>
            <a:r>
              <a:rPr lang="en-US" b="0" dirty="0" smtClean="0"/>
              <a:t>Significant predictors of better satisfaction:</a:t>
            </a:r>
          </a:p>
          <a:p>
            <a:pPr lvl="2">
              <a:spcBef>
                <a:spcPts val="1200"/>
              </a:spcBef>
              <a:buSzPct val="100000"/>
            </a:pPr>
            <a:r>
              <a:rPr lang="en-US" sz="2000" b="0" dirty="0" smtClean="0"/>
              <a:t>Feeling like it’s possible to provide high quality care</a:t>
            </a:r>
          </a:p>
          <a:p>
            <a:pPr lvl="2">
              <a:spcBef>
                <a:spcPts val="600"/>
              </a:spcBef>
              <a:buSzPct val="100000"/>
            </a:pPr>
            <a:r>
              <a:rPr lang="en-US" sz="2000" b="0" dirty="0" smtClean="0"/>
              <a:t>Practice tries out ideas to improve quality</a:t>
            </a:r>
          </a:p>
          <a:p>
            <a:pPr lvl="2">
              <a:spcBef>
                <a:spcPts val="600"/>
              </a:spcBef>
              <a:buSzPct val="100000"/>
            </a:pPr>
            <a:r>
              <a:rPr lang="en-US" sz="2000" b="0" dirty="0" smtClean="0"/>
              <a:t>Receiving useful feedback about quality of care</a:t>
            </a:r>
          </a:p>
          <a:p>
            <a:pPr lvl="1">
              <a:spcBef>
                <a:spcPts val="1200"/>
              </a:spcBef>
              <a:buSzPct val="100000"/>
            </a:pPr>
            <a:r>
              <a:rPr lang="en-US" b="0" dirty="0" smtClean="0"/>
              <a:t>Feeling overwhelmed by patient needs predicted significantly worse overall professional satisfaction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22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</a:rPr>
              <a:t>Perceived Quality </a:t>
            </a:r>
            <a:r>
              <a:rPr lang="en-US" dirty="0" smtClean="0">
                <a:solidFill>
                  <a:srgbClr val="6900B8"/>
                </a:solidFill>
              </a:rPr>
              <a:t>of Care is Closely Related to Professional Satisfaction</a:t>
            </a:r>
            <a:endParaRPr lang="en-US" dirty="0">
              <a:solidFill>
                <a:srgbClr val="690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80332"/>
            <a:ext cx="7772400" cy="5011737"/>
          </a:xfrm>
          <a:noFill/>
        </p:spPr>
        <p:txBody>
          <a:bodyPr/>
          <a:lstStyle/>
          <a:p>
            <a:pPr>
              <a:buSzPct val="100000"/>
            </a:pPr>
            <a:r>
              <a:rPr lang="en-US" b="0" dirty="0" smtClean="0">
                <a:solidFill>
                  <a:schemeClr val="tx1"/>
                </a:solidFill>
              </a:rPr>
              <a:t>Being </a:t>
            </a:r>
            <a:r>
              <a:rPr lang="en-US" b="0" dirty="0">
                <a:solidFill>
                  <a:schemeClr val="tx1"/>
                </a:solidFill>
              </a:rPr>
              <a:t>able to provide </a:t>
            </a:r>
            <a:r>
              <a:rPr lang="en-US" b="0" dirty="0" smtClean="0">
                <a:solidFill>
                  <a:schemeClr val="tx1"/>
                </a:solidFill>
              </a:rPr>
              <a:t>high-quality patient care is satisfying to physicians</a:t>
            </a:r>
          </a:p>
          <a:p>
            <a:pPr>
              <a:spcBef>
                <a:spcPts val="1800"/>
              </a:spcBef>
              <a:buSzPct val="100000"/>
            </a:pPr>
            <a:r>
              <a:rPr lang="en-US" b="0" dirty="0" smtClean="0">
                <a:solidFill>
                  <a:schemeClr val="tx1"/>
                </a:solidFill>
              </a:rPr>
              <a:t>Obstacles to high-quality care are major sources of dissatisfaction</a:t>
            </a:r>
          </a:p>
          <a:p>
            <a:pPr>
              <a:spcBef>
                <a:spcPts val="1800"/>
              </a:spcBef>
              <a:buSzPct val="100000"/>
            </a:pPr>
            <a:r>
              <a:rPr lang="en-US" b="0" dirty="0" smtClean="0"/>
              <a:t>Physicians </a:t>
            </a:r>
            <a:r>
              <a:rPr lang="en-US" b="0" dirty="0" smtClean="0"/>
              <a:t>as “canaries in the coal mine” for quality</a:t>
            </a:r>
          </a:p>
          <a:p>
            <a:pPr lvl="1">
              <a:buSzPct val="100000"/>
            </a:pPr>
            <a:r>
              <a:rPr lang="en-US" b="0" u="sng" dirty="0" smtClean="0"/>
              <a:t>Sources</a:t>
            </a:r>
            <a:r>
              <a:rPr lang="en-US" b="0" dirty="0" smtClean="0"/>
              <a:t> of dissatisfaction can also be threats to quality</a:t>
            </a:r>
          </a:p>
          <a:p>
            <a:pPr lvl="2">
              <a:buSzPct val="100000"/>
            </a:pPr>
            <a:r>
              <a:rPr lang="en-US" b="0" dirty="0" smtClean="0"/>
              <a:t>Investigate and verify what physicians are saying</a:t>
            </a:r>
          </a:p>
          <a:p>
            <a:pPr lvl="1">
              <a:buSzPct val="100000"/>
            </a:pPr>
            <a:r>
              <a:rPr lang="en-US" b="0" dirty="0" smtClean="0"/>
              <a:t>Solutions not </a:t>
            </a:r>
            <a:r>
              <a:rPr lang="en-US" b="0" dirty="0" smtClean="0"/>
              <a:t>just </a:t>
            </a:r>
            <a:r>
              <a:rPr lang="en-US" b="0" dirty="0" smtClean="0"/>
              <a:t>important to </a:t>
            </a:r>
            <a:r>
              <a:rPr lang="en-US" b="0" dirty="0" smtClean="0"/>
              <a:t>physicians</a:t>
            </a:r>
          </a:p>
          <a:p>
            <a:pPr>
              <a:buSzPct val="100000"/>
            </a:pPr>
            <a:r>
              <a:rPr lang="en-US" dirty="0" smtClean="0"/>
              <a:t>Practices need more </a:t>
            </a:r>
            <a:r>
              <a:rPr lang="en-US" u="sng" dirty="0" smtClean="0"/>
              <a:t>slack</a:t>
            </a:r>
            <a:r>
              <a:rPr lang="en-US" dirty="0" smtClean="0"/>
              <a:t> to improve, or even maintain performance</a:t>
            </a:r>
            <a:endParaRPr lang="en-US" dirty="0" smtClean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23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</a:rPr>
              <a:t>Perceived Quality </a:t>
            </a:r>
            <a:r>
              <a:rPr lang="en-US" dirty="0" smtClean="0">
                <a:solidFill>
                  <a:srgbClr val="6900B8"/>
                </a:solidFill>
              </a:rPr>
              <a:t>of Care is Closely Related to Professional Satisfaction</a:t>
            </a:r>
            <a:endParaRPr lang="en-US" dirty="0">
              <a:solidFill>
                <a:srgbClr val="690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2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195093"/>
          </a:xfrm>
          <a:noFill/>
        </p:spPr>
        <p:txBody>
          <a:bodyPr/>
          <a:lstStyle/>
          <a:p>
            <a:pPr>
              <a:buSzPct val="100000"/>
            </a:pPr>
            <a:r>
              <a:rPr lang="en-US" b="0" dirty="0" smtClean="0"/>
              <a:t>EHRs improve professional satisfaction in 3 main ways</a:t>
            </a:r>
          </a:p>
          <a:p>
            <a:pPr lvl="1">
              <a:buSzPct val="100000"/>
            </a:pPr>
            <a:r>
              <a:rPr lang="en-US" b="0" dirty="0" smtClean="0"/>
              <a:t>Better access to patient data (within a single EHR)</a:t>
            </a:r>
          </a:p>
          <a:p>
            <a:pPr lvl="1">
              <a:buSzPct val="100000"/>
            </a:pPr>
            <a:r>
              <a:rPr lang="en-US" b="0" dirty="0" smtClean="0"/>
              <a:t>Improve some aspects of quality</a:t>
            </a:r>
          </a:p>
          <a:p>
            <a:pPr lvl="1">
              <a:buSzPct val="100000"/>
            </a:pPr>
            <a:r>
              <a:rPr lang="en-US" b="0" dirty="0" smtClean="0"/>
              <a:t>Better communication within the practice</a:t>
            </a:r>
          </a:p>
          <a:p>
            <a:pPr marL="627063" indent="0">
              <a:spcBef>
                <a:spcPts val="1800"/>
              </a:spcBef>
              <a:buSzPct val="100000"/>
              <a:buNone/>
            </a:pPr>
            <a:r>
              <a:rPr lang="en-US" b="0" i="1" dirty="0" smtClean="0"/>
              <a:t>With [hundreds of] docs, I’m able to look at anybody’s note, anytime, on any patient that I’m interested in or that has seen me for something.  I think [the EHR] just erases a lot of potential for medical errors and so forth because everything is clearly documented, [and] there’s not handwriting issues and so forth.</a:t>
            </a:r>
            <a:endParaRPr lang="en-GB" b="0" i="1" dirty="0" smtClean="0"/>
          </a:p>
          <a:p>
            <a:pPr marL="627063" indent="0">
              <a:spcBef>
                <a:spcPts val="1800"/>
              </a:spcBef>
              <a:buSzPct val="100000"/>
              <a:buNone/>
            </a:pPr>
            <a:r>
              <a:rPr lang="en-GB" b="0" i="1" dirty="0"/>
              <a:t>	</a:t>
            </a:r>
            <a:r>
              <a:rPr lang="en-GB" b="0" i="1" dirty="0" smtClean="0"/>
              <a:t>			—orthopaedic surgeon</a:t>
            </a:r>
            <a:endParaRPr lang="en-US" b="0" dirty="0" smtClean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24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</a:rPr>
              <a:t>EHRs: Both Positive and Negative Effects</a:t>
            </a:r>
            <a:endParaRPr lang="en-US" dirty="0">
              <a:solidFill>
                <a:srgbClr val="690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41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195093"/>
          </a:xfrm>
          <a:noFill/>
        </p:spPr>
        <p:txBody>
          <a:bodyPr/>
          <a:lstStyle/>
          <a:p>
            <a:pPr>
              <a:buSzPct val="100000"/>
            </a:pPr>
            <a:r>
              <a:rPr lang="en-US" b="0" dirty="0" smtClean="0">
                <a:solidFill>
                  <a:schemeClr val="accent5">
                    <a:lumMod val="75000"/>
                  </a:schemeClr>
                </a:solidFill>
              </a:rPr>
              <a:t>EHRs improve professional satisfaction in 3 main ways</a:t>
            </a:r>
          </a:p>
          <a:p>
            <a:pPr>
              <a:spcBef>
                <a:spcPts val="1800"/>
              </a:spcBef>
              <a:buSzPct val="100000"/>
            </a:pPr>
            <a:r>
              <a:rPr lang="en-US" b="0" dirty="0" smtClean="0"/>
              <a:t>The current state of EHR technology worsens professional satisfaction in several ways</a:t>
            </a:r>
          </a:p>
          <a:p>
            <a:pPr lvl="1">
              <a:buSzPct val="100000"/>
            </a:pPr>
            <a:r>
              <a:rPr lang="en-US" b="0" dirty="0" smtClean="0"/>
              <a:t>Time-consuming data entry</a:t>
            </a:r>
          </a:p>
          <a:p>
            <a:pPr lvl="1">
              <a:buSzPct val="100000"/>
            </a:pPr>
            <a:r>
              <a:rPr lang="en-US" b="0" dirty="0" smtClean="0"/>
              <a:t>User interfaces do not match clinical workflow</a:t>
            </a:r>
            <a:endParaRPr lang="en-US" b="0" dirty="0"/>
          </a:p>
          <a:p>
            <a:pPr lvl="1">
              <a:buSzPct val="100000"/>
            </a:pPr>
            <a:r>
              <a:rPr lang="en-US" b="0" dirty="0" smtClean="0"/>
              <a:t>Interference with face-to-face patient care</a:t>
            </a:r>
          </a:p>
          <a:p>
            <a:pPr lvl="1">
              <a:buSzPct val="100000"/>
            </a:pPr>
            <a:r>
              <a:rPr lang="en-US" b="0" dirty="0" smtClean="0"/>
              <a:t>Lack of health information </a:t>
            </a:r>
            <a:r>
              <a:rPr lang="en-US" b="0" dirty="0"/>
              <a:t>exchange </a:t>
            </a:r>
            <a:r>
              <a:rPr lang="en-US" b="0" dirty="0" smtClean="0"/>
              <a:t>between EHRs</a:t>
            </a:r>
          </a:p>
          <a:p>
            <a:pPr lvl="1">
              <a:buSzPct val="100000"/>
            </a:pPr>
            <a:r>
              <a:rPr lang="en-US" b="0" dirty="0" smtClean="0"/>
              <a:t>Information overload</a:t>
            </a:r>
          </a:p>
          <a:p>
            <a:pPr lvl="1">
              <a:buSzPct val="100000"/>
            </a:pPr>
            <a:r>
              <a:rPr lang="en-US" b="0" dirty="0" smtClean="0"/>
              <a:t>Expensive, threatening practice finances</a:t>
            </a:r>
          </a:p>
          <a:p>
            <a:pPr lvl="1">
              <a:buSzPct val="100000"/>
            </a:pPr>
            <a:r>
              <a:rPr lang="en-US" b="0" dirty="0"/>
              <a:t>Inefficient and less fulfilling work content</a:t>
            </a:r>
          </a:p>
          <a:p>
            <a:pPr lvl="1">
              <a:buSzPct val="100000"/>
            </a:pPr>
            <a:r>
              <a:rPr lang="en-US" b="0" dirty="0" smtClean="0"/>
              <a:t>Template-based notes degraded the quality of clinical documentation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25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</a:rPr>
              <a:t>EHRs: Both Positive and Negative Effects</a:t>
            </a:r>
            <a:endParaRPr lang="en-US" dirty="0">
              <a:solidFill>
                <a:srgbClr val="690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01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195093"/>
          </a:xfrm>
          <a:noFill/>
        </p:spPr>
        <p:txBody>
          <a:bodyPr/>
          <a:lstStyle/>
          <a:p>
            <a:pPr>
              <a:buSzPct val="100000"/>
            </a:pPr>
            <a:r>
              <a:rPr lang="en-US" b="0" dirty="0" smtClean="0">
                <a:solidFill>
                  <a:schemeClr val="accent5">
                    <a:lumMod val="75000"/>
                  </a:schemeClr>
                </a:solidFill>
              </a:rPr>
              <a:t>EHRs improve professional satisfaction in 3 main ways</a:t>
            </a:r>
          </a:p>
          <a:p>
            <a:pPr>
              <a:spcBef>
                <a:spcPts val="1800"/>
              </a:spcBef>
              <a:buSzPct val="100000"/>
            </a:pPr>
            <a:r>
              <a:rPr lang="en-US" b="0" dirty="0" smtClean="0"/>
              <a:t>The current state of EHR technology worsens professional satisfaction in several ways</a:t>
            </a:r>
          </a:p>
          <a:p>
            <a:pPr marL="457200" lvl="1" indent="0">
              <a:spcBef>
                <a:spcPts val="1800"/>
              </a:spcBef>
              <a:buSzPct val="100000"/>
              <a:buNone/>
            </a:pPr>
            <a:r>
              <a:rPr lang="en-US" b="0" i="1" dirty="0"/>
              <a:t>What’s really happened </a:t>
            </a:r>
            <a:r>
              <a:rPr lang="en-US" b="0" i="1" dirty="0" smtClean="0"/>
              <a:t>since </a:t>
            </a:r>
            <a:r>
              <a:rPr lang="en-US" b="0" i="1" dirty="0"/>
              <a:t>going on [the EHR] is that I’ve really taken on the responsibility of transcription as well as billing, in addition to the other things… It’s given me more mundane clerk-like duties to do.  The derogatory term, I guess, in residency, was </a:t>
            </a:r>
            <a:r>
              <a:rPr lang="en-US" b="0" i="1" dirty="0" smtClean="0"/>
              <a:t>“</a:t>
            </a:r>
            <a:r>
              <a:rPr lang="en-US" b="0" i="1" dirty="0" err="1" smtClean="0"/>
              <a:t>scutwork</a:t>
            </a:r>
            <a:r>
              <a:rPr lang="en-US" b="0" i="1" dirty="0" smtClean="0"/>
              <a:t>.”  </a:t>
            </a:r>
            <a:r>
              <a:rPr lang="en-US" b="0" i="1" dirty="0"/>
              <a:t>And that’s what [the EHR] has done</a:t>
            </a:r>
            <a:r>
              <a:rPr lang="en-US" b="0" i="1" dirty="0" smtClean="0"/>
              <a:t>.</a:t>
            </a:r>
          </a:p>
          <a:p>
            <a:pPr marL="457200" lvl="1" indent="0">
              <a:spcBef>
                <a:spcPts val="1800"/>
              </a:spcBef>
              <a:buSzPct val="100000"/>
              <a:buNone/>
            </a:pPr>
            <a:r>
              <a:rPr lang="en-GB" b="0" i="1" dirty="0" smtClean="0"/>
              <a:t>				—primary care physician</a:t>
            </a:r>
            <a:endParaRPr lang="en-US" b="0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26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</a:rPr>
              <a:t>EHRs: Both Positive and Negative Effects</a:t>
            </a:r>
            <a:endParaRPr lang="en-US" dirty="0">
              <a:solidFill>
                <a:srgbClr val="690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2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195093"/>
          </a:xfrm>
          <a:noFill/>
        </p:spPr>
        <p:txBody>
          <a:bodyPr/>
          <a:lstStyle/>
          <a:p>
            <a:pPr>
              <a:buSzPct val="100000"/>
            </a:pPr>
            <a:r>
              <a:rPr lang="en-US" b="0" dirty="0" smtClean="0">
                <a:solidFill>
                  <a:schemeClr val="accent5">
                    <a:lumMod val="75000"/>
                  </a:schemeClr>
                </a:solidFill>
              </a:rPr>
              <a:t>EHRs improve professional satisfaction in 3 main ways</a:t>
            </a:r>
          </a:p>
          <a:p>
            <a:pPr>
              <a:spcBef>
                <a:spcPts val="1800"/>
              </a:spcBef>
              <a:buSzPct val="100000"/>
            </a:pPr>
            <a:r>
              <a:rPr lang="en-US" b="0" dirty="0" smtClean="0"/>
              <a:t>The current state of EHR technology worsens professional satisfaction in several ways</a:t>
            </a:r>
          </a:p>
          <a:p>
            <a:pPr marL="457200" lvl="1" indent="0">
              <a:spcBef>
                <a:spcPts val="1800"/>
              </a:spcBef>
              <a:buSzPct val="100000"/>
              <a:buNone/>
            </a:pPr>
            <a:r>
              <a:rPr lang="en-US" b="0" i="1" dirty="0"/>
              <a:t>Every screen’s got 50 different things, you know, that are changing.  It slows me down.  So, I do a lot of my charting at night. …But, the problem is I’m spending more hours doing it than I would have before.  We have Dragon, which you have to be careful of, because I just [dictated] a ‘Patient’s prostate is bothering him’ and it turned out ‘Patient’s prostitute is bothering him.’  You really have to read that carefully, because I can end up going to court with that stuff.</a:t>
            </a:r>
            <a:endParaRPr lang="en-US" b="0" i="1" dirty="0" smtClean="0"/>
          </a:p>
          <a:p>
            <a:pPr marL="457200" lvl="1" indent="0">
              <a:spcBef>
                <a:spcPts val="1800"/>
              </a:spcBef>
              <a:buSzPct val="100000"/>
              <a:buNone/>
            </a:pPr>
            <a:r>
              <a:rPr lang="en-GB" b="0" i="1" dirty="0" smtClean="0"/>
              <a:t>				—</a:t>
            </a:r>
            <a:r>
              <a:rPr lang="en-GB" b="0" i="1" dirty="0"/>
              <a:t>primary care </a:t>
            </a:r>
            <a:r>
              <a:rPr lang="en-GB" b="0" i="1" dirty="0" smtClean="0"/>
              <a:t>physician</a:t>
            </a:r>
            <a:endParaRPr lang="en-US" b="0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27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</a:rPr>
              <a:t>EHRs: Both Positive and Negative Effects</a:t>
            </a:r>
            <a:endParaRPr lang="en-US" dirty="0">
              <a:solidFill>
                <a:srgbClr val="690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0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195093"/>
          </a:xfrm>
          <a:noFill/>
        </p:spPr>
        <p:txBody>
          <a:bodyPr/>
          <a:lstStyle/>
          <a:p>
            <a:pPr>
              <a:buSzPct val="100000"/>
            </a:pPr>
            <a:r>
              <a:rPr lang="en-US" b="0" dirty="0" smtClean="0">
                <a:solidFill>
                  <a:schemeClr val="accent5">
                    <a:lumMod val="75000"/>
                  </a:schemeClr>
                </a:solidFill>
              </a:rPr>
              <a:t>EHRs improve professional satisfaction in 3 main ways</a:t>
            </a:r>
          </a:p>
          <a:p>
            <a:pPr>
              <a:spcBef>
                <a:spcPts val="1800"/>
              </a:spcBef>
              <a:buSzPct val="100000"/>
            </a:pPr>
            <a:r>
              <a:rPr lang="en-US" b="0" dirty="0" smtClean="0"/>
              <a:t>The current state of EHR technology worsens professional satisfaction in several ways</a:t>
            </a:r>
          </a:p>
          <a:p>
            <a:pPr marL="457200" lvl="1" indent="0">
              <a:spcBef>
                <a:spcPts val="1800"/>
              </a:spcBef>
              <a:buSzPct val="100000"/>
              <a:buNone/>
            </a:pPr>
            <a:r>
              <a:rPr lang="en-US" b="0" i="1" dirty="0"/>
              <a:t>As with all electronic medical records, I greatly dislike the document that’s </a:t>
            </a:r>
            <a:r>
              <a:rPr lang="en-US" b="0" i="1" dirty="0" smtClean="0"/>
              <a:t>produced. … We </a:t>
            </a:r>
            <a:r>
              <a:rPr lang="en-US" b="0" i="1" dirty="0"/>
              <a:t>have been forced to abandon [a way of documentation] that was always very effective and very succinct</a:t>
            </a:r>
            <a:r>
              <a:rPr lang="en-US" b="0" i="1" dirty="0" smtClean="0"/>
              <a:t>. … These </a:t>
            </a:r>
            <a:r>
              <a:rPr lang="en-US" b="0" i="1" dirty="0"/>
              <a:t>new documents are unreadable because you’ve got to skim through them really quickly and say </a:t>
            </a:r>
            <a:r>
              <a:rPr lang="en-US" b="0" i="1" dirty="0" smtClean="0"/>
              <a:t>“Where’s </a:t>
            </a:r>
            <a:r>
              <a:rPr lang="en-US" b="0" i="1" dirty="0"/>
              <a:t>the meat here</a:t>
            </a:r>
            <a:r>
              <a:rPr lang="en-US" b="0" i="1" dirty="0" smtClean="0"/>
              <a:t>?”</a:t>
            </a:r>
          </a:p>
          <a:p>
            <a:pPr marL="457200" lvl="1" indent="0">
              <a:spcBef>
                <a:spcPts val="1800"/>
              </a:spcBef>
              <a:buSzPct val="100000"/>
              <a:buNone/>
            </a:pPr>
            <a:r>
              <a:rPr lang="en-GB" b="0" i="1" dirty="0" smtClean="0"/>
              <a:t>				—cardiologist</a:t>
            </a:r>
            <a:endParaRPr lang="en-US" b="0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28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</a:rPr>
              <a:t>EHRs: Both Positive and Negative Effects</a:t>
            </a:r>
            <a:endParaRPr lang="en-US" dirty="0">
              <a:solidFill>
                <a:srgbClr val="690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0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143000"/>
            <a:ext cx="8140701" cy="5562600"/>
          </a:xfrm>
        </p:spPr>
        <p:txBody>
          <a:bodyPr/>
          <a:lstStyle/>
          <a:p>
            <a:pPr marL="284163" indent="-284163"/>
            <a:r>
              <a:rPr lang="en-US" b="0" dirty="0" smtClean="0">
                <a:latin typeface="Calibri" pitchFamily="34" charset="0"/>
              </a:rPr>
              <a:t>The origins of improvement efforts may be important to their effectiveness</a:t>
            </a:r>
            <a:endParaRPr lang="en-US" b="0" dirty="0" smtClean="0">
              <a:latin typeface="Calibri" pitchFamily="34" charset="0"/>
            </a:endParaRPr>
          </a:p>
          <a:p>
            <a:pPr marL="284163" indent="-284163">
              <a:spcBef>
                <a:spcPts val="1800"/>
              </a:spcBef>
            </a:pPr>
            <a:r>
              <a:rPr lang="en-US" b="0" dirty="0" smtClean="0">
                <a:latin typeface="Calibri" pitchFamily="34" charset="0"/>
              </a:rPr>
              <a:t>Efforts originating within practices: likeliest to successfully improve on all desired dimensions?</a:t>
            </a:r>
          </a:p>
          <a:p>
            <a:pPr marL="800100" lvl="1" indent="-284163">
              <a:spcBef>
                <a:spcPts val="0"/>
              </a:spcBef>
            </a:pPr>
            <a:r>
              <a:rPr lang="en-US" b="0" dirty="0" smtClean="0">
                <a:latin typeface="Calibri" pitchFamily="34" charset="0"/>
              </a:rPr>
              <a:t>But most practices probably need resources, customized guidance, and enough organizational slack to do meaningful change </a:t>
            </a:r>
          </a:p>
          <a:p>
            <a:pPr marL="800100" lvl="1" indent="-284163">
              <a:spcBef>
                <a:spcPts val="0"/>
              </a:spcBef>
            </a:pPr>
            <a:r>
              <a:rPr lang="en-US" b="0" dirty="0" smtClean="0">
                <a:latin typeface="Calibri" pitchFamily="34" charset="0"/>
              </a:rPr>
              <a:t>In primary care, creating slack probably means a substantial departure from fee-for-service payment (a la </a:t>
            </a:r>
            <a:r>
              <a:rPr lang="en-US" b="0" smtClean="0">
                <a:latin typeface="Calibri" pitchFamily="34" charset="0"/>
              </a:rPr>
              <a:t>Group Health)</a:t>
            </a:r>
            <a:endParaRPr lang="en-US" b="0" dirty="0" smtClean="0">
              <a:latin typeface="Calibri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29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Putting it all together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2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143000"/>
            <a:ext cx="8140701" cy="5562600"/>
          </a:xfrm>
        </p:spPr>
        <p:txBody>
          <a:bodyPr/>
          <a:lstStyle/>
          <a:p>
            <a:pPr marL="284163" indent="-284163">
              <a:spcBef>
                <a:spcPts val="1800"/>
              </a:spcBef>
            </a:pPr>
            <a:r>
              <a:rPr lang="en-US" b="0" dirty="0" smtClean="0">
                <a:latin typeface="Calibri" pitchFamily="34" charset="0"/>
              </a:rPr>
              <a:t>More prescriptive, uniformly applied approaches haven’t done as well so far, possibly because they:</a:t>
            </a:r>
          </a:p>
          <a:p>
            <a:pPr marL="800100" lvl="1" indent="-284163">
              <a:spcBef>
                <a:spcPts val="0"/>
              </a:spcBef>
            </a:pPr>
            <a:r>
              <a:rPr lang="en-US" b="0" dirty="0">
                <a:latin typeface="Calibri" pitchFamily="34" charset="0"/>
              </a:rPr>
              <a:t>r</a:t>
            </a:r>
            <a:r>
              <a:rPr lang="en-US" b="0" dirty="0" smtClean="0">
                <a:latin typeface="Calibri" pitchFamily="34" charset="0"/>
              </a:rPr>
              <a:t>each or exceed the </a:t>
            </a:r>
            <a:r>
              <a:rPr lang="en-US" b="0" dirty="0">
                <a:latin typeface="Calibri" pitchFamily="34" charset="0"/>
              </a:rPr>
              <a:t>limits of what can be </a:t>
            </a:r>
            <a:r>
              <a:rPr lang="en-US" b="0" dirty="0" smtClean="0">
                <a:latin typeface="Calibri" pitchFamily="34" charset="0"/>
              </a:rPr>
              <a:t>pre-specified, given the heterogeneity of primary care practice</a:t>
            </a:r>
          </a:p>
          <a:p>
            <a:pPr marL="800100" lvl="1" indent="-284163">
              <a:spcBef>
                <a:spcPts val="0"/>
              </a:spcBef>
            </a:pPr>
            <a:r>
              <a:rPr lang="en-US" b="0" dirty="0">
                <a:latin typeface="Calibri" pitchFamily="34" charset="0"/>
              </a:rPr>
              <a:t>l</a:t>
            </a:r>
            <a:r>
              <a:rPr lang="en-US" b="0" dirty="0" smtClean="0">
                <a:latin typeface="Calibri" pitchFamily="34" charset="0"/>
              </a:rPr>
              <a:t>imit practices</a:t>
            </a:r>
            <a:r>
              <a:rPr lang="en-US" b="0" dirty="0">
                <a:latin typeface="Calibri" pitchFamily="34" charset="0"/>
              </a:rPr>
              <a:t>’ ability to </a:t>
            </a:r>
            <a:r>
              <a:rPr lang="en-US" b="0" dirty="0" smtClean="0">
                <a:latin typeface="Calibri" pitchFamily="34" charset="0"/>
              </a:rPr>
              <a:t>customize solutions to local needs</a:t>
            </a:r>
          </a:p>
          <a:p>
            <a:pPr marL="800100" lvl="1" indent="-284163">
              <a:spcBef>
                <a:spcPts val="0"/>
              </a:spcBef>
            </a:pPr>
            <a:r>
              <a:rPr lang="en-US" b="0" dirty="0" smtClean="0">
                <a:latin typeface="Calibri" pitchFamily="34" charset="0"/>
              </a:rPr>
              <a:t>actually degrade performance when changes that are poorly designed or mismatched to practices’ pre-intervention states are pushed out with strong incentives</a:t>
            </a:r>
          </a:p>
          <a:p>
            <a:pPr marL="284163" indent="-284163">
              <a:spcBef>
                <a:spcPts val="0"/>
              </a:spcBef>
            </a:pPr>
            <a:endParaRPr lang="en-US" b="0" dirty="0" smtClean="0">
              <a:latin typeface="Calibri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30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 smtClean="0">
                <a:solidFill>
                  <a:srgbClr val="6900B8"/>
                </a:solidFill>
                <a:latin typeface="Calibri" pitchFamily="34" charset="0"/>
              </a:rPr>
              <a:t>Putting it all together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8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09600"/>
            <a:ext cx="9144000" cy="685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6200AC"/>
                </a:solidFill>
              </a:rPr>
              <a:t>Thank you</a:t>
            </a:r>
            <a:endParaRPr lang="en-US" sz="2400" b="0" i="0" dirty="0" smtClean="0">
              <a:solidFill>
                <a:srgbClr val="6200AC"/>
              </a:solidFill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8610600" y="63246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ABD185E-9C0A-4AAD-A338-E27AFF977048}" type="slidenum">
              <a:rPr lang="en-US" sz="1800"/>
              <a:pPr/>
              <a:t>31</a:t>
            </a:fld>
            <a:endParaRPr lang="en-US" sz="1800"/>
          </a:p>
        </p:txBody>
      </p:sp>
      <p:sp>
        <p:nvSpPr>
          <p:cNvPr id="4" name="TextBox 3"/>
          <p:cNvSpPr txBox="1"/>
          <p:nvPr/>
        </p:nvSpPr>
        <p:spPr>
          <a:xfrm>
            <a:off x="601785" y="1905000"/>
            <a:ext cx="38940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Contact:</a:t>
            </a:r>
          </a:p>
          <a:p>
            <a:r>
              <a:rPr lang="en-US" dirty="0" smtClean="0"/>
              <a:t>Mark </a:t>
            </a:r>
            <a:r>
              <a:rPr lang="en-US" dirty="0"/>
              <a:t>Friedberg, MD, MPP</a:t>
            </a:r>
            <a:br>
              <a:rPr lang="en-US" dirty="0"/>
            </a:br>
            <a:r>
              <a:rPr lang="en-US" dirty="0"/>
              <a:t>mfriedbe@rand.org</a:t>
            </a:r>
          </a:p>
        </p:txBody>
      </p:sp>
    </p:spTree>
    <p:extLst>
      <p:ext uri="{BB962C8B-B14F-4D97-AF65-F5344CB8AC3E}">
        <p14:creationId xmlns:p14="http://schemas.microsoft.com/office/powerpoint/2010/main" val="172232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143000"/>
            <a:ext cx="8140701" cy="55626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When people say “medical home,” ask what they mean, exactly</a:t>
            </a:r>
          </a:p>
          <a:p>
            <a:pPr marL="800100" lvl="1" indent="-342900">
              <a:buFont typeface="Lucida Grande"/>
              <a:buChar char="‒"/>
            </a:pPr>
            <a:r>
              <a:rPr lang="en-US" sz="2000" b="0" dirty="0">
                <a:latin typeface="Calibri" panose="020F0502020204030204" pitchFamily="34" charset="0"/>
              </a:rPr>
              <a:t>A theoretical concept?</a:t>
            </a:r>
          </a:p>
          <a:p>
            <a:pPr marL="800100" lvl="1" indent="-342900">
              <a:buFont typeface="Lucida Grande"/>
              <a:buChar char="‒"/>
            </a:pPr>
            <a:r>
              <a:rPr lang="en-US" sz="2000" b="0" dirty="0">
                <a:latin typeface="Calibri" panose="020F0502020204030204" pitchFamily="34" charset="0"/>
              </a:rPr>
              <a:t>A real-world intervention?  What are the ingredients?</a:t>
            </a:r>
          </a:p>
          <a:p>
            <a:pPr marL="800100" lvl="1" indent="-342900">
              <a:buFont typeface="Lucida Grande"/>
              <a:buChar char="‒"/>
            </a:pPr>
            <a:r>
              <a:rPr lang="en-US" sz="2000" b="0" dirty="0">
                <a:latin typeface="Calibri" panose="020F0502020204030204" pitchFamily="34" charset="0"/>
              </a:rPr>
              <a:t>There are many definitions. Don’t assume </a:t>
            </a:r>
            <a:r>
              <a:rPr lang="en-US" sz="2000" b="0" dirty="0" smtClean="0">
                <a:latin typeface="Calibri" panose="020F0502020204030204" pitchFamily="34" charset="0"/>
              </a:rPr>
              <a:t>two </a:t>
            </a:r>
            <a:r>
              <a:rPr lang="en-US" sz="2000" b="0" dirty="0">
                <a:latin typeface="Calibri" panose="020F0502020204030204" pitchFamily="34" charset="0"/>
              </a:rPr>
              <a:t>people talking about the “medical home” are talking about the same thing.</a:t>
            </a:r>
            <a:endParaRPr lang="en-US" sz="2000" b="0" dirty="0">
              <a:latin typeface="Calibri" panose="020F0502020204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32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>
                <a:solidFill>
                  <a:srgbClr val="6900B8"/>
                </a:solidFill>
                <a:latin typeface="Calibri" pitchFamily="34" charset="0"/>
              </a:rPr>
              <a:t>Advice for navigating the medical home policy space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41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143000"/>
            <a:ext cx="8140701" cy="5562600"/>
          </a:xfrm>
        </p:spPr>
        <p:txBody>
          <a:bodyPr/>
          <a:lstStyle/>
          <a:p>
            <a:pPr>
              <a:buClr>
                <a:schemeClr val="bg1">
                  <a:lumMod val="75000"/>
                </a:schemeClr>
              </a:buClr>
              <a:buSzPct val="100000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When people say “medical home,” ask what they mean, exactly</a:t>
            </a:r>
          </a:p>
          <a:p>
            <a:pPr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</a:rPr>
              <a:t>When you hear about medical home “evidence,” scrutinize the intervention and the methods</a:t>
            </a:r>
          </a:p>
          <a:p>
            <a:pPr marL="800100" lvl="1" indent="-342900">
              <a:buFont typeface="Lucida Grande"/>
              <a:buChar char="‒"/>
            </a:pPr>
            <a:r>
              <a:rPr lang="en-US" sz="2000" b="0" dirty="0">
                <a:latin typeface="Calibri" panose="020F0502020204030204" pitchFamily="34" charset="0"/>
              </a:rPr>
              <a:t>What definition of “medical home” was studied?</a:t>
            </a:r>
          </a:p>
          <a:p>
            <a:pPr marL="800100" lvl="1" indent="-342900">
              <a:buFont typeface="Lucida Grande"/>
              <a:buChar char="‒"/>
            </a:pPr>
            <a:r>
              <a:rPr lang="en-US" sz="2000" b="0" dirty="0">
                <a:latin typeface="Calibri" panose="020F0502020204030204" pitchFamily="34" charset="0"/>
              </a:rPr>
              <a:t>Are the methods credible?  Are they even published?</a:t>
            </a:r>
          </a:p>
          <a:p>
            <a:pPr marL="800100" lvl="1" indent="-342900">
              <a:buFont typeface="Lucida Grande"/>
              <a:buChar char="‒"/>
            </a:pPr>
            <a:r>
              <a:rPr lang="en-US" sz="2000" b="0" dirty="0">
                <a:latin typeface="Calibri" panose="020F0502020204030204" pitchFamily="34" charset="0"/>
              </a:rPr>
              <a:t>Don’t rely on summaries and </a:t>
            </a:r>
            <a:r>
              <a:rPr lang="en-US" sz="2000" b="0" dirty="0" smtClean="0">
                <a:latin typeface="Calibri" panose="020F0502020204030204" pitchFamily="34" charset="0"/>
              </a:rPr>
              <a:t>abstracts.  Get </a:t>
            </a:r>
            <a:r>
              <a:rPr lang="en-US" sz="2000" b="0" dirty="0">
                <a:latin typeface="Calibri" panose="020F0502020204030204" pitchFamily="34" charset="0"/>
              </a:rPr>
              <a:t>into the </a:t>
            </a:r>
            <a:r>
              <a:rPr lang="en-US" sz="2000" b="0" dirty="0" smtClean="0">
                <a:latin typeface="Calibri" panose="020F0502020204030204" pitchFamily="34" charset="0"/>
              </a:rPr>
              <a:t>weeds.</a:t>
            </a:r>
            <a:endParaRPr lang="en-US" sz="2000" b="0" dirty="0">
              <a:latin typeface="Calibri" panose="020F0502020204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33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>
                <a:solidFill>
                  <a:srgbClr val="6900B8"/>
                </a:solidFill>
                <a:latin typeface="Calibri" pitchFamily="34" charset="0"/>
              </a:rPr>
              <a:t>Advice for navigating the medical home policy space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143000"/>
            <a:ext cx="8140701" cy="5562600"/>
          </a:xfrm>
        </p:spPr>
        <p:txBody>
          <a:bodyPr/>
          <a:lstStyle/>
          <a:p>
            <a:pPr>
              <a:buClr>
                <a:schemeClr val="bg1">
                  <a:lumMod val="75000"/>
                </a:schemeClr>
              </a:buClr>
              <a:buSzPct val="100000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When people say “medical home,” ask what they mean, exactly</a:t>
            </a:r>
          </a:p>
          <a:p>
            <a:pPr>
              <a:buClr>
                <a:schemeClr val="bg1">
                  <a:lumMod val="75000"/>
                </a:schemeClr>
              </a:buClr>
              <a:buFont typeface="Arial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When you hear about medical home “evidence,” scrutinize the intervention and the methods</a:t>
            </a:r>
          </a:p>
          <a:p>
            <a:pPr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</a:rPr>
              <a:t>Pay attention to health system context</a:t>
            </a:r>
          </a:p>
          <a:p>
            <a:pPr marL="800100" lvl="1" indent="-342900">
              <a:buFont typeface="Lucida Grande"/>
              <a:buChar char="‒"/>
            </a:pPr>
            <a:r>
              <a:rPr lang="en-US" sz="2000" b="0" dirty="0">
                <a:latin typeface="Calibri" panose="020F0502020204030204" pitchFamily="34" charset="0"/>
              </a:rPr>
              <a:t>The </a:t>
            </a:r>
            <a:r>
              <a:rPr lang="en-US" sz="2000" b="0" dirty="0" smtClean="0">
                <a:latin typeface="Calibri" panose="020F0502020204030204" pitchFamily="34" charset="0"/>
              </a:rPr>
              <a:t>strongest evidence </a:t>
            </a:r>
            <a:r>
              <a:rPr lang="en-US" sz="2000" b="0" dirty="0">
                <a:latin typeface="Calibri" panose="020F0502020204030204" pitchFamily="34" charset="0"/>
              </a:rPr>
              <a:t>in favor of primary care comes from area-level studies</a:t>
            </a:r>
          </a:p>
          <a:p>
            <a:pPr marL="800100" lvl="1" indent="-342900">
              <a:buFont typeface="Lucida Grande"/>
              <a:buChar char="‒"/>
            </a:pPr>
            <a:r>
              <a:rPr lang="en-US" sz="2000" b="0" dirty="0">
                <a:latin typeface="Calibri" panose="020F0502020204030204" pitchFamily="34" charset="0"/>
              </a:rPr>
              <a:t>Primary care medical homes may need cooperation from hospitals, subspecialists, etc.</a:t>
            </a:r>
          </a:p>
          <a:p>
            <a:pPr marL="1200150" lvl="2" indent="-342900">
              <a:buFont typeface="Lucida Grande"/>
              <a:buChar char="‒"/>
            </a:pPr>
            <a:r>
              <a:rPr lang="en-US" sz="1800" b="0" dirty="0">
                <a:latin typeface="Calibri" panose="020F0502020204030204" pitchFamily="34" charset="0"/>
              </a:rPr>
              <a:t>“Medical neighborhood”</a:t>
            </a:r>
          </a:p>
          <a:p>
            <a:pPr marL="1200150" lvl="2" indent="-342900">
              <a:buFont typeface="Lucida Grande"/>
              <a:buChar char="‒"/>
            </a:pPr>
            <a:r>
              <a:rPr lang="en-US" sz="1800" b="0" dirty="0">
                <a:latin typeface="Calibri" panose="020F0502020204030204" pitchFamily="34" charset="0"/>
              </a:rPr>
              <a:t>Accountable care organizations, or other large providers taking global payment</a:t>
            </a:r>
            <a:endParaRPr lang="en-US" b="0" dirty="0">
              <a:latin typeface="Calibri" panose="020F0502020204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670925" y="6208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9456-FC6D-4BBC-866E-C165E55A6479}" type="slidenum">
              <a:rPr lang="en-US" sz="1800"/>
              <a:pPr/>
              <a:t>34</a:t>
            </a:fld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1188"/>
          </a:xfrm>
        </p:spPr>
        <p:txBody>
          <a:bodyPr/>
          <a:lstStyle/>
          <a:p>
            <a:r>
              <a:rPr lang="en-US" dirty="0">
                <a:solidFill>
                  <a:srgbClr val="6900B8"/>
                </a:solidFill>
                <a:latin typeface="Calibri" pitchFamily="34" charset="0"/>
              </a:rPr>
              <a:t>Advice for navigating the medical home policy space</a:t>
            </a:r>
            <a:endParaRPr lang="en-US" dirty="0">
              <a:solidFill>
                <a:srgbClr val="6900B8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3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_wPurpleLogo">
  <a:themeElements>
    <a:clrScheme name="">
      <a:dk1>
        <a:srgbClr val="000000"/>
      </a:dk1>
      <a:lt1>
        <a:srgbClr val="FFFFFF"/>
      </a:lt1>
      <a:dk2>
        <a:srgbClr val="000000"/>
      </a:dk2>
      <a:lt2>
        <a:srgbClr val="569FD2"/>
      </a:lt2>
      <a:accent1>
        <a:srgbClr val="006C64"/>
      </a:accent1>
      <a:accent2>
        <a:srgbClr val="0000FF"/>
      </a:accent2>
      <a:accent3>
        <a:srgbClr val="FFFFFF"/>
      </a:accent3>
      <a:accent4>
        <a:srgbClr val="000000"/>
      </a:accent4>
      <a:accent5>
        <a:srgbClr val="AABAB8"/>
      </a:accent5>
      <a:accent6>
        <a:srgbClr val="0000E7"/>
      </a:accent6>
      <a:hlink>
        <a:srgbClr val="993366"/>
      </a:hlink>
      <a:folHlink>
        <a:srgbClr val="003366"/>
      </a:folHlink>
    </a:clrScheme>
    <a:fontScheme name="White_wPurpleLog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hite_wPurple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wPurpleLog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wPurpleLog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wPurpleLog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wPurpleLog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wPurpleLog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wPurpleLog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10996</TotalTime>
  <Words>2514</Words>
  <Application>Microsoft Office PowerPoint</Application>
  <PresentationFormat>On-screen Show (4:3)</PresentationFormat>
  <Paragraphs>326</Paragraphs>
  <Slides>34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White_wPurpleLogo</vt:lpstr>
      <vt:lpstr>Microsoft Excel 97-2003 Worksheet</vt:lpstr>
      <vt:lpstr>The Evidence Base for Improving Primary Care  _____________________________</vt:lpstr>
      <vt:lpstr>Outline</vt:lpstr>
      <vt:lpstr>Definitions: Evidence, Improving, Primary Care</vt:lpstr>
      <vt:lpstr>PowerPoint Presentation</vt:lpstr>
      <vt:lpstr>PowerPoint Presentation</vt:lpstr>
      <vt:lpstr>Conceptual model: repurposing Donabedian*</vt:lpstr>
      <vt:lpstr>Interventions to improve primary care</vt:lpstr>
      <vt:lpstr>PowerPoint Presentation</vt:lpstr>
      <vt:lpstr>Three general categories of evidence on structural interventions</vt:lpstr>
      <vt:lpstr>PowerPoint Presentation</vt:lpstr>
      <vt:lpstr>De novo intervention: Group Health Collaborative</vt:lpstr>
      <vt:lpstr>PowerPoint Presentation</vt:lpstr>
      <vt:lpstr>PowerPoint Presentation</vt:lpstr>
      <vt:lpstr>PowerPoint Presentation</vt:lpstr>
      <vt:lpstr>Southeast Region of the Pennsylvania Chronic Care Initiative (PA CCI)</vt:lpstr>
      <vt:lpstr>PA CCI Southeast Region Enhanced Payments</vt:lpstr>
      <vt:lpstr>Among Pilot Practices, There Was Structural Transformation Targeting Quality</vt:lpstr>
      <vt:lpstr>Impact on Patient Care: Summary of Findings</vt:lpstr>
      <vt:lpstr>Conclusions: Southeast PA</vt:lpstr>
      <vt:lpstr>Studies of environmental/contextual factors</vt:lpstr>
      <vt:lpstr>RAND/AMA study of physician professional satisfaction</vt:lpstr>
      <vt:lpstr>Perceived Quality of Care is Closely Related to Professional Satisfaction</vt:lpstr>
      <vt:lpstr>Perceived Quality of Care is Closely Related to Professional Satisfaction</vt:lpstr>
      <vt:lpstr>EHRs: Both Positive and Negative Effects</vt:lpstr>
      <vt:lpstr>EHRs: Both Positive and Negative Effects</vt:lpstr>
      <vt:lpstr>EHRs: Both Positive and Negative Effects</vt:lpstr>
      <vt:lpstr>EHRs: Both Positive and Negative Effects</vt:lpstr>
      <vt:lpstr>EHRs: Both Positive and Negative Effects</vt:lpstr>
      <vt:lpstr>Putting it all together</vt:lpstr>
      <vt:lpstr>Putting it all together</vt:lpstr>
      <vt:lpstr>Thank you</vt:lpstr>
      <vt:lpstr>Advice for navigating the medical home policy space</vt:lpstr>
      <vt:lpstr>Advice for navigating the medical home policy space</vt:lpstr>
      <vt:lpstr>Advice for navigating the medical home policy space</vt:lpstr>
    </vt:vector>
  </TitlesOfParts>
  <Company>RAND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Dissemination and Adoption of CER Findings when Findings Challenge Current Practices</dc:title>
  <dc:creator>IST</dc:creator>
  <cp:lastModifiedBy>Mark Friedberg</cp:lastModifiedBy>
  <cp:revision>649</cp:revision>
  <dcterms:created xsi:type="dcterms:W3CDTF">2010-08-20T15:46:16Z</dcterms:created>
  <dcterms:modified xsi:type="dcterms:W3CDTF">2014-03-10T02:04:27Z</dcterms:modified>
</cp:coreProperties>
</file>