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82" r:id="rId6"/>
  </p:sldMasterIdLst>
  <p:notesMasterIdLst>
    <p:notesMasterId r:id="rId42"/>
  </p:notesMasterIdLst>
  <p:sldIdLst>
    <p:sldId id="375" r:id="rId7"/>
    <p:sldId id="378" r:id="rId8"/>
    <p:sldId id="384" r:id="rId9"/>
    <p:sldId id="328" r:id="rId10"/>
    <p:sldId id="265" r:id="rId11"/>
    <p:sldId id="330" r:id="rId12"/>
    <p:sldId id="260" r:id="rId13"/>
    <p:sldId id="268" r:id="rId14"/>
    <p:sldId id="339" r:id="rId15"/>
    <p:sldId id="333" r:id="rId16"/>
    <p:sldId id="334" r:id="rId17"/>
    <p:sldId id="380" r:id="rId18"/>
    <p:sldId id="382" r:id="rId19"/>
    <p:sldId id="385" r:id="rId20"/>
    <p:sldId id="383" r:id="rId21"/>
    <p:sldId id="278" r:id="rId22"/>
    <p:sldId id="344" r:id="rId23"/>
    <p:sldId id="295" r:id="rId24"/>
    <p:sldId id="387" r:id="rId25"/>
    <p:sldId id="287" r:id="rId26"/>
    <p:sldId id="354" r:id="rId27"/>
    <p:sldId id="390" r:id="rId28"/>
    <p:sldId id="396" r:id="rId29"/>
    <p:sldId id="388" r:id="rId30"/>
    <p:sldId id="391" r:id="rId31"/>
    <p:sldId id="398" r:id="rId32"/>
    <p:sldId id="399" r:id="rId33"/>
    <p:sldId id="364" r:id="rId34"/>
    <p:sldId id="389" r:id="rId35"/>
    <p:sldId id="394" r:id="rId36"/>
    <p:sldId id="400" r:id="rId37"/>
    <p:sldId id="386" r:id="rId38"/>
    <p:sldId id="401" r:id="rId39"/>
    <p:sldId id="306" r:id="rId40"/>
    <p:sldId id="258" r:id="rId4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32B0A"/>
    <a:srgbClr val="5F5F5F"/>
    <a:srgbClr val="FFFFFF"/>
    <a:srgbClr val="008000"/>
    <a:srgbClr val="FFA3A3"/>
    <a:srgbClr val="C7E6A4"/>
    <a:srgbClr val="F8F8F8"/>
    <a:srgbClr val="15FF7F"/>
    <a:srgbClr val="E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80" autoAdjust="0"/>
    <p:restoredTop sz="72979" autoAdjust="0"/>
  </p:normalViewPr>
  <p:slideViewPr>
    <p:cSldViewPr>
      <p:cViewPr varScale="1">
        <p:scale>
          <a:sx n="66" d="100"/>
          <a:sy n="66" d="100"/>
        </p:scale>
        <p:origin x="-1626"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D138D4-4343-48A1-B6DB-F7F7D56A72A8}" type="datetimeFigureOut">
              <a:rPr lang="en-US" smtClean="0"/>
              <a:t>3/9/2014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20706C-2CC6-4120-96E4-92827C198A45}" type="slidenum">
              <a:rPr lang="en-US" smtClean="0"/>
              <a:t>‹#›</a:t>
            </a:fld>
            <a:endParaRPr lang="en-US"/>
          </a:p>
        </p:txBody>
      </p:sp>
    </p:spTree>
    <p:extLst>
      <p:ext uri="{BB962C8B-B14F-4D97-AF65-F5344CB8AC3E}">
        <p14:creationId xmlns:p14="http://schemas.microsoft.com/office/powerpoint/2010/main" val="2685340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2</a:t>
            </a:fld>
            <a:endParaRPr lang="en-US"/>
          </a:p>
        </p:txBody>
      </p:sp>
    </p:spTree>
    <p:extLst>
      <p:ext uri="{BB962C8B-B14F-4D97-AF65-F5344CB8AC3E}">
        <p14:creationId xmlns:p14="http://schemas.microsoft.com/office/powerpoint/2010/main" val="3370399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3</a:t>
            </a:fld>
            <a:endParaRPr lang="en-US"/>
          </a:p>
        </p:txBody>
      </p:sp>
    </p:spTree>
    <p:extLst>
      <p:ext uri="{BB962C8B-B14F-4D97-AF65-F5344CB8AC3E}">
        <p14:creationId xmlns:p14="http://schemas.microsoft.com/office/powerpoint/2010/main" val="337039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4</a:t>
            </a:fld>
            <a:endParaRPr lang="en-US"/>
          </a:p>
        </p:txBody>
      </p:sp>
    </p:spTree>
    <p:extLst>
      <p:ext uri="{BB962C8B-B14F-4D97-AF65-F5344CB8AC3E}">
        <p14:creationId xmlns:p14="http://schemas.microsoft.com/office/powerpoint/2010/main" val="695748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5</a:t>
            </a:fld>
            <a:endParaRPr lang="en-US"/>
          </a:p>
        </p:txBody>
      </p:sp>
    </p:spTree>
    <p:extLst>
      <p:ext uri="{BB962C8B-B14F-4D97-AF65-F5344CB8AC3E}">
        <p14:creationId xmlns:p14="http://schemas.microsoft.com/office/powerpoint/2010/main" val="1253138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6</a:t>
            </a:fld>
            <a:endParaRPr lang="en-US"/>
          </a:p>
        </p:txBody>
      </p:sp>
    </p:spTree>
    <p:extLst>
      <p:ext uri="{BB962C8B-B14F-4D97-AF65-F5344CB8AC3E}">
        <p14:creationId xmlns:p14="http://schemas.microsoft.com/office/powerpoint/2010/main" val="1833744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0920706C-2CC6-4120-96E4-92827C198A45}" type="slidenum">
              <a:rPr lang="en-US" smtClean="0"/>
              <a:t>8</a:t>
            </a:fld>
            <a:endParaRPr lang="en-US"/>
          </a:p>
        </p:txBody>
      </p:sp>
    </p:spTree>
    <p:extLst>
      <p:ext uri="{BB962C8B-B14F-4D97-AF65-F5344CB8AC3E}">
        <p14:creationId xmlns:p14="http://schemas.microsoft.com/office/powerpoint/2010/main" val="2089826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9</a:t>
            </a:fld>
            <a:endParaRPr lang="en-US"/>
          </a:p>
        </p:txBody>
      </p:sp>
    </p:spTree>
    <p:extLst>
      <p:ext uri="{BB962C8B-B14F-4D97-AF65-F5344CB8AC3E}">
        <p14:creationId xmlns:p14="http://schemas.microsoft.com/office/powerpoint/2010/main" val="2190923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10</a:t>
            </a:fld>
            <a:endParaRPr lang="en-US"/>
          </a:p>
        </p:txBody>
      </p:sp>
    </p:spTree>
    <p:extLst>
      <p:ext uri="{BB962C8B-B14F-4D97-AF65-F5344CB8AC3E}">
        <p14:creationId xmlns:p14="http://schemas.microsoft.com/office/powerpoint/2010/main" val="34968481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11</a:t>
            </a:fld>
            <a:endParaRPr lang="en-US"/>
          </a:p>
        </p:txBody>
      </p:sp>
    </p:spTree>
    <p:extLst>
      <p:ext uri="{BB962C8B-B14F-4D97-AF65-F5344CB8AC3E}">
        <p14:creationId xmlns:p14="http://schemas.microsoft.com/office/powerpoint/2010/main" val="36389824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12</a:t>
            </a:fld>
            <a:endParaRPr lang="en-US"/>
          </a:p>
        </p:txBody>
      </p:sp>
    </p:spTree>
    <p:extLst>
      <p:ext uri="{BB962C8B-B14F-4D97-AF65-F5344CB8AC3E}">
        <p14:creationId xmlns:p14="http://schemas.microsoft.com/office/powerpoint/2010/main" val="337039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13</a:t>
            </a:fld>
            <a:endParaRPr lang="en-US"/>
          </a:p>
        </p:txBody>
      </p:sp>
    </p:spTree>
    <p:extLst>
      <p:ext uri="{BB962C8B-B14F-4D97-AF65-F5344CB8AC3E}">
        <p14:creationId xmlns:p14="http://schemas.microsoft.com/office/powerpoint/2010/main" val="337039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14</a:t>
            </a:fld>
            <a:endParaRPr lang="en-US"/>
          </a:p>
        </p:txBody>
      </p:sp>
    </p:spTree>
    <p:extLst>
      <p:ext uri="{BB962C8B-B14F-4D97-AF65-F5344CB8AC3E}">
        <p14:creationId xmlns:p14="http://schemas.microsoft.com/office/powerpoint/2010/main" val="3370399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15</a:t>
            </a:fld>
            <a:endParaRPr lang="en-US"/>
          </a:p>
        </p:txBody>
      </p:sp>
    </p:spTree>
    <p:extLst>
      <p:ext uri="{BB962C8B-B14F-4D97-AF65-F5344CB8AC3E}">
        <p14:creationId xmlns:p14="http://schemas.microsoft.com/office/powerpoint/2010/main" val="3370399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16</a:t>
            </a:fld>
            <a:endParaRPr lang="en-US"/>
          </a:p>
        </p:txBody>
      </p:sp>
    </p:spTree>
    <p:extLst>
      <p:ext uri="{BB962C8B-B14F-4D97-AF65-F5344CB8AC3E}">
        <p14:creationId xmlns:p14="http://schemas.microsoft.com/office/powerpoint/2010/main" val="37304425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17</a:t>
            </a:fld>
            <a:endParaRPr lang="en-US"/>
          </a:p>
        </p:txBody>
      </p:sp>
    </p:spTree>
    <p:extLst>
      <p:ext uri="{BB962C8B-B14F-4D97-AF65-F5344CB8AC3E}">
        <p14:creationId xmlns:p14="http://schemas.microsoft.com/office/powerpoint/2010/main" val="4724761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18</a:t>
            </a:fld>
            <a:endParaRPr lang="en-US"/>
          </a:p>
        </p:txBody>
      </p:sp>
    </p:spTree>
    <p:extLst>
      <p:ext uri="{BB962C8B-B14F-4D97-AF65-F5344CB8AC3E}">
        <p14:creationId xmlns:p14="http://schemas.microsoft.com/office/powerpoint/2010/main" val="34799085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19</a:t>
            </a:fld>
            <a:endParaRPr lang="en-US"/>
          </a:p>
        </p:txBody>
      </p:sp>
    </p:spTree>
    <p:extLst>
      <p:ext uri="{BB962C8B-B14F-4D97-AF65-F5344CB8AC3E}">
        <p14:creationId xmlns:p14="http://schemas.microsoft.com/office/powerpoint/2010/main" val="3370399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20</a:t>
            </a:fld>
            <a:endParaRPr lang="en-US"/>
          </a:p>
        </p:txBody>
      </p:sp>
    </p:spTree>
    <p:extLst>
      <p:ext uri="{BB962C8B-B14F-4D97-AF65-F5344CB8AC3E}">
        <p14:creationId xmlns:p14="http://schemas.microsoft.com/office/powerpoint/2010/main" val="1557294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21</a:t>
            </a:fld>
            <a:endParaRPr lang="en-US"/>
          </a:p>
        </p:txBody>
      </p:sp>
    </p:spTree>
    <p:extLst>
      <p:ext uri="{BB962C8B-B14F-4D97-AF65-F5344CB8AC3E}">
        <p14:creationId xmlns:p14="http://schemas.microsoft.com/office/powerpoint/2010/main" val="20204850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22</a:t>
            </a:fld>
            <a:endParaRPr lang="en-US"/>
          </a:p>
        </p:txBody>
      </p:sp>
    </p:spTree>
    <p:extLst>
      <p:ext uri="{BB962C8B-B14F-4D97-AF65-F5344CB8AC3E}">
        <p14:creationId xmlns:p14="http://schemas.microsoft.com/office/powerpoint/2010/main" val="20204850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23</a:t>
            </a:fld>
            <a:endParaRPr lang="en-US"/>
          </a:p>
        </p:txBody>
      </p:sp>
    </p:spTree>
    <p:extLst>
      <p:ext uri="{BB962C8B-B14F-4D97-AF65-F5344CB8AC3E}">
        <p14:creationId xmlns:p14="http://schemas.microsoft.com/office/powerpoint/2010/main" val="20204850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24</a:t>
            </a:fld>
            <a:endParaRPr lang="en-US"/>
          </a:p>
        </p:txBody>
      </p:sp>
    </p:spTree>
    <p:extLst>
      <p:ext uri="{BB962C8B-B14F-4D97-AF65-F5344CB8AC3E}">
        <p14:creationId xmlns:p14="http://schemas.microsoft.com/office/powerpoint/2010/main" val="3370399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25</a:t>
            </a:fld>
            <a:endParaRPr lang="en-US"/>
          </a:p>
        </p:txBody>
      </p:sp>
    </p:spTree>
    <p:extLst>
      <p:ext uri="{BB962C8B-B14F-4D97-AF65-F5344CB8AC3E}">
        <p14:creationId xmlns:p14="http://schemas.microsoft.com/office/powerpoint/2010/main" val="3370399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26</a:t>
            </a:fld>
            <a:endParaRPr lang="en-US"/>
          </a:p>
        </p:txBody>
      </p:sp>
    </p:spTree>
    <p:extLst>
      <p:ext uri="{BB962C8B-B14F-4D97-AF65-F5344CB8AC3E}">
        <p14:creationId xmlns:p14="http://schemas.microsoft.com/office/powerpoint/2010/main" val="3370399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27</a:t>
            </a:fld>
            <a:endParaRPr lang="en-US"/>
          </a:p>
        </p:txBody>
      </p:sp>
    </p:spTree>
    <p:extLst>
      <p:ext uri="{BB962C8B-B14F-4D97-AF65-F5344CB8AC3E}">
        <p14:creationId xmlns:p14="http://schemas.microsoft.com/office/powerpoint/2010/main" val="3370399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29</a:t>
            </a:fld>
            <a:endParaRPr lang="en-US"/>
          </a:p>
        </p:txBody>
      </p:sp>
    </p:spTree>
    <p:extLst>
      <p:ext uri="{BB962C8B-B14F-4D97-AF65-F5344CB8AC3E}">
        <p14:creationId xmlns:p14="http://schemas.microsoft.com/office/powerpoint/2010/main" val="3370399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30</a:t>
            </a:fld>
            <a:endParaRPr lang="en-US"/>
          </a:p>
        </p:txBody>
      </p:sp>
    </p:spTree>
    <p:extLst>
      <p:ext uri="{BB962C8B-B14F-4D97-AF65-F5344CB8AC3E}">
        <p14:creationId xmlns:p14="http://schemas.microsoft.com/office/powerpoint/2010/main" val="3370399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31</a:t>
            </a:fld>
            <a:endParaRPr lang="en-US"/>
          </a:p>
        </p:txBody>
      </p:sp>
    </p:spTree>
    <p:extLst>
      <p:ext uri="{BB962C8B-B14F-4D97-AF65-F5344CB8AC3E}">
        <p14:creationId xmlns:p14="http://schemas.microsoft.com/office/powerpoint/2010/main" val="3370399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32</a:t>
            </a:fld>
            <a:endParaRPr lang="en-US"/>
          </a:p>
        </p:txBody>
      </p:sp>
    </p:spTree>
    <p:extLst>
      <p:ext uri="{BB962C8B-B14F-4D97-AF65-F5344CB8AC3E}">
        <p14:creationId xmlns:p14="http://schemas.microsoft.com/office/powerpoint/2010/main" val="3370399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33</a:t>
            </a:fld>
            <a:endParaRPr lang="en-US"/>
          </a:p>
        </p:txBody>
      </p:sp>
    </p:spTree>
    <p:extLst>
      <p:ext uri="{BB962C8B-B14F-4D97-AF65-F5344CB8AC3E}">
        <p14:creationId xmlns:p14="http://schemas.microsoft.com/office/powerpoint/2010/main" val="3370399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0706C-2CC6-4120-96E4-92827C198A45}" type="slidenum">
              <a:rPr lang="en-US" smtClean="0"/>
              <a:t>34</a:t>
            </a:fld>
            <a:endParaRPr lang="en-US"/>
          </a:p>
        </p:txBody>
      </p:sp>
    </p:spTree>
    <p:extLst>
      <p:ext uri="{BB962C8B-B14F-4D97-AF65-F5344CB8AC3E}">
        <p14:creationId xmlns:p14="http://schemas.microsoft.com/office/powerpoint/2010/main" val="343816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2130425"/>
            <a:ext cx="7772400" cy="1470025"/>
          </a:xfrm>
        </p:spPr>
        <p:txBody>
          <a:bodyPr/>
          <a:lstStyle>
            <a:lvl1pPr>
              <a:defRPr/>
            </a:lvl1pPr>
          </a:lstStyle>
          <a:p>
            <a:pPr lvl="0"/>
            <a:r>
              <a:rPr lang="en-US" altLang="en-US" noProof="0" smtClean="0"/>
              <a:t>Click to edit Master title style</a:t>
            </a:r>
          </a:p>
        </p:txBody>
      </p:sp>
      <p:sp>
        <p:nvSpPr>
          <p:cNvPr id="3075" name="Rectangle 3"/>
          <p:cNvSpPr>
            <a:spLocks noGrp="1" noChangeArrowheads="1"/>
          </p:cNvSpPr>
          <p:nvPr>
            <p:ph type="subTitle" idx="1"/>
          </p:nvPr>
        </p:nvSpPr>
        <p:spPr>
          <a:xfrm>
            <a:off x="1371600" y="3657600"/>
            <a:ext cx="7086600" cy="609600"/>
          </a:xfrm>
        </p:spPr>
        <p:txBody>
          <a:bodyPr/>
          <a:lstStyle>
            <a:lvl1pPr marL="0" indent="0" algn="r">
              <a:buFontTx/>
              <a:buNone/>
              <a:defRPr sz="2800"/>
            </a:lvl1pPr>
          </a:lstStyle>
          <a:p>
            <a:pPr lvl="0"/>
            <a:r>
              <a:rPr lang="en-US" altLang="en-US" noProof="0" smtClean="0"/>
              <a:t>Click to edit Master subtitle style</a:t>
            </a:r>
          </a:p>
        </p:txBody>
      </p:sp>
      <p:sp>
        <p:nvSpPr>
          <p:cNvPr id="3076" name="Rectangle 4"/>
          <p:cNvSpPr>
            <a:spLocks noGrp="1" noChangeArrowheads="1"/>
          </p:cNvSpPr>
          <p:nvPr>
            <p:ph type="dt" sz="half" idx="2"/>
          </p:nvPr>
        </p:nvSpPr>
        <p:spPr/>
        <p:txBody>
          <a:bodyPr/>
          <a:lstStyle>
            <a:lvl1pPr>
              <a:defRPr/>
            </a:lvl1pPr>
          </a:lstStyle>
          <a:p>
            <a:endParaRPr lang="en-US" altLang="en-US"/>
          </a:p>
        </p:txBody>
      </p:sp>
      <p:sp>
        <p:nvSpPr>
          <p:cNvPr id="3077" name="Rectangle 5"/>
          <p:cNvSpPr>
            <a:spLocks noGrp="1" noChangeArrowheads="1"/>
          </p:cNvSpPr>
          <p:nvPr>
            <p:ph type="ftr" sz="quarter" idx="3"/>
          </p:nvPr>
        </p:nvSpPr>
        <p:spPr/>
        <p:txBody>
          <a:bodyPr/>
          <a:lstStyle>
            <a:lvl1pPr>
              <a:defRPr/>
            </a:lvl1pPr>
          </a:lstStyle>
          <a:p>
            <a:endParaRPr lang="en-US" altLang="en-US"/>
          </a:p>
        </p:txBody>
      </p:sp>
      <p:sp>
        <p:nvSpPr>
          <p:cNvPr id="3078" name="Rectangle 6"/>
          <p:cNvSpPr>
            <a:spLocks noGrp="1" noChangeArrowheads="1"/>
          </p:cNvSpPr>
          <p:nvPr>
            <p:ph type="sldNum" sz="quarter" idx="4"/>
          </p:nvPr>
        </p:nvSpPr>
        <p:spPr/>
        <p:txBody>
          <a:bodyPr/>
          <a:lstStyle>
            <a:lvl1pPr>
              <a:defRPr/>
            </a:lvl1pPr>
          </a:lstStyle>
          <a:p>
            <a:fld id="{07FC9F90-CF40-427C-9DE8-55C20F96E3BA}"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C6904672-AEDE-43F6-8B3D-47385B013782}" type="slidenum">
              <a:rPr lang="en-US" altLang="en-US"/>
              <a:pPr/>
              <a:t>‹#›</a:t>
            </a:fld>
            <a:endParaRPr lang="en-US" altLang="en-US"/>
          </a:p>
        </p:txBody>
      </p:sp>
    </p:spTree>
    <p:extLst>
      <p:ext uri="{BB962C8B-B14F-4D97-AF65-F5344CB8AC3E}">
        <p14:creationId xmlns:p14="http://schemas.microsoft.com/office/powerpoint/2010/main" val="125255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285F7E8B-253B-48F0-96BB-F2748EDCA706}" type="slidenum">
              <a:rPr lang="en-US" altLang="en-US"/>
              <a:pPr/>
              <a:t>‹#›</a:t>
            </a:fld>
            <a:endParaRPr lang="en-US" altLang="en-US"/>
          </a:p>
        </p:txBody>
      </p:sp>
    </p:spTree>
    <p:extLst>
      <p:ext uri="{BB962C8B-B14F-4D97-AF65-F5344CB8AC3E}">
        <p14:creationId xmlns:p14="http://schemas.microsoft.com/office/powerpoint/2010/main" val="3831193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447800"/>
            <a:ext cx="3238500"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48100" y="1447800"/>
            <a:ext cx="3238500"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3FD9487D-AEF4-474E-A467-6DA768EE6BE6}" type="slidenum">
              <a:rPr lang="en-US" altLang="en-US"/>
              <a:pPr/>
              <a:t>‹#›</a:t>
            </a:fld>
            <a:endParaRPr lang="en-US" altLang="en-US"/>
          </a:p>
        </p:txBody>
      </p:sp>
    </p:spTree>
    <p:extLst>
      <p:ext uri="{BB962C8B-B14F-4D97-AF65-F5344CB8AC3E}">
        <p14:creationId xmlns:p14="http://schemas.microsoft.com/office/powerpoint/2010/main" val="2404682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F2B3EE45-A337-47E0-8D7F-035E0D1F5FB2}" type="slidenum">
              <a:rPr lang="en-US" altLang="en-US"/>
              <a:pPr/>
              <a:t>‹#›</a:t>
            </a:fld>
            <a:endParaRPr lang="en-US" altLang="en-US"/>
          </a:p>
        </p:txBody>
      </p:sp>
    </p:spTree>
    <p:extLst>
      <p:ext uri="{BB962C8B-B14F-4D97-AF65-F5344CB8AC3E}">
        <p14:creationId xmlns:p14="http://schemas.microsoft.com/office/powerpoint/2010/main" val="396996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EAF7310A-FFE3-423A-AD65-DAE62256DB6E}" type="slidenum">
              <a:rPr lang="en-US" altLang="en-US"/>
              <a:pPr/>
              <a:t>‹#›</a:t>
            </a:fld>
            <a:endParaRPr lang="en-US" altLang="en-US"/>
          </a:p>
        </p:txBody>
      </p:sp>
    </p:spTree>
    <p:extLst>
      <p:ext uri="{BB962C8B-B14F-4D97-AF65-F5344CB8AC3E}">
        <p14:creationId xmlns:p14="http://schemas.microsoft.com/office/powerpoint/2010/main" val="3757171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62DAEC5E-4138-4D9C-A8E7-B7C412C45B40}" type="slidenum">
              <a:rPr lang="en-US" altLang="en-US"/>
              <a:pPr/>
              <a:t>‹#›</a:t>
            </a:fld>
            <a:endParaRPr lang="en-US" altLang="en-US"/>
          </a:p>
        </p:txBody>
      </p:sp>
    </p:spTree>
    <p:extLst>
      <p:ext uri="{BB962C8B-B14F-4D97-AF65-F5344CB8AC3E}">
        <p14:creationId xmlns:p14="http://schemas.microsoft.com/office/powerpoint/2010/main" val="3456932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0F18D7D5-B9DF-4432-BC35-60122ED4D133}" type="slidenum">
              <a:rPr lang="en-US" altLang="en-US"/>
              <a:pPr/>
              <a:t>‹#›</a:t>
            </a:fld>
            <a:endParaRPr lang="en-US" altLang="en-US"/>
          </a:p>
        </p:txBody>
      </p:sp>
    </p:spTree>
    <p:extLst>
      <p:ext uri="{BB962C8B-B14F-4D97-AF65-F5344CB8AC3E}">
        <p14:creationId xmlns:p14="http://schemas.microsoft.com/office/powerpoint/2010/main" val="1213950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2C3F18E5-D41D-4856-9417-B1AC0E611603}" type="slidenum">
              <a:rPr lang="en-US" altLang="en-US"/>
              <a:pPr/>
              <a:t>‹#›</a:t>
            </a:fld>
            <a:endParaRPr lang="en-US" altLang="en-US"/>
          </a:p>
        </p:txBody>
      </p:sp>
    </p:spTree>
    <p:extLst>
      <p:ext uri="{BB962C8B-B14F-4D97-AF65-F5344CB8AC3E}">
        <p14:creationId xmlns:p14="http://schemas.microsoft.com/office/powerpoint/2010/main" val="3761522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91D6D7CC-4AD7-4470-83C5-751DAF082456}" type="slidenum">
              <a:rPr lang="en-US" altLang="en-US"/>
              <a:pPr/>
              <a:t>‹#›</a:t>
            </a:fld>
            <a:endParaRPr lang="en-US" altLang="en-US"/>
          </a:p>
        </p:txBody>
      </p:sp>
    </p:spTree>
    <p:extLst>
      <p:ext uri="{BB962C8B-B14F-4D97-AF65-F5344CB8AC3E}">
        <p14:creationId xmlns:p14="http://schemas.microsoft.com/office/powerpoint/2010/main" val="993152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0"/>
            <a:ext cx="2057400" cy="6126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0"/>
            <a:ext cx="6019800" cy="6126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6CF6A55-AD50-4884-9C1F-04197D8AC92C}" type="slidenum">
              <a:rPr lang="en-US" altLang="en-US"/>
              <a:pPr/>
              <a:t>‹#›</a:t>
            </a:fld>
            <a:endParaRPr lang="en-US" altLang="en-US"/>
          </a:p>
        </p:txBody>
      </p:sp>
    </p:spTree>
    <p:extLst>
      <p:ext uri="{BB962C8B-B14F-4D97-AF65-F5344CB8AC3E}">
        <p14:creationId xmlns:p14="http://schemas.microsoft.com/office/powerpoint/2010/main" val="39290940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2130425"/>
            <a:ext cx="7772400" cy="1470025"/>
          </a:xfrm>
        </p:spPr>
        <p:txBody>
          <a:bodyPr/>
          <a:lstStyle>
            <a:lvl1pPr>
              <a:defRPr/>
            </a:lvl1pPr>
          </a:lstStyle>
          <a:p>
            <a:pPr lvl="0"/>
            <a:r>
              <a:rPr lang="en-US" altLang="en-US" noProof="0" smtClean="0"/>
              <a:t>Click to edit Master title style</a:t>
            </a:r>
          </a:p>
        </p:txBody>
      </p:sp>
      <p:sp>
        <p:nvSpPr>
          <p:cNvPr id="3075" name="Rectangle 3"/>
          <p:cNvSpPr>
            <a:spLocks noGrp="1" noChangeArrowheads="1"/>
          </p:cNvSpPr>
          <p:nvPr>
            <p:ph type="subTitle" idx="1"/>
          </p:nvPr>
        </p:nvSpPr>
        <p:spPr>
          <a:xfrm>
            <a:off x="1371600" y="3657600"/>
            <a:ext cx="7086600" cy="609600"/>
          </a:xfrm>
        </p:spPr>
        <p:txBody>
          <a:bodyPr/>
          <a:lstStyle>
            <a:lvl1pPr marL="0" indent="0" algn="r">
              <a:buFontTx/>
              <a:buNone/>
              <a:defRPr sz="2800"/>
            </a:lvl1pPr>
          </a:lstStyle>
          <a:p>
            <a:pPr lvl="0"/>
            <a:r>
              <a:rPr lang="en-US" altLang="en-US" noProof="0" smtClean="0"/>
              <a:t>Click to edit Master subtitle style</a:t>
            </a:r>
          </a:p>
        </p:txBody>
      </p:sp>
      <p:sp>
        <p:nvSpPr>
          <p:cNvPr id="3076" name="Rectangle 4"/>
          <p:cNvSpPr>
            <a:spLocks noGrp="1" noChangeArrowheads="1"/>
          </p:cNvSpPr>
          <p:nvPr>
            <p:ph type="dt" sz="half" idx="2"/>
          </p:nvPr>
        </p:nvSpPr>
        <p:spPr/>
        <p:txBody>
          <a:bodyPr/>
          <a:lstStyle>
            <a:lvl1pPr>
              <a:defRPr/>
            </a:lvl1pPr>
          </a:lstStyle>
          <a:p>
            <a:endParaRPr lang="en-US" altLang="en-US">
              <a:solidFill>
                <a:srgbClr val="FFFFFF"/>
              </a:solidFill>
            </a:endParaRPr>
          </a:p>
        </p:txBody>
      </p:sp>
      <p:sp>
        <p:nvSpPr>
          <p:cNvPr id="3077" name="Rectangle 5"/>
          <p:cNvSpPr>
            <a:spLocks noGrp="1" noChangeArrowheads="1"/>
          </p:cNvSpPr>
          <p:nvPr>
            <p:ph type="ftr" sz="quarter" idx="3"/>
          </p:nvPr>
        </p:nvSpPr>
        <p:spPr/>
        <p:txBody>
          <a:bodyPr/>
          <a:lstStyle>
            <a:lvl1pPr>
              <a:defRPr/>
            </a:lvl1pPr>
          </a:lstStyle>
          <a:p>
            <a:endParaRPr lang="en-US" altLang="en-US">
              <a:solidFill>
                <a:srgbClr val="FFFFFF"/>
              </a:solidFill>
            </a:endParaRPr>
          </a:p>
        </p:txBody>
      </p:sp>
      <p:sp>
        <p:nvSpPr>
          <p:cNvPr id="3078" name="Rectangle 6"/>
          <p:cNvSpPr>
            <a:spLocks noGrp="1" noChangeArrowheads="1"/>
          </p:cNvSpPr>
          <p:nvPr>
            <p:ph type="sldNum" sz="quarter" idx="4"/>
          </p:nvPr>
        </p:nvSpPr>
        <p:spPr/>
        <p:txBody>
          <a:bodyPr/>
          <a:lstStyle>
            <a:lvl1pPr>
              <a:defRPr/>
            </a:lvl1pPr>
          </a:lstStyle>
          <a:p>
            <a:fld id="{07FC9F90-CF40-427C-9DE8-55C20F96E3BA}"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3890923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C6904672-AEDE-43F6-8B3D-47385B013782}"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22339850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285F7E8B-253B-48F0-96BB-F2748EDCA706}"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11921866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447800"/>
            <a:ext cx="3238500"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48100" y="1447800"/>
            <a:ext cx="3238500"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3FD9487D-AEF4-474E-A467-6DA768EE6BE6}"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1092469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F2B3EE45-A337-47E0-8D7F-035E0D1F5FB2}"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16879571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EAF7310A-FFE3-423A-AD65-DAE62256DB6E}"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29669212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62DAEC5E-4138-4D9C-A8E7-B7C412C45B40}"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15727505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0F18D7D5-B9DF-4432-BC35-60122ED4D133}"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2097537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2C3F18E5-D41D-4856-9417-B1AC0E611603}"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41483249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91D6D7CC-4AD7-4470-83C5-751DAF082456}"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5843262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0"/>
            <a:ext cx="2057400" cy="6126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0"/>
            <a:ext cx="6019800" cy="6126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66CF6A55-AD50-4884-9C1F-04197D8AC92C}"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2936815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0"/>
            <a:ext cx="8229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447800"/>
            <a:ext cx="6629400" cy="467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fld id="{E1F5817E-DFDA-40CA-B2BE-29594EEA3AF6}"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rtl="0" eaLnBrk="1" fontAlgn="base" hangingPunct="1">
        <a:spcBef>
          <a:spcPct val="0"/>
        </a:spcBef>
        <a:spcAft>
          <a:spcPct val="0"/>
        </a:spcAft>
        <a:defRPr sz="44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Century Gothic" pitchFamily="34" charset="0"/>
        </a:defRPr>
      </a:lvl2pPr>
      <a:lvl3pPr algn="l" rtl="0" eaLnBrk="1" fontAlgn="base" hangingPunct="1">
        <a:spcBef>
          <a:spcPct val="0"/>
        </a:spcBef>
        <a:spcAft>
          <a:spcPct val="0"/>
        </a:spcAft>
        <a:defRPr sz="4400">
          <a:solidFill>
            <a:schemeClr val="tx2"/>
          </a:solidFill>
          <a:latin typeface="Century Gothic" pitchFamily="34" charset="0"/>
        </a:defRPr>
      </a:lvl3pPr>
      <a:lvl4pPr algn="l" rtl="0" eaLnBrk="1" fontAlgn="base" hangingPunct="1">
        <a:spcBef>
          <a:spcPct val="0"/>
        </a:spcBef>
        <a:spcAft>
          <a:spcPct val="0"/>
        </a:spcAft>
        <a:defRPr sz="4400">
          <a:solidFill>
            <a:schemeClr val="tx2"/>
          </a:solidFill>
          <a:latin typeface="Century Gothic" pitchFamily="34" charset="0"/>
        </a:defRPr>
      </a:lvl4pPr>
      <a:lvl5pPr algn="l" rtl="0" eaLnBrk="1" fontAlgn="base" hangingPunct="1">
        <a:spcBef>
          <a:spcPct val="0"/>
        </a:spcBef>
        <a:spcAft>
          <a:spcPct val="0"/>
        </a:spcAft>
        <a:defRPr sz="4400">
          <a:solidFill>
            <a:schemeClr val="tx2"/>
          </a:solidFill>
          <a:latin typeface="Century Gothic" pitchFamily="34" charset="0"/>
        </a:defRPr>
      </a:lvl5pPr>
      <a:lvl6pPr marL="457200" algn="l" rtl="0" eaLnBrk="1" fontAlgn="base" hangingPunct="1">
        <a:spcBef>
          <a:spcPct val="0"/>
        </a:spcBef>
        <a:spcAft>
          <a:spcPct val="0"/>
        </a:spcAft>
        <a:defRPr sz="4400">
          <a:solidFill>
            <a:schemeClr val="tx2"/>
          </a:solidFill>
          <a:latin typeface="Century Gothic" pitchFamily="34" charset="0"/>
        </a:defRPr>
      </a:lvl6pPr>
      <a:lvl7pPr marL="914400" algn="l" rtl="0" eaLnBrk="1" fontAlgn="base" hangingPunct="1">
        <a:spcBef>
          <a:spcPct val="0"/>
        </a:spcBef>
        <a:spcAft>
          <a:spcPct val="0"/>
        </a:spcAft>
        <a:defRPr sz="4400">
          <a:solidFill>
            <a:schemeClr val="tx2"/>
          </a:solidFill>
          <a:latin typeface="Century Gothic" pitchFamily="34" charset="0"/>
        </a:defRPr>
      </a:lvl7pPr>
      <a:lvl8pPr marL="1371600" algn="l" rtl="0" eaLnBrk="1" fontAlgn="base" hangingPunct="1">
        <a:spcBef>
          <a:spcPct val="0"/>
        </a:spcBef>
        <a:spcAft>
          <a:spcPct val="0"/>
        </a:spcAft>
        <a:defRPr sz="4400">
          <a:solidFill>
            <a:schemeClr val="tx2"/>
          </a:solidFill>
          <a:latin typeface="Century Gothic" pitchFamily="34" charset="0"/>
        </a:defRPr>
      </a:lvl8pPr>
      <a:lvl9pPr marL="1828800" algn="l" rtl="0" eaLnBrk="1" fontAlgn="base" hangingPunct="1">
        <a:spcBef>
          <a:spcPct val="0"/>
        </a:spcBef>
        <a:spcAft>
          <a:spcPct val="0"/>
        </a:spcAft>
        <a:defRPr sz="4400">
          <a:solidFill>
            <a:schemeClr val="tx2"/>
          </a:solidFill>
          <a:latin typeface="Century Gothic"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0"/>
            <a:ext cx="8229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447800"/>
            <a:ext cx="6629400" cy="467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endParaRPr lang="en-US" altLang="en-US">
              <a:solidFill>
                <a:srgbClr val="FFFFFF"/>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endParaRPr lang="en-US" altLang="en-US">
              <a:solidFill>
                <a:srgbClr val="FFFFFF"/>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fld id="{E1F5817E-DFDA-40CA-B2BE-29594EEA3AF6}"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2005268234"/>
      </p:ext>
    </p:extLst>
  </p:cSld>
  <p:clrMap bg1="dk2" tx1="lt1" bg2="dk1" tx2="lt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l" rtl="0" eaLnBrk="1" fontAlgn="base" hangingPunct="1">
        <a:spcBef>
          <a:spcPct val="0"/>
        </a:spcBef>
        <a:spcAft>
          <a:spcPct val="0"/>
        </a:spcAft>
        <a:defRPr sz="44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Century Gothic" pitchFamily="34" charset="0"/>
        </a:defRPr>
      </a:lvl2pPr>
      <a:lvl3pPr algn="l" rtl="0" eaLnBrk="1" fontAlgn="base" hangingPunct="1">
        <a:spcBef>
          <a:spcPct val="0"/>
        </a:spcBef>
        <a:spcAft>
          <a:spcPct val="0"/>
        </a:spcAft>
        <a:defRPr sz="4400">
          <a:solidFill>
            <a:schemeClr val="tx2"/>
          </a:solidFill>
          <a:latin typeface="Century Gothic" pitchFamily="34" charset="0"/>
        </a:defRPr>
      </a:lvl3pPr>
      <a:lvl4pPr algn="l" rtl="0" eaLnBrk="1" fontAlgn="base" hangingPunct="1">
        <a:spcBef>
          <a:spcPct val="0"/>
        </a:spcBef>
        <a:spcAft>
          <a:spcPct val="0"/>
        </a:spcAft>
        <a:defRPr sz="4400">
          <a:solidFill>
            <a:schemeClr val="tx2"/>
          </a:solidFill>
          <a:latin typeface="Century Gothic" pitchFamily="34" charset="0"/>
        </a:defRPr>
      </a:lvl4pPr>
      <a:lvl5pPr algn="l" rtl="0" eaLnBrk="1" fontAlgn="base" hangingPunct="1">
        <a:spcBef>
          <a:spcPct val="0"/>
        </a:spcBef>
        <a:spcAft>
          <a:spcPct val="0"/>
        </a:spcAft>
        <a:defRPr sz="4400">
          <a:solidFill>
            <a:schemeClr val="tx2"/>
          </a:solidFill>
          <a:latin typeface="Century Gothic" pitchFamily="34" charset="0"/>
        </a:defRPr>
      </a:lvl5pPr>
      <a:lvl6pPr marL="457200" algn="l" rtl="0" eaLnBrk="1" fontAlgn="base" hangingPunct="1">
        <a:spcBef>
          <a:spcPct val="0"/>
        </a:spcBef>
        <a:spcAft>
          <a:spcPct val="0"/>
        </a:spcAft>
        <a:defRPr sz="4400">
          <a:solidFill>
            <a:schemeClr val="tx2"/>
          </a:solidFill>
          <a:latin typeface="Century Gothic" pitchFamily="34" charset="0"/>
        </a:defRPr>
      </a:lvl6pPr>
      <a:lvl7pPr marL="914400" algn="l" rtl="0" eaLnBrk="1" fontAlgn="base" hangingPunct="1">
        <a:spcBef>
          <a:spcPct val="0"/>
        </a:spcBef>
        <a:spcAft>
          <a:spcPct val="0"/>
        </a:spcAft>
        <a:defRPr sz="4400">
          <a:solidFill>
            <a:schemeClr val="tx2"/>
          </a:solidFill>
          <a:latin typeface="Century Gothic" pitchFamily="34" charset="0"/>
        </a:defRPr>
      </a:lvl7pPr>
      <a:lvl8pPr marL="1371600" algn="l" rtl="0" eaLnBrk="1" fontAlgn="base" hangingPunct="1">
        <a:spcBef>
          <a:spcPct val="0"/>
        </a:spcBef>
        <a:spcAft>
          <a:spcPct val="0"/>
        </a:spcAft>
        <a:defRPr sz="4400">
          <a:solidFill>
            <a:schemeClr val="tx2"/>
          </a:solidFill>
          <a:latin typeface="Century Gothic" pitchFamily="34" charset="0"/>
        </a:defRPr>
      </a:lvl8pPr>
      <a:lvl9pPr marL="1828800" algn="l" rtl="0" eaLnBrk="1" fontAlgn="base" hangingPunct="1">
        <a:spcBef>
          <a:spcPct val="0"/>
        </a:spcBef>
        <a:spcAft>
          <a:spcPct val="0"/>
        </a:spcAft>
        <a:defRPr sz="4400">
          <a:solidFill>
            <a:schemeClr val="tx2"/>
          </a:solidFill>
          <a:latin typeface="Century Gothic"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jpeg"/><Relationship Id="rId4" Type="http://schemas.openxmlformats.org/officeDocument/2006/relationships/image" Target="../media/image14.jpeg"/><Relationship Id="rId9"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uact=8&amp;docid=42l4PpLwAhoKvM&amp;tbnid=4xDEzArDlKK4vM:&amp;ved=0CAUQjRw&amp;url=http%3A%2F%2Fopenskyzen.blogspot.com%2F2012%2F09%2Fthe-trouble-with-liking-and-disliking.html&amp;ei=eOccU62EF8urqQGL44DoDQ&amp;bvm=bv.62578216,d.aWM&amp;psig=AFQjCNHPNkxjoInmMB0R_zlPon2y5pFs7A&amp;ust=1394489570289299"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uact=8&amp;docid=42l4PpLwAhoKvM&amp;tbnid=4xDEzArDlKK4vM:&amp;ved=0CAUQjRw&amp;url=http%3A%2F%2Fopenskyzen.blogspot.com%2F2012%2F09%2Fthe-trouble-with-liking-and-disliking.html&amp;ei=eOccU62EF8urqQGL44DoDQ&amp;bvm=bv.62578216,d.aWM&amp;psig=AFQjCNHPNkxjoInmMB0R_zlPon2y5pFs7A&amp;ust=1394489570289299"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eg"/><Relationship Id="rId7"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35.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image" Target="../media/image41.jpeg"/><Relationship Id="rId1" Type="http://schemas.openxmlformats.org/officeDocument/2006/relationships/slideLayout" Target="../slideLayouts/slideLayout2.xml"/><Relationship Id="rId5" Type="http://schemas.openxmlformats.org/officeDocument/2006/relationships/image" Target="../media/image44.gif"/><Relationship Id="rId4"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10000"/>
            <a:ext cx="7086600" cy="609600"/>
          </a:xfrm>
        </p:spPr>
        <p:txBody>
          <a:bodyPr/>
          <a:lstStyle/>
          <a:p>
            <a:r>
              <a:rPr lang="en-US" dirty="0" smtClean="0">
                <a:effectLst>
                  <a:outerShdw blurRad="38100" dist="38100" dir="2700000" algn="tl">
                    <a:srgbClr val="000000">
                      <a:alpha val="43137"/>
                    </a:srgbClr>
                  </a:outerShdw>
                </a:effectLst>
              </a:rPr>
              <a:t>Richard J. Holden, PhD</a:t>
            </a:r>
          </a:p>
          <a:p>
            <a:r>
              <a:rPr lang="en-US" dirty="0" smtClean="0">
                <a:effectLst>
                  <a:outerShdw blurRad="38100" dist="38100" dir="2700000" algn="tl">
                    <a:srgbClr val="000000">
                      <a:alpha val="43137"/>
                    </a:srgbClr>
                  </a:outerShdw>
                </a:effectLst>
              </a:rPr>
              <a:t>Vanderbilt University</a:t>
            </a:r>
          </a:p>
          <a:p>
            <a:r>
              <a:rPr lang="en-US" sz="2400" dirty="0" smtClean="0">
                <a:effectLst>
                  <a:outerShdw blurRad="38100" dist="38100" dir="2700000" algn="tl">
                    <a:srgbClr val="000000">
                      <a:alpha val="43137"/>
                    </a:srgbClr>
                  </a:outerShdw>
                </a:effectLst>
              </a:rPr>
              <a:t>3.11.14</a:t>
            </a:r>
            <a:endParaRPr lang="en-US" sz="2400" dirty="0">
              <a:effectLst>
                <a:outerShdw blurRad="38100" dist="38100" dir="2700000" algn="tl">
                  <a:srgbClr val="000000">
                    <a:alpha val="43137"/>
                  </a:srgbClr>
                </a:outerShdw>
              </a:effectLst>
            </a:endParaRPr>
          </a:p>
        </p:txBody>
      </p:sp>
      <p:sp>
        <p:nvSpPr>
          <p:cNvPr id="4" name="Rectangle 3"/>
          <p:cNvSpPr/>
          <p:nvPr/>
        </p:nvSpPr>
        <p:spPr>
          <a:xfrm>
            <a:off x="152400" y="1447246"/>
            <a:ext cx="8991600" cy="646331"/>
          </a:xfrm>
          <a:prstGeom prst="rect">
            <a:avLst/>
          </a:prstGeom>
          <a:solidFill>
            <a:srgbClr val="5F5F5F">
              <a:alpha val="50196"/>
            </a:srgbClr>
          </a:solidFill>
        </p:spPr>
        <p:txBody>
          <a:bodyPr wrap="square">
            <a:spAutoFit/>
          </a:bodyPr>
          <a:lstStyle/>
          <a:p>
            <a:r>
              <a:rPr lang="en-US" sz="3600" dirty="0" smtClean="0">
                <a:solidFill>
                  <a:srgbClr val="FFFFFF"/>
                </a:solidFill>
                <a:effectLst>
                  <a:outerShdw blurRad="38100" dist="38100" dir="2700000" algn="tl">
                    <a:srgbClr val="000000">
                      <a:alpha val="43137"/>
                    </a:srgbClr>
                  </a:outerShdw>
                </a:effectLst>
              </a:rPr>
              <a:t>Human Factors Contributions to</a:t>
            </a:r>
            <a:endParaRPr lang="en-US" sz="3600" dirty="0">
              <a:solidFill>
                <a:srgbClr val="FFFFFF"/>
              </a:solidFill>
              <a:effectLst>
                <a:outerShdw blurRad="38100" dist="38100" dir="2700000" algn="tl">
                  <a:srgbClr val="000000">
                    <a:alpha val="43137"/>
                  </a:srgbClr>
                </a:outerShdw>
              </a:effectLst>
            </a:endParaRPr>
          </a:p>
        </p:txBody>
      </p:sp>
      <p:pic>
        <p:nvPicPr>
          <p:cNvPr id="6" name="Picture 2" descr="http://www.lhup.edu/~dsimanek/3gears2.gif"/>
          <p:cNvPicPr>
            <a:picLocks noChangeAspect="1" noChangeArrowheads="1"/>
          </p:cNvPicPr>
          <p:nvPr/>
        </p:nvPicPr>
        <p:blipFill>
          <a:blip r:embed="rId2">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rot="19150140">
            <a:off x="485854" y="4076578"/>
            <a:ext cx="2959009" cy="281136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576433" y="2286000"/>
            <a:ext cx="6662567" cy="1200329"/>
          </a:xfrm>
          <a:prstGeom prst="rect">
            <a:avLst/>
          </a:prstGeom>
          <a:solidFill>
            <a:srgbClr val="5F5F5F">
              <a:alpha val="50196"/>
            </a:srgbClr>
          </a:solidFill>
        </p:spPr>
        <p:txBody>
          <a:bodyPr wrap="square">
            <a:spAutoFit/>
          </a:bodyPr>
          <a:lstStyle/>
          <a:p>
            <a:r>
              <a:rPr lang="en-US" sz="3600" dirty="0" smtClean="0">
                <a:solidFill>
                  <a:srgbClr val="FFFFFF"/>
                </a:solidFill>
                <a:effectLst>
                  <a:outerShdw blurRad="38100" dist="38100" dir="2700000" algn="tl">
                    <a:srgbClr val="000000">
                      <a:alpha val="43137"/>
                    </a:srgbClr>
                  </a:outerShdw>
                </a:effectLst>
              </a:rPr>
              <a:t>Patient and Family Engagement</a:t>
            </a:r>
            <a:endParaRPr lang="en-US" sz="3600" dirty="0">
              <a:solidFill>
                <a:srgbClr val="FFFFFF"/>
              </a:solidFill>
              <a:effectLst>
                <a:outerShdw blurRad="38100" dist="38100" dir="2700000" algn="tl">
                  <a:srgbClr val="000000">
                    <a:alpha val="43137"/>
                  </a:srgbClr>
                </a:outerShdw>
              </a:effectLst>
            </a:endParaRPr>
          </a:p>
        </p:txBody>
      </p:sp>
      <p:pic>
        <p:nvPicPr>
          <p:cNvPr id="8" name="Picture 2" descr="http://www.lhup.edu/~dsimanek/3gears2.gif"/>
          <p:cNvPicPr>
            <a:picLocks noChangeAspect="1" noChangeArrowheads="1"/>
          </p:cNvPicPr>
          <p:nvPr/>
        </p:nvPicPr>
        <p:blipFill>
          <a:blip r:embed="rId2"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rot="1431329">
            <a:off x="7396454" y="836822"/>
            <a:ext cx="1851859" cy="1759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18507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400" y="1600201"/>
            <a:ext cx="8763000" cy="1143000"/>
          </a:xfrm>
        </p:spPr>
        <p:txBody>
          <a:bodyPr/>
          <a:lstStyle/>
          <a:p>
            <a:pPr marL="514350" indent="-514350">
              <a:buFont typeface="+mj-lt"/>
              <a:buAutoNum type="arabicPeriod"/>
            </a:pPr>
            <a:r>
              <a:rPr lang="en-US" dirty="0" smtClean="0">
                <a:solidFill>
                  <a:srgbClr val="000000"/>
                </a:solidFill>
              </a:rPr>
              <a:t>Human </a:t>
            </a:r>
            <a:r>
              <a:rPr lang="en-US" dirty="0" smtClean="0">
                <a:solidFill>
                  <a:srgbClr val="000000"/>
                </a:solidFill>
              </a:rPr>
              <a:t>factors can contribute </a:t>
            </a:r>
            <a:br>
              <a:rPr lang="en-US" dirty="0" smtClean="0">
                <a:solidFill>
                  <a:srgbClr val="000000"/>
                </a:solidFill>
              </a:rPr>
            </a:br>
            <a:r>
              <a:rPr lang="en-US" dirty="0" smtClean="0">
                <a:solidFill>
                  <a:srgbClr val="000000"/>
                </a:solidFill>
              </a:rPr>
              <a:t>to </a:t>
            </a:r>
            <a:r>
              <a:rPr lang="en-US" u="sng" dirty="0" smtClean="0">
                <a:solidFill>
                  <a:srgbClr val="000000"/>
                </a:solidFill>
              </a:rPr>
              <a:t>healthcare</a:t>
            </a:r>
            <a:r>
              <a:rPr lang="en-US" dirty="0" smtClean="0">
                <a:solidFill>
                  <a:srgbClr val="000000"/>
                </a:solidFill>
              </a:rPr>
              <a:t> </a:t>
            </a:r>
            <a:r>
              <a:rPr lang="en-US" dirty="0" smtClean="0">
                <a:solidFill>
                  <a:srgbClr val="000000"/>
                </a:solidFill>
              </a:rPr>
              <a:t>what it has done for </a:t>
            </a:r>
            <a:r>
              <a:rPr lang="en-US" u="sng" dirty="0" smtClean="0">
                <a:solidFill>
                  <a:srgbClr val="000000"/>
                </a:solidFill>
              </a:rPr>
              <a:t>aviation, nuclear power, etc.</a:t>
            </a:r>
            <a:endParaRPr lang="en-US" dirty="0" smtClean="0">
              <a:solidFill>
                <a:srgbClr val="000000"/>
              </a:solidFill>
            </a:endParaRPr>
          </a:p>
          <a:p>
            <a:pPr marL="514350" indent="-514350">
              <a:buFont typeface="+mj-lt"/>
              <a:buAutoNum type="arabicPeriod"/>
            </a:pPr>
            <a:r>
              <a:rPr lang="en-US" dirty="0" smtClean="0">
                <a:solidFill>
                  <a:srgbClr val="000000"/>
                </a:solidFill>
              </a:rPr>
              <a:t>Human factors can contribute to </a:t>
            </a:r>
            <a:r>
              <a:rPr lang="en-US" u="sng" dirty="0" smtClean="0">
                <a:solidFill>
                  <a:srgbClr val="000000"/>
                </a:solidFill>
              </a:rPr>
              <a:t>primary care</a:t>
            </a:r>
            <a:r>
              <a:rPr lang="en-US" dirty="0" smtClean="0">
                <a:solidFill>
                  <a:srgbClr val="000000"/>
                </a:solidFill>
              </a:rPr>
              <a:t> what it has done for </a:t>
            </a:r>
            <a:r>
              <a:rPr lang="en-US" u="sng" dirty="0" smtClean="0">
                <a:solidFill>
                  <a:srgbClr val="000000"/>
                </a:solidFill>
              </a:rPr>
              <a:t>aviation, nuclear power, etc.</a:t>
            </a:r>
          </a:p>
          <a:p>
            <a:pPr marL="514350" indent="-514350">
              <a:buFont typeface="+mj-lt"/>
              <a:buAutoNum type="arabicPeriod"/>
            </a:pPr>
            <a:r>
              <a:rPr lang="en-US" dirty="0" smtClean="0">
                <a:solidFill>
                  <a:srgbClr val="000000"/>
                </a:solidFill>
              </a:rPr>
              <a:t>Human factors can contribute to </a:t>
            </a:r>
            <a:r>
              <a:rPr lang="en-US" u="sng" dirty="0" smtClean="0">
                <a:solidFill>
                  <a:srgbClr val="000000"/>
                </a:solidFill>
              </a:rPr>
              <a:t>patients and families</a:t>
            </a:r>
            <a:r>
              <a:rPr lang="en-US" dirty="0" smtClean="0">
                <a:solidFill>
                  <a:srgbClr val="000000"/>
                </a:solidFill>
              </a:rPr>
              <a:t> what it has done for </a:t>
            </a:r>
            <a:r>
              <a:rPr lang="en-US" u="sng" dirty="0" smtClean="0">
                <a:solidFill>
                  <a:srgbClr val="000000"/>
                </a:solidFill>
              </a:rPr>
              <a:t>professionals</a:t>
            </a:r>
            <a:r>
              <a:rPr lang="en-US" dirty="0" smtClean="0">
                <a:solidFill>
                  <a:srgbClr val="000000"/>
                </a:solidFill>
              </a:rPr>
              <a:t> (pilots, MDs, RNs, etc.)</a:t>
            </a:r>
          </a:p>
          <a:p>
            <a:pPr marL="514350" indent="-514350">
              <a:buFont typeface="+mj-lt"/>
              <a:buAutoNum type="arabicPeriod"/>
            </a:pPr>
            <a:endParaRPr lang="en-US" dirty="0" smtClean="0">
              <a:solidFill>
                <a:srgbClr val="000000"/>
              </a:solidFill>
            </a:endParaRPr>
          </a:p>
          <a:p>
            <a:endParaRPr lang="en-US" dirty="0" smtClean="0">
              <a:solidFill>
                <a:srgbClr val="000000"/>
              </a:solidFill>
            </a:endParaRPr>
          </a:p>
        </p:txBody>
      </p:sp>
      <p:sp>
        <p:nvSpPr>
          <p:cNvPr id="4" name="Rectangle 3"/>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5" name="Rectangle 4"/>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6" name="Rectangle 5"/>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7" name="TextBox 6"/>
          <p:cNvSpPr txBox="1"/>
          <p:nvPr/>
        </p:nvSpPr>
        <p:spPr>
          <a:xfrm>
            <a:off x="228600" y="191869"/>
            <a:ext cx="6308137" cy="584775"/>
          </a:xfrm>
          <a:prstGeom prst="rect">
            <a:avLst/>
          </a:prstGeom>
          <a:noFill/>
        </p:spPr>
        <p:txBody>
          <a:bodyPr wrap="none" rtlCol="0">
            <a:spAutoFit/>
          </a:bodyPr>
          <a:lstStyle/>
          <a:p>
            <a:r>
              <a:rPr lang="en-US" sz="3200" dirty="0"/>
              <a:t>Human factors </a:t>
            </a:r>
            <a:r>
              <a:rPr lang="en-US" sz="3200" dirty="0" smtClean="0"/>
              <a:t>contributions… </a:t>
            </a:r>
            <a:endParaRPr lang="en-US" sz="3200" dirty="0"/>
          </a:p>
        </p:txBody>
      </p:sp>
      <p:sp>
        <p:nvSpPr>
          <p:cNvPr id="11"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2</a:t>
            </a:fld>
            <a:endParaRPr lang="en-US" altLang="en-US" sz="1400" dirty="0">
              <a:solidFill>
                <a:srgbClr val="000000"/>
              </a:solidFill>
            </a:endParaRPr>
          </a:p>
        </p:txBody>
      </p:sp>
      <p:sp>
        <p:nvSpPr>
          <p:cNvPr id="25" name="Rectangle 24"/>
          <p:cNvSpPr/>
          <p:nvPr/>
        </p:nvSpPr>
        <p:spPr bwMode="auto">
          <a:xfrm>
            <a:off x="141514" y="4724400"/>
            <a:ext cx="8545286" cy="1657350"/>
          </a:xfrm>
          <a:prstGeom prst="rect">
            <a:avLst/>
          </a:prstGeom>
          <a:no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Tree>
    <p:extLst>
      <p:ext uri="{BB962C8B-B14F-4D97-AF65-F5344CB8AC3E}">
        <p14:creationId xmlns:p14="http://schemas.microsoft.com/office/powerpoint/2010/main" val="29977432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cxnSp>
        <p:nvCxnSpPr>
          <p:cNvPr id="12" name="Straight Connector 11"/>
          <p:cNvCxnSpPr/>
          <p:nvPr/>
        </p:nvCxnSpPr>
        <p:spPr bwMode="auto">
          <a:xfrm>
            <a:off x="2914650" y="5010150"/>
            <a:ext cx="3505200" cy="0"/>
          </a:xfrm>
          <a:prstGeom prst="line">
            <a:avLst/>
          </a:prstGeom>
          <a:solidFill>
            <a:schemeClr val="accent1"/>
          </a:solidFill>
          <a:ln w="38100" cap="flat" cmpd="sng" algn="ctr">
            <a:solidFill>
              <a:srgbClr val="FF0000"/>
            </a:solidFill>
            <a:prstDash val="solid"/>
            <a:round/>
            <a:headEnd type="none" w="med" len="med"/>
            <a:tailEnd type="none" w="med" len="med"/>
          </a:ln>
          <a:effectLst>
            <a:outerShdw dist="35921" dir="2700000" algn="ctr" rotWithShape="0">
              <a:schemeClr val="bg2"/>
            </a:outerShdw>
          </a:effectLst>
          <a:extLst/>
        </p:spPr>
      </p:cxnSp>
      <p:cxnSp>
        <p:nvCxnSpPr>
          <p:cNvPr id="22" name="Straight Connector 21"/>
          <p:cNvCxnSpPr/>
          <p:nvPr/>
        </p:nvCxnSpPr>
        <p:spPr bwMode="auto">
          <a:xfrm>
            <a:off x="800100" y="5429250"/>
            <a:ext cx="3619378" cy="0"/>
          </a:xfrm>
          <a:prstGeom prst="line">
            <a:avLst/>
          </a:prstGeom>
          <a:solidFill>
            <a:schemeClr val="accent1"/>
          </a:solidFill>
          <a:ln w="38100" cap="flat" cmpd="sng" algn="ctr">
            <a:solidFill>
              <a:srgbClr val="FF0000"/>
            </a:solidFill>
            <a:prstDash val="solid"/>
            <a:round/>
            <a:headEnd type="none" w="med" len="med"/>
            <a:tailEnd type="none" w="med" len="med"/>
          </a:ln>
          <a:effectLst>
            <a:outerShdw dist="35921" dir="2700000" algn="ctr" rotWithShape="0">
              <a:schemeClr val="bg2"/>
            </a:outerShdw>
          </a:effectLst>
          <a:extLst/>
        </p:spPr>
      </p:cxnSp>
      <p:sp>
        <p:nvSpPr>
          <p:cNvPr id="2" name="Title 1"/>
          <p:cNvSpPr>
            <a:spLocks noGrp="1"/>
          </p:cNvSpPr>
          <p:nvPr>
            <p:ph type="title"/>
          </p:nvPr>
        </p:nvSpPr>
        <p:spPr/>
        <p:txBody>
          <a:bodyPr/>
          <a:lstStyle/>
          <a:p>
            <a:endParaRPr lang="en-US" dirty="0"/>
          </a:p>
        </p:txBody>
      </p:sp>
      <p:sp>
        <p:nvSpPr>
          <p:cNvPr id="4" name="Rectangle 3"/>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5" name="Rectangle 4"/>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6" name="Rectangle 5"/>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7" name="TextBox 6"/>
          <p:cNvSpPr txBox="1"/>
          <p:nvPr/>
        </p:nvSpPr>
        <p:spPr>
          <a:xfrm>
            <a:off x="228600" y="191869"/>
            <a:ext cx="3110147" cy="584775"/>
          </a:xfrm>
          <a:prstGeom prst="rect">
            <a:avLst/>
          </a:prstGeom>
          <a:noFill/>
        </p:spPr>
        <p:txBody>
          <a:bodyPr wrap="none" rtlCol="0">
            <a:spAutoFit/>
          </a:bodyPr>
          <a:lstStyle/>
          <a:p>
            <a:r>
              <a:rPr lang="en-US" sz="3200" dirty="0" smtClean="0"/>
              <a:t>Human factors</a:t>
            </a:r>
            <a:endParaRPr lang="en-US" sz="3200" dirty="0"/>
          </a:p>
        </p:txBody>
      </p:sp>
      <p:sp>
        <p:nvSpPr>
          <p:cNvPr id="11"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3</a:t>
            </a:fld>
            <a:endParaRPr lang="en-US" altLang="en-US" sz="1400" dirty="0">
              <a:solidFill>
                <a:srgbClr val="000000"/>
              </a:solidFill>
            </a:endParaRPr>
          </a:p>
        </p:txBody>
      </p:sp>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156" y="1447800"/>
            <a:ext cx="7772644" cy="22856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685800" y="4167664"/>
            <a:ext cx="7620000" cy="2246769"/>
          </a:xfrm>
          <a:prstGeom prst="rect">
            <a:avLst/>
          </a:prstGeom>
        </p:spPr>
        <p:txBody>
          <a:bodyPr wrap="square">
            <a:spAutoFit/>
          </a:bodyPr>
          <a:lstStyle/>
          <a:p>
            <a:r>
              <a:rPr lang="en-US" sz="2800" b="1" dirty="0" smtClean="0">
                <a:solidFill>
                  <a:srgbClr val="000000"/>
                </a:solidFill>
              </a:rPr>
              <a:t>“The </a:t>
            </a:r>
            <a:r>
              <a:rPr lang="en-US" sz="2800" b="1" dirty="0">
                <a:solidFill>
                  <a:srgbClr val="000000"/>
                </a:solidFill>
              </a:rPr>
              <a:t>road to patient safety runs through the provider, so design work systems to support performance and hazard reduction:  an alternative patient safety </a:t>
            </a:r>
            <a:r>
              <a:rPr lang="en-US" sz="2800" b="1" dirty="0" smtClean="0">
                <a:solidFill>
                  <a:srgbClr val="000000"/>
                </a:solidFill>
              </a:rPr>
              <a:t>paradigm”</a:t>
            </a:r>
            <a:endParaRPr lang="en-US" sz="2800" dirty="0">
              <a:solidFill>
                <a:srgbClr val="000000"/>
              </a:solidFill>
            </a:endParaRPr>
          </a:p>
        </p:txBody>
      </p:sp>
    </p:spTree>
    <p:extLst>
      <p:ext uri="{BB962C8B-B14F-4D97-AF65-F5344CB8AC3E}">
        <p14:creationId xmlns:p14="http://schemas.microsoft.com/office/powerpoint/2010/main" val="2365504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Rectangle 3"/>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5" name="Rectangle 4"/>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6" name="Rectangle 5"/>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30" name="TextBox 29"/>
          <p:cNvSpPr txBox="1"/>
          <p:nvPr/>
        </p:nvSpPr>
        <p:spPr>
          <a:xfrm>
            <a:off x="152400" y="36493"/>
            <a:ext cx="9047670" cy="954107"/>
          </a:xfrm>
          <a:prstGeom prst="rect">
            <a:avLst/>
          </a:prstGeom>
          <a:noFill/>
        </p:spPr>
        <p:txBody>
          <a:bodyPr wrap="none" rtlCol="0">
            <a:spAutoFit/>
          </a:bodyPr>
          <a:lstStyle/>
          <a:p>
            <a:r>
              <a:rPr lang="en-US" sz="3200" dirty="0" smtClean="0"/>
              <a:t>Human factors methods</a:t>
            </a:r>
          </a:p>
          <a:p>
            <a:r>
              <a:rPr lang="en-US" sz="2400" dirty="0" smtClean="0"/>
              <a:t>(</a:t>
            </a:r>
            <a:r>
              <a:rPr lang="en-US" sz="2400" dirty="0" err="1" smtClean="0"/>
              <a:t>Gawron</a:t>
            </a:r>
            <a:r>
              <a:rPr lang="en-US" sz="2400" dirty="0" smtClean="0"/>
              <a:t>, 2000; Stanton et al, 2013; </a:t>
            </a:r>
            <a:r>
              <a:rPr lang="en-US" sz="2400" dirty="0" err="1" smtClean="0"/>
              <a:t>Wickens</a:t>
            </a:r>
            <a:r>
              <a:rPr lang="en-US" sz="2400" dirty="0" smtClean="0"/>
              <a:t> et al, 2004; etc.)</a:t>
            </a:r>
          </a:p>
        </p:txBody>
      </p:sp>
      <p:sp>
        <p:nvSpPr>
          <p:cNvPr id="3" name="AutoShape 2" descr="data:image/png;base64,iVBORw0KGgoAAAANSUhEUgAAA8AAAAJYCAYAAACtlI8BAAAgAElEQVR4Xuy9DbgcVZXvXbv7nBPyAcYEMOEiMjIMj/AMCIGEQAQcEJjw4mNIgiIwMSE4YgJzzcA4IGhmTAQDvIoQiCME5PuGhKDDJIoKGYlglEE+zLnvHUTxKh+JEZGEnJxzumu//7W7qnrXrl0f3V3dp/uc1c/Tyemu/fnf1d31q7X2WsLhByvACrACrAArwAqwAqwAK8AKsAKsACswAhQQI2COPEVWgBVgBViBGAVW3HPOMQXp/ASH9/KK/Gb0XsUjF5370K7r7561TDjiC0FV6dx++byHLw7Vkc5PHSEPdxyxj4PjUshtXp1BvHe248hHVNte3bg2tfcHJcoK4VyCemXXLczc/b4dj4/73YRn8PqorGPkBWcFWAFWgBVgBVgBVsCmAAMwnxesACvACoxgBW64e/Y6QOo5BKiOEBP8v/Hj8EMpnAchzaBTdA51yvIFglzpOJ9DmX19yBWO/Jx0xC1KwhQAztgmmnHuRrsf86E6GJfj/AaAvV5IsYT6Smrvir97+OsjeFl56qwAK8AKsAKsACsQowADMJ8arAArwAqMUAWWPnFKl2ZZhcXWeRLPv4mArAbAaZCbZAEOHUtq0zhmA2AA8pOu4/w4sDYbdchSPUKXlafNCrACrAArwAqwAgkKMADz6cEKsAKswAhWwHRJJrD8x79bf1LEVdnXKMXKmxGAw4qbbSYAsO+eTQ0kjZEBeASf1Dx1VoAVYAVYAVaAAZjPAVaAFWAFWIE4BWwQrFtXpSMPvOLv1m/36+v7dc19vhkBeDCxzWQL8JfhAr3atACb7fFqswKsACvACrACrAArYFOALcB8XrACrAArMIIVCPYAO87lkOFCPCnQ1G8Q2GqtI8UV+Du0B7gNXKCtAKzvU/YDbo3gZeWpswKsACvACrACrECMAgzAfGqwAqwAKzCCFbAFwSLrKuB3ZZYgWLVYgDMGwUoCbgqCpQCYgnEhevXrcWPkIFgj+KTmqbMCrAArwAqwAgkKMADz6cEKsAKswAhWwAiERUoE7slx+4OX3vmpvcYV/7xNRWnWH9jL6xac24y0SpUSMWmQLHuOIwC866A3L9HTIPl1qNm4MY7gJeWpswKsACvACrACrAADMJ8DrAArwAqwAs1QwMgJrPIEN6MfbpMVYAVYAVaAFWAFWIE8FGALcB4qchusACvACrACrAArwAqwAqwAK8AKsAJtrwADcNsvEQ+QFWAFWAFWgBUYngr8+o7eRY5wbvFmt/z9Cw6/2p/p1pVbx40eLd7A67HwoV/7/gVHzK1HBa0PVzriAiHlBL3Pvj55XbUfp4SI4l9Gful/sY0pa/9pferzzNoml2MFWAFWgBXIRwEG4Hx05FZYAVaAFWAFWAFWIEcFmgXAhyz4wAP6MH1YRWC1V3tceeR7Fx7xZqPTMAHY7LPR9rk+K8AKsAKsQP0KMADXrx3XZAVYAVagLRVYe+ZZZwghv0eDQ8Coeeds3Hh3XgPV2i4hAvOMORs2bMmr7Tzb+fSnv9m9480xr6DNA4R0ZkGJCYggfQdeb+l7508nb9x4WX9cf7Pm3j0DkaafVPqhrluQO/TX69Zd+IheN9SXEFe6jrs5pv6ALDtT16+/8Pk859rJbZkWYFmQTwhXbMCcehA47QWcwIfg78AC/PKdvbdhTT5TnXPFMqy9X5LSWSuE8wmUgcW3sFA47s2VNtQjbOEVzvXo57Oxxx1ned84+a+jd4kXUOYwakAH5V+v7v0B3jrNHw+OPbunT56sWZSjfaJNsgDXPhdxAYN0J5/tPHZWgBVoFwUYgNtlJXgcrAArwArkpAADsOMsXbq08MIvD/kuJD1LAEodKScCTi7H8971ay+kfMexDxOATeA1K5oAvO6hC67Ty2jtMQAb4kUAWDgTPcAtYd2WSSmXVqqovNSbPNflUrkgP1h0Bd18IbBdjpsxfj0q/B0PShU4a/WsLtAg2te9du3HHWcatUfgizsiP8DNjU9Ru1II3BhRMO6ij+twjHJp99B4Utus9lnTXOp1A8/pq4WbYQVYAVZgWCjAADwslpEnwQqwAiNRgbUzZy7BBfiN2txXzN644fM2ALaVLY8be01x167XsN9xGyxm5+Pq/ye4yH98zsYNZ6+bOfN2XMRf5LeN9x91x42dTeVhF53ovd9fGNUzqTwwsMA6jur4SrBEfwX15pTGjT323Ice6mvFes2ec8/1BL0AqasBUtPR51k6APvHtTkqOM5iAf7YJ+48uFDqeg5134U21+DHdAb+PoBg27AAzwGcfYOOef3sxv9/xnOybpnOAuat0KzVfSQBcBhyQ8BpQGPysWYAMFl6sebkKk3WX3hDiHnYW3xnBYDToVsD9prmwgDc6jOU+2MFWIHhqAAD8HBcVZ4TK8AKDHsFNMjt7+ruel9pcHArgSm5PLuyAKCtukBrr0NlYfWaDzgA5Mrj4DY6HxB8P4RbgYvzbR7Qwp1ULERbt+L9MUbbygXaccV4r6/oOITYVwdj/OD0DgUAA1YeQN+Us1hZg8lCO3v2vQs8l+gBR4hPwEJM8PIum8uzzQVaq78bgZU+Dm3+nU46CwDrLtQDQrrHS1H4sj+WWizTw/GkrhOADSlaB8DmHuGta7b26O7RlYExAA/Hc5XnxAqwAsNHAQbg4bOWPBNWgBUYQQpoFt0w1BLASvF4CICrIBopCwieCEvvBToAe++R9Rf7ZOUpwLofEQArOK62XQFgxznRg9zoOKognfte5CxL7UNqCICxp5dcmjXr727syz1BFJ3/VACcvIdX7QlW9asAjfruQaJYoD2iNgtwCIBpD3ChIKYQfOuu2T6YZ5nXcCpTJwCTe/ShfzH/A6/4Wuh7gE3LcZ4WYKz/TTiZV5AFGP//TNuP/AzGciSebAEeTicoz4UVYAWGpQIMwMNyWXlSrAArMNwVsLg0+1NOAmBTlhUe7M4D5CKwk5zjB81aM3dusbhr9ya8R5Bra7sWAB6SgFmBK7NwngfkH4xJjNaDUOn7hP0JtgKAnS65NwXJIrfnguO8ody0PbAe7uetOb96AbgW9+hmAbDmAm3sAWYL8Eg7j3m+rAAr0FkKMAB31nrxaFkBVoAVUAroFmDahzvrkUfe8qUx9wC7mgU4UrayT/erHgB/zLDqwkPX+Q5coz+CthuxAA8JAAf7dIXzignAmgUXjC/ugmkXkaJbYwGWo0p/pv3D+AH+FSzBb6P/E0dqdOgkAE7YV5sUOCqyp7ZRAPb361IQLN8CjHNlOZ4qOBaeNQOwFiSrprnwHmD+AWAFWAFWoHEFGIAb15BbYAVYAVag5Qrk5QKtuTT/EpM4lADZHRi4wQuAFdoDjOP1ukAPCQAH0ZmF8wcPgLtHjxKT77vvgrc1F+jwHuAWuEDvt9/uXi9F076gbwTSEh9kAFYfoeWhNEiO2A59xuN95VZspDtSFcgV+ZAFh09JcoHu63Pma2mJwmmQMkRstqRBqvR519ZTg5RNxljT+qQ0SGYKJcscIzDPANzyr1rukBVgBYahAgzAw3BReUqsACsw/BXIIwgWuTuDcLcUReFZKPbrugA4WxCsoQXgagTmIAdwvgCceQ9xkAbJiEC92wfz4X/m8gxZAVaAFWAFWIGhVYABeGj1595ZAVaAFahbAXMfMKUqohRGWdIg+WWx17fHT23kR2l2du48yINicnt+Gc/JeCoXaD91kpcKSaVB0izG/lwq6Zi0NEjkWj1nwwbK29qyh2WPbwDAehoj7IP29whnDoJVS/2JE3f/h2fxpVRICnb37HGQHkne4YkRjKtl4nBHrAArwAqwAqzACFWAAXiELjxPmxVgBVgBVmBoFAjtP8YQRmoArKFRn3tlBVgBVoAVGOkKMACP9DOA588KsAKsACvACrACrAArwAqwAqzACFGAAXiELDRPkxVgBVgBVoAVyFsB3Zo9UnMZ+5qyFnmfXdweK8AKsALNUYABuDm6cqusACvQAQrcP+uWJdgLeyOG2j8gByfNf+RzQSoh2/Dvm33zGY4rvlc5Juadv37R3SnlSgXXmXHedxbXvfe11jHmIfuyGdOQ+7fwpNkW9vHOuubJp5EvOPmxfMb0BdDV39965dWbn74urU4ex5d9aPr1CAt8ObWVdax59DuS2xiu0Bfa4+04mfZoD1ctRvL5zXNnBViB4akAA/DwXFeeFSvACmRQoFlwqYHysAJgSDrgOsWpX9y8+fkkeesB4GtPOf7gckkgJRBy8QI49t57/MmXbdzYn2EZgyIMwPFqGUBHBYPI07Pm3j1DSKFueMCKe7WUcjr+PAtPRAh/+7Sy3Of/4O99KVVToehcgJsbl8dZezUIHEBrn8etiE/0vfOnk0e9a+/JlPuY1tcbZRARO6l/qrtx42X9SWUG+3f/TfeoMWv8Mft16p2zZbwBAOvjMOfBAFzLp5XLsgKsACswdAowAA+d9twzK8AKtEiBNXPXFAdL2zehO1g21aO3u2vg2FKp5xLPAozcoM5L+EL8AI4pa/Ao0U1WTLIO07Gv4NgcURD/LF353UoTYp5bFlsKRZdSCFGEZK/dXScMlsZR5OSJ3ntme5XaQqz45MOLAAiOo4M4+tmA/mZRv2Q9lgXnxLgxksVaqxtqV3s/GD/N+dyHlvSlya5bgAFD9xaEeMK36PqWVR1YvfZ2lwbdyUu3bHnbBsAWq3IIpuMAOKmfpTBTd82YTutxFkEz/n8G41xE42ELcHWVLSDoH1QQ6nTJvX0AjpwbrjjHKciLlMYS56VQ52MAwCb0Oa6zXYtuTc1tkWX370Sx8DP87cNv5v79AGEW8Iw9jalOubv0nAHctfSJCN3ON1CBonb7j92iIM+RgQdIqHulY6EgpvhzH+nu4GnfMXycFWAFWIGhVIABeCjV575ZAVagJQrcd87K2x2pLuJ7kfv2fumIZQSgeG+bD5e4sD8V7rMPo8xE45g/xl4TgFHnJGqXyqOdicHfwn3cc5VWEOt2yfHe635RLr1PFru2Uj++G7UOsUI4F0vpkMuwOY6SOUZZ7SfSLua5rze3YPx5ADAau7LYJR/0rbXGAiqoLTrlKboLtOO4m20u1airyr+nr693x+ieV1AnDByumCYLEnWj4GTpJzQUBuCqHEmQSrDoFuQOH4CxBvcWJG54BCmaxFW4nXAiWiMAJjCc7/09a926Cx9JapvaWr/2wgsN6+2VOiQTKLo4P+L690Ey0oaUEwnEaZbmmBWoO2KCDqOhPlPm7FnBP4umw+ejlP8khbiF+qRxmW2afa576IKWuP635EuUO2EFWAFWYBgpwAA8jBaTp8IKsAJ2BWwAjJKP4guQLJtqD7AOplEAruz3De0BFmK+B9VkVe73LbcKhg0A1qy4kX7IChyyAGuAbIwjaYyZxp/1/EizABekM0EHXMx9u24hTjpOAG2W33/3wH/YABht/hPKKuCw1TP7wQ0C3ITIZw8w8iMXi7t2bwJe+V4DpXpzGRv5mlWO5KxrkUc5M+2S3qYJoBGwI9DzYFNzj/4IWTzXr7/w+TS4ToPkLP0TSKZBtAnVFkt0MO0sfZaLgw9qFmTlAj1m7LuX+dDNAJzHmcltsAKsACswNAowAA+N7twrK8AKtFABHYB1K2hG8Az28ZpBsCxW1kfPX7/4bHMPcAsAOKSmad2uNRBXXBAsdKLcnLu7C3M0ADZXMgS4BK46mNpAlgJr2Vygd+586/x6+2nUAmwBYExDzjtn40Zr4DNfhDVnnnlYURSUWzx+YHtL48YeW3jnnUtglaQbLfToPAD23JpxXn0JLvF/jzmo/cAjDYBpLzItoM2l3GZ1ZgtwC7/kuStWgBVgBWpQgAG4BrG4KCvACnSmAiELsJRfgBvjeswkqwU4FoDJKmzuwaV2sWfyFt0FugUAHIlire8BzguA/eBUtYKpHwXasp832KvbhgDcU9y16zW4tfp7uUPwalh1Azi2AfC5Dz0U2Xetl/M+VYGFee2ZZ50hhPSjjRM4TyNLtA/UeD1gWKcTwTotOFOaddV3UcbNiDUYA1nEx48eJSbfd98Fb3eCBdi2HzdtzjYL8F7jxh+n7ZUewA2Rb2M7xcUkfrMA+BeLf7QMN3O+oH3z3n7Mzade/MTSJ7re9Uf3Gbx/VOWY+M2osjjyiFs/vEurU8aB23DsLDrWX3S/jdfnaG09ibZO6sxvdR41K8AKsAL1K8AAXL92XJMVYAU6RIFmAXCwB9iRCJglFkAOggN9r7AZyGooXKBrjkRdqwu0mebIDIJl7AFGdGCJC/EKONiCasWAdiSdUqSfPF2gq5bcHowVqZ8kWb0fnbNxw9lhQK1+CABEF6HMCgOa+3FufBnHlnklV5Slu9q3EhsfIQXBuHkyvgrA4RJkhXaF2FezKOsFrNZlE1L1PbdZ3IEtAPw7P9JypwBwrXNuBxfo/1r8w49jfR7EAg/CpftQp+C8gL/3wTn2OXxGPlSBWfEb/I8benIJ/ldwHIVm8RvpuGuFI65AmbKU4gqcX1/B33tRW1NuPvXrHfJVzsNkBVgBViAXBRiAc5GRG2EFWIF2VkCzhvaKwAIs5mkuzEl7aGMtwLYgWNAhYgGuIQhWJNCVFqgrMsaMQbByBWDML+riHA5y1SwX6CsNkE7sp2EX6AQAXjdzJoKqORRUDcGQnAUACtz8oL3CAtZa91NpAIzyj2uAiz3jzjbdRVo/TtCN8+wJ/bjnUk7993d1d72vNDiIoGrKUt0UADZgkKYdpAViAJYq33UzLMAayIYAmEAXzwkWAFYWXR2AfcB99tIfrauUdwZxfp2N84/yee/lQ3M7f3/z2FgBVoAVyFsBBuC8FeX2WAFWoO0UsKRBUnt1G90D3N21331GeiXlijy2+8+7B0v7wn1WpUJS7/UUem7wgmYpfWLSIOnpmGq1Hvu6m3NjAK7jjNSsvAhwJm+AFfcLvgty8Z13brYBMMGqK93L0/YAR4A3AYAJas3yGgBnCsxVSxokWxCsie9+58Ydb455BWNRUZH96M70dxYAbrT/eoJgWaDdPwsiqZ+yzBmVd+PmWRAF2jylhhKAfddnf0y6C3TBcWZ+8OZTH6NjUbdpVUNZjev4iHAVVoAVYAU6VgEG4I5dOh44K8AKDBcFdBAnWKb8vkM5tyQXaIyr5jRIetRnc16+pfabU6Z0G5Ggd4shTIOk7fHtR1qq+bD03o+x9xdG9UxyBwZwM8OzABuBsbIEwWoUgE0Xah/MbXuNfb0tEKpAkAJZpe2H/esjfrXihV8eovItU3v6ntosAEx1LHl8M/dfDwBTnUbmTPVnz7nnej/qMwHwuDHuQbt2F8gNmW4E7IYSX8TtgBuUJpbUS40GwcpqAUZgsi/j/FyNYZgW4LIPwGG3aLEJ4z4e5dkCPJRftNw3K8AKDJkCDMBDJj13zAqwAqxAeyqQBsC059cS0Erl9P3i5s3Pm3tz9+sbuFGD293Yi/hF6YGD7qq87EPTr/fTGBFgUMTpUaPFBCPncNDPUiQX7poxXYEZ7RvG/88AWBaRqo26QPsATHDpOhLWXxU4TVlc8d7FQwnAfhol3RVbQViGKNXtecbxqGwK5AnAmgt0aA8w+mULMJ9+rAArMOIUYAAecUvOE2YFWAFWgBVIU8CES788QSaiiJ+kA7D/ulUu0HoeYaRrCqJV+0G60ubGxztDgaQgWMiBvW8lOjQCXHkWYH+/r80FmgG4M9acR8kKsAKtUYABuDU6cy+sACvACrACHaKALQdwFgBGmVCE57g8wI26QMcFwcriCt0hS8DD9BTQwNXXJCYNUsX9mQrZAPiZRT86plBwfoLDe+HmzavqHGIXaD7PWAFWYIQqwAA8Qheep80KsAKsQCcr0Dv/s0grJPz8qLcffufK3AL56ABMUIn9lee7UsHDGIJcI4pzICNZh0vjxj1o5A9uNA1SNEp0OGhW0D9bgDv5jOaxswKsACvACrRKAQbgVinN/bACrEBuCrz+81seQGOfiDYoVk0+btEljXSktw2geWzScZee0Uh7Q1EXc3gK/U6v9N24JkMxh7Q+mwzAIbdid9zY2T7UBrmAZ85cYuTiDVIQGe7TEQAmF2ZLLuEgorNxLALAVD+6/9fpLY0be2xSIKw0TZtxfPE/PHcGXHS/Z7YthZx3603H3J3W59KlW3v+8OZAEFG9u+BM+vrXjx7SIHFpY+bjrAArwAqwAu2tAANwe68Pj44VYAUsCsQDsApSNO2AYxc/W69wIw2Af/OpT+3VJ8Zug177wDXyN7LgrAfYLamws/O5w1ev/Hrv/EXH4FXFfbLyGBwslQ886p5V23vnL/44Qk49WCnu3In/jgEkHqXaGiOPPOLWW3cl1ad6GsyWkW7oNqSbOYvqir4Cog5X2vYeZeQvnfmB1bc+1kwArvfc4XpRBeIAGCWR87owY+VNR1HwstjHosuew7kokV9ZPfoZgPksYwVYAVaAFWhUAQbgRhXk+qwAK9ByBUIALJxewNafMYiQxfP1n9+8FEj2JW1wLsBqyaSpl95E70UhumIp1d8HjP0QwPWXaP9g0F2v6C5+WA6UX0H10XhvO9LBPIVoxh+r9BGpj+DBzgYcmCq7nKmFsjgBZb+N193emILxmNCNft9EGWXhJis0gPJpfy6hMWEM1HbXKPHHcp98UY0T76HS71B1ij6uuEUyQDJcDACM9n6MN3X49csoGJWy8G4DUqttZKhvgVlKNPsbuB3/C+Z9l2XcXr8O9js2xwW65Sf0MO7QAOBHsWZP+EDrW4Ev+YfnDytIl25akYs5PQLQ1QA4eC9jeQC2+Apyb8/pKfYdu8cde1BcH6ExSnEjchpNwxhm4NlLdb/2tRP6DBBHlPGqBTtpPK1a2hsvO/p2pOu6qPKd4czDP/videXGgZArdk0YvGbcH3sCS7ocLB+E77NeHFW5yvFd9mVY6rGtoFL+8m889/l6x46xLNH7bqStesfA9VgBVoAVSFKAAZjPD1aAFUhUYNqMz88oyMKTqlDBmfX0k9c+Uo9kWjsDReFO3bz5q8/X0w7VsQAw5eb0XKLFKsdxYdEMwa/flYJOWIkBbbbjVFeOr7Ylf4lyh+E1oNU8Zo4+CtCqBIFyQS7DvlG6GPXh1xiPoJycGvDGA3BUs2zjitPatKRinhMw6HNUeQWwcl8dNHGMtK3svVXHxetVAJZ0ngCYq2AaKo+UK2b9ioVZ388rnzz8zltPio7L7Dc8Ltse4F/f0bsIY7zFm3sJF/lYB3k1/j9091j3tdG7BJ03tL7eUjnPHrLgcO/GgeO8fGcvrNHOZzTtsBVYXHDIgg88YLaNSNDzcG6RBbwH4B60s3XN1h5LP6/2uPLI9y48gm50qEfMWJdWTqFqe0ljorIx/YXmFXcuNOP9RACm/dSisNoAU38Y8OYQH4am9H1DkEaPfnx2P4Q12YS/fVgOypNFGefriZrFmI71FqT8pIubVXF1cJNpvM1NW2kP0C04hW1xbtzSKW6JG38WC3demqcBMNJ4YQ4eEJvA22QALgt3dZdbfBbnMa1Zb6Frr2OXfO3pvrzmzu2wAqwAK1CrAgzAtSrG5VmBEaZAhwGwB7jxQOmB7FFYRmUxxpfgv+Gi+nSynlasrVX41JZauVbjwvsKvKeD6t5+OxYLMDXeO/nYxUfo1mizj2yvqxZgahNjDYA/pn5kXHGnbY0AbDYDoBU/1CzAYcA1gTc6CBW8KjSGwO168boAxC3gbIJ5OgCL7d7NjULR6T6q7Az+DMMZaw4JF+kKTgeFOE+DZ72YgmCA2YSY437Z5X3j5L+a8Osf9PvxIdgAYNtyLce6v540pj197r+PHi3eSJqXDt2t+CpLswALWcANloqLMzRZQaAWAGxBXuS4YgUOBQCMz+uXUU5ZKs3yBKt6eyjy6MpvHH22br211TEAN2ylxphwjk/E58yzrooF8ORYgLZnRNoyxp91n3M960CB2v7vpJc2YWzKUg2PiecAuJ/0vtPm/ePNvwjtr9assv3FopzkuphHBYjV6899/bnIvuqQJbfyXanaNS28IbiG9dh8zQBczwpzHVaAFWimAgzAzVSX22YFhlCB6TOuWgBIuCMYgnCuHOj74409e018Be/9znGdTzlF56ewbPz7T39y3YXTT7zyerx/efUCXd5L75sADJPIBK/d3bDknlB2Cv+JK9F34eroyqc3X3udrZ3BPW8u8Po9wGt/t1saNbnQPTDHHCO1kSabdQ+wB5tUVw8CFYVaZTG1ArAJl5p2HshWg2957SYDcNQt2nNpNi28aa+rAJwNmEXHA7CvvWX/sNUynQ7AwWqWADBfxkX6v3jvlMoF+cGiK2gvKgFxBXArkHOaV2Y5/ie32OrrMIyijlyINm/22sB/ci0+K5t0C7TRDzW9/P0LDr+a/jAtwLaykTEkj8k6L7Jep32+8jyesAdYuTQPAsQMi23QfRpgmuO0wS0F2jLdl/V6VKcgxOO+hdfWZxwAo50QLNvGc+s3jq7blThpHUw41ctGXKAdBbqfwjO4kYC/38ET3h7qEXGBdtzC43CFjgQvs7lXJwJwtG/VXxx053nucVusACvACsQpwADM5wYrMAwV0KB1d3nQOajYrSyGB8AlD66t5YtwYf5hXJh/HOD67wSuuMDb7oHoAC56YOEUdyqohcuzK90dugt0EgBnbEe5QA86zt5eu+ExZnCzTgiChWlWox6/8fOV5xn7btVxHYD18nQqWNv29tqKskNwnt0C3HkAHP40WFygTdDUg2ChcpoF2JquKMYCHATXQrtlPB/H8yNqgBnGRcUsVlUFnLXDJmDWEeQa7wFwFrjNUqYRAK5nTNX+WvW1lwDAan/tQHkMorYHQa5Cw2pHADatumlw3RIArlhdJ8buAa4DgPX2sH1jgRAublTA2myx8DIAt+rTxP2wAqxAXgowAOelJLfDCrSRApr11wBgwK5UVoDPhgC48h5ZfyNWXVcE5gsAACAASURBVNdxN2cG4GztKAAuO8UpviU5DOkVS3KSnEl7gM2gUWjHhfvyi3BfJqsv0VPtAIw2KnuHq67V0fHZ9gBH38towY0NgpWxfmYLcCgKNKI7VyDWqaSSsu4BNl2ea3KBjrhMt84F2qE9wIf+xfwPvGLZR2ssZwRe6XhQ3wLXprUVReRanC87tD3E1jLvX3DE3GztOTYX6NCYsszL769VX1e1ukCbwJjovgzrbWJ5L1CV2YZZRx9jmgU4CYCpbrOA11wvixtyPADXCq0GUBsA/CiA9wk9yBW7QLfq08T9sAKsQF4KMADnpSS3wwq0kQIR92d/bGTtrUDqZYDCb+Pi/OJqYKulhekz9nwXFl6knvEeKF8LAFfANbUdE4DDynmu1ElyJgbBMqJCp7lAh4DY2F+LMVB6oPdUxiJWiZ7Cl4Io0JTGxXEew3Omf9yMIm3bF5wRYFsGwKbOpjU2GgRrZAAwgaJtX64fkCrdipw/AFus12r5/DF1HACbe2YzuCPre4RT3ZdjANh0ea7FBZoA2JGFk7w9wZH9wmZbzQLiVgKwv/fX/67gPcBt9GPPQ2EFWIG6FGAArks2rsQKtLcCugWY9tpu2bL0bX/E3rHbPACeZ1hjaY/qXbBczfL39dYCwJoLdFI7EQuwOcY0dZsFwFFYrkaBpmOTjrv0DH1sYXfpzrQAR4FXfCgcBbqmNEgWF2jnNmgWm0YpkgYpCIKlR4Y2zoj6XKDjLMAhK6rt3Pv16t4f4H1//y8hZ4b9vc0BYH98tjGZFmff4p32eWrm8bQo0DUBba3A3GQAtlmLGYA5CFYzP0/cNivACuSjAANwPjpyK6xAWymQ5AIdAK2QT8Ha+0EVjKqr/xpMgFygw3uAa7QAe9bltHbydYGOsFFsJGevZFKaJCOlkMS+U6GiRau8v/ibAiWdXWnI7kptg2L7XmTVSEpaJvJCDucBTrMgR0/E6p5o20lq7OHVi6h8uxVAXXQMDugQqx1brO/VjQBwxcU5vj51aNsDXKtrdoYgWAHoRlIYFcURoiy/i6F4KZFMeA0DL1lc4T2xOjnAVRZIrm0PMG5aTay6VKePSVrm1VYu0ClpkMy0RgScSWmTIuU9ALbk6fXPc+QKLszQ0yClQa3+ASFr8FClQWq1BRjn+klqj7GQ7ALdVr/2PBhWgBWoRwEG4HpU4zqsQJsrEBsECwGm5KB8TnSJ52DF2jqUANykIFgqXVGhu/j72lyVK6BJFl4dYBEN+IeAwL+kFElYckQPdlbjS/PTluVXIDtp6qU32QCYyuupkLz6QZ3tW1eOK/fJF/1+cDxwrc4CwIUxhdlB/Qqo/w5tePlskwE4AqCVwQWA2+aneuLwLLl11R7gdAB2ltcIm5Yo0JE9u5Y9wK0G4CEPghVxGSYXYQugKjBdedNRW2z7dzOX9wCYTpKkOml7gGmMZrArfb9vUtvN+vwMIQBH0hzxHuBmrTK3ywqwAs1SgAG4Wcpyu6zAECtg7gNGNGSV1mjKlE93aymJtozfZ9fJf/rT2MkKihH5GRd2zyOn5MFxLtABQFOUaP0Ba7EsyQfj2tFSMFEqJGsaJH+MQyxdYveWKNEByLbzuEfi2OIAeOuarT1x+Xmhk7IUu8I9RLhiA173WLRLysnrF1/e1yevy5qXN31PMaC8IJ9IGlNS3mF/XnQDYCSeC8NtzjWlQaojCFZSGiQExdpmS5GkNLb0tWvC4DXj/tjzGo4GaZg4DdJwOyN5PqxAZynAANxZ68WjZQVYAVaAFcioQBwAU/UYCA5HVb5r66lR4JRrLQGy4Hkg5sEL4E4CZj8olepn5dZxJgTj+Ks9rjzyvQuPoGBn6pEFgCkI1ssJY8o6r4zycbE2VmDN3LnF/zvppU0qNRF2EeCm5XNwUf6kYlDHmYd/9q0lUrNpxb38G899PgLZgFt63+i7HzmUb8BNoy8ouSwA7LV1u5+mCaU4D3Abn1s8NFZgJCjAADwSVpnnyAqwAqwAK5CrAklwnWtH3BgrwAqwAqwAK8AK5KoAA3CucnJjrAArwAqwAiNBAQbgkbDKPEdWgBVgBViB4agAA/BwXFWeEyvACrACrAArwAqwAqwAK8AKsAKsQEQBBmA+KVgBVoAVYAVYgSYqYEkDpfc2OFgqH3jUPau2N3EIQ9J0KL2V4wzbeQ6JuNwpK8AKsAKsQN0KMADXLR1XZAVYAVag/RUwchBzxOohWLIUAEZGMuc3cow88ohbb901BMNrWpedBsAI7tRT3LUL0YqFH62YAkr1lsaNPRYilf1jCGL2qCvdy4ui8CzeH4PnCkRGfhwp075HYiJ12bxzNm68O6m9cx96qG/tmWed4ddBNQSTcuYjmNWdhVE9kwa7u3cWd+3ehJODglypB/U7Z+MGlYc8pu79ZjkKWJXUjmpr5swlyC99o3YiUDq5GXM2bKC856nHm3YCccOsACvACjRJAQbgJgnLzbICrAAr0A4KMAAP/SpYAPh2YNIPgTQPeqML5V1+YunSrkm//cMzAJ6jqqOXTx5+560n+a8NuKS3a26DKln70oDchFjQ3ecc1/lHH9h75y9eh3mcYxunta50bqmUDc9nqFdpzZlnHqYBrTmcfrHXqP8h9ww8QkBqAjC9hi5P+BBJAFyScktSewS55T2D0zQAfhmdTsaziL4Oknv29Oog7g/IB/LCzt0naXUj8qkxjBv3oAn0NbSjINhxxfiYfkKQPNTrx/2zAqwAK1CLAgzAtajFZVmBNlbg2f++/QFchH1CXVo6zmNTDl14RquGO5R9N3OOr//85qW4CP1S5Xrd2Q59v42/rqCXuMB8zHEKdyF3Mb3XjTd6Jx+7+Ag69sbzt+0vB8qv4M/RwfhQX3Y5Uw84ZvFvQ+0i7yzK3Ibnpaqs106kjCyc5gh3Y7VNsWrycYsuSeuLAbiZZ0i2tu0ArNb8J3juhWcAr3b49frxwFT0Of+ME6WSdib8UO28cdD+j0cBOtwGWZt/86lP7dUnxm7DkX0sbSmX5e6uwmVaX6+i3ER8Fl7vd7qP2UsMbgpDeuZxVgoCpg9fvfLr2VRsbinDCtrf1d31vtLg4FYPQkuiWDhJluUKAmCCUNeRX0DqoPU0KgOAK+DoOCdqVtVIewlw2Y9j56PuWm/GWeqaZZQV2pWFbbqF2ZwTjQFzuRgTuKiyHHIe0nmdVMtrsnQ3d2W4dVaAFWAF8leAATh/Tdu+xdcfO+cBDFKBkvej99ik09fXBUuvf/+cpfjVJEBwcTGwBDBwvN42Lg168UP+YfyovoL3CQZKriv+tlCQ3/VfS9eZdsCZD5MrWeZHpF8p3+2Ng37GV00+fd0lmRsbJgVNCEVO0rscISpw5ojtTlFOPeb9C3/b6HSf/e9vnWe2C4S7bqjgu9H5JNU3IDRDV2IVvlR/HEBxtAZdHE/D2nw0AGtrq2IVPlIAEw++CZItAJylr4IUh2njYRfoDKuYd5FaLMCwqH5ctwzjb9xwEV/BmAiUFTQ6UnxIs7rCmizpXPGBOGJdtrVB4Bnqi+BaiC8DglZ781cwDbdcWJ0N2EZZuOr+C8DvLr8s6p5dkPLaAIjVOOW+Wt1yZByOc/vhd668OG+962kvBYBDcFgBYHE/tFpWWRKnF/N+Dn9SHt5+Zd0dGFiQAMA2QA1cp033ZgNcs8Bt5jI68GLsK1CRbnAoIM7yevbGDZ+vR+92rPOtO1++TUjxGW9N1+LLcof++qIF75+bNO5v3fHrRfhcKA8HnBNr08q3SoN2HVer5s/9sAI2BRiAR9h5oYMjvqL/DRck9ENHgFQXNCYAsALiSaevu0krs10Wnami5Mz3YFW9PuDUh2uGMrNf6mckLOXWrSvH9Y8a9SIuUA725xtn7c0CqrhAe9ME1/966VtLsXYVq2flgesAZ8nRf7VQaWxr1wbW4XLhdkJ9CAlXUPGXlTnlB+p5nA+mBVg64mpAwcrKZ0Zd5PwbgPZ0fz3IKowyb+KQf4PJBFcFoKjz7jS4zQLA+PyOT+vLEYXteQNwxHII2BntvrMqbE2suLiGXWTzcXs1ILGtLIm2866WPcCm2zA+i2dj/eB66wEwoBETnpAMwCEgHrS1QeAZ6osAuCD/Dhf8Pwj6ikJsoLUJ6hEAVuMMj8MpOIfCffoFtO9bnNsGgPV1Wzdz5u0aBKpDyqIqxL4e1Pbj9Q34rKubDjYAnvXII2/5bca2Z1hoCZypnmVPrnlahfYc46DdAlwdb9zXodkOlVMA74/fgPHI8Ty+Z9uljVoA+Pa7Xj4Vv4wbMPYefD5fFW7PkVIMnscA3C6ryeNgBZIVYAAeYWeIZv0lS9QV+DGHS5fTTRfuZAWOsw6/8djs8wyr1vauovO3pbKzGfV9N09y5fwRnmRNVgDsSPcBzfpLapcAbGWceKM86UtkARYF5VYasUpvf2LuuPJg+UUcO9grb+0XVorV+OH5dKUMWT3lufhjpxTyalzQAVjkS5NPX39E3Px0XVAPrq3OTH8OCuJjrOY2XQjqC2VxgqlXvbCvn6K6lVd/nyBYh1kc24Q5T4MWVRdc5WorsD5SWfvNOvQa7z5twK/fjYLgQmHwgbLseiW9Xd36HPqQqXbwz7tj+kHTctUxf3lxW1jwUwDYVZ8hcl32bkhkAGA6PzNZd3MAYNWXYSXOxQJscdMF7IRceukMe3Lb+/b/G8MVNxfgGWYAHNq7a9nbG/oA4YUJwHQ8pGuWNuoE4GCs6QAsn8S4fqxZgAfbGYBtwaJ04Q2X4n6c34AfQQGpXsLzUO//D2hBswbM4FMJ7dGhADxbCcBkwbVAblLALTUNPSCXeYK26vXKlVvHjRo9+g30NxbP5RjTNOh/Gn57n4WXBF0TkDW2VBTi0Pnz/wK/W46jW0O9cboof8HFCw55IAmAUWY9frMORx3yqHkW1yz/lATAKPcdPE+jsQWAXBxY7lmUXZw7D0rHPZnAeeHC976pA3Ut4yJL856+vvm+Dqov4fwA8/+U185yXB+97oO5bVz77PP2rrd3jaYbU4f5a9dOFuxWnU/cz8hSgAF4ZK23A8vpU7hdPZ1+FHQAJldlfGE+5FlmAUoSX9zC22+IC3Ypj6J66gJfir21v5+OcYG2WYArbtJVd2XzdWy/GO92fIE/hS/yj3ljCPeruUDjrvwdKHMq6hyIX+nbML5LjTrRfsKWtMdRlzQanVovXhddo+Dvel3N/dP02Zduf8obG+aAPaFOGWskRucFwKZFOATVANOiU/pSFgDWQToDaOPcg1VoiPYvJ30F1APAk467NNhO8PrPb/HXS+smPwCmPcB+w3F9NQOAqU8j+JHpdktXyL8RrnMcbvz8GsUrFj9tz2cdgZ4GlfsvAjAZ7reeW3DI3TYX0M7r5yGDC3SQIigLvGJc+v7h6jA9fbO0YboeR4NZVdbLcGPWxhl21SZ36Q+svpVuHgaPSBCsNrYAZ3GB1vbU0s1eHXwDAPbBsMb2SLM4AA5ZZH1xM7lJhy3A1nb09bJYqlfoLs5px/P6vGRtZ82arT0auOkA/Cq2ftyEaxy6wR8AsAV+/a4UBON8PynOBRoFn8HzSDx78P1zPa5FPou/Cbz9B11XfBkfmn+JGf9y3JCf6LdPZXwwdroGjvZh2qibOi4CVd1V29K3CcBmkci4/AIMwVnPRC7XiQowAHfiqjUw5hAAG3tvw1bQKgADAn8EqDwE3R5MPyb4gv/f+Or+ayuIGnuAU2DV3DccAlMdttFvAMAGrJsQjaIBsB8XAuCqa2q0n/qOxekSq1eOABxyS6ZTIsseYHOvbgR4HWdvNEXwH7EQ+5bZelyrzX7SALmVAbySPk71AHBhTGF2uU+G3NTDfeQHwMUxzhVpfbUGgMnaVyBPCz+qsQJgm0st7T3NEuiJgjQZABUEYIoAsCOwD1GSOyqBdtvlm60lCFbW1EEJAawirsdxeYYT14FOWgZgPwiWcoG2RHYOuUJ735sqVVFDAGykR+rpKh44UHIRcCtIiZTNBdpwsba2I5xt2l7lULtmdGvML3LcT8vUwGVJ3VV1ADYstIEV1IdMsrImWXgxiBAIJoBlqeAUj3Kd8s9QJxaAzfrma7Iiw+o8hSZv7tE19x7X/NpxxpMl3BM2BMDWcVXLl9xC+YMFt0jpr8YyANd9anLFDlCAAbgDFinPISZagB1BLjDkhpwEiN5wZK9yKY4PgpXdAhwJnFXpwgRg3YU4LQiWZ7Gehh/wF3GSI5UIQUdov2Qgq+G2mmHu2vjC+z0JGyu6GC7T/vuNrmV0X211z2weAOyDp2X/buCazAAc7AEesS7QdB6HQS3i7kpFzL2nse6z8UGaPosgQ6kBmOhmzffxOfcs7/nsM270s6rXbwSAi+XyX7jF4n9o0ZYNd+eQJVbdeICr8Vr8r6KV0zrEtZG637hGAJay8PfVvcmd5QKdBVjNtELk7qxHg/b0VlbTLO2ZUZqDPcApAJwhwrM1CJYJwMa+Zhp+RwEwDfhbq3/9Aw/2ApdjdQ0jHLhBO1NDoFktq4JUGZbTTADst5dlD3ASuGKMyxcueP/Vag4pwbdaCMCBO3ie33/cFivQjgowALfjqjRxTHEAnAaBtv3BVktsFWbrAWC1H1iPCK2NFylokG5GClzUhdy17RbgCuye6wEwrNWhCNXRfqrAmmgdtkWsjoPdZkEwnR6aK7RH43IV5WvU3YhtUaDTLMDGHmDsU3Jo/3UlF6m3N5cBmAGYTofwHlBlAf5DFX4q4FWxIPp5X6upflLBy9vTGnHlDVx8DeirfmeG9tM28au0pqbzBuBQECwTUusF4GxBsBJdoMMA3FlBsNL23dry6toAmMpRaqAs7cUBcMp+5EqU6XAOYWsQLAD7fQn7kFU7g3v2vCcuX3FaPmN/rjV9GHIuHMBjZRsNear9Cc9JNgD2u7bst6VDWQFYBbzS3ZbjgmB1CgDDU4euH1RALxJCt5rnvFzcHCvQNgowALfNUrRmIElBsLTotbGuyHA9/DfsfTkdoz0YT3JLvh+v/yf+Nt2Z6wJgfe+xaQGuCYAloo9W0jNRjsuJRqCtvFygq/uhDV3Q9+/xK3KMqVcegbD8M+X5X922v7YfN7KPth4AxhcCu0BrH8V6XKBTokCj9fxcoA2vhiypknIJgkUSmSl0cM5ja4QKHldxVUZwPWhxGz7Hiz1J4/a5ZotSrOXKjQTB8tfMy5NL7tOt+UbN1kttAGzsrZVyFgIJ3ouegn3UoTRIFgA2UxThuyDSRiUNkmZhrxmAFx2DMYXyGIcA2GI97qggWILy48rr8Hmlc7niAm0AJbkIu9K9XAdIHwojEGtpLw6Aqb8YCK7uEzasxLZUSQTiae2ovs488zALBAf7f9OOZ/sUNKeUD8D47UK0e4dufG/H80C/N92N19gDTDd4yY2ZUjfSIxMAo5yykiII1va0KNBDAcAWlVNdoP10TZo13W8msFI3Z/W4VVZg6BRgAB467Yek55g0SEUjOFWmIFi5WYCrAaySglNpFmC1x9cHXKsFWNv3SClpKgAsnI/GBvmqukfb4N8PuFWLLn82g4bl4QYdFwQLl2f40Ze0b4eiknr7d6N5gNMswAzA4Y9lDgBs+ZzXBcAx7djd+quFmxMFmtoPQR1ZHQMAFj/FGUjRUml/HAWU+4gajwandVqA46yPujYdbwHOsj9a9BXOCu23Dp8dt297336XGNG3qyVC6xBrSa+UT3CBTtk/rNaqu6twWadEgR6SH2TutGEFLIGtgmBVXuNVV+PGXKB/j/Z8sF7uFOQT7QLAehRojBE3QuVaRwg/q0ZmACa99Mjauvt4wwvFDbACbaYAA3CbLUgrhhN1za3mANZcjr3rn0p6JEs6IuVGXBDy91qaIz0Nkj+VqJXYiAJtSzPkw2K038oe2ze+P2t/vV8jDdIqId0vaceDfMMZ3JUjABzn/k3jiNOla1Txv430TRG363rWOi4NEvGIGUm5SwxeaERsRgwXSg0hvXRR4RFYIkmHC3gu0IblmcpY0itlT4NkixI9nIJgeVHJPwmdvJRU2QCYIjzrkZ1t7ZhBsGxlmhUEywjCVMb8fofnwQCeu/H5/Rj+HgoADkWarucz1ow6tViA/f4jUZkN63aMFdzcH7wu5JZutGFCLM6Vb+LzOA9j2Mv7AYiNAk3HrRCccKOjnS3AzVh3brP5CpjuzDh/1+A8pu8f5c6LR14AXI0Cjf3DutvwULtA+xZcX219TzHNX0+DVEsQLHaFbv75yz0MnQIMwEOnPffMCtSlQGT/L1l/i3Kqad0liDTKllxXfLhQlPd4eWtxpxi5f4VyW1VWYwOaQ8f1/Lxmu2Z+Yer7v1761lIj128QuVo/1s4AXNcCjZBKcQCMGyyXw0X3Qi9o08uQg/bl0Rn25OF33noS/dUEC7C1nxGyFCNmmov/4bkzkEbve/6EcY6tuPUbRyMCePix6LLnluB8uzGt3IgRbhhP1MgFTO7JC/G7czOmTDfgQkGdDDA0VUlzgQ7l9S06e013nX7a9uFHgg6lQUqLAk1g6gfBitmTTOOrpEGSYoKWxzc0bmswLy8fslcwHYCF3KGnZ6p+bqqRqofxKcRTG6EKMACP0IXnabMCrAAr0IgCsS6wym1WfMgIiEVdBdbJvAHYsFy2XRqkRnTmulUFhjMAm3l9/YjQta5/Xu2k9WvsCy4h5+6MORs20Daclj4MAA6l8TEB2CwbcRXW8vRa0hatB1jT1o7D8FS5heFS9S0t3VDdAEyCWVy5A3g38h2HXJzVOKWzKQaQIwBtA3OyIJv7f9n629LTmDsbAgUYgIdAdO4yfwWMH4+mBG5oRR/5K8MtsgLNUyDipusFqoLLHSy9RvqiEACHAz1lTIOUsAc4lAc4sxv08hnTF8CKeIem0JVXb34agY/Cj2Ufmn49XCQu99/Fxf6sa558+pHmKRttOW6sy2ZMm4EI3IjCXXngR33L3nuPP/myjRv7Wzm+VvTFAJyu8kgD4HRFRkYJi3WbUxqNjKXnWdapAANwncJxtZGnAAPwyFtznnGyAhYA9oIfdX04EqTJS2FELRru0+FOEvaQUmClo+5ZtT2y/zVidc6WC7gdAfjaU44/uFwSz0GUd+lAu3PnW+ebsL5f38CNO0b3vIL3DxgqALZBKUVORjTki2hMvptyQrnpPcW+Y7/2tRP6TNdlvT79ndYXijy68htHn53kAm3tQ8h5t950DPaup/chUfYPr/3qvv0nH7oJxXHzAXPU6l/yD88fVpDus3h7jHZi9/pzjPtEmeCKm0jzKcuCdw70lsaNPfbchx7qs0V1pmjUczZuUAEQk9rRy6GdnuKuXa/5Ua4t/ejHV5Slu1qLFB1EiDbnYxsfpYvyxx8zvjvrtXjzdzQrwAqwAvUowABcj2pcZ8gU8F2Y4J7zFqwei3CRtQZ//xJXIAjuFOQbDUVorFxESZW7TxYHlnt7XUrY0zoP9e7E4Z5QqgQtUqRX99mLFxwyhQF4yJadO25TBSJ5ej14FX3irzBkP0UOjT4SndkKwZFAT1qaHuQVTgZgua8ecdgvm4d0rbQAxwGwzaL7zSlTujUAHnCd4tQvbt78fB5zztqGCaW2egSIBaewTd+/a8Jhf3nMzT40W9pQYJu1LyELOBeie4A/e9lzt+fRh2V8+D0pzEDb42PmSFX6uwvOpK9//Wj8dkUfBhhGCtjyEOuFfMgs7Nx9EvbhB/ukzYbScvvSOFV+4O7unX4OYTPdk6UN5QLtjh37TFze4Zjx0d79yXgWGYCzfuK4HCvACuShAANwHipyGy1TQNsLc4gQYhkuNhBoKbIHZjl+sKfR3hx1DLkBg7+rwR6sAKy5Ebm4A38doJrcHimaZCiQBL32A1i0bPIt6EhLk+X3lkv06nqGbkT69pqoRizX23zjsdnn4SbHt/Fed/V9e9l6xsJ1hqcCcRZg/X18x9wrCuKNOBdoSxu4r1Z1kTaPAx6uRrTu6VAUqYzUI3C7NoA2EJ3cmgH3q3GOf9N/E21cXXDkZ3XrLx1D2Z/hvffiTwKLoH0D4neXBt3JS7dsebvRlbVA6aMYxRMmgBaEeDwOgAtSftIV4imMRVlNyWqM/ZbI4R5ArBUwLeVsddV7UhRW65bZWvowx05AH4Hs6Hv9g91IBTVYXI8pRSzFpu6mZdTM64vyKxDF/3ENbvuNMgpCkZpnfEIZ6hZaONuEdPwgYdZ2dJglAMZJfYvXbgV2XfctzSKcqW8CZyP3sS9DkN+40fOR67MCrAArkEUBBuAsKnGZtlLAC9ZwShwA4/3rcKE1C4NWwSpwRfgsroCmGsEf7ABctf5GjhuBJuoGYEvqJAyxkm5qqIVmAB7qFeD+W6mADYAReHWzvqfWNh4fcE3LsF6WwPman/z0QhsgG20GltucAHgLgIXyn/+tgklvHPpY89wnbHNLNuBVAagFgAOLaL1t1ALAEYiNQrZyZTYt1baxxwGwIwsnaRbmVgMw/Y6YgGnCbRYAVu2cs3Hj3etmzrwdi3cRWW9dR34B60ownysA+3218nPPfbECrAArwADM50DHKeAB8N9g4D/D83g8I9ZZXKBM1MP6+wndNQtvrAu0EXFR6WOzMtdrAWYAznbKsQU4m05cqn4FbACMz/p2c68tvgAmmhbgrqJ8Tt+ri1FcadRVYFt0ylPM9sw+dItxg3uAlWW3q6dwjT9egt3BvoG/6RrdswZjVFZnH4rrV65as154RQvKrZlasu3ZzQLRtQCwrb2sfdgswBFQVltqQgBMUwvmmKZ1Jgtw2HJrazLNSqwAePbGDUHqKB9y9cZ8KF07c+YSz1Lcr+1JrrhI79nznogF2HFOTLAsq75NKza7PqedGXycFWAFmqEAA3AzVOU2m6qAB7GfRicEwFMtefKUddaMikgQjAvZnyXtATbqhBLf52EBtkNdINd2uFzDrVu5pvmuvC4u0pbggvXdoYXJxQAAIABJREFUGPuXNGGVa3KhIA4zXH/98h9H+UO6is7flsoOLFrO6GpdsQqXwOPx+hPee4Gbs80CjLKn4RbARr8N31ptcTtOHOsBZz5MgWHUI0YHVX/S6etuii8jVuFL68f6nGk8sNjdleQCbXeRhiUDGmYYF4bTfHfquXPXFPXAOgkfotSAOs34ANqC++jBf5rRZ7PbbASAhXR3GJZiE4CVK3RBOhPSABjzDNyg8wDg7u7CHK3P3UWneGDZKd+DfiJu141qXC8A6zl8hwKAbfO2Wnst1murpThhn3NcvmJ9DK0E4PK4sVfF7dWlMQUAfOZZZ3huz/147wa43cMKXAlo5ezcedBQAfCz//2t8xwh9C0vJdcpTBs90Pff/aNGvYibPwdhFlcgzselKue9kKuO+cuLLwnnphf/H97fSx2HVZvqH3vogmctbQf560mbrVtXjvP6oHrqgfV9bMqhC8949r9vfwDiqd9Veg83A96MeU2/dRtQZqpTlFPxS3SCbT40nkY/n1yfFWAF7AowAPOZ0XEKaMGofo/BT1L5+Fx5lh4EK9gDrLlDUyAs3LV/DP/Ppx88WxAsLRdeaA9wXhbgVgAw5oYLc2d/PLfbAdj5BY4dbSz8dlmEm3jJmW+ANrZQB+35VRSoUvsx8G2FdR80X3/snAdQ14dvy/kneyefvv6IOAswzFdHYYy0h5IecTcCcKgCrWn9JQC9MbbKuJr1gRlqALb1r1+4MwCH0yBlBVubRdn2np9+KQ8AHjVaTNCs0wzAFndn2+e4UQCmSNIJgbYSb1zVAcDWfbP1tGPuN/YBWMv1izgYAmm/JN1YURGnbXmAoWnTLcAWQK3+LklnCW46fRxv4PdBUnqzT2LcowCiS47+q4U3hQE4fAZUgFXeZYBoqG1qQ4dcvYUU4I0AcaWu2I7fsmX4TdNvekf6bNZvDrfLCoxkBRiAR/Lqd+jcb7/r5VMR6GMDARieyQCsBcHKZAGu7gFuCgCT5Eku0LVaVS0WYH1V4wDYtvIKJHET4aMGAMecJVFLLAqmWoBTbgBUf/gJsKX7gBTiFbwZWK/JqoUvLVzUVN5LhlfrGOPnXnCuwMEEMK/Mz7dQ5/3xaXcAznu+7dBeIxZgCwDbphSxCqOQ9b08AXhyqdQXig7tihnFgnzED5iVZx7jTrUAx1llbfPJ6gLtp1KKSYUUpISynSiZwNUIgtXTVTxwoORiX65UQbbwyOQCnRIEK7AAhwHYeQntfyARgFMCcNn2KNfqAp1kZSVLLwUBI6srxvlL/FYgDoj4E1lZj3n/wt8aANyLBXlBt9BCx6fxHa88rWxAq6y8L91OwdroBmwJHiDwjirDO0qMrgOAe485dOERafMhy3U7fFfyGFiB4aYAA/BwW9ERMB8/FRKmOjZIbyQGz9MtwPuM6/vXt3eNfgFlKBAWPUpkKS4L9xAPnimyc/AgC+9FC94/V4NrSo1EewHJVVilScrDBZo6HHoAhgu0lNtMS2+cq7XpAk1ziHE7TgXguCBbau2qVl3qYRVcTL9kAjAOIDKs8x5v4QIgjYsCbZknLlrCLt2VtpQmumW5MgbD3boVrtA0mqzW1pgL7Ui6laVLt/b84c0B5PzEXlbt4bswxx33iirL1R537EFmflOqv/+7Rz1otm0JEhQak+HyGgkWRP22wr16uAKws2XLrq4Z078LGZXLMyxb2BIhvuYBcK7pkjoZgG2RoW3BsmoFYP8jZsk5HLsn2ABgCt54Kr6THtby9Ebg1gTgvINg2XIFY25qD7HVAtxiANa/y9R3RtiKS4Hg6LdCgSYd1wG4VmAN3JyrABxyjab2a3CBpg+lcsuOsyj78yHoNufJr1kBVqBxBRiAG9eQW2AFalKgBQCs3JkPOPXh38a5EUfBLt56OxQArABbOhdaAFjHt8AlORaAw3udqe6wAWDLxXXoPPQtXHHWKK3wo/tN6JltA+S6AVjK/4Vo7OSKqD9iQRqF/HygKg2OuvgDXPsWtZo+YDUUzhmAg328+hCy9pGnBZjSG4UiVCN+ANxA/75dATgTRMdEaG4kuFXeAGwEwXp0++svfczY158VgCNnsZcH+L6EvbvKJbq8ZxCePEEe4CxRoK19URRoAHDR7M/iHk2fWT8P8C+Ku3bhRpsI3WijDvy9w0ae4prTH6UBY5cYvLAsu14hq6z6HvH259LfuQBwZP8x3Jg9CzMDcA1fvlyUFRhiBRiAh3gBuPuRp0DzAbgasKlTAFgPROWfEenu0to8Y/IAG8G+Yk82Am5EJ33aZhVvlstz0pmfZgHOALXUvLK6DrpigZ6T1dKvyrG6/bX/84wZhCvLHmCbBThmblnH07EAXOySD6ZEhqa5Nd0FmgA4DN7yeQDBwej7XXjmlgOYJpMpD3AMvN76jaNVNGLzfKbzLkseYFSN5hy25eiNyQOcybJbQxAsIzew7cZSVgDWoy4TxKl9t6SVDUrps+67EmdxpY4EwRLOxbA2X+eDq56ayIgSrUB3zoYNW2wWYPX+3Lk9JgT78HvuQw/1meNr1AXatJA+/6vb9m8mAPvfbZordOUtzf2aXqZZmG0WYB3WR96VEc+YFWitAgzArdWbe2MFmu0CXVckZSxLrPtyKyzA9QFwNShVDRZg6xno7yWOCZjV1L2/tgGlAbAFOvq7RNf7SrK0Fe0F1heyopqpWeg96RS36O7M9N4fXvvVfXkBsC1KLsalQBsX2icaQB479na2ANuiQLcTAC+bMQ37QgtPVs6vKgBTWqS99x5/8mUbN/bn8XVsORfNZtW64zM2HtHsv+cf1G+uZNj/rsAxa1/mOeb3lRCgioalPBQG3TEnmePMBMqWz5UpRCu8GvJY03Zuw7Symvt2tdfedpmqhTYPC7CujQHbkT3FCVGgrS7QBMDmfNgFup3PRh5bJyvAANzJqzfCxn7f7JvPAKbRBVSp4Doz3C6k8qm8xkPMO3/9orttkmj1VDmn4G6rp5285G6yBXgEAXA1jVENABxJfWSuq219vDKBa3le50JcO2kAbHF/bjsANiE7AYB7B/eUT+jeq0hu0CF4b2cAtuUBxn0kpBzzoZPcuGtPg/TNKVO6tQBW5DqqgHXnzrfOpyBw2jlz5X59AzfqZXEssO6a7QTgKeW91/zkpxfmdQ6nuS/78Gkr51uA/bHYAFUHZVsbZLUEXF9EbfhlbWmV/L5iIDqwzDYaBCtmP726CbDypqO25KX7SG0nDYB96KwGwXKEn+IoLQhWErBa9gCHgmCpiM6OpPVVlvp6LcAMwCP1zOZ5t1oBBuBWK8791a2ACcDnfWdxXRcTebVT70QYgKP5jM3o0wl7gGsLgmXZA6yiXRsRn30LsL6mNhdsW7l6z4OkenUAsLU5AgLTeuWDqHkxXm8apLggWJ0KwCbE2oT1oyiH9tkaBZPANSkNUgy4DsAl+CsI+rc0KwCjYEEPhNVKADbBthmfEW5zZCpQRxqk0fY8wGH9jABa3Ya6QcCrhD3Ivfh8PuRHkTZXxwTiqgt0JKexXzUSZGtkrjjPmhVojgIMwM3RlVvNoMB956y8Ha5q6s6993j0/PWLz14zd01xsLR9E97zUzv0dnftOmGwNE63EPUjT9H5uLhfS3Xx43IRTuYV+HMbzC7n48flJ/j7cWpPtwBr5XxLU6gd35J8/6xblqAs5eZTDwT0WfHJhxd9/p6P3npYoehScno/WA/GNnDsuQ8t6cswZVWEAbghAA7lME5Lg2TZA1xJ92QBYOkIihrqp0GKcQlvbi5g/xzKE4AJRmICZoWsUgzASn0VyErfPwt32HtFQbyBL5nL/fXR0wiFXY0rJaiOb2WtNQgW1be0WTMAq3Y+NP16fdze+K3BurJ+f5nlslh2622b64UVmDX37hlCCs+tPXRsQJadqevXX4i93p3zqHc+FghWsNgz2H9H/6hRL+KcPwgqXIVPIlIaVVIUkStxxAXacfZGOZXSKMZKTGJGoz1XI0F7YlfcrEf19f/R6/9gahPjeAwuHDPVd4KKUO286add8gGYjsXNh/IOd85q8khZgc5SgAG4s9Zr2IxWA8wSfhgW4kS8FZMDVMJFWTgneWDcC8C5H2CyjABUCvfxWNdlIeZ7dY7DBcJ87LW634fWWl2gNRfpflEuvU8Wu7x9ldWxqfGQuyYA3u8n6+LUCMBo1pq2SIGcJQ9wS1yg7SmCSIH4sdI+39g8x448HpW1HLz2NEjkAqrnAUYd5ZZcKIsTcPf923it3bmPH4st7ZIBy50GwJHUR+b5mLDPUu19/P3vfz+Q5x7gGizAQ7YHOOtnttPKXXvK8Qcbwbj8KeSaAqnTdOn08dYLjEMx79mz712A32HdZd8fxpa+d/508saNl/W3ej4mAPP+2qE4M7hPVqA9FGAAbo91GHGj0Ky//UhFcQoCyvyIAFgHS7wOABh/P+oU5C1Je3c9cL6gUQAGdO/rWX9DACycwvXSceluMVmm+/Hh2YBys/IAYMCXSulj38tqPT1aBcAx56YtR27saRzsu02P7KzaqMxNyN9H0yBF8vUqUFUgbAFgS7on2yDjAoBFyraxC7Q1wrK+f9KfjG2PIpX7w+svXTVEAGw9cThgUP0/CzEAzPBbv6RtUbPVwNjIpNsRgBuZD9dlBViB4aUAA/DwWs+Omo3F1Vm5GvuWVQJg3b04LQiWB8DzcFI/gjbm+O7MtVqANQAO6Uljg8V3m+4aTWBObta1Cv/69895CuMlmNYfJVmWHxZFcQ/ePNg4pu99rUJiQRxmgF/eFmAXne3Ac39tPKqPQnfhjvJg+cWsY/UjPcdEWg6aD9yavz9rfysAG/t61X5hp3CXDYAnn77uksb6C61Cy6JB1+ECHQvAWdPJWHKWBkGFSIW4MdW6Bxgn1Ft6BOq4zw4DcK3fKlx+uCsw3AB4uK9X2vymzfj8jIKsBs0LyhecWU8/ee0jafXTjk+fcdUCXLNUrPDCufLpzdci1VX1Mf3EK6/Hq8rWjpz6TBsTH2cF2kUBBuB2WYkRNg5jj+13MP2P4Bm1AEv5BUDQehxLtQB74PpVD4A/RpGiKVBWAwDcPyAHJ81/5HNv6ctj7g+msdUKwTGRhmMsnxLpFcRDRo7aVlmAtwtRPk3KIgUcG41nCmDHj1VPdRRj6a4X3jFGZ5mUas92yAWaAJjWLkt//hrHAHPLIkDTONIA2JYGiXL+DrjiBj8iLrVDEGnkJrWmpKFzuFUATMG3jPFjTPJUDPZhjKOlUaBH2NcuT9eiQAJU7h49Sky+774L3varfewTdx5cKHU9h9eUT9l/BPtv046b3Sf0TTeDr1z30AUhYEkD4P322927480xr6CfA8y+sP901rp1Fz5Sy3z9NmodJ9VrhgU4bf7mHuhPf/qb3bF6QN+/PuJXK1745SHfxXDP0vQKXLSb/YGJBWDHGSgKd+rmzV9taE83A3CzV5Db72QFGIA7efU6eOyaC3RoD3DEBboGAPb37gIAfol9w4f68NoIAOt7gEP7fh25AH0swBKQO3TNgbA6eOl46C1QIA2Abcctw4qD3UjROBdoFAzSw+RlAbalgrG6ZQPem50GqQVLyV20qQJJcGQMOQCimDppAJwVpG1KhYJbpQFg3gAcA/SJ46xFV8d1r3QKhcctDYbmXUObIa0TAVg6H0cwu6/ZbhbgvciaNeM01gEYHkz3ClF4IrDYehZZCyQHcBw6Jp0HsE1sH9xIJJjf7ZZGTd6yZWlw86Yy/qWF6TP2fNcrQze1n8FzkTrEFuBmLDG32cYKMAC38eIM56ElAbDmZtwrAgBOz9/rlsUWitAMAP51IwBcaxAsgoRaLcDDeW15bo0rkAbA1ENMZOegc3//b0xeUn2QQTRoWx5WFFTu1f2y8B7TdZkszLW6QOPzfSJs00GEdbQ/ZHmAG18pbqETFagBqPzpKQieNu3NQYvFEA4MidbVkEWxBqj0+w5gsJUAXO84kyDcOFe2ZAHgOtYqgNc66urfn/euX3thbvmybZ+TRACGy7KLvOJWF2nPQjyIKNYxx5XLs8pNrLlAh16bA2IA7sSvMh5zAwowADcgHletXwEjnRClN5qMp3KB7irud5WRBslLj7S0Z7C072soR26SkfRF3V1/eFA7HlhlTQuwUS5TGiQfci37lq1u0vUrwzVZgXQXaF+jGEtwKL2RXzYGmFUE6K997QSVxismUnSuAIwbVOORJuh7KetsnQOfG6xAHgokuOfGNu9D7uw59yAYYjUlFlVIAmCUDYGUrX7anPw2WgnA9Y5zvwm7F8S5HdcDwHWtlec+3ggAY6xNd4VOswDDUjshFmABrK50d/gAHLEgpwEwHZfqWor3AKd9APn4sFSAAXhYLitPihVovgJTpny6u2evia+gJ32/WS57l5o/eu5hqBRISMekDylwvc46Tsve/FB7tXhpZG3Lksu87j79is1oM6uG7VKumRosXbq0YLPi+iDrFuQOW65dH0JtQObv1006Ru0nAJmCrTFjJpyflDpor3HjKc1fbB7gvFygGx0npTjKYw/wUUe9/GI9a+XD63vfO8qNg/Gk9fQ+By0FYOOzp1yYC1391wSAagKtAcCpFl8bEDMAt8tXHo9jCBRgAB4C0blLVmA4KMAAPBxWcejmEONuXbflNyu0Zplx1raaAWrNaDPLnNupTDM1SIA75WosR5X+bAl0RfIo19rdA+6RJoRmgWNqIM6tOIOFV8FYqwC40XHmBcAJQJ9prcaOfacvKQgWBRmrJyhYXp+VhCBYW8bvswu5km/up76OP/6fDxZd4jlYbKvB19oIgF//+S0PYJifwLOEfdXTDjh28bNJGr3+85uXwm/iS5UyYtXk4xapYJX8YAVaqQADcCvV5r5YgWGkQP4AHArQ4SvFFuVhdM40cypZoTXLGLK2lRXUwtswIiMIp3s7Z+XtcHu8KGacIyLeQFZds6ylWaapAJzgHt0gAMfCtzc/BYR5WYAbAOBg/20eFuAGADhXPeo5z7LUSXOB1l2c0d4A4PLbcLe/WLXdwQCcRRsuwwo0WwEG4GYrzO13nALbV64cVxaj3sDAx9LgkWJnuVN2npAFZwNe9vjvTbpk4dUdN7m2HjADcFsvT5sPLiu0ZplG1rayghoDcBbVq2Wy6lpbq5XSCcGd0qyKSccrLsxj373M2B8cimacBpYJ0NhWAJw2TkodlQcAJ1jjM61VXjcE6jnPstRJC4IV2qPbBi7Q27fi2qhPvohxHazmJ53tssuZKsoOpesiC7CL93bAHXt//K2swQD2K7RjdA01FddU9+Nz8j8rGolVAJEfYw/zt/GiksbQa/eAYxb/NouOXIYVqEcBBuB6VOM6w1qBVgPw67d+C2kIxC2eqC4iX18wadHF5FKU+IixwG4Z1T3qtP7B/v+DypW9ufjhfHrztfiBigBmyM3K72z6iVdej78rgTG0BwXZ+OlPrguiYiZZgPv6/tRr2R8c3deEQCPk6rV9e79rKa93HxprKL9htZTVWhwzztix+G5nOenRUD+m5rogtWiQdi4Nh+NZoTXLXPNsi/qrBYCzjG+4lxkiAE6TNcmqqAB1T7+8xgDgTOl0MgRraikAxwmRdZwMwGmnUuV4ngDciiBYcHV+CsOeToCKfe9Poc+PIajhY8i68SberwCwcK7CcXJvHm0cq0xa1Q0DMN48itr1yu/t/z3puEvPyKYkl2IFaleAAbh2zbhGhylgAi0NH1+0rw72iCPfu3AhfXE7r936rR8IR5zmfUMDAMVn8XdgAY6z9hrwWkJahw8iryHl1wvVRbnb0OZnNOkC0M0TgPGB/i/Xcd7G/x/WlwlQPQcW7Ple/j/9UACW1n1G0bUO8gvWA8Bw7XwQJnXKnxwaw6juPwPa31WF9mi/WUEZv6+ZQH133Fj8vVc56ZFHPyGwj9E9pFgSOA/lx7dRsLGBJEWO/+TDiz5fK7Tm0VbafLq7dszWItOnSa9coQfLo26uxwU6eSxi3vnrF91tG0BSvWRt49v0+0nTJy4wWb310gSm43Wk9/GbVQAcE5hpd39P4cBRA+49KEx5WP1HIgDXEOF4SAG41nEyAGc5EzMAsJ7GyGzSdIE2j6dFgba09/ST1z6SNHIbAONiqhc/ui+gntoD7MjCaY5wN+JvCwBX9vvqe4ABz3cIIU/1rMol1PvfeP41wTADcLbziEvVpwADcH26ca0OUeCNW24/VXddNoaNgDvFQx1ZwgVLYIGNzCzJBToLACPly+sx7YNV5UIcuxmdKmD2Hmpcky+Z/0qSzFlAKMMyKbiKsdhaq/twVQcAxw1nd3nQOajYrX5E9YjSenkFwG+9PW4Z3oxYp6OL5lu9HadGnRTgl0qv9aVYpIMuU/SInTP1s2WLs2v6jD3ftdyYMOsFNx7iLPRJGmQ4D5paJAVozL4j+1wt6cfMOr24YIJbnaDzw/YI2syzrTRQawUAp4C/oUUUWhMBWDpfhxsjeX1QupREXfWDja53mq61RPQ2B90oAK9ff+HzlhRBA0K6x0tR+DL60wHYGkm4BqD0hz8kAFzvOBmAs32dplmAB/r+eKP2O7QbN6S+iOuJG1Trtj3A1ajOFc+j7oE5ehqlpzePWqH93tCN+mfwhAdapb1aAJhcn30XZT0IVgIA003/JZOmXnqTGQQL10HjMQIC6MoDUD352MVHZFORS7EC9SnAAFyfblyrQxQwLK+mhVZZYXGBd5JmnS3hQzEPbmx3YorBft+4PcBZANiVcppvXSaY1l+jX1ibZWBt9mRtBIDjQNHmikvdKQAulcSfzSiTBHaDe95cEOfKHAOJSUC9uyjkgWXHuccAPs/COfpFCwwG1s84l++BPaP+pmf0njVGm4FlO84FOmksOeqROOca+knSdUuaBkP1cc0Am3FDC0FwbZBnbTJoL8+20kCt2QBcz1x8q66vUo2wahG3CtV5rXeark0C4NB+3aTPjAUMBxxXzHAKkixowU08MwcwtZmQX3cLIPpqQPQPLH23HIAbGScDcGu+cUNRpIOtTs3rW7cAA1Jpz+4VNViAYwG4YhUOIkkzBDdvCbllTQEGYD4dhrUCKQCsAlzhjiqsG4F7stWNOS8ARodrpXTHB+7WeO1Id1Oee4BjLKUVMN659/nBHWF/5WNcqSqWzb3mWaA0yUraNACOcUlOBP4tW5a+XQ8ADzrO3gVZCOXbrFOPRACO68d64wHrJAflc5F0GN4+aot1PLAaD9WHvB5A828CFVxnxnnfWUxWCqdxSHMCAG5hW482E4Dv+eithxWKLqUbGVPj+pby1FYH6hatd0ORsNOCYCXkng0A2ZY6B8F+Po6bqV/TAdjPD+yvT8Ie2jTATTuea9TjRsfJAFzjJ7JDijcLgKt7gJ1/w2fodOUOzYGwOuSs6NxhMgB37trxyGtUILzP17vJ2AIAtrhAhyy8ee4BxqzigLAuAG4nC3CNAJxmOc4PTJEfNMFtOr9+cIdfluSDNQDwkKaQSrEGKohJAiYfrNKsin65LFbDPNvKAOZV6J598xmwEH4v5iurrjRICdopwC3JwlsJgJz1hkDqOmFOqkxe612LrjX+BKjizQJgeKDc5Qg5C10EuVoBxbPWrbsw2FeZ0Hdant+WAnCj42QArufMbP86gZUWcBpYgBHFWXNhTtoDnOQCHQmCxW7Q7X8+dPoIGYA7fQV5/IkKbF2zpmfCjrdpb+lhtoKtsABTAC0Dcj36ls9OvuTiKe0AwLa9PzFRhmnsSVbeVluA49a/IQDevPmrz5sN16lHXQCsR9vWx5ExMJdfZYgBeGlPXACoAFqTwTALWGGuFRfcLEGw0gC4lrZqAbVaokDnAPJZADiA7ixBsFLG761TPutdi671/Pyl5QHOYgG2AmIDAOy7Stssy94c2wKAs44zLwBuIA+w0mvs2Hf6drw55hVoGIkt4d+cSNOc5lLPeTYc60TSIHl7dRvdA1wc41wRSq/kpVA64NjF5OHCD1agKQowADdFVm60XRRoBxdoPYJ0xArdJi7QPgBnBKwRA8A56MEAbAmgxAAc+oas2QK8Zm48bKLl/gE5OGls9593J0SgVmXmP/K5txiAg7VIcyMOIjpbIVo4z3uRbH0LcGRPcVoe4DQY2z3gHimkCG3N8EafNnYYpyvW6LQ+CPgaHScDcLtcAfE4WAFWIE4BBmA+N3JRQE81FLKqisDKGU4DBPCbfMlFczVADQefqoDhDm9vLoXGX4unyjNHgavgbrZdi+5MFt5D8BxLe2ypXX9S7QDAoT3GJvBCH1w0rR7qPcBPPznqu7ZoxDFplUYAAFsDcsEry5pmqm6rd/xe42q+Zf0DmhHI/SqdbgFWYOg4Bw4MlrZvwqRm2L+sRqIFuK0A2Funt8sNWvwzWaVxDjS0B3jp0qWFF355yHfRjh6tWZ1aBInl7tJzhVLXc3gZuDJ7510Q0TmpDe0cjaRAatS1OA2AE6zX+GkUV6576ILrEiI7B+NtdJwEwAmgHeiYUCYp5VSwVm5B7oi5IaD6eO97R7mdagG+6sNLFiBWyB2VyTpXLn/8xutyuVjjRlgBVsD7WLEQrEAOCoRcjfVAT2HACwWYMtyPkwAYvOt8BxcnlKdXQW4IjgVSn0i5tHJGNw7AeUeB7gQAjguuFBNduJ0AOIj2HHca1xMEyxadGe3HRVtuCgBH0h2l7AHeuPHm/hw+yrk1kWSlzJi7lwE4uhqp7sao0moLcGYATnFTbwkAk6R1pPcJANJfkoQoyX6RSAqkBPfrtM9dJhfoJABO6wDHky3cGRrQ28hiaU4D4JiUU6kj8WE/Se9aLOKpHWoF/vmU/3lwURTVDRS4jG/ZudfAyTenfDfb6uy9p/t8BuBalOeyrEBtCrAFuDa9uHSCAoG1NQTABqy67gedQoEiu0ZANgSeJuQm1HOMYwkW4MjoPQiPy9PrMbWz3IgCrazQkxZd/IBuowxdAAAgAElEQVR1b6/Wiy2HsD6ImONB+0knXFxaoBZEgW47ALZEt25oD3CNUaDbAoCTNGi3L66MEYwZgDsIgM99aElf3HlWy3pTO1n2QTdyTtcBohGYTYNoWwqkjJZj29QyAbACxtn3LpBCViyHtT0CAG50nCkWYH9Uu0VBniPtweEC9/E68jZnAvl6AZi0GfzPnWEPAs1CGwfAXzjlH2fAkqu7rw8UHDn1y0/8v89nheaQVRgq0hyWbboxCLJW23JzaVZgZCvAADyy1z/X2QcwCKuvlM6blOrHtPKasKpbcpsBwNEgWBJ5d0WQd5fGR3t0tb25LiIaLkSZmxWk048MysQBMB0P7+u1t//GLbefqrlsV3TXrNXG3mAG4OqZGYBsYhToaHqn4QfAaWmQEjTI9YPeQGM1piBiAO5wAK5nvVsBwCRrDRAccWWm+mmgaQNgqpdg9aTfmn/Cb+cXUMx0v84MwCnz2i0d8XHhyH+3fIxD82xknATAGSA6EwCnaWbMIzSHZliATQgN+gcE/+HPO2/cd5+9X8G1jBZ0S5Lm5+A9WxR4QLBzQtlxvmvWAdz+kxTilsq1gnOl4zqbDYCuHGIIbuAXiauOZAUYgEfy6uc8dw3y/oimyR3zILKUwn35pGAvb4stwHlMUd/f7LWXCVDz6DupjeFnAf7q8xG3Xy/iNEVlTpxvhwJwDa7WSVbmuBRXQ7oH2D93UwI2JZ3iDMAdCMCNrnerANiXNsnCaKYx0pcjCRAVmHh7bm0nuAXMlMVTjir9OWb/cWYApv5i4FNZsceMmXB+jIU4Avr1jlOPnJzgKp4ZgH0NE246RAKOUZ1mAPAXTrn8elDn5bhRvtstjDpIuAMvKHhNAGATZrEtarvv3lx0CnOwN+wb6QAsJlb6pYecgzNsPv44i/cHN/tKi9sfrgowAA/XlR2CeWmgOBrdv4HnpGYBsCjLVRGLauWqIxQEKw8ZIgDchD7qGWeeAByzBzhuWE1ygbYCsD8GlWu30NV/Dd7wLgISVQv2Bue4B7gePRKjQG/ebA+2ZekomI/lJkHcuFL3R9dz3tVSJyV9Dq7jxP/CRd3HY9pkAI4K07Z7gBW4Jqe1yrTerQbgWs5nLssKVAHYCVyYdVVs7sz79I1aFsArxXLQAJhuspSc8nPmvmFzDzDCf1oBGDda7l32+A0XDuXKrD3zrDOEkMrCDe+Ceeds3Hh33HjWzpy5BHO+Ecf7C6N6Js165JG3/LK1tDOU8+W+h4cCDMDDYx3bZhaGK2/JEcVDHVlCtE3lylNvEKxQPRNyQ4DaJnDaigXJE4DjokBjHgP4RXsOkaqnanNqHgDPuGoBAprZ9q8pAN6yxdlli1Zt6B2yfNYDwAlgWqseKQD81eczRHb25r7Uy0e5tFCrBq04H80+UnLuqly1bpccjws7m2sgNccA3EEAnBKtO/N6MwAPxaeV+8yqgA64VMcMdJW0n9esq4CxDgDuZLdnBuCsZxqXa7YCDMDNVniEta+nHcKdwFcHe8SR71248E1b/lsKVmXdG6t+FbIHz0oKgjWc5c8XgK9FII0IWCXCW1/fn3p79pr4CjTW9js5dQeEIjdnWq/pdggOQeC0GZ+fUZCFSD5M6ch7f/qTcAqh+gCYxpKLHqkAXDlH7VBrm49/TteiwVB8DlJcYZUlM8ViyADcUQAcnwYJ08i83gzAQ/FpbX6fr//8lgfQi0plCGrcgRur++P/7bBgPoXvuY/R+/AYWzJp6qU3aWXVwHAt8dik4y49443nb9tfDpRfQb2d2Fd7NayOK3HwpcnHLj4irk6zZqZZgitj9Pbi2i3APcdp+3cHgM3fRo2L/Xq1WoDzAuA1c+f2FHfteg3u2Nuw//x8Vzo/AdA/PmfjhrPXzZx5O3S+yNcP7z9K72sAi8wd8iuYxxzXKfyzcFwKDBZYgDPUxzY5uQE1ZqFaCVvlZuAMGG9akrX+/KGsmL1xw+fXnHnmYUVReBZvjqn06/SWxo099tyHHooNxtesc4Hb7UwFGIA7c93actRGzl0VPIoCTDVjsJZ9ufQL9OzkSy6e0oz+uE1WgBWoTYEsaZAYgJWmQfofepElAnLKzYW2TYOUZb0ZgGv7nHVKaQOAN4BY/h81duk8jr+n46/RBLoArafxY/4lgiJHFk5zhLuRjuG9VcUxzhXlPvki6hyI927D89K0OpOPW3RJszT69JRPd/tBr3xX5Fa4QBMA4wbAieRW3YgLNAC4WNy1exMW4TgEX5uPa7b7odUKwOg2z025JKVYCCi9lUCT3JtdIfb1jilZCTxNANbKJNcXzsXw+EJ+Y7h3U79SPK4DsCsLAHPlWt3f1d31vtLg4FYqS+NAgLCTPEBfgUFM9P8mOG7WenO7w0sBBuDhtZ48G1aAFWAF2kIBBuCK1VNBbfLeWAbgyhnbsjzAtg/I1pVbx40eLSh2BUX/LwEsDpWupCBDtH0HxjFxwSELPkBWTPX4j18sXgpwIFAzH8gkIJacdfQtN7XFB7FNBqEBcAlDUvBKukLfqwAvpKMHwOJN/E2W4hAA+1ZgtPMUjh3nt1EB4OQ6eUoQFwTLd4Ue21ecbO7nzXsPsA7AjQbB8iy1F+gArAElWWlPwfn8I2hIllYdjgNrr7l3V4PTpPohqFVtmwBche0wAEvnevSBmyZyBurplmRlHc5zvbmt4asAA/DwXduOmtmCq088TJRd352lBB+pGXde+1PKF8wPViCTAvqPcKYKWiF2n6pVsfTyDMDNBOA1xcHS9k1YBboANB9qv22xZ8cvBkv7voaDZF0xH5lgExC44pMPL/p8FoB3nHgX6FraGSoL8K/v6F1EsAuQebXHldi6c8Sb/nsQrxYAJq1LbsGZdvZRK+k3LfFhgPSwheecAXgarJQvAgSPIsswQGg8RCZoDj18aE5bg1qOx6VB8i2xulW40q7cHYoCbY4R1tztO3f+Rzh9klGniWmQPACeBx2xDUrO8YNYadZh/TsmbB2G2/KcDRu22IJXZahfCwCbSxQCcaWy56Jdy1py2ZGtAAPwyF7/tpn9SAPgi6+afgauqPzgPyMS+CP7vxsMYMYA3DYfZzWQLHuA7591yxJcuFBEUNsj0x5ggquu4n5XJQAhte1FT04ER0pdk7ktajSLu7Iql7MFOL1vMc8tiy2FYnBT0dS3ap0+ZyX2+slgr59esBZwTQJgX/8s691sAP716t4fYDyn+fPE+ffsnj55smb9pUOlotN9VNkZ/Bn+Vvng6T2yCv/F/A+8Qi9McAWQXQXQUZZMVVrIVWd98NZLvv/8Z/YvuUWqU3m/8thOgQXPOmblb+MA+Imtnx23e0C8iLIHa/V6zzp65RHa6475M0cAJiv8uR4A/zXtG4Y18Hi8p6zGeH/aAccuTr3xkPH3wmpRNPf/moGwwscpXVI/0iXtVUmXBCCGpfOLcDe+oXKaOLOWbbrxEbOOmTpp+eM3XheBb4Axvd/ISeDtsf2qB8AfU3txHedE380ZluHvYKwfwXumBVjt27UBsO4mnVC/FgCORIymOZv7gxmCGzkTRl5dBuCRt+Z1zXgu9orsc+irm3ChFNwNpC+b1dc+rVz8DKDrx5fnfHw50n4SdWdu56i3Z+/Tv49njRArZFGsrlp8xYo7rn0q4rYS0+ad5VGjJr2zdb+d5njQVe/be5xjH/ra031p46FxG2V6Uf8LeK6vCBQeoz7XRrWw9M0ArCRvLIVVxgsa6/nPFuC6vhYSKzWQD9ZvN5OVMuPIMwFfzm1ldYH2u61ESi4iOE4MkKJgrW3apqT6Oe87i5WHTRLE5wjAWaTNut6BBlka1cu8fGfvbfht+gzeg5ORuM5LTdOD18vxQ/W66e5cgwWYXHmvQBvk1ntw5SdErkIvP8b3GgIeOd2WsWJ/pPu3QhQoeJAOx3Hv+00E8Fzr/IeyfH4AfPNSb4/wNsxnIgEv1vQK/B3rNm2bd8bfi2HvUqvp8EvodCilJnIHBm7w9tSG9vDieCYLsOYCnVS/JgDW9wDTOHw3bcD5AtxQWEDu0Pw7PpSf8M7rmwG489as5SOeu/SIniq8RrpX0Dl+tHOSZtGMFJJCzhdO4SICaIJJp1i43Adg/IDNcwqFLaYLdJcQ47U2X0ajk/EsDjpj/ke36HtEh3Gtw4zjceYVHWdb0pjNSdA4d/a8/WCjWpSFc1FR4gs87JrYT2B/19JNQU68li90TIdb16zpmbDj7Rdw+LCgiBZwzAh+BkmdB/HF8kl1DahFAqfXWjRwlJPXIfok5fSlC1AG4HZZ8BzHkWIhTespAKIUy2FaO3Q8gKY828pqAb7no7celmCN9cdfEwCnpJmK1cSHWr9AXgCcwXKbtk5NB2DN+gvrlZgH6+Gdle8fuRZAvKkRALZZgPH9Nh4WMN81tySke5oUBS+oE2LeOuKL+B6kG69hAHac1fgO/bQnWKReJ+4xzg7A8UGwKKDVGz9feR40o5sKtFfYA2D50bjAWXFBsBiAK2eXFk3513jZSgBGmkznVFzHPZxXECy2AKd9xfJxXQEGYD4fUhWIWFOF+z4pC4jGp/aWKeulAav9IlwG1xZhAC5ir5UHn6q+KBbfSgFgf5z9uNt3PiIDrvXesPQVgdssZXoLQiANgPwJ2vXC6osFuKihvLSe1VusKAj5uAbNZruZtOgkALbCrye8D7ddA3I5fsDIqmJ9+NHAAcqLUI4CysQVXEupsVJPyJgCGS9o7GPkFAr1yp5YLwX8SrhgWYgfIRVh1NJQAEQZYK8X5+P9CIazLGZAAQDn2VZWAKYxZQDvmgBYXbzOTXbpNrUw4ZeO5wnAea13LbrWeuJuXbO1Z/QuEb6h1zgAm8NQe4Bxo/OKBACuWIkR6VYLpqX2AKOxd2vvmQAcuFfXOvcs5c30NZY6getrlvb8MlkBmNIdeYGuKDK0euh7eYNUSHTTAGmUZJcz9YBjFv/WTIOESr2UHilujBl/L4a9BdhPhVSJrlxJJeTs3HmQlmLINz5kdoGG2XdLlvpYm5fw/ACemdMg+ZBr2WNsdZOu5RzlsiNLAQbgkbXedc02BYABt9mAsyCdk/DlRXvNdHfjzABM/az+ytN35zUewwJsAnCpUHBOdqX4ag0AnFkLo++2dYE2oDVitSW4lVLiRkgAwLiAkwvx+masc2XvnOfabFiKkUPQmYfzwbPAVMvVdZKiUsYLGmvz7DpVr+rZ6lmARqXq6XJHvSfBMhqKjkw92ffSinnnr190dwpgRtxm82irVlBLA8RaXKB15dNA2Aa+fv08ATihzZrWu1Zds52FjqO5QFOVZ/A8Es88LMDGEMRjiAJ9hv7mhl8sQr5ble6n+ogBYNzgPV4DZ8v0ou1n1SCtXLMAOK3fVh/P+Hsx7AG41boPt/4WXHn8EnhyUByL3Lz49Gtc/7p3uOnWDvNhAG6HVWjzMWgf8JiRplpGFRgCJPf1vyi0PcLqS6NQGnxPigU4+HIxxhOx7tL+3RRLrQ1UMwGwdNxt3hwa0qKDABjpKgK4tUKrI90dehnHdT9ILu0QiAG4zT/bPDxWYCQpoLlAG3uAm+MCPabbucISyIoBuA1OOgbgNliEYTAEBuDOXUQG4M5du5aNPC8A1qCvH1ZBBFlQe5/Unt29xxYOYgBuv7RPhtU2es7BussA3LKPInfECrACDSjQTAC2BcFK2QMc6wJtWIAzp1RqQJqgKluAQyqyBTiPk6qONgxvDdWCnqKsjiZVlaTAdnqbWuybcaJQOEW6LuVCfgVPFSzVD4yqXR/TnuaXMEhy6Y4z2OBQNehr9Nq6cowtwPWubm31GIBr0yu30uaPjL+vQQvrTsni1f4Ics9EiMn7sQ+G9rdVQ8/PnLnED1XvDUx9WWtt9KPODdgXRx9YVc913bf8vRloFwnk5RQ/AEFcAnHT4moL1pTFLVkLdNWD+T6C/ucEXyKWPMDmvmK/3zayAFtdXrJo0aEW4Oj5zwCc23cCN8QKsALNVeDlu7aeKlyxAb3A7Vls9/LHxrpAb125dZyWHikxDVKeAIzxhfYA43f6ZMD0fXj/4IpCneECnQbT9Ww90fesxpwtmfYo12oBNlPuGH3H7j/Na7zN/WS0X+shABbO9QDLz2KU5FW2/P0LDr+63hFnBuBq5pPjdI/FqvGmAqshAHbFqU6BgnpRfJyQJ2LIU9HYNph0THkr0ta/eufL9eIVYAAegrNDh1wEdFqIu70qCAwlINfyp8HdVH4F8PrFyhDl1/HPhZZoeaFQ8kYb0XrC2eZBM4JJOfOxh1OlKsIj9k6nCXTFgYEDAaPra90bqwOwf6esHgCuAzDrCYKVaQ9wvVp0KADjDmfx0MmXzH9F/9iYe3vZBXoIvlS4S1aAFWipApH8vZY0SPVagDGRZAD2cgznNWFLQKFMTdui7mYAPlvbqdCaEVjNtmOvazK2p+qn6WPTIWP7mcebZUFef+wcypGsoo6rwGGnrw/tQ09r4/Xvn/MUKnr71MUq7wZR3e2l9Zd0PB6A5dr3LzhibtRCXHnfb9N2vK/PmW/m+9Zze5vjWXjl9NuxtvPw/lfwpGtxzXsxAsDGdSZSaVa3zNV0TN/CxwDcyFmUXJcBuHnaxras3RXtxxfMKfiqItcKM8KeDqjRcPEayJr50fCBCSC3lmNxFuA0AM4aBMueQsj7EqnBAtzOAJxVi04F4LLrHlEsqLyVlZRIw9wCnGLBYPe4lO/PpItAull3zsaNme9sJ11Y12NJyvrVr6UJsUWqNptJvZDP2m+e5VKghKOn1iF2HQAc7cWeK5jSI10Jq+8lqHCwZWi5u0SnAV6cPCb41Ql9QfNx3wlpluSk5Yv7bsg41goAn3nmYVpU49TPfDPGm+UUHSkArKUsK5UL8oNFV/gxR5R1WLPyRo7b8n3HaesDsOexeDTKTYDRaBOMR7N8MNX3AIezn4QA2Ogi+RgDcJazvfEyDMCNa1hXCzE/OHqS8bYB4LlVVxAvHVBoysoNuHugf1pCeiDlxrHzpQPv2+fQVzfp+XuDL5EaALiOvMS5WYDf/tX/uMqcg6ZGZi2MvMfURFtGgjatuyMBgGu1YGSFrxQXusTvEfNCs94LVr8T24VmxgtC6zgjF8LR7Rmx80sD4RoBNBeYa2St9InWk5eykXVA36H513guDzm8//CO6YtwgemlShPLT13wlNXV8flf3bZ/WXa9gjtwev5c8xzrPebQhbFpcOr64dYqZQHgSBAsIe/AjyHlSK+M27PkGhGiVSqkMT3uHZYAWrnDLw2j3u8T/fxu8Lz1lY2cgzm1G7lZmbFdc1tZ5LQxv/8ztpt2+uVycxUW3aWw6H6JOgO0/RCfrb/EnwfjuV0WnaldheIfy4PlF/33cN79DiWxLU6dnKsmn76ObsKEHjpkm+XeeGy2n6O526tUkq4z7YAzH352+xNzx2l9VXpIsFLb9gCjigJc7ZgBuBHrcOS4Ld933GJocPtL7zO7Hwb9KiD6UErfeee1P92SEYAj2+WSgmfxHuC0j0c+xxmA89Gxplb0iyt8KX0HX0ofQQNtawGmycVAcPChzmKVpX0M3h01SoVEjwD6FtQAwGo8S4/o2ad/n9fwJ+Ui9h8qoNZDX3u6L8t46kmDRHs+mq1FTSdTkwubaZDMFEeWNEilTnaBLr7zzs34cfPPz1rUTYWHRqCq3QEYQmVyFYwTNA4U69UsDarjxpHTxWuk+VpAuMExBADcQDu5XHzX8uHxy+YMwHSJvd0pyqnHvH/hb+sZz0ip0ygA13ijJVFW87PSiDVV66hesF5RHjf2muKuXbjWEPq1hj6H0OelWePNci6aFmBssXvaB+Bo/bCLc9pxgtX49sQqwMSP4bXwbbTjw6/fJHk0LMGx4/GGcqfWH3EQnLQHGIaTidjK9xm001QADl1HSmcjrnfGoO/96wHgBOtwxD2aLcBZzvbGyzAAN65hzS1oX5DIF17dA0wXkbr7srZHNzcX6LJ0V8e48gzZRU/NAnKFlimwdc2angk73n4BHVZcnrUHfrheHewRR3YNyOUZ0yAtQrn/n713gbKiuhO9a9fpbkBAjRiDGWOMDtelzsUHRsQQH5dc8YPrLFHIY9Rgt/hNDEwyEh2j0aRnBaKDOtEgSCYIRmN0AMXJTSDBCIwvwiyDj8Seb66jkpsQAxrHANJ0n3Oqvv+/TlWdXbv2rtp7V9Xpc07vs1Yr59R+/veux6/+L1+7w5mCny9Yd3IZHvjhGcH6D3jw2g99+2+/tUaRCMG6MIcjaQUAhgfFm0v7D2yF0fIsRVIFmkWLzGtcBYJ1ASB1UtECUtrpLPsYuvP6qB4sT4bYEj9VHF9YXFZ2T62ech9sTnwQBa2l9Sj8nVd2rImdJWux/3vQ5rppPdtC/7zNq6Y8Cev9KWp8O+D4pPwBGHoALesZf35NTJOlK5t2rKe7/8PgnRfNnJ6y37x9We7s3CdxjQjPE4lxJQUFZe9XEZcLyfNsCTyjbU6YW+SaX+R4ZfZdMgC7fXAy4L089OmFGDPvRr67ZGySDzDIIjwOMPhP8Ix6IdQ/zoNjti3qO2qTQQV9qt82BHh14dwnG6HuKHUAdte5hLzTaAB2XfcuiAY92bdg5EV5TgJZEwRLZgM3uIwB4AYLHLvLBYDrF+WkIFiRY9B1BHKZt7YGgIdgL7RKl79f/r0n4S1u+MAawO9H5s17VzYIFs6Vagcs5t3boc3r4WeIwooPqmTd0ddeHT4kq8pG8oFGtVnV8kLIaXcAhoebcZrac1rGNZPD9AdqmXWRAk5FE2uZfpPKpI4py9zRHBMeTC+Hk+s5GISMz7JorKnjxIoUAAft7IL+74EH4yXwQwUeGE+D9CG+f17NpJmGZuKS213i+tcAshgeMt/KYAINFkX2ZNty8CWbH8jHe3m0qYOUr4ybTJM9tl39pOPaPwOzyEMCTfGrry4bMzBixK+g4nGMcIQm1TteW/k83adfT1hetY8d/2flI3B+sdozByBg4en/bd499DhVyvIWX0KDGdemprg80GbCEtfBsP00zXKk3fRrRuQZR/I8W5J0XeO8mOxK0hZnGa/MhScJgNMg1dfwagEwnGURuGbHyrTtaYTHX/hYZN+ydZKCYDUKgKOWiWQJzGMcrDlaiIXWhkkm0EyUaG+KQeBX/DebBik4ZkygZXZ79jIGgLPLULkF5oHrdWjgaP9hRVoDjA+JnBtVLA1SHkGwlCc4RBV+ueDnn4GIfqiF4H2eOWPptHOHaGim2wZIQPKBpgEj4UdUl3jwE46tBTTA/wyD/0wOwmWtYrI2mfhiL+0BO2vnvPppPuNZ9nFOlgzBsFNfikYBOAa4DABbnhaY0v5CWiFrLsDyaugQX4Ktg39vzQrAxKr+JTxge36P/qevRMoXcHyG34HHUQhESf4sMJWGZIHnwIs4nhln0FYEOnf8n+99TqU8NiJRxwP5Myf07EgA5XByCPiTJsybrlI2aV/rAHBaHW0ATg4+hZY7fZUxo8/89Nq1/RIvsjQAOJJ9IyY21lIibQxZxitzLWokALM+wnHf4PqIEYAty36AMZH2/JA/PO1xrntCEgA3KgiWjMxNmdaVgAHg1l07rZHzHvhU/NO0Oi240gvznzrDtj2Nx8j0rsibI6pk4inLL0BzV/NpIwlkAYecxcDVnrU5AOcswnyaS4JNCXPFfAbBbyVrepYix+a1nQbqWIYxgb4CAPcRjlY4GGtoBr1mzSld4/YfyrpWNBqAKRliTuDyBRbp+AlH88vIuuZXPKJ/4I8CTTG7NkpAW6tc68Otut0MzPPW3YNy+M8HZMuyWmO60TSYhbKqZr+RvSRzHQzAMg0oYSx1c+kUWIayGgCceJrFrvNFjlfmhG8WAE4KbhVNteTtdW6wrbQ0SG+s6nsSKlNuFNE0SKLjSbm9ZWRsyrSPBAwAt89aDsuZqMFvICIDwe24WZoIgLm+wDIPfqJ1aQENcLNuqUJM0nOYrHhc6aacOXQv1USqGXQKAFcgmMuEC7p/sZPujQZk2NcvwEPIRDg+FBrgKAATaxH4990FP4ZBfFC7CnD5LmN+7AEnaLP2sNrfWnn3Aeb3UGvM1f56qZDI4fw+rLOjv9fA2KpamO81MPP2xyNftmUAeM6cRJNifwFlUhVh0VwBmKc4kLQo0RqvzBnbaACu+/Vy/IupAFwsEP/hZ7OOAjNmvC5ANHS37+gL1xcWrV1GbqbM8JSAAeDhue5tM+sdf/PUYzCZSxUnVLUta8ZpS6eBWY75tIsEmgiAMb1DLMetAeAh2WnclxFDrP0NBMHVAjfRPk6NbJ4GwFEf4JgJNIAb7QOcjwm0vA+wtwyhn+4vX/teb0yDCnAKZtm7eb9D2K+nJQE4DMSl3gcLxsMOgEsSQbOkrBXYq0/G8yzTdUXGukLnajlUAMz1L2YAmAqgFQmCBfNMNIXWkYOpYyQgIwEDwDJSMmWaUgJberd0HPZH5wUY3KnsAOHt7HWTlk67OwGQV4JP8DVbrtoy8rCxzm6of6iojQTf4nKpXDnm3YNdewVteKD9X+PszZxxRnySOZpsr+1TV0wH0zzLShhnbn3wFjnFr9qTIV0vQSNfG+c++2mUFVx4Xoc1OgnqsmbroVxEfQdrm/MDTSTSchZYxXENUwAOgS67/JR8+xKvT7y1kDBVFLVJB+iRejgXNSRM/ZRRA5xnbta0aNA8AKYiOXODYFE+wHkDMFfU4iBYmIav5muLFVXhlAfGAg2wF4gL/XS5fYg2SIJmmKfB5QS/4gbJSruZF2kCDX0PygFt/QWixHjCKam4c2UB4CSALWq8aeuGx7MAcLz9aJqkotIgGQ2wzMqaMkVIwABwEVLltPm1878yFZ6Kn/Eejl1rFlyo3/G/D9qWe9Y3t/zjyw0aStt0kwaFqOF9ccFTiyC11Nc4k24IAMNbzxsghcK3OKCHQ/Igt9JRukAQvCvUVCfNNXi/IwwAACAASURBVK8+JEGWFWVEm54AwGUY58UgiydQFqBReRZMCMfCv5mXF3XzdMHaCbX3WR5oYBysX5uM6V3SuRTT7mWBwmY3gVaNhpp2EWLBS+WhktN2fC00ITM2z3S/Q+FURQ/ROe/jTJCuA8A4YY4fsJfmCI9tfmDKNNexNsA/0ewZX/Ad7v87qw8wT9YeBNp2+RFeFGg6R3BeAIygK1p0dQCOa5n9tmMRphOCawmjUfPGKXGupVoGaLZLVwvPWZ2XVTIgnOd5Rg+8qPGmXTPxuCoA250dl1XL1V9B1eNq5yL5LQCpnwowDsDjL1w/nQ12RZs3/2HTZZ9jAl1FIj7H/X+N9ldmXU2ZYiRgALgYucZaNQCcv6BbAYBh1nBDiaXTqAvDtXZ5aRbEAbw8jWjSXPPqIxiUhl91CKVJAAzt4wug/+H3g/9+G/4Y8/VUAI5oxuldlfGBJuLvmIOJ7LACYFgHNsVaFvBSTrOScnXJcy2SUsmpXuT4wdI04dzvvPB9rDrJIsq//J/3HcWJ6sx2FWp4+eVr5sRnHD/Pi0LbjACM+YsFaY28uQaa5WDiKmVF65InAGe4Juflr1tksLki2k6NvF7E+WTaNBIYjhIwAKyx6r29vXb5X/f9CKrO9G9C2/eNHDxv7MHOy0GzdT/clg6Auec5jkX+FY4fBoBzE/gLPRtogEuWPbtiOd8B4X+41r17AN5S/x0EBYD8hfG6kBtxT61daxB8jm6E75+N9udPAvpZvPmu2zWm1JJVksyXYUKehneINcA5yLUGhHsOWBWRqXb2TqJBwTT9qj1QV4DnZ2DPP83RzoeAKxhHIQDM08ZJPAgmiT5P6IqYZ2OnWQGda6KdAbxi6UDmzMkCwDEwzPAgjeKKrUWGtc0T9AsHYJx8hrlyZZf9epO9BQEAR0ya6V6aGoDB1BlBN0kqycAfBXmVsrw+JfZLogY467XJH1PsnNXRrPptFXGepfod5z3e7GeNacFIwEiAloABYI398LXzr78D7Jivh7ev223XfcgDV4DPOqgmAzDPBLpqWZNE8EwBcA2XoV/Ldm8iDtmMwOzYI44lzuArCNTY9qKtd6GZaeRDmV+mRvbUEMmQVEkBYBxTzEeVHWjBPsC4Vtft3WevSIBXT3sKT27vCFI5pfkZ59YH+huL5VGD5EHb+SrfpLx2vJ84/00yJdUzsK+XcUy/Q20yH4DFEbyzQJIBYEjCOkwAOOMDep4wzY8Wnmkd6r7TwbVOAmiSrt9NqZFqZgAeOThwGZseKdEH2PP15Zg6c8BYaEKdsSy9AST2S6YAUJIPC8J9JzE+Xhd5v1TDPqSepfIar6TcTDEjASMBSQkYAJYUFF2MB8DwIP8Dx3W2yGiAswBwALg3X7CwJ+iLBmAEcZ4WuB0BGNdEQluZGPG5YABOhVeYglemXOo4RhOAc+sDAThBg+tpeMVBsdQB2HGsv+XNOSWAWSR4GH1eZgO4fMGB54PWzj7API2y5oMfV7OSQZuCWyRPra0BYI17Zt5VWg2A4YW5p+UVmVnLAjDK8dVXl43h5B/m+vmqlFV4YRIDYMn0P965DZZxP4TrxaKUPZH44kXzJZaOWfWvYZx/IRprmo98UC+P8eZ9Dpn2jASGuwQMAGvsABqA0RR56calA9gMDaVJJtAZADgMmFXvi5lAOgBDCHrrNfjDCLzhG0zOw/mS6pjRt5b27/89BEYYA5rm8+H/T8GG2elY7tcAvtdHoo3OmLEQ5oU5FINPLdedn8cPyu8mxLrcca3noN7m2Rs3XMzrE+tQv1fgBgMBpMjsypjRZ3567dp+drlSohRTxfmaw4YA8Piud0XRqgMATogknQa4teM59JENgFNBnl26Z/60z75QoBlf+adx9rUCmTUMgPMEVpx8nu1pPlCFa1C0CTR21MQAnCXAWZ4AzI8WbjTAqXflZgBgURokngZYF4DZ/MCBJnnHayufByEFeYBRXn1gCvQKnTM4qewZE+YJ865KnLdaPvrB84LkdVDK8kAWvP0NFdHYyrwwhUjf/wLPLf8T6h/C25QywbboelnGm3pSNEGBvu4FkJbSrcX1INZ1J69adncTDMsbAnPNELpL6I6XernlBd6D/3wgTJ8m4eag26+ppy8BA8AasotqgMktLnGfbJAGmAPA7oHOkeWjezcu3Zs0FRoq4cI0DRKYPw5XKAy+tASi826G6Lw/hX8PdHR2fLRSLr/qHSNWt+WSq+GC9nG4EXTDjeCHWAYenu90LYKRlb2bFHUjidTHh+zKmDEP+2kP6DaEfWIdh5AjaZhOy5mX4OfLiiSmDR56AE718c0BgOX6kAHgBFmnabJxLWLyF2jwkwBYaNYu80AjOkd4e0zyQY3bpNEADw8Abr4XEflaMgTXeI3bZKFVigBgXhTlWloj610aLGFiCZGlrb4SKV/ABOgK0xGJ+oB77DYm17BXB/o/m+m7b8TgwGSeiTVnnMKySZGqdQBYok7Sy3beXom8QPefVWLlguu2ve/Auf4zTNK+i4C73P2C4Ev9ybA+UwUNs0HnEl+uZRlvoSdUTo03AoD3LFs2pkpG/AGGPBpi4qwrOQe7w++QzcEipQlHX9u9k51SHVCjPvM5TZ0OoqeVfiyvcZh25CVgAFheVmHJZgNgVRPoCOQiABNrtw+cUQCGY16EYteai5pYgN6vcwG4rv2N1UdA9m+OV1AQndgnNR6uhoS3ZPKaYM+H2ssRjO0YAPakKQwsFchawt86FYB5+XsFQC3UDotyAOM45R5o+Ce8AeCs8qvn7QwkLPFQzF0M3lrkbAKdmwbYALDGDTSHKkUAsGRkaRh97QF6RP/AHzmmyJzZ1R+4BSbJwjpu1e1mwFhwAXNX8PIS80+w5KBbEuctmzIuNeAdfU5LvlhUAmC0DpO4RmgAcPgMBIoA0b2jfu1L0/DSclAdr85p8+ZVV43sJ6N3Q91D4cHnTde21uOLFa8tX0Pb1z3/DPj2HPyN9PuowsuEGSetWr4Jvycd39Lb2zH+N2+/APflU7F9aPPfocoMun2dcSfVYQHYcp2tMJl74Rl1V7mLTPzIvHnvsvU55zZYQpKn4GkQU5ZV4Nn2Bqi/BP7dybz0qsC8NsG8cE4e2HaVB+6PnvdkT6mT/D+QTupZaHOU33cFFEurQI7/b00WtXOOjdIeWmn8n5WP+C+6Yv3xcn7nLdPh2p4BYI2VD8yPa0GwfA0wBJ+Cs+OIgn2AQw1wPa2SehAsHQCGMxgCa7mng7iOgP/jBWdWYEaZcEPzbmL+DXWu38ZsnpaXWgYajpXyDW7p3dKRYGpMr7RMft0QlBPgumHa2VQT6UQTaHkNMHs6KGjX0wCY64vNly15s+w4H++0yRvejbv+SfTnNgAsfzEzJtCeawdawKh+8kyDZEygVaXvly8CgLFpiTy9Ee1OQu7dYGYxU0uJOmEfcsCsAuTp2q8mA+BEuI4Ape9ulXBeawEwZSEn2q31nMUp0e+zjFfnVOnr/iL4WnvWevEPADA85DwNB2j4Dcp5EAxzfyf5uHVuUvsqJtBvLf/efdDWF6A/dNPbAX9nwR+cC+4VYIm4B+A9yB3+Cvx+AvyNBnk+Ac/haKI+2h+4hAa4BrKUdUUSAEOzGGzWAXcDMsqDY8saCz/i9z2Q8/h5+H4J/k5ZcXBNoKkXVDA/+1NgELfRA2YvCB45vG7pEe0vyVpDZ0+YOnUJGADW2A1sGiQ0f160+c4rv3r+3x5XIqWXoMnDIs0yaZDQB3jPvn0/OfLQsTtrqZDAjLnTnlwuu/AGKV6XToNkW+5Z39zyjy9j+6wfcDAO3pToIFgqAExpYzEYBF4APghj3gX/ngDHps7esGF7WoAt//g/+AB8CdaD+p8ItM72iK7xs5544r1g3LS5dtCHyjJJaoPT8usOawBWAN9gabQAWBB0qwz+dRMsG3zaDAB78mVNqptP8zg8NcASsJB46cr/RYQxgT5zQg8+PEc+MmmQggoJmmBuoCmsx/HJxZ+F5cV1+IAqAnM2DzC2q1KWtzkl9nQjNcBDDsBV11lVIjbuKa4fMAO1hY1X5RkoKMsA8Ep4BkMFRuijC2D5Fnx/1C8Px13QFofAjOV/nnw8Vj7SviYA4x3vDuj7i/APz8wZtLwA4j4cE7IIXPh6vTHXjm1FDTB882B5/PxrHuHJivXRlQTgCKyKABjPdYDhtb61BheAKciNt1l3s4gdMwCss/Pl6hgAlpNTy5fSBuC6fzA+hG+EDYM3gaPgjwvALFwzPsII0RMQeKuDgz0is2sKupU0wPQiSWiD07S3wxaAxZG1yZvwMuab4Au+inNCaAGwwLS6Cm+eb4A30BAALTTLwi4TTbWNBlj+MpU/eLUOAMtLSVxS0oxTpqt4vmgTBEtGbqZMQRJoJgDGKaaMJ/TBTTM/hqa0NMAQDPRmP46JyA840m5R49VZ7nQAdo+MAi8LtKrfo4CtCcAVy3FOs2x7OxeA48eGDIDRFeKM4+f9BtcmLQiWAWCdHVxsHQPAxcq3aVpPBGBBECzPVNm1IXqzFyALPpGAEPWgFvUHtlgQrEs3bnyQ8nVBk9YaAB8sT+YF3mLMoxMBOAFyU3LJepPxyvzXPvtpUY7ewN90OJlAJ/j6evBZ6ShdwMndG8JpQjonrvmyeA3Jd+EtMJjN0wAszgGMAzAALH+5MQAsLyu6pAQcqDZsAFhVYqZ8oRKQ2eP09UPSGiW8l8u0DxMMz4u0l02hK1b6iyPlKNDBOCTGXPh4dRbdAHBdaoVogInzfQIv66EXowHW2aBDXMcA8BAvQKO6TwJgyk+XDvRQC0Jx0UUnUuY/QVCsq9lANexNijbZpN/MJgXD4KRJyAzACXltDQDXN1+oWRXLqwafB+3qzDwBGIfA1zi7P4MXLhiggvoYAA6EIfnQKby8GACWv/JKaJbkG4uXbBsA7u09pWvMH7vAtxoCJ/I+xF1y/XdeujGLsEzd4iUgAXv0IDyodAYH7wSTKWGgKI1R1/1qo88gGk3VqrBuJJIvTNlMF/ytDQAUpGqUCG4lNQfVFEu8RtN9gI0GGOSWHASL8teNmUAbAJbay81ayABws66MGVeqBGQ0wAkaTQPAdQlLALDl+UynacNVNcA4BEGbr8MhDHRBf4Q5gLGQ5ANN6gNMUCBN85C0QU0apFTTRaH4io4CnXph8QtkWX/ZPqBcywNwKviywiDujwGEL1aQkSnaQAko7nsPgCmXprxGGjkvFKFccI2PumlI3i94igBe+xHtchHj1RFsJAo0uBBBG+DXa13rteUFwTIADJJQA+DQXxeCYAUADIGsqCBXWYJgGR9gnY2uWccAsKbgTLWhl4ABYG8Nar7MOUWBTtCYFwbACX2ym0yYAxgLSj7QCB6O4sGDFB8EI+0aAG5NAM6qWde4KrY0ACvDbyCgJoLgu750+kp4eOVpLwdKJXf8dXe/FAZo1FjflquiqMH0wK/c2XmgtF86sjrGAvmLFMGw0dZTUy2ptKdwvwjSMaX2r2EWnjTk2HUhj40U0Qg3LwA7oK+fB4S+FOYcC4IF0DIX7q+r4VhXtiBY7h6o/31op5OWbSwNEqMBHjk4cBmT/swLdscEz+OnQXpt5fPQF0SQrn24aZCY/kwQrDx2Pr8NA8DFyTbS8uKpU3pgs9/v/3jTLc9uuz3PrvNoP4828pyTTFuigE2B/25CNGMJcLQ84Ept42DXXoEfsUQfcimKGpUGaShMoCVyDAc3izB/M29vGACWOWNqZYwJdFRWQwC+wQBaGoAT4DFtM1Zc2556wz2/xEA3Q/oxABwXv8K1tB6ESsJUGV8MQuThe+txRYRLzwVAnZeSvGsd9io5x3AcaVrdvF56isarc5LEgZd8MhoFuinTIAEAW3+AP8iQwkuDBJHSLfdwOKYEwDryM3XaWwIGgBu0vkXDpWr7t51/9nHVCvFSNsEm2D527OHn7dv33uVFQnoRopZMecTp2gfPo6yDkrmDecNPiyTdcgAsC6McYWhFgcZ2JCJ2e90FLzVE+0jygYZbnWd2q/OwFTSe18OQqL2swGYAuL4NsqxzDte0lgVg3IP/d/xrW+F1iig6bqJ4UJPzlaUvPpiDDDM1YQCYLz7Ja0zE9DcBLMN4HpLX6UQNqIRffmxc7CxVxyFRXthnHuPV2eR93Qs+Q6Uxopvw8vyetGr5Jk6Z8BhWSDq+pbe3Y/xv3n4B7nenwg36TXiz+u9QZYbXEWiYtaNAk9KEo6/t3qkzZ1PHSEBWAgaAZSUlUa4Xslt3TJ3yIyg6kyrO1fYumjoZHhrsZ2rXCfcW1yJoFjETYbTcP/g/OkZ1rQm+8+AUykES7rpGmf2OGma6D388g45VOuvrzz77Mg+Av7Rx4wA7Tboc20bSHHDMvPYkxKhURBae2EZpmNLIeRs0134A3LulQ/OFgDYAozDFqZfCleNGkabXVeIBRbi3DABLa0S4MuQBdZrGRLQYjfIBlnzAT7sehYEB0woKjrcsACeaP/smzv/w5YkndjilHXC9jedQhaBYVeKsEhwPzY8TQDuiRU4Dcha4pc23OebaMnNn1ztlfH12x8gzy877xzLyiJlhx4A9wZxcVSaae9hUa2IJcAJhRQC3iYduhmYkUKgEDADnKF5GC0u3fBMLqGDZ8WwAwGlDgLy4s2zXOiIJeBXaRwg+p2RVfwTtoYlJ8DkA3/8O2sGE4vi5qdThPhpoiZkxeiBtW+WxojngmG99ZtsTaXPL47gqBLOaxBStZ9kl7nUQ6j6QCz3ktgNgnFyyVp2XnsgTSSYAlngJkZgDGAdgAFj+bDIaYH0f5UDKgQx1Qd9vp2UBOA1uMeJzCiguOfatCTcLtMgh3Ca04cHhn+2asE9FEx2AsA4ApwFl5AxkwDSxLpQlFtkCvsh38c5iHPO+cYOPJkTZjoCy0jihQxlt/LJlr44ZMWoUmqaOZsa4GMb9FuSHZ++RlRIhE7q7P7YTy69Z82rX3v2jXoF/nsiZ4+J5PcffIrqCifp2LXcXcbomzpv3kXflr36mpJGAkYCRgHfdM5+8JLDok1PuADOQ66G9A/Zg9Vi3q/SKD5lpAHwTrMQ4vy4E5nN/YBO4GfoaXh0ATtQQEzKbuO530gCYgfTEObBjBhnk7ucss04JmsREDSIfomtm0oO281VYg69x+m9LAMZ5cl4KePKrONY7tm09B0VGMvLIBMDppuzJKZBwLAaAZc6QWpnhDsCKgX5igqXlZwCYq931Ij2nATBCssAEWRqAHYfcKQhiJTohvLbf/8DBFxPTNgW1fZBVhcraiVaPeK1Vvz4DCKpjvQaQeZLwLKfSTGn4Zqf6ZGcB4O/d/8Z8DiCzU4kAc3Dwe6veeBKeZz6VdHWD4+uu7jl+jvwV0JRsVwm8vrrvPuJaX6jPz113fM8pDdsbb9zfNx9usPgyyAHLzivgWfsI/zsOafHxPScLX/TorgnVZ2F96I6tmesZAM5xdSgADk2Ng+ZZH900uEwzcU47TgM1jCECrwjUHSX3pTQf4NQ+olrsGCDnHegrx6UyTTWJBCRMn72Rpvn/YhkDwPKLOtwBOKPfb54pWlpWA5yqQZWM9AywtpCn+ZTQ1PZVBuxzOkY4mDKNn3tYdEpQY5P1Ab5zwRnTAWh/Kn+W1UoG88gIwDLdembUew/bW5UCe7bFlPXSBeADBw68I9Acx+YEGt0d1/ScMCk4IAnO4WNWkhZZRoCmTGtLgIZPCLZ2O5yvqJDqgr9CwJMnLRaAT+g56ZGipWoAWE/CBoD15MatxfrLBsGl0Be20QAcwCfHhxeuCwaAc1x201QGCUgCcGL+36B7A8DyCzHcATiD1jYW6CZDW7hgLQvAkkCXmkpICJa+RlNoag3ABj7E1wt8iEU+tcFJ4h1f+O1t/bIALCwH4wBT7kuEZthyGmRvPE554FwhZIM8EkzGcV5Sc+b4GcdkwruS6AJwxXFnstpf1NiOHdN/OcckOtQCC0ymQavmXgEPMUewbeZhDv2HTZd9Dtr5Psw/khrHl8cet2Sd9eFpj/9G/kqbXvKtn13aC29JvlEvSVYcfeFjtVy9go9OnfSRtH4JSvvrRAHYXecS8o6vGa6AvHfAW/WzYMaelhYhVaQ5ptuE++ajjkXO63LciWWb/DPUDy0T4CX9joP97nmjRhHaTQByDLvfBPeGv/el64G4RF9o8bEO9vhn6TG+sarvSbbPE3pOnmQAWG/vGgDWk1tiLUoT7JXjmTAXrgGOamcHYRRwUSfXBOMZag3wU6un3AcXoMBMpWITd8IF3b/YufmBKdNcx9oA48S3dhgO/4ppPdtS36D9/P4ptIlV2F4By2uazFECaQAso/kNhmMAWH5hhjMAZwl+xQvQNVwBGHebSHvL7sQkH1OhJjktkBYctxz7Xi4wptX1YVEWgGWCXiWAtAemx/zumME0SE7yqw5kmAbs1Yo9OatMeFeSRgOwoD8PgIlt7YEEOcFzQjBcrgm1/FURcu8kAzA2VYHnk8kfvujxHSrtJpXVgVmdOnmNt5nboQAxCYDRLAPdFb8IcwF/dncdPKRv9c2UK1XbPa3kEEzPhr7ui+H5fRxtUg3PJLtsi2yCfdjtPaMymmZo960kE2jqeFpf/+LDrjdGCuCT+sTlaZi2u5n3gszYDADLSEmjzHcnTep8Z1TXTvSz5fnHFg7AlE8xDL/pTKANAKttqp+8uKAXLoLUW2KIAk7IIvAvwaAp9bfVxF0x87TliW+P2Z5/suOLn4slhBe087OXv3BUxSnthDZGhe1o9Kk2e7nSBoDl5ISlDAAf2Arnk3L6Hl56q+EMwJJa4NrGpHxU6Z2a0EayVhTaAwDeLNCYSmlDGwTA6cG60oE9NKVOeOng9SMEYEkNMcqEdyXJE4DR1PmwMQenJGmAVz7w+jQO5CYBsHcMTKhTX5iLrpQsAMN1EkCHYIAt1MT5n5qGds+WOWOq5eqv4Mfj6sfcvqMvXH8K2z4A6/OwgJjpw//wy9H13tp0Kc6D6hekYZGF4y987B7R+NPGxLQJykx4ieC6/8tvrxANt/xdKXtJSQBmwDOqHY4CcOQYDtCDS6ofSO9F5sJz2Go4BkqbCExzfYApoFYaB1xAMfcxapyT+gzHmF2a7d+CAeAc11gUBAtNoWHzroKL83f97m4yAMzXAPOWg9XuwgPPInjr1uuX3QEa4kkpZdZBmYYFQWDnMGvOg1MhijSmvBp0q9ZZ69df+bLKtuNCJ6bBMgAcEaMBYPldNcwBuKu0f//v4Zqs5jdaE2/MZHk4AzAKJNUXmN6WAj9TgVYzEehQI1qxq9tFaZZkIhvj0NI0qtfd/dJ7iRGv00+7hgLwoOt8KKtMeFPKE4Cxfdbfl+1TAMBJ0i4GgF2yjTVRLnXaN8ThNxxaCJJ8II2WIxWrm20fpIOwQ8NvUMmDYFCqfEBnTKRq3S5o128/3fw6fbsPXYkcAJgZfFTzGphLY6FXIar5qP2EiWpeHABjIC+JPnFoRgMsuQUNAEsKSqaYKA1SHhrglLRJsQBUTACryPDRJPuoA4M/CTTU/sGsaZCUgmCpaIDBFyLm7xNdDwJpGFw6DUMF3mqug7eb/g2ELJ7W83zukfdk9gSWyQrAcQ0t2TTz9Huny/afVs5ogL1ANX2VMaPP/PTataH2I0ugJJ6mMM/2spjx4n4wAGwAOO264B+PAT+vnpImmDI/DtoSaDWTAFg2knPo6yuabwMA2BvrR39//As5mUBzg4bB/Dx5/enw8oGUIFipMuHJSheA04JgiSI4NzMAw/PFbgpAwVWL/BNA69UgN98aqwaSjKkyagRvgGvv30C542oyJiuYtoLfTg00xqwW2vvOgXKZMTFgDeN2b4YxoGWZZ9GFbY+/cH1uzxaS15jciuUAwBUCqbs+1n3SzmBQtA+wwF/4BSg7Ef4K1QBTJtA4NFGfeMwAsOSOMgAsKSjZYqz/bxAIa9++9y6n8/iqaoArz25b0jF1yo9gHDPh7wC8Bfw6vEG90x9XDD4/2D94FwW4kfJBjl5mrDEAxkBai6ZOBjNBG7WXwSeMcM0caxQAV4htn+Y6TuCjgZdtFoDRdxgDEWCe41R/4Msu+0EP5Pq9H8qir/RL0B4GR9gOUP0QXAwxnL2nubVtMskvdwC+n0NK1r/CscOgzE2Prb3i9ks+u/o4u9IB9a3DfGFtL5G9n6q6h/6HPxb8+cCoEeTohx++Yq/MnhJof7GqlAaYC7cgE8e2Jl986jLPjykJgBnT6wpxnU+5xN4I1YwJdMICGgDWz7PLexmRMW1RBOIA1owGWObiUysjBcBBc9LpdxhNsCAQlgeOtut8ghMlOkzbI+mHLIS+dgNg1FhnlQlve+gCMOYBlozmHMkF3NQAHNXQgkmqdQP4iS4BuXkAHIBkGgAnwKw6AEuMiTHnrsDzDpjUkvB+3igAZhQguVnoyQbBSjBzTjJLDgNmJYE25U9clAl0zL+Z6hO3nwFgyfubAWBJQZli+UoggwZYBoDpwXom0kmjjwIwuRFuCt/2bmKEfAMg+K8RXhFyIdwBQKcHylwAvmz2Q3cA+FzvlXXdccG/HQhIpmsCnQWAN7w0/xF4cOSZUfniqGmSRQAM83065htsWegPNTa40XsNZfQBZh6OIg9BKrvOmEDLS8togI0GWHK3KAEwtimbLog2URaZUWMZoIkjOQAciS4tCXyRvLwS0B72kdEEuqEaYARgnFsWmeQNwNheAkCH3dHa4CQf4Cx+vkn7nusDzNO2ik2Ua7dEX5OaBsDwrNEH8LI2ZgLtuiEA0+0FY+cFwWK0u1wob3cATkqDRPneoqn8PFAiLQV5qgTBygWAJYNgxUCc8gE2ACx580orZgA4TULmeCESaCAAp75dpAAYtODkM3Dz+t8w6UEIOTHVst0n4N+pAPzfT/nPJa/8+oRQQw8X2EfhAtuDMJwFgFH4SoDqw6hAIBrXuAAAIABJREFU88uupacJtqvuibwgWDD+w5MB2m8uIwDntcEMAMtL0gCwAWDJ3aIMwNiuFDBSWmChCTUEuoLr0Di4DqF5Kf2JaXSl+qy1wMLzSk77kXKJbUvmO040E88xCFYAwNLrwJEJb29k0QDT7aVog8NIzkkADAG0HuME0GqYD3CCj643VREA84JY8WAWHsyf5qdj4ppWY48rmg2AmbgsKJYwqwdPA5xUnjm2Hto6Gf5OhL9dZceaeNG8bfhi3vtIpBiiLQSFaZAwrRGmGOKaQD/w6jQSRiEne3zZeybQ/f1WN5UKiZsGiU1nhPXQx5fqK66Jtq0Voj6NBljybsYUMwCsJzdTK6MEGgjAKhpgbQBGE2gKpD3pwAX0B+vXXXll/j7AeL9zV3A1tAEAx6NGC82XRe1wADiTCfT3Vr3xJFxwqLx57g54kz+J1QCDlh3SDhBMkYW+VY+6lnMecbomzpv3kfAmx9t+wwyAs5jxGh/gnIJgZfXFhn3cnnmA03Lj1k7gCMRyTZGhHbgO7Y4BagJ0SmqglfIAywBwQr9DogGmr5GqMuFdX/MC4KBt9n5A9elZAbUQAAtTI7EaYFkARv/hP/xs1lHg97kT5FJ3N8Jbv8gHuIlMoDkwGyyvB8EwiXOpNJjr4PzeyuZ19it45ZPjwMjFeKHhkvXzzfg4a6q3qAQMALfowrX6sBsIwCo+wJkAGNeEB8EAq9/VNYHGNnU0wBzz5zwAeI9VIp+yqi76Xyv5AH9v9ev3BVALN7Pb4WZ3PbSBuZ7Bf9uiA5hB3r0QgL1tDm/Cdw13AGb9YjP6sRoA1gRg1rfbAPBrW+GRPJ5OygfUlOBYEmbMBOInuPvhMhB1Y5HQuqaYANM+xLlogJsZgIPnBVmZ5AnAFcedyYEbD3IFENxyAGy79nkOcR4GuR2HskvSAINb1WfqKZH4JtAIwMEaxDXE1h6Q5w/hvvm39XVqLg0wq+GF+b5TB16yGJ6JxtEAHD1uQQDTaHkmyOkOOP5vdP2hzPLR6s/iw3n8BoCH8+oP4dwLBuCIiQu+QYQLpDA3YB4m0J4GOPABdq3Z4G+CSdIxYNl2y3FusmzIV6mZBiknABasNtlkuc4DkibQ+gBc1/5W4OY3F0x2vLx56PMFNkj0218WgKV9gttZAxwD4IsuOrFEbAxidojOaTzMTaBLpf16eYDzfhEBa9e2GuDrv/PSxbg3E6ArhFAsx9eyCgF4CbQP8RqSP0kpmgIf5MxBsHwYbwUARmnJyCRPAK4S5wROPt9UABZonD0zZ4EJdGg+nbYvRMc1fYArugAsEwSLY97c9AC8edWUJ+FlYWDtFQNaFoDhXDw8qTwDwEx7Vqqbm+5+MPXaWwIGgNt7fZt2dgUDMECWtQPeEGI0Z/wkXiBzB2AqCBaaQTeJBnhIARg7XwN581i/rRQAVvLpanoAvmjmdELcn+qelDS0ZkmphP0bANYDYH/tQmjNug4GgO2pN9zzS7QoEYFZBTRdr4HG6yT6vAngNcE02TNxPuZ3xwyKUg+pAHBiruN0AG6WPMDSMikagPG6P3ZM/+VJfry8+4U/rsUD/f23jxg1CjM9QBCj2oe1FKKsjvAwprdZ5LjONUnWRFwAtgi63lDBJGOpi2LphBBaPTPmTZd9jvLlDXL4Uhrg9DRI0gAskZqJ9RMuOgr05gemTHMdawPID629/E9cAxxocEXlDQDrPjWYekkSMABs9seQSIAB4GAM8LDjXgU3qlX+BZPn/yETBRq1jItAy9jrN5zoBywLwNVS+VEmzZHXfJAGqbe316YCYeEhL+XR6NHv97/z7iE74TumZVJKg4SN5KQBjqQ+ohdd1D7HB1hfA1w3gcauwxx2BoCH5PQb1gCMEn9sxoyV8MTMBlYaisVoWQ0wCitBe5oKW1A9YgKtkEs41BwXDMBhPwaA+S8wU04YTyM7evSB33NAl1s1BrH3vzFf4BvKqx+xFqIBGO4ze+BlNGgZ3bdVAJjTiQexdqd9f7Vc/RUcP45TZo9bss768LTHf7Nny5wxCeU832GY319yokDTeYYjXYi0xpCi8Bs8n2G/sjcmUrVuh+8BzBeWBonxAcYX2f8Gcju7NpY4ADM+wLHyBoCH4tbU/n0aAB6CNd6y7PwxzqiB4O1lqo/qEAyx8C6LBmC4qcyFi6pnZgt/LS3jPAG45Fo3RCM7N9wE2qF9gIcTAGfMZZvrOTmcNcAoyBw0t3mtR6sD8EJOiiJZ2cQiOUvmEZYBYA+u/3R4+cCYP3b9HgY0jhmUjA9wWCYFzr15uNWD13JlIeMPnWMU6EHX+VCHU9oBwMe6R0jLRLSAjFaVLvY7+HIMK2MEYMwDrJDTN+byktBn2B2dPin4kVcvLZ4EqwGOy6Gm2Q1+B//c5+v+vN6vIfwGZQQQHJbjRYHGPji+vyLfYoTKmsaZHzir3temS9EVrHAANibQspdAU24oJWAAeAikT70di4VwH4LhmC6bXAIGgE8Q+m/TS9fsJtA5BEzKbacOewDOaI6e20K0sA8wykAh9RCHJdwfB37CwUHJaMWh5lhBa8z2H7YhkS/XK1ut2JPBskjVhUEOonME4D/bNWGfyOw7Zd9GNPKyEMx5iRlUjfnkimAWwNTLCCDqM8EcWuj3y+lLOp5Ejuf3sGzKAPCwXPaWm7QB4AYvGaP9xd497aRjkRupqHb4u+e3umbNKV3j9h/6CnzHnGf48aC5s2Qt9suDb0tE27mOQL4wxu/CgLbGOvd1L/gM+Mg8qlE1rcrKk1cvuyatUHBcB4B/wkmDhDl/S451L2gGpoR9J6RTyjMNEq0BCMzRYAxpQbDaygfYO6lnzFhIXOsu2bUvqtxwB+CsUbRzXJeW1gCjHCQAkicuLmxJAjWbPkldCw35hYMgWhLjp2FZFDGavyWofhqZB1hiTvHxUmPNcX8PWVMMACvdS4Zs0G3SscDCz59dahRoRgoEMkW4dKYIEwSrTfbJUE+jKQH44cuWToeogf6bVjL38vXzHwwEtWZOb1e5cqRn0gS+l0v+6vH5wkiQbDuW7ewWtdvIhaA0wKyPK+PfShbDg+pkPzreLnA2fdICH1l8jqbCxMcBuB5Rbx0VXc9EylNc5JYG4B1f/FwssnN8/phndyFEgd4jGQVa9JC3YuZpy0OzMEUx51a82TXAONH8wIsgRE+GFzTxFDQSEh3uAJzjy4gBMHvtxrQkEmLnFWl5AMZJSWpug/kLNY1SAMxJgaQEfEx9CS0ym65JDoJV+slRA3zd3S+9h4LOIhPNvdxU1dggWIE5dlMNsk0Hw7r5wXMrPLMS3/Q6DsB2/4hu2i2QLW8AuE03yhBPqykBOEkmWQCYBumhlDsLwFRScDbAEw2wNADTedAYAHYfB6g5BeaHGmM6GrIBYMVFb2UAxqlycgEzEiCbZp5+73QlDbNlYUTMsfDXGTYGWmQDwFHRsvli6aNZQB3b8VLxlAfPKXV2vg7fWN9GqV1uANh7GaGdDikQMsrRce3dGaJ7twUAB/JIAeGYz29QTxHWhCmQUtoR9u8DY2o+YPrkSgsAtvDb2/rp8o3UADPjTNKQJ8pE6mLSpIUMADfpwjRwWF87/ytT4Yb5jHffdK1Zi7be9UQR3bP97Nm37ydHHjp2J9yrIfCpe6BzZPno3o1L9xbRt2lTXwKFAvBDf7n8RLvk+Lkq3U2wBdHHw9Pcwhue3fCQiFqMAZfY50MEu6fg34fgMZc4m2lNrVMl20XtoAb4h7PuXei35Uki0AynaYDh4eXIcAwWuRO+fw2qV2zHmvq5f1mwXdRudF5el32dHYNnfnrtwsgNT7QsugCMps8XzduGAGJRJiYxDTCTVByLJ0ZB1t8+7V2z1QEYV4cLt5blaX4Bfu8RlvGhljGl1o4Cze6Uvu75Z8Bvz8HfSMldVC5Xqsec+tCKPaLyWcCSze+KfWQxV04C4CxtB+OENqql/fvBEsYAsMT+iUFmUCcjBHvtZtl3MI62AmCJteAWUQBgKT9V3XGYeu0jAQPA7bOWrTaTAIjhOWD7vpGD5y3duHSg1eYwHMZbKABTADlAXNLtEtczE1MFYBpU2XYoWB4g1cpH3VLHq9AFaEXIXNbkmf1OtYtvh+52iXUl1mUgPN4usc4FgL/aK4d9+f9OMsemN5MuAMMY74ExLkGgBcj9N5EPMPoOc3wwhiUEv7667z6Q2xfq8nfXHd9zyhyZk7tZAFhmrK1WZrgDMK6XRlToEJaymlIbDXD0jFGE2Apch6fO3rDBy1+rWJc9VQ0Ag0RkATjI3dtq1zsz3sZLoF0BOPZcQqzrIOXjW5F4JfDbyauW3V2k1HnjKLpP1fnwNMA3X7CwB+Kb3B+2RaybFm++6/b67+4B1yVfB7eWO6HMoG25Z1Uta1KtTvzYN7f848t0PyXLnl2xnO/UtL/4qWmABw92zk7u1xoEOLoRzL0/a6BZdaX1yjcOgCk4zQTACe3QAMzTJCcAcARy2fFF2rXsO1zLwSBC6Hs3AALcABA8K80fuZEAHPr9Esj5BmYf0DeaQzdtIKzXH3h1GnFImCwd5Lmry3EnfmTeKZ62O8vHAHAW6RVXtwgALm60xbacpoXkwWqxIxq+raesRQR8h6+U8p+5BAC3raluXtL87qRJne+M6toJ988PwwuaWbZrHQH/vh8eqH9w63O/wJf7w+pjADg/AO7r/uIiUCqhhSR+quDyMcN17Q80GrpVNzALwHA+vFMziXYPOPaIY4kz+AqCKppHO8Q9ggLUb0DZv/YgFgAZzqE9omMIz+J+agDtuGSsZL/wyG60xqrrrFu+nQA4IoMcATjWLmW+HRz78eXrF1wsuwgqQbBANQ0aZk+DuauuAY4EEZANgtW0GmADwLI7p33KGQBun7U0MzESMBIYegn0WpbdMXXKj2AkM+HvJnjgxmeH6w0Ae2sjTJeU18pt6e3tGP+bt18AgDk1bNO13nQPcSeesnz5fhYiAcJuAKj8FpQdCevklSP91ldp0OSXsWF9qewUKdpe0NQ+BuUvrc/Tfebk1cvPpeetOnYE4JNWLQe3xviH25ZV75OVg2uR++Al7wKvJUpeeawLC6Z1yI0CcBRy1Y7JADCtQabBm4XrIv2U85Bnu7XRTgA8MOiWx3c/cZ0XARE/Kj7ArPaY9lFm28W2Wf9g+EkaglkABpPlR5i8adiFKA2SB7KbH5gyjUl1FEx73R/H7L2cSZ3kpVq6oPsXO2U28Bv3982HE/Nepuzi43tOvoX+La5d9a5goYkxexxuDOthw50MhfyUTu66/n6re9Qo8gf4bTTdNmqBwQTlHrggosm3/4FIghY5HI6dFGiIVcdAjy9NFsYEOk1C+scNAOvLztQ0EpCRgCjnalJdzOl6dc/xUi4iMmNoxzLfu/+N+XBvYu+PiVNNy3Obl5wWT53Sg1pfaC8EYPz3Lc9uuz2vPlqlnUZqgN+86qqR/WT0bpDNoRz5ePErOjvsL1FwyxPjSng+gTZCTaugDPk5C8A8E+jdx37w3hiQh49SdTBPG3vVck8oWeTXkbkBqMI58Pew1x4IBwkgLtMnA/nxOeZovi0GYKbbiJa3SABO6remLUaT6lY5x1p9nIUCMCdYlCevljaBpv1+LRduNqQHpoTm0EqBsJp147yxqu9JGNuneOODi92OE3pO9pLVy5Tjw2mkZcjNZ88jlrMUfpUA4FrdwES6bJN/ThurMYFuzp1mALg518WMqn0kYAC4mLVsZgBeNHUyPIvYz6DWl9jwYhk1wGAOfesz21Kj3/7s5S8cVXFKO0Fqo3zJVTB3/MWnLsNAprl94tkJatkI2A42vDj/eTZnfTNkG+AJIvKyHLWYhHwTtJqr/LK+yTDEjqHNiF13FpT7AZQJoJkF4CrhlpEDYAaKq9DXxbbr3hZqqH3QTB27Vb3EtUoPU+P0NLU8AGb7jGiwURiev7J7ZJocTl697Jo8NlySBpiNzEz7AIu1tHE4VtUAi/s1AJzHmqu0USgA0wNh0xepRIGORGsWR4zOEgQr5gOcGFyLEwQL5iqtAVZZoEaW5Zgi7wCTjFWUNhiAlVwBvtR7aJ9d1KrCxfUdKthUrRxxz2UDUDHlcHqLXdvdwvMBLhMCuWzjb9oRgG1iLYD8mwjAXTUZyY+hlYJgKWihV+Z10wj2HN+UKbYjvZu7yBxKtH8bDcAK/SnLUVJOtChiMmPaSB1Dylt7qq+4uVsjrymmr6GTgAHgYmTfzAB82/lnH1etkJfAX/E/IVYJpF0hn3Cs0llff/bZVK3ScAVgTqaEPQB4Z808Y9lvZHdQxKwXAdh2Pw8BW1GZUMtyIAl+jAa4WAC2LO8+ozV2gQ8wA7dl2IcXg/UDvnwJsj2wkF+2bGsC5KV4hQLs1Puf7Lq0mAm00QDLLmxO5QoF4EgUaCZ4FVykV9VTG9Vnk54GyYLcl9bR8OelTOKlQQpgNIsJdFK7a+asKZUre7ZCP6j5xU/M/Dqn9WloM6zpM2p8Ldv9uyjsWovh5vBWFExj8AnjVvjNtlZIAjD4O5MJH+s+aWfcTFu+v4IBOPPFWwF6Rfsj0xjiPkPS2zARhjVAManj1Dnm0F9qHzhAjX4icuLIm9uvPPSKxGZgWHont0FBA8DFLGIzAzAVCAu0bNZL8HdaswGw7Ko0SgM8fAG4dj8YTgAsFwQrfxNoySBYBoBlLw45lSsUgGmtLzXelteU5iT7pmtGDoDlQTOu7RXUlQRg2gSbZ9os21+zAnB2wIlsKWXNLBOcQn9/CgJZaICiNgDnNhc/4mWShltjXp5P2LsnjH9X4KMVA+AMLyXiMszRx0p/k5iarARWPvD6NIuKhi8jIdCu7CJO18R58z4Si5hvAFhGguplmhmAcTaLPjnlDjR99md2oFJ2ju7dvh20wckfkQa45Fo3gLXVZ+u1XfBBJX8O34+r/RY1YWZyx/tF3BWB+bLIBJr5vQ8eTv+UZAIdbweHktRPfNwdduVKxuw7mKayFjioyL1WN4EGWMZSS3rsLaoBXrT1rifYNEigVPnBos13XlmkCTT69ab3a0yg065ReR8vFIDzHqxpr1gJ8AA48Pmle84Cn1xIlQTgpABbKhrnZgRgBRNdtU0gATsaACczhjQzX5k2kspwtaQFzQXHIdQGa/TpB0XpuC8anTOcbtiXRtuycpXSbss2Zspll4AB4OwybEQLzQ7AVCAsMNSyto8de/h5X9q4cSBNNvIAHGvJAfJcCH6898S0ttGifTNPX3YKD4Ch2Da4Fn4jcYw03LL+wVL9xMcNJrpfh5dImN4n8HvWAuDU63QTA7DW2FsAgHt7e+3yv+7zo6LXcvH2blya+iIo7Twxx9tHAgaA22ctM8/EADBzF+1e8JlItEU5CSuDRWHwWxtvI82SWQlF+k690crJNyjFlXOumtL4ePKC7nLNJ0wYSTbsJ0dNdnw2Ei9H1JbElM4iAQPAWaTXuLrNDMA0/KJEZANgYVl5ACabQJv4bkQrDHAKfpxPQ4TT70NTnf5q9AEYr6XA1gNlqHt2VKPMaQ+0yhD7ZSxPAxw3WY7Vl++HP25l7S9znY77vjYJAEPu3r+uv3TlmEBbltzYWwCAG3dFMD21qgRyA+AX5j91hm1bz4EgAmd3jNZ73aSl0+5uVeHQ435xwVOL4GYSJAJfecbSablEqQv6KLp9mTXgAfDBfve8aJqioTOBbkcNcM5QKFhmse9nwcAYyeuX81x5ZsI6LyxkTo2gDPdlgsa8dkGD4+hrJTMIb245m8Tz5ulpok99aMUeFSGYssVIwABwMXLNu9VmBuAsc80EwACs0Derxe2DoEiLIlAMwAla18MzAfCLC3qj2mI+kMv2Y7nOAwy4ZwPgJg2ChSbQUQBu/yBYWc4HU7f9JZALAPPgNxBdu0BwnoAalRd5c0SVTBy0na8WCdgyW9kAcFRKmsGolDTAmn3ILCddhgtuBWue6/37mkYNUEyaZ0TOObct7pfj31xA3350Ti0LBNW9obRfVRtPKv+9VW88CTcgXsq1xfN6jo/kHOe1s2zZq2NGjBoVyyEOZSEKvXvFNT0nPJLHeBP6YZuXGrdoTM0IwElzLyK3rawM8s5XnOAvXSlB4MXu7o/tDNatEQCssOdi49Pd8w0BYNTsstpj0W8CDTDPhFq6TU7f7QvAoJG3QqWUn4qJ0gCHaZC+uChMSySEd/IWZQ0XtPWBlHzEVYk0SIVGgdY9F0y94SGBXACYgcNnIPXN0yzMcSC5alvWjNOWTtv0ywU//ww4oj+KIofcYqvh7eAZ8M9T4dubzkD1dHuE/a/Bd4TFg3Z1pkp5Fi5hfLvp8UHOvJ+L2sP+Tll+wX7edmDmHdF403Py64bz5QEwrw9dmeGY9xxlHTzsj84LNbmFn0TNtRwAy0aBhvRGxBqXngYJNMoaPsByUaD5Y2gmH2AlDax/w9LSDHLMXdXNa2uaZHXgi2ugNeA7UVup3l59TEprwDEpV5dH6s0lnp4itYoVykdNFuqRoRPAVTTKCJBK1hdCrAIcaIOwQh/cOesAmiz80R0WFQRLZSxJY0jftpY1FLIOYXb16/dBupovSIwzBM2iADirHLK++CkCgNHnl5WtNMBKAzBv9eRBOx8ATnlZGTeBjg9aukwERv0US/Hfdh/7wXsFQRaxb+p+ITN2pn00lXbd+RDT5Z/CicD4Rznvr+gno3fDb0Fu4/o8/ZfHpN/6KpUHODMAr5sxYyE8Z97ld7Tkso0bbpQ4n00RIwGMkZD9w2pHWcB0HOs+1jyahsKq634gANC00aBGGcxq3lIpb7vWkTTwJgEw23+gwWbnSENz9IEkcXxV23EvcWwSTSoOFxPoZxksxt/6ba3MIjMcMzNneohCCH4VNCq0uTMnDVIBeYDddf39VjfT764ux50YzwPsrgvglc1Z3ER5gKU1aoogGwFAdXiNB3FSBD/vRnvyqmWeS4Oi5joGr2qQ5m3fFACm3mKnXUTwuP5csHbR2udAA/yYIEgWb4Z6gbMEEbuTRCgJsHQTHogeNubgY3v3j8J8jyfKLFFtmax1V/ccPycorwJmVB9KmlmN+SVNJ7HvNWte7VKVSVJntLx0o0A7xIWc7lJQGFtjVa17nrJWfemg2fdieEEPzx9C/33u8iRpy/PeAzAALa2wAeDQd1nZBJp9CQp78bvw/DQX1kKYBziqHeX64zIa1KAMA6weOMcBGO/V3JezzDVfZuwcmOYCMPbJfa6h+mT9pbPmAW5WAF5z0UUnloi9A/bAIbAf+ipjRp/56bVr+2XvfbxyRbSZZTytXrcQAGb9Yxlt6MoUAIVE2dYR8HepL9yIRpkDwKnlFQGYq8FmATg6RhdSDpAr4TfUtsbmR88XbpyYUuBWKEe/IYsBMAPYaTKLjZkaXxmCU0yAi0yQaDxZC7yqD5O388wS4ecagL4KD22j9hPhg2yQrkg2WjQLwP66OyCDB+FFx1X1k6wOwFnG0CwaYEUIZABY1Tw2qunT0FqyuWtV/G1jJtiKc8ctkALAC1RgMctc8DzwNOHBvtSQZdp9Qx2AKaBXGk9jABgyjbin2FWCETml4ZcF2AwaMilNcIb2E9ezkfCTFYDTNmbKcWnwKgD6vKHJaqN1Xg6Ec3fBrJRYn1CRlWgPFLXnYGxSe56eQxEA3GFXL4imGZLXzIqCYInSKLHrIatpzkMDLLMXGPATuCVFXuQqpzKUGUe7l1l30czpYBL/09o8CWqGJ8OVYaoHof0HJpdGjd4YfgcotfcdODcoD8+uG8F3fCweh3oD9oiu8bOeeOI9Gjx9+VVAqTZ19oYN2/E7BeEV2Lffgn5nWyX7r9yq8zwcjgBwdHxea2FbiWOHsVr79h2bN1S3+35Iml9DADhNQ5wGe2nAzB5X/Z7WPwK9AgA/AwJ/G/4CgI/AKwK8C9ES6xpxvg9w2hzSxgz9By8RQtNr2Y0eB1ev5uLje06O+OW9wYVlSku7ug/MyyzKvIwfQAuBNG7SDDfwBAAO5qIzhuYBYAWIZUBFUQOLj4YRaFPUPqO4GWicj24KkaB3ifuLMcHOE4CVgK82yGxzSXmDLnueJZRbufujH7w2wXwtXjUmX+kXAsqBsDQ0ZxWw2lkH/i1ULlElKWUF6FQwKhBEvImKAChvEBxiABbOk17tvOfM7qQ0CNa0IlDasJwx7QDt+KRGygH6UoLgVgbgOMTKg7YB4Exbe8grsxpg1yWb6wCcPDyA1bmOa+9OKL+k6jqrAuhkWquDa9QMGy2X/h2e9T/kP4cH1QYAmi+HZ+J1nFF5bUEe+MNFY4GxXg1tLgG4xgCaYZsBpA/5QrTgAAoB4DR4ywq0afCXd/9pACwK9CWKjN0IAI6bUNdAW+TP3IJ7t/Ahq0Om1JCoFDcNBGAG2hoOwIzZcJ4APARziUCjBoCnbRR1AI7Jt6kAOG2+jTieCAMaUK88Zp6Jbt4wONQADEJJ1QI3QtZJWvdM2l/lVa9V4I2nEeNIexlAT6chAFxQFOhWAGDNrWOqpUggBYCXAI2OgxPw6tp5aP0Yvm8JfIZZAGaPQ5UlDFAvAVDdzfoc02PANpwxoy8r7d//exZWXYt8E/qEoGPeJ9JW+lhQm+1cZQA4v1PCADA8OKYBtSoAMybfVTjhNsOZ9z/9E7AhGuDADH3H3zwFpqGhNrqtUlPldxrwW2pnANYA0GxaUwPAKttVA4CjGn4F/+5GaIBV5l5kWa4/rk5QI81BxuCwDQEYRSP0e26g9lX4wqMRAM7uDxaA8173lP0o5QOfFYA77MqVUXNni02DJJ+fVzEPMMw/moJJAbQ541b2Ada8HphqOUggDYBZYI19j2qMY4CbVh+DbtFjQJC9dOPGB3n+uqX3318awHgaALPH8Tutjc7LrziHJWjZJgwA5wTAIMhP+qDZFCbQtB/2lqu2jDxsrBNE5nsGjoX+iy27cxswcAPAESEbAK6KxRecAAAgAElEQVSLo3ANMOYBVoDYYGS0dYGsT/SwAWBRkKRGAhE7hrxBqAk0wLHAZfRVpJGy5mk/85a37G2IBeAGvghIXA96/FkBeObp907f8OL850EDNoUvF7LJK/PS/EfYPMAxgOU1AFA787Tl1+Kh5H4sD2CJbd0uk2+YA8DYhQfrMN57ZNfYlBsaCbQSAAdBsDg+xXCexsyxYzBuADjfPZYLACcFueJEJE4L6JQYRAqmn6qxHQoTaAqA2aBcQ+0DzATBMqbQsqdQcwOwYtRjJohUO2mAh2AueQMwN3K4RqRvtPF60z3EBVeH5dzUbbJ7P6mcDsTQMKJr+klDhOYYYn6YOr6/EcgU5zLmipCFsryBLAcADjWnOrLBSYteNOi0F1lz+ZRFgexjWmCdMdBz0l0vFoA1rA5C6wHVOcjma84DgD04jQEubgoKXjkAzAHjPthHf4rANNUG9vOTFxf0wgXvG8yJ1hekXpINgoV9c9oyAJzHzaIBbbQSANMBt0A0FTgxnoA9PLt2jTEA3IDtEukiFwDm+br6vZRL5cox5VLHMQppkHIHYFHKIn+MqUDNM4FOSoOUkILIM0Heu89eQWlkcRhZ0yClyYxedKMBljzLmhWANXxevT1WrlSPOfWhFXvwS1ZolBShsJhG/0JNpUZbWbXZ+QBwCqxqzIuSt3p+X9k11YDPCIioPsD744q0oaNB4/ph3v/GfMWUNlnHITTN1ZzTLuJ0TZw37yPvsuun86IhBmrq0CkEYJ35wZxC812d+iyMa+69iOn6EMk1Ysascg6q+AHLXgNMueEngYcvWzodgjT50ZU9ZJtr2WBZKPHb5evnP1iUxFoJgI0JdFG7QK/dXAAYu+ZAsAe/p66Y7j1wM1pi/CmMTpyWJilr0Kw/jbOvPeyPzgvQJ6YpKsMfamk9Uxr8t44PMAeKvbbwd8bkONJfEDCL8c2NATC2k0VmWJ/1/4ULlgmEpXCeFA3ACkMJi2qYxQZ1DQDXBd4MAJxqepxTcC3pvNSy+1Hl4dtvMwIQeUCIThs5BSLKDPMiDakO4CXBjQ6osWPTaUOkcdRoK7Os2bHo7BvYw1EAVn9pEguCpSiL2EsTlXPQALDslc2US5LAcABgbhAsJuhVWhAs4wPcOudRbgDcOlM2IzUSkJNAswCwpsaXnaQB4KYCYDkNbX57UK4/mTND5eGbB8CaZqSZIZoHAlnnogNUIkBsSgDOAfaCPaUh6zwAOKIh11mvQgBYzXQ+DsAKmnkDwDJXtdYt88NZ9y4EcMN8t/ipwL+/BQ/2X/e/93V2DJ756bUL+9fMWQM6qT1b4XfMcRt8fnz5+gUXr5nT21WuHAlRiyFiMkQx7uw46hKqbNgGKyVZKEYNcFL/WaSfswaYHYpyGqQQgOfM6WIiQQ8wUaAjfUmZQI8ZfSvbpkmDpL97DADry87UbHMJ5AcfEUFJa+QyaHt5K2MAuKkA2FLYB8r+3klnpnS/okY0QCYCrzoAnIfvbB5tsDCkA1QiIDEAHNtxub/00FkvA8BtfqNv8ekxAMyZDZnb2fHBhznwG5QFwCWTyxV3ow/H8L3znHKl/LoPxB4Al53Oc2XMnXlm0en91yBdZylyBmA6bdJAAJfrLpo5ncnPG+YAxjHzokDj74/NmLGSivo8QEaOONY9eLDPT2U0ANB7J0Dx17CsDABjxGm2TQPAOrumVscAsL7s2qJm7+qrRo4p/QkiRJNDgwmhmfYNn3/87rwmuOShS88Av+jnoL2RRfWR11jpdoYCgLP5fSZKwQBwXTzNYAKtBKI578VU8+uknWQAmEzo7v7YTpSRDlANRwDWeekB4s0MwEW0oRHAKm4CraYBxq0W9QE2GuAibvkt2SarAYan+mmw4R6HyaA21yKEQDRhZzMFr6glngcP/8vh8CE1EiDdlutirlzUDrMA7GmJZbW9En7B8f7Bn7hIP+GkhWXgdglCZktuBDNoZQkYAFYWWXEVerec3zHmt0cEvsq1jlxr5fVzH7+mqF4NAIslqwkdSmAT9F4g+AZdGACuL3XLATAOPSdT+LoUiHXdyauWKb/oahcA1oHXIoAqWJB21gAbAHYjEcgVfYARoIXBzop6NjDttoYEGAAeINXKR91Sx6s0AAPc7qbMpAdcYp9PXOepAIA9SEZgrkFwpA089lePz78xCwCDdvPItP6xj9aQuBllu0jAAHATrWS7AnATiVhpKI0C4JxNnUVzNADcTACsCZ84Bc19ydsXkRcBsieHAeBsGmAWoocDADfLy4Y8xpGLBlhBgxvsD9l0RrLncVK5a7/88om26+wIAMkvO9BpW+Pvvvv09/A7p0zFIvZUCCp6DQDPFNt1/8oh5HmqjcjxrlL/md/+9jn9efQVtJV17m9tuvQRaOOzfjsOgVzA4y98LJIL+K2fXdoLWlYq/RJZcfSFj13L+x3Bk1c26zjp+hoAHOseIZeC5IiGtgAA5vZvADjPXWHakpGAAWAZKTWgDE8TS3X75qiRpYnzP712P8+cGMpBFGn3mBs+v96LuB18BG1WHcee8XdXrduE5UQaYLjwfxLUz5f6bYX9i8pD2SOhjufLwI4nyQT6ru9f+hmIqvdo0M+g6368i1hvsCbZUOZpxozam0eJOB+g6kv1LZIXu8yaoKGkAdbK9QrwZLnkLZB5IDeZHZo7ACuCe0QuGhrv9kqDlAGAg8XW2jvsTtHIGzzMAVjmXEsrEzHtDQq3swY4D/BsljbyAGCdtfb3CXfvpG04lePzv/TSQri3BEGVYlVBk7dk+XdOv5ELwJb1GlQ4Cf76uABMHUdoHaweAtk4svfVSgAM8z0c5JMI2SrrlRcAU2bSjIlyzTw5Rw1wbHoBZKvM25Q1EsgqAQPAWSWYU30ZAD5wsPJVCjLjPVPm0nc8OGtRUll4Q/vMVz6//tyUfuk+PAh++/3RFdZnGAr9DP6mMwNKhHb0M+ZALZp8/8Ii7sl5AHCaDNLMy4sGYI00N6HGTmNsBoDrG3ToTaBzAOA6CC94jHpZpX5FUhyLAWB1ETM1DADLibBtfYA1YT6UWlHaYIE2ll0tTxM84Nof4miJw8sSB4DpdvrKB6vndI4sBYGWRDtCqi9ZAN6zZc6Yarn6K+jsOKrDPW7JOuvD0x7/DasBBt/YDaAZ/V9+2bAcb7AizTBbNqZlJuTroDVH5cEo+PO0zvD/PbDG34f/d8JfxXWsyR++6HHUyMc+GgA8MOiWx3c/cZ2nyQ8+D/3l8hPtkq/1d8k/w3PYZ7Bv27Gmfu5fFmzPEYC5/ctdEvIrFZkvNU9RD6rl8xupaakoCRgALkqyGu0mmUALNL9sL54m+P3qYXs5kMqW9TSoB9wxT0uUxboqbYflUSst0gAzWmOhxASwnKgBdgk5hg28xemAqzkPymlAJlaV1gBraEHDtjXGZgC4vgHaCoBxWhn9g6X3LPZlAFjj4h6tYgBYToRtC8Ca51FMaqKc0nLijZda8OWXpgOM/ZQ6MtBBOj5acSuhTykec4k717VK27MAsF2yv+pUnR/l0ZcMAP/hZ7OOgueCndAfgib78SCT2NYNcCDQznLk7W5yXbItgwk0QK37aWYMb8P3Afg7ptYhWQHr+jQFwIngrQPApNJ5jNtRXg+deSmRUANbrZBVHAAOYTVPAOb1X6QJNDN2D+orrv1eOF9NAHY6QJvvkOB8CV8W6J5/pl5jJWAAuLHyTuwtCYAZU2Fsp2yVrAlW1X2F1ZYC+L3FMwsmln0frSlCsHy/eugKXhRoThtCYMZ2ROXR1FoBgMswl4thjE/A/CIRo1VNoG2XXMDKQCQvUcRrDcjEdZGGCcX2GWhbAG9njQk0ClzjRUJLALCCiTNlGTD/DBBJJOJ66iVO0QzaAHCqRNMKGABOk1DteFsDcAYzaA6YWeuu7jl+jpxYxaU45s+qANyX4tsbHs+zL5l5MxraPaDh/D6QPAIvfjzNK0Dn2fDv0DwZ7rE3wzMJ+vt60AyWc0UAMIzF+h1YpOG1m9dHQwC4o/T2rUEuYJjnryE9z1/AcJoCgJk8xcFyR/ITMxpa7/oh0F5zQZXug30hIDLRZsEa9tAFsIfw+RUjcHuyG0E6e4IAYMbUW+ZMbVwZA8CNk3VqT0kAzDHnzQzAaAK83zn0b3gALAJOnsY4SUOrCMBv5uUDDML+EmMCLpRXiwAwo8HNBsAaGsNYwCTjA7zC87nXMGXHp5zUCMw6AKw1HgPAo1MvzvkWMAAsJ8+2BmAUgY4/cYroIumS5MRcL5Xm/xuURD9giCS8itUAo2Z4+T1nPIjleObU9PGsAEy3JTNPxvR4D9S/hbhkGdRFM2NEzxWsf24BABzrgwXvOGS7fUdfuP4U0RxlNMBsGiQ2VRLMXZQrOITMLBpgJjUSBEOLpmrC/kVpkDhgS4vCg8wOZ8SHKG0ufbzCQGlwDCJhVz5J3I6t8AOmgqrAJjgXNDBL4N+oFf+xU7Wvr7dJ5jpVsp3WGIvahT3zIswHX6R4oO3a1icMAMucoY0vYwC48TIX9qgIwPx2AGphUX+eFBiKrigKatWGACyUlyjNlKKGNmi/GA0wAykaY4sAdMMBmAE+Da2tMAhW1rlkHUuzATBuRAV4xuJKeYGNBjjzTcMAsJwI2x6AUQwFQLB2oKyMAOxFeV52z6nbcV6iKNHB8YwAHOlLZjs1NQC77gfqZtVuHwAUWPbVNNEIxOMvXM/GWAmnLAPAHaUP3lyu7EHY80yemU8dci9dttJPhRQU8XIA45csANzZ8cGHZfrnrWPK/GKQibc/Aj7VYO6OJt5o3n0XmPVfBf/08iL7n1QAtmz3Xt+8mWsyLQRg11oDi3ZlrR8yN5oCKjnf8boZMxYS14oEoIPn+b7KmNFnfnrt2n6ZfZ5HGSo3cgVYYOrsDRu8c7rdPm0FwPNumrIS3rRgHjPvA//+8arbtnknbyt8DABbRWqA+VsgIc+yBmRiHwaAeZJuJwBmXkYUB8DSWn6Odv6Li+DmG0RlT7v8GQBOk1C+xw0Ay8lzWACwd9N44PVp8LC9Af7ZJScaqVLK2mAelNKpj+he0wA37XijAZgeO5hDPw+QMiUqxaHTAFuu8wjln7yHEOt517UuwfHlAcCBf+3DccCNmBGzx2mT3SwAHGh30/rn7eo0wEfIBCGdS4F7H5i2Xw4m7ugKhNrdH1Mwi10IfYCdErnGb4eGaHF5jg9w1C84MrZUH+EIABMLx3I7zG8c7IG5l27c6FlWNOJjALgRUs6xj56bzl4Ib2TwzckAIc5HXdf2gjbA24u5q761rWEbJ8uUFAFYGMCJ5y/MS5OEYx1GGuDEgFe8dWtnANaAtiwm0Jy6yr6qzaMBbj4AjplUK+1dYwKtYgKtrV1LuzfoQBBc13cRp2vivHkfeZdt/3sauWbZoEo62klehGLNqMfDBoCDtdOwrkjbVkoQLALgskN66HRFAhPoptYACyJAU/IbOgC2O+37qejUFRgUpqmcURtcLc9w2kIPh+McgEb5xAC4s2MQNKYLQ42pbBAsylx5AMzju8FM/ofIFBwzaw9meUGw6OBa+AIBzpVxPlSnRr8WATCMYcllGzfcyNEQs79DMDUXXqSRWQj6gfZWVA/3DHUMzMXdb0HdOTDmD8GhI/w9NWCP6BpfHRzsYbTTbN+x+gjukAv8SKyHCsnZGzc0lUKybTTAlPa3r+QMnlO1u/zw+rgBnd0hHNv2+a7jPAULC2+GIsfwovMtUBvPgbdJuPh/sAm53HHd52DhNgeaZAq0/b1Bluwd8adbDx049PcBcMNmx5y43oJbJft6Uo0klO/be9A6c+23t8XMGXQAGPqM+rommEDHAkMNMx9gfAnAk1dLmEAzZqpKgFPbqTGAVPThjUCsIkBz+s4PgBXHgrLIGFDMfebk1cvPDR44NPqX9AFWkFFMwy6tPUZTmTfdQ9yJpyxfvl/mIUrjIT0CMmvWvNq1d/8oNPE7UaY/LMOCXh5t5AFlsuOXKWcAOCalYQfAKAGdfZCwvxw4d664pueER2T2YDsDMGMCjXBwAzyYo8/nkPsAj7/wsXsorTQ8i5J/h6vef4execG58LjM+rVjmTVz1pQSzKdhyvkBMAW0AxAE7E4AOLSi8rTkAwMjj2WjRvMAuNT1zotBMDEY20ZYx7HQBpqeZwJgiD6+mRAvQvtARydEZi+XQclX0w4HkOmtP6U5hm9LkuqhVpmFYzS5diwbUq56Edo9iIZdeLhU3173Vh/UeQ9u2udg//ADvACwrjYAXODZSQHwQHXEiPEP9G4Nc5xFtMNiAA5G1wemJ++BCcokuDjCGyAL3gCRJfff9vyN19w8ZTrcTbwNGNUyu90QYflqAF/Y5GQJbMhxaIqNC25b1u6aWXb996A9VhwGgAs1gfY0wCDz2AuD4QvASmay3rPZyauXXYP/UPK75QCWht9tTItMnz+KMB8BUI2XCREz96YAYMb0Xs0HOAr0aZdpA8BkQnf3x3amyUn1uA74GA1wqpRzh+i8tOJpI9fph9emSs5gXhokNIEedDwYqLuX8dMgKWmAM6ZcaisfYA+AN12KLynQ79eBv3fg7ygPQBJyANPr/Q9fnnhih1PaAc+baPaLnz67Y+SZbvXgtfBMW7OOtMj5AGRPeWWIC8+qZLd/zFMAwTPvHNB6ggKI/MEpuZeXquQ5+L75+u+8dPFdXzp9oV+21jrU339E+dYxf+zylD8APqiJPdIrQ9wfY520PS5zXMcEurOj85xypRzkmJY2gaa0t10wnydATrNhjJ4fNC8PMB+Aj3qBAvb/gPr4YnkSrgermWbnz/cBrpk/U8ciAAxtQEA6a7evnVU6xmqVA1Nr1gQa+viERPtors+ONQRgHCf2J7PmjSrTNhpgCk5D2QU+wLIAHJhL+zB9BQvAIjPrqCa5DroA0XfAW6QpNTBGaLY2wMUBTBNqQM0usmoaJAQ6XmojUQArYlfPpSMjJ6VBGqIgWMJIzZzxoI83L/2SB7q8NEgiebVIFGjcLnQe4MfolFYSF4xctbBKgMWJeFwAACumhapDnyI8x0C8KABWbDdcX6WXE7WNI+23joUNAEcBWANUjA+wxAULiuQOr3lo/TXWGy0YdoAWFh+ClT8a5xvbh7QWmBe5mTNgDz6B0t5jokArAbBkXwMI4AOu/aGkvmSE2jRBsFx3N5VHONTwMmmagilJAzAA6kp4vrzaB9tx1L8DyE0C4KA/CMAF2rsasHXD3w+xPcuxN8P/a9pHu/zRitPpuRgC8HT7Cp6pTL8tD8Awr9cAkE6CeSoB8Of+ZcF2ylSbBuAwoJhovyb5AEe0vNEGZAGY7TZmwhyaTF80c7qv8a1pgOUAuG5y7ddHBgPu2Y0a4Eb7MctcE9oGgHGyc3pP6QpMkeuTlzeBdix36urbfrHdB2BI9G49AQKaHYBx3Pw56IUsseEtGWqHaa0v1gvMoYOSSYG5eAAMm+aZr3x+/bm8XLqcBRbm6uWU9UDx/ephe4cqDRIndzB3zwrSLIn2tzcvCCgBEJyaD9WTF6Zq4jWmoRnEZqRhQgMCZc5poVzKleoxpz5US92DH0XA0utbYF6rAWmJstVsT2NOcW2plhwl0iDh4BThXGM+UEVyLEHjGg/kbW0CrQFEBoDldqoBYF9OOib/tIhZ3+4k8adFgkb/3+XfOf3GtCBXacdxDF/80kuQtaKuWWbHJduXzHYSACZVNeYDzGkWykQBFi+gno9uvH1+2Xj9mpbXtsmJ8OzyfWjQN8n2uk/MARwMcM2cOaX/O/61rTCWmrLFdTfAM9AsRsubCMCowf3K0hcf9EH6CmgnBGBKUxwB4Ej7NY1yCN6gAc5F2yejAY5GWrYiQbA8P1zibPYjOqPIhEGtoubLNekGgcBkNcAIwMyYg2XSBmBoIAK56JM764knQitXWe0wWw8HRvsA5wXAay666MQSsXfAnvotnMOoAT+1GaNJtxUAB7uMBmHPD9dyt8j4AAcA7IPuP/gAfAnzu2dKEjOzvuUTJ3q+vq71WzhjYMHdUzn1vCEmQfCdD17G0+zxzXfjd4uVgTkvJ29wtLQf/Xgog2DxtLowyF3wh+HqRwYD9jTVH3n33jG/PeIFPJGYaaOZywnUb2GwK1kZsGIMvhcNwI2DNm9G3CBSmnMUiSz+uwCucph7Vp9m+TnUS3LNsIsFYAU/YJ0ZKfr/YhcGgI0GOGmrmSBYcelk0QDTrWm8bPGfOdQ00ALtbFYNL9dsWQDcSn3JXPpiQbDQnQ3z0Yp9gBk/4Vo+Xh7oqgBwqdO+gQp4hUOvATBxf0dFgvanlJwDmJ43x0TZ08JSvyeaQLu2PfWGe3653QfgudD2E/A3O2LazAqa1g6D2bMPyqDtq8G0zLqklRHAJFUtlqOXblKUJ7gCFp6XwzPoaijs5QHGoFalroj5st9OLXURD4DpgFd+YR5ce4foiNqiOScFwdI1c06qx5hAxzS43t7U0ADDC5mu0v79YBpPDoM2XoO/CQaA03Z6huO0eXJpcPAYANT1aHqsA8CUOfWvceEC2E0ygaYCYR0GF9XXgHInIACXLHINmojAhaEHNkCPbw6tFggL4CWI4izQBHM1mTJlhxKA0fSYGaPQBBrLsmNF7TiEu1+WlPNYRgaibacJh9IaYOy3IRq+2gSFUZSLG4PYt1QLGqMLFZtPDlCddgXirq3WXBS0rsWtD96VretOXrXs7rSJ08cNABsATtovBoDj0mFlogiyERNmHW1wXgCucp0wZeUlINZOq0WA5kEwPHtukfEBpgAYfX3/AUaPAHwJ/g7m558I2iiV3PHX3f1SqH2s+x6T34J6p6bt82FaXgLikmwQLDCpvQbGAumBgry+XEDFBiNBp5gI0lwAZsyXsY0wdREPgEXleZpkDNYVpIMSzTYRgOWCYMGLI3ip47qPY4As6EclCJYYgOWCYEVyBj82YwbklA7T0nqRpGmtdR57I2sbbaMBlvPPBdOQhCjQocY20OZa1hs0AIuDYNVSLTF5iD0tccfAwJ1sEKwkDXDWBW31+iIgF/npFjnfBgGwou9qMGPyC7jZnAzfDpWUgRCAtQAutdP0wEqa8g16Fmi0C9OYCl9saMlPATy12k9dHyyQvka8ZtoFgHVAAh+ISsQAcNL24sFWHrLOw383jzYU4dUTVZ4AjO2pprhKCpYmdakwhQqVAB+A5bW/OLjABxii/vZAkFZIW+WZQ/fB8+aD8KCPwCilAb5zwRnTa/6+BBRA7gQEXgfSYAUATPsAM4GwDoMyrwGgTsgTgAsVfAGNx/Mle52k5gDGQqppkILIyrQZMzSDGlf0XRamQaIjMvNMoCkNLkK0B6/O4OCdFNDicIU+xOxcMDJ0ZcxoSE21Npb9poAlkG6ybQAYZ8wAaGhq3FMH2iA6ni+gaBqkAIAZX+KItpb1A6Zhljnm1bN+d8zgoRN2bfU1v9hvzHxaerWGQcHhBsC4pMoaPjBbJY71cbfkvaDJDMA4hpwhS1oLrjz3+jmQoNHOGYJTYFVLdgoAHExZKfBY+rVCeo3YpgwAGwBO2l7NBMAs+LUNAN//xnwAjXvTT/NaCQPAspJq3XKCIFholqykAaY0uvB8UQPgasWezA+CFfEbDqKED7Ba4taVqvrI+QCcrv1V76leg/YBbgZNazy1Ui06dJY5FlG3rQC4CAHJthkDYwiAhVph2fqmXPNJQFNDqQUW0n35PpuHHDhQ6Sejd+cFwHXIygSPQihNWl1NCE7tKzswymlIGwXA9TVaoBoBvC5+DZ9fA8ARCWTWAItgpJ3TIA2VBrhZAVhxrWNRnBXr5wLAvZZld0ydgrlBZ8rcreHhcvvYsYef96WNGwdkyuuUue38s4+rVshLUBd9DcMPuEXNuvWZbWjCq/wpok3lQWhUYAJhYQseiA66zoeY9Ei11pk0SIHWtheCyQapjaCUl0pp4be39Yt8jLEp5lhYR2MapoqRQMMkYAC4YaI2HbWaBKShNDoxLQAOmkiIDB0BPg1/11RgZNdHOkq1hjaTtxcUgVVpPtJrqQGIjQZgWnaSLw+UZJV2nraLBhjnmXUuXhs5aeNUoQb7bpU8wJqyjoCfjvaW1UbrtAFjj7z0UF1vf50iaZAU19oAsOCiVASsFtFm2jW1lY+zYJxnAKxWlkvWsW94af4jYFKOeaHhQzbNPP3e6VnbNPWjEjAA3GY74vXVffdBdLsvUNOqQPS5CR/rPmlnHlN9Y1Xfk9DOp/y2Fh/fc/ItebRr2jASMBJoDQlkhUYdbSALenm04UHZ6tfhekno62XaIsRgRLUNUUCiPOCMHrzquLzHLHBDu7rn+DlBO3nAXtjWqjeehPaDe0eanPF4ZgBm55OHjPOQiSIAoywWz+s5PrzXqtbPIwhWr9EAa2uVZTa7KWMkQEsgLwD+yY4vfg5CUAfptfbAW9OzZp6x7DdG2t79znzaRQJv3N83H1aU5xfkQbBDnBOIQzbAfLvAd3lXl+NO/Mi8U95Vmb8BYBVpmbKtLIFFUydDEBH7GZxDFpO6VpYBb+xtBcCK2ltfHhEYUZWHKCdrHnDW1ACs/rIhAn6q0MdbK00ZR0Bc58VCVk101hcTQwXAo6rWBQdK1lpYC9Zs+qbKs9uWoEk1zO1I2lRapIGFNg5Uys7Rvdu375W5pn530qTOd0Z17YRnnQ/T5fFa3lFyX2JMp2+65dltGCgq8ZNHm4s+OeUOgJDrg44E48HDSvNNG3tw/Of3T2H8x8niaT3PJyoydOrIjqeVy/3kxQW98HTwDWoODmDVQtDW3hM95v4cfv9zKHcc/IUQmlSfBmDYw1vhPJkMdUfBX1+HXb2g4pR2Bt8P6XInHxgkv/Lb94dT0xrzAPiQEe4fReVbeT1Ux24AWFViTVyehVMYKp4wobbWtSEfMgPAgyWyuK4xdtdBHrp36O/9Y6zLR+0nr0A7kKTd2gUbBpBp/nAAACAASURBVAMvfdITA7HwQv5F+NdoOLbjYL973qhR5A/B9xN6Tp7UxOIqbGhU/uEqyPI+uMHNHDWyNLH/oANv4dxLg44xjdNXPr/+XKp8GUxeVkJwk2uhTJjaKpLKybV+Ab47EP2ZHAqy9/I+x/Id+78XNkHTcKESWPDll6a7LkbhrH/g/Fqy/Dun36jScV7tsH2qAh/Uj5iQ5qG9zaMNnJcOENEwoaENjGmQA/nqjMWvGwHyoD0dUMsKWti3CLZ0ADYi64waZN31rt3qappx3TViZaKxf8NzSKNuTLOvch0RlWVBzi8XgbZekdaYWN+Ae+NfI5wGvsLvbtxYlvExhmvjD2597hdXYn9J5spHHRj8CQ+AQRgrYJPyrD48CC6izUCGApnh4efh7xxG1gaA89ioBbXBgdegJw+C4csHGDiuj4S4sAdtiOESgedIfULcswMTaHiGfArOlxOgwHHwt8cqkU9ZVXc7/BuAmGyCsu/WzaXr3TDgHBwAhZj1FJTnmFQPL1NrA8AFnRxD0SwLwHDSjAthloJVamyQM4z8M0Sovrz2WxyAo0AcnRWcdLdDyP1Z8KsHx061fHap1Pn/wffR2NbxPaeEpnRJ8nhxwVOLYKxfGwqZcfp85oyl087NMpYYkFrWmwCt60CNeAO0WwXZwP/Jt+DfI0Fu18H3IyFSozf/WsoC9xIB4Jbh2HWuRWpafoRly/q5nwc5kkMZ2x2K1FE4rF8u+PlnwOLgUV0Z4tgnLZ2mlJtWty+sxz7wBA9ke/e9+3FaA2y71hEwtvuhygFYr6/DQ+2d8O9Bxyqd5Tz77K/ohzc6AMziqVN6/HrBMBO1DXmBa17tsLJtJwDGuWnMR3u7Jfns6sIVM5gQlJoNgHXATVvQ3uXRjfjdYluNHkMwft5YdNZHUx7Cly6a7XnVMgEw1XF4vd3/3iJaM5o0tsAiRwtWBQ0H43i//7+OFgXWEkJ1SpsYCEykPU6YZyYAfmr1lPso0IdnPRfkS64pO9bEi+Zti1n+MeVxWABy1hXTerY9wtMAQ3vjqPbXQTmp5z2dPcdkcqkEGVt02sqrDmuiHIHQOOD2AXS+Qvv0RqGVgVioD88YhwvKV+B54gbYr0tgLp0eAFvuWPhtCnyH/MbOp1xib4R/jxIBMBzrg7+JbPnh5mtsADivs6EJ2mH9f1ErG2hhX1326phAO0sNVRGAAeLgpIT6da1yHbIh5xiZS1x3NRzvMgAcAq0Honc+eFkQubcMMrwY5IMRKkcixLrE3e0DcARiORre2PG0ukOxLVsNgKkHuZtAO4A3dTRPuwnu/88KABhVQqEGwyvr18OHKHhqeAj+jy8p6DYO2IPVY92u0iuo9WiESbUB4OjuzzP6suZ5lQgiOcFZ0wIwyqwZoK+RLzyCfcIFYD3ze+WtV1QKpDwB+PCOEZ96rzLwH4y5sgeAnZ32bOYFIryzr2mBdQAYr70ACe8E13ZKoF5/I0aRI1QBOK1NNNsWjNV7gWpb5bGi8ciafLMbgwHaPXAcn93eBhC7B8AK4cn/kMUMzNJNeRAM5Y+g027BfO8A5Ypn/YcQZRN3wgXdv9ipvDklKzQlAL84/3kfOmEWcYCNanhZLW0EWrn1WQCGQtt8jXEUgBGWXXKqP5bQBDsQLc8EGtbyEVF5ySVpi2IGgNtiGWuTeHXNq12BuTI1LXjoIlec0HPSI68/8Oo0VRNo1iSaBWCAhbd8v2MGgC3pAFltrAEOzZhxPXq3nN8x5rdHvAD/PDVcn/wAOLqTh9AMupUAuDdqoncAhIia6x74SwLgCMx6ZTkAjA9pNoEcjL7WmAZgrCPyOUsD1zlz1pSOOnrCVmgDfJQjnx8v+87p8HKl9hG1A2PaTJlYw0swe+qye05FcyqpjwZANK0JdDDhRoCZyPeXFnoO42hqAM5Jy526T5NknYOMU/tnCwylNlpm3ylPCCrkCcDEKn3esar/Bs2G6YwCjey+fe9dzgJwFm1tGqy2KQAHS7yLB8CgQZwMMg4UG+vgfvYOrd0FAN4ayTvtWs9BmU/4je4A7S/X3e2am6dMhwfQwJ1nAKC5G+T/Q6wH/f141W3bvPvVnDlzSodO2LUV3mzQ97S+vQetM9dCCibR/mTTj0K5iHaY1y7dr86+Z+swgFk7HNMAxwE4iOosqh8DYNd5wA9mVYL2/wm0+Zh3ueSZW7vOHirQFY6g7mfMCYIF0j9HVD4PmbRKGwaAW2WlFMbJiQTtQbBlO3vyBmDKr7gDTsjb4cRE7VlHAN0ywx4OABw1i3a3wkXrbJBNrhpgeMg65obPr8c3vUP6aSUARkGxJsqBdoENgkWbQLMwSwMwHdCFY/4crI0WAF/75ZdPtF1nBzRyiGCRQ6DlATBc8H8NDwB/wdRVguB2BOCctK/C805WC6fjJ8uuZQkCHnZ3f2ynDugV6QMcjFPDb1rpepYm6xxkrDQeLJynX7RK52myUGmLLZsDAIfXQJ52lOeKEozBAHD6ysVNmmvBrnjmzMoAXO8+NJPmjYgB4FgRgOG5+1475mEO/AZlPQgeO9o+llTD+54HuR2EHE7BNd22d3z/iH0vHjpw6O/hwDjO2FLhOk3CjA8wygGDUNWUGxIADKUCjS7WiNVnAbjDrlxZD3zlvgidnF6rVwu6hY1siGil/XE41tOiKNC88jNPW44xaIbFxwBwmy4zre2tTRH8e21rRd4A3N/v3h6aVrsuvBUk+FYw1DrLiHc4ADBlAh3xAZYxgY4EwaIFKqE9lpF/3mVaDYBx/jwIBh+d74p8gJMAGG6+t8DN60lWAywbwVSkuX37rdduFmh+2SXs6yr1n1l2DjmXDaYlWmswpZ+7/J4zHpTZC+0IwDjvoiBYFUIyAmJTa4CD/aUD5zJ7U1bWuv1j+7ZL7oEHd8qENH1kSVGYCwTyiOVF+ijVSmQBYDqQFfZKv2wMRmE0wNmiQDMAnOjPywAwLkHEpzcOzeFe2SXyKcYSMQ0wcT7quvarcMiDUgRgUGHujmiJOWUs297OAjCoQa+Bl7moBfXagRfU59LfU9rN7EcchcfiTaBRY0z1CQG0rA/BX8WxrckXn7oMX4p7n5+9/IWj6AjRoFVflJQGiS0/8/Rlp6hdCVq3tAHg1l272MgZze9iyjwZLxGFADDmAa4H33J/B2+jjsGTUiX3sAHgZB9geqF7V181ckzpT3Dxq0WBNkGwsp/A4YMcIbPhZtENLc7Ehy+rZN/kVp3N/g12lqwGWATAWU2gIbDFKlb7i9GhAbYxmuRdlCQ8jS481EAQjXg0aU55eIAwABzITxeOeDtRN/1MBihqCQBGWWUE/Zi4VWWt+iIngGuXlD8XMQeVuASljS3vly+yLwIkhi4skgWAodHUtEMJ6ZAwqvV2tLTRCVg1TE2gQz9drgYYMoS4juWlyIwuuEhrHJZS0QAPkIIAGJ6H4D7ojgsAGL+DX/LmNLBe9a1tUi99eSfBkADwS/MfYaI9e6bOlE9vJAgWjHsPuDEugtg8+HwAAbNqptFJ5YdTnmADwFnuABnqrrto5nTQMIW+EfaIrvGznnjivQxNWkMFwJzgW0o5hocDADNa3F2wzvgGNLMJNC8NUpBeKcteylK31TTAvCBYqKFQ0QDDhXQP+qnVgmD5GuBosBXpIFiSvrveEiG42pa9Owa6ot8BmBkf4LCd4a4BZve8KiAx9XPRvmmAcMsAcF4vHLLAnuzLDto0XAfc0wA4kEUOPtK57DuZ639RAJyQKigclgHg9BVio0AHgapEOX23LDt/jDNqwEtjybS+LuYDHCkgziMsowGGl86YBSN4gRuDZIRZt0RWSZhAD1RHjBj/QO9W7zma4x/MTIssuf+255VSC9INRKNAs02zaY44QbAEqYu8ljhRoL2cvvG8w32osU0YC5szGFtPSINkee2l7672KGEAeIjWsRAApoJccaa1OGKuXCsA0eTcb8LF5+/5YmDTIsVKeYGu3ri/b74fCKv2ME1Fn5YRb7sBsMycVcpEtL5+xaGG3KTxtxoA98ZzVXrRQDs6MU2A/Yy3pwFmkzTAlWe3LaHTINEmfiIfY5EMmx2AVfZuu5SVBKVC0s20iwxl5iELl1mglzcO0foWFUBKRhYKWuEh2Xd5A3BCvIRYjlwDwOk7SBWAgxY55s6cwFkWWPtZaO2HH/kgWDzzZk0AXn3bL7bzfIyDIFdFAzBjOoyRmSEdkTXDk4iED3DUpxefxaP1E6JAU4tfz9sb8+elAmExxzyz6ZJj3VuPYu01GQbOSt9d7VGi6QB4zZw5XaX9+8FxnYSO6zDIvsqY0Wd+eu3afhYc4dH0fCj7FCzHIbjxZ2/ccLFOGXjD1Q1mAatRE1vu7NxX2n9gK7QdRqSjx4BLnzZOr8xFF51YIjYdsAYiJVtTZ2/YsJ0do99/GB0P56GzxeK+v14rYURmJldwpZNYJ5dd639DmRPhrwLjWAdy+Gytb3dd/xjr8iCyNMh3F8jhDTjwSX9sjJl1MGL5HMBYwwCwzko3b51WA+Bmk2Q7AfCsOQ9OhRQN+BJh0K1aZ61ff+XLzSZvMx4jASMBdQnkCcCiHLkic2UDwOnrpQLAUR/gWFokHgCvgRFcAn9oMi1Mg1SkBhgBOJDCvJumrKybP+OvoDW2HEwvGWqWae1wuvSarwRH+zvsgDXvVWkqAOYAIz3fAYTT6sHyZMp0OCYPOJHnOq69W7HM69DQ0fBXIiNH/Jl7cBBytEbCsXv9BBBs7dt3LAO2sXGWDx78kKCMB8GWQw5PG+OlGzdq+yfkvVFE7XG0v0rmzwaAG7VSjevHAHA2WRsAziY/U9tIoFklsPmBKdMYX0tRcKL1MIeT4Q9fTIeBhjj1M+VgZcxeI4GP0mSYJwAL/H1jljjBmNoNgEtWdRKb6gnm6s0/pzzAyT7AkTRI6QDM5AHGp2MvwjS7Z2QAWDcIFuyBT9QBN+rzi8qwErHupX2AS4ODxwAEr6+nWspmAp12fpjjzS+BpgLgdTNmLIQ8YeEbm47Ojo9WymWIGOdpg3ngCMFerGmwoR+nNMZLXJdspuBSpkywUgNwYl8OY1jn/zDAjAG6A8Am5MjUceLJ6c8FwRn8Ar8GJyve1PDDjjHWD5a5bOMGbf+E5t969RG2ugb4hflPnWHbkBcPfXpTPnBhvm7S0ml3p5XL6/hQjG2oAFhlriDfZ85YOu3cvOScZzutCMCXXfaDHvBHvj98QCXkpnEfeP+ud949ZCf89mH/9wOjRpCjJ0z4z/2v/PqEH8FvM/3ft/e//1/nbdz4pYE85djObU2eeuNU262Z5yd+bGvWtmdugxe65jPUEuDAazAkD4LB+uoIcXAtspgIAxV5KVSugFysj6jOsVkAOCkK9N597348cEUJry8tGARLpOVOWLOGATC47LyVENiN4wMM+zGaO5hrBt3MAIyRo7MEwVI910z55pNAKwFwDT6j2l0uODIALFPGaxs1rqxpsgYAe21B5LVzwRnWC9GOAAwXl8vhbRRCkmeqDU6F99JBsNh+oJwB4KE5X6TAKCvk+VOT6ktVDEM9tqz9q7wkyOnlSdUG353Tlk7bpCrrIsq3GgBTZs4HIGr2saRkvwJy+TC8AJzl2O47rAn0ZbMfugPWGPOFb4cHr4cgYjxcC8lNj6294vYi5NmObRoAbr1VZXwr18GDwTvwjPAFfyYsZOyA4/9GH2fLR7+LAxGxkoqAuGu9Au2cAGUw8NGQaYB5AAzjaSsNMK6DTIAvar0aBsD8/MDeSLw9wQucBX6u46j9ybVEkAHgfV17H03L18vLA0xKpfeowFiRbS6RXzgSMKv1riZmxHlIoKkAmJ7QYzNmrAwAMvi9QAD2zKsxCnOKFhqHEgFT0ThZAA58mIO5pIH2cAJgmY285aotIw8b62Dus0NlysfLkDdHVMnEU5ZfsF+vfq2WopZRtqtcQLhZxtYIAM4JfNn1aQoQbjUAprS/UQAGqHUs51kZAAYg/sH6dVde+bXzr78DHqwQjiU/7oHOkeWjezcu3StZwRQzEhgSCTA+mWkAHDvOADA7B2l4pcYB1nGQI9QlvX5j0m1g+UaZQHd22rNZ8+BWNIEOFowXFBECLt5arZCXoMxh1MJmAuAh2eRMpzIAjFrYOb2ndHEguG/vQevMtd/e1t9zyydOZKNAow8w87vfe920ec6cOaVDJ+zaWjd79ooY+G2GzdEEY2gqAIbAUiU2+BQto2YB4OqY0TenjdMAcL67uxkAuCDoCgSVCb6aaWxFAnD2fSC1L3N5ISHVE6dQCwNwZDao1U0DYNb02QCw3K4xGmA5OTVTqWYEYGLbp7mOg8GEhlQDnJTzl7eGrQzAvPkk+UDr+gA30943YzESaEYJNBUAp2lfmwWAwbxid4IPMNcEulIePKfU2QnBtggm6zYm0IpnQ3bwyaYB3vE3Tz0GQ75UcdjKxVXMf4PGm21sRQFw9j2gtBxDBsEiAHaJvcp2HTqqPKYcWwKxBcAywkt0H3xAs2NPhevl4bH8wPzyXj5h2TzArBRpDTD6+D788BWhNpYXBZo2gSaucwvM60mjAVbam5YBYDV5NUPpnAFYSVtLz5/WADcLAOP4EsyD2zkNUqqZ95c2bjSxEZrhBDZjaDsJGACuLWndBPqimdOTfHMlgmAZAC7gNMkOP/oAXLB2NSYtFQhuxrEVBcCNAn1qQVZCoKxrCtjOiU2KAPioI7puffvdwf+fvXeBlqMqE/2rqs+DkBcSZBInPJSb4T/gJQYcMBgDThxxZOlfYKKDIJAQHEMQhwA6IEpmJAMTYCSEBLyEgKiAMYCOCCNIEgUJcTAENLn3imgch1cIGQghJ+ec7qr7fbtrV+/atV/16O7qPrvX6pWcrv389q7Hr74XpIhzohRxkoa29lUG3jvs7zuTB2BZx0UBcMwH2EADbAG41bur9f1d/sGFc+ElTRQgjR8BWAp8+6q1132m9SNrbY9FAzAEzVrPBC4yBuKyAjCuhiAX8GUOuFGM0CBYl13x+AYbFwH2Rewa4jqXLV57vZVLay9fXdlbpwNwIsKzQEtsUqZwAGYjRfNBsGAnFRoFWmU+hKZCoHVeFTjBN5gd3HEX1nYBcF6Yy3jVMDKHLuvY8o5L9AKgSf7NuuUxWodFixZ5wz99k41qrGvXUT30L7hw80JOo0s0vStunPYlERxznRHt7/KlUzeKysL14NfQ1ru5OoO9njPxhhumva4duKBA6iBYjYjRGykAY8Cse+/9zPetCXSWFSh3HQvA9fXpNgAu964r5+gEgC8cKLy4/PZXfv5k178UMl0lC8CmkrLl0kigzACcmEfGHL8m7UQADH7IfZXdu0HLQlIvxT40D7D31lvzGRNoYfvVINgoyQMsymecKw2SBWCTLZ9eA7xu0bqe8a/5T0HrU016KLiM0gS3zGNrBgC3QftLl1NrCl0kAIvgFwfCamgXLdrSJ9EEP7D8xmkfowMXapLB1NlzvFcYzXAu+KV98WmQqEnzZz/7jV4mFZIwDRIti21ZAC74KlKC5iwA1xchZRqkRBAs13Nu4XII09VNlQYppgGGVDCgSb4dGuqDr7EWuQTbqmOHsAjU2T0zpstemHZ84KtmLAx7DYF71xXwAnk69HMyvkgOfFDuuA5JCcceg/vKxjf3GTph2UPLBv/hxL8/tOJW2CBjQ54THPvKrt1bDxg3dhs825OsBYHjvh+DMMbbLX+gRfZej88K7D0+j3VXM9ayTG2WCoATQbBc5zzY0WDqUIdRkQ8wbPkT4cijcJikF/qbhx78GB9h2aQMjQKN/YggmMLvJ7/3vQGTcWJKpdUf+cjhHAQba5phGMZpkHQAPHbsfid0uh9JOzTAeUEu74muMoXu5rHx824z7A9XhquTp95y0nbZerYAgCOtbt49Vfb6FoDLvkLpx2cBuCGzZDqZRg5fXZokTEcjgOhU8CsAcbyu7WcBOP2+7uQa25cvH1Nz+1+GOWDwM9EH7jmVKZPmz9lWhnlyGuA7wCTqFBjX+Dq0QjqxEID5seLxqlPbzMEvLTbk1YL3+RX3a/DDySwAIzx7gQvxKYJHgB9Kn2nAAnC2XVoqADaZAg+3LLjS+iZlTPrqlDICAI69RRT51aBvCfs7mkrDnfRb8O9NdN4Q7OsUL3D251IQXAZltrO/YTkwZdzB+elcBhelCXBR+QAFcJH5D9b9ymMbvq+TdTsAOIfWMTKdzWm6K9U+lnlseeGcB+AcMoyZMGf0l9aaQTcZgEcM/OI1wAKw7krYecctAHfemtkRd7cEOhqAo6Wpg+nwQN9RFIBRc+sH/roo5gD4C8MrpscjQIa/QUu8nR4HpdrlROsLAMxrjz3IUQ/ZXG5iNcmmu4Kx5BqE8ZzouR5V0i0RBLMkMTuGavvOD12fEnXQ/en8CzevhPGey4whsvhSAbDjQR3fXQL1JqA22A28A8J+YhZjpnPrpnIWgLtgNbMAcKUnuEeQdy4mjZwATNqi6Qp27X4d8g06wvyeJv4urQbgnFrHGLjmgFWh9rHMY8M1LxqAc7QXC2KVdQ/pgpIVCcBdcDnKNQULwLnEV8rKFoBLuSx2UCNYAt0AwDSOxpdPvHiGDHDh9xjwiv4GOJwQ5p6/Eu71f4fm0Kj1hafXe2CLzM0SpE8FwGjRiiCLcT3Y/zPZHBIAzByrwpjmwXcFfPel5s1KDbDnzHF9B8F5Btsn/G0BeARfA7pm6lkAmNfigjCEmt0cGuAIgF2ncpbv1H4BP9Ak73xfQ75TOfarjz/+jGxRssJLo710PsA5tI7YZQy8MmoeydCbEBCqqWMrEwAXZUpdNgBOAdzEz+lr6/5Vel6lvQjGHjZUlTNG6iwDAOuADR+iMAqpeB3MzOW0a5hBfkW02Yy569pUPWAWMSfTPf7SiltvhgfSz0nLu+6aSfPPnW3a3osrbn0EHlw/JCmfysS0yLZwPDDXBTDXyNqLG2OqsWHdIseXty1NfZh2fR1FEAhRtRdPnD/vClYeL9+0clbgOQ/Cb+gnHT7XBC8M97lHHTRv3k7dfsgr61zzccTj7AYApprZcQN9f5EHgKlGGJ6JV4MVJKQPdLbBk9d7mgHAMM5r4aEO/ZdnwBfTW+G+QjNuNp1hAoApKGMdXqPMB8cU+QBTrS8P3VhXt3+7+XjHaYC7eTGyzk3lA4zaVc911+nMmKHvogE4MsO+asZxcLJ7JEhB+BH2pTKFbjUA59A6JqA1DwCDvBKpeMo8NlzfPOPD+jxwZpVfUQAsWgP2XNU+pAtO7LRvlbP0wXWbGYZ1AKO9bqWAubwA/NljPttLg5roxiVbA+18ebM60fqC79lV669PuHakGR82a7JP0u4NVZvNmLuuTdF4miEn2X7QAgZf0Q02TZp/3jGi9gzAgq/mu0Fw5sQF593NHyiyLdq2FvLjg5CODYsVOb4i29KtJ0IuPBe9JHsBANq5CG418lLKpyhZ551P/TpSB/sMcobK8v2uu8YWdVxyDSH3ND9wxxYBwDBWfFF8KHy3wPf4aOwp7l+0jkoDzGhzaXGiiVXVQVCdPXt15cBJU9ZDJYRn8hFlhxABMBMU6wEw+X6FaKDBHHrF0qPvLGqNOrEdC8CduGrcmMsIwKxZs8gHWaSBVuW8azUAZ4Wu8KJ00THLZt1AlyknECYAuMxjwznnnG9HAHBa6NBeZhQ3WR1AaNtmCqTxZxJEzkzTVaIsBhkRQSFbMC8AG2uooVPZeHTyhgeIL8IDxJehCWrRIpJL4oVDWqhjHnKiaKZ8R0W32Yy569rkAbjoOck2bSYYCBtjIYm2n6s9TvNYZFs4vi2rV/ftv2PXs/Dfw1OfxALNd5HjK7ItnJsOGCGw6mogwk9A0Uijm7xYuWscEtdEYRFQr5TQlhct60LmE46z4u/ZoQl+ldwe5QPgJ2CQBFATQbAMTJ5ZH2C05on5CJNGnSjIFu1Dd9/ihaaDWUG2hweg43UyH2AOmn8A/f0VfDHwbyI9ogiAA6cCQb38TVDnj9DWbkiLOpWmS0x9PeiiChaAu2AxywjAINYo17Bh7jtlbuJWA3AOv90EwOUEwkQgrDKPDU+nnPO1ABxekwqH7OhapzfTTQOSqS6hmrfp+QH4kmtDfy7NsOQy0AGb8XyZueZdS5nWNr28GqMXtdmMuevaZMfRLDnxa5YLUmhjHBhqQUW9cWIgVWRb2G1KbWRipLxpcJHjK7ItHHjO9oxP78Y2iJtNl0zW0XxwDT1/8JqOB2AWUDVBrkx8gGt+7R42SjT/gtPkxW0aAKbmzACicwFE50Jd1OhuhRczd8KLGch6kzRzZkyg4z7AhgB84Nv67wlTJ+JL2+fgO8UCMIlRZD+dLoGS+gBbAA43Vk4gtAB8waNXQUA21Lil/cSDYGXP65zQwud9UE8+Ydb9Sunvhbef6FAOgEVrfvmuVQ8U6YGuMY80msNcZsCGu5Dto4AXCgmNcgHrlGhTB6uGU4+ZbuvabLacRGPW+GWaTjOC1iKBusi2cCJ5NKwR5DFmwUWOr8i26FhbDcDUp7gZssY2C5sPvLCp+HvndDwAO04UrAotmiDK8WWu764l6y/QAPOAy5zciVzAcGzI85wZNd/5fj0YFvydIY5G2iBY0I9SA5wXgNHUmYsiPdjrORNvuGHa66YXu24sZwG4C1a1AwFYqe0VLUkrNcA5oywXrAGOB+8q89jouuUE/sI0wDCeWBTtHLJrOQDroKGQy5ZEG5seQtOORg7f6ftutJUGMlUQrpO9MPqoQAQs2GnaJA9Zw4H/hiRfZb11br2KaJN/EdCGuaeB5UxyEu1ODVQQ387X3j7+Xo3ZcOQDqoXMUFus1A4qgjPF5pCiLayng32q3TX1dy3zXI2AMTTp1cmFgq1Wo8uYCOvaTCvrlPPRBHFr+PJq11Bg2p32Kl9kefa6xKYrwmjNoLE9FUDm32UAjC+WBfeGCGzjnw3GiwAAIABJREFUL06DPb7Xf7DrDz2bB4Dnf+GZw0OT431ZOaDJ8qsvPXc558tLYHQw8P5EVodLnfQ8tDkJvsYm0AjAnNk1Sb309a8fP1DkOnVaWxaAO23FBOMtCoAxby+bqihnGiSVBvgyQRqm0phA5wAlsjp88KV8QGgBuEj5FXW6F66hZeCmAM2e4TSTIJpGi2rYibhYYfDNAnB+82ccrA4CKYjq1imu2VSNrT6HF7cPDqgCePGwqn5ZYNYm7xPejLnr2my2nPgNaKB1jDS7OvihQCOKFMz0G4GyEpBCkCqyrRCAVWBkNjbyAqYePbnI8RXZFpW3TmNquGZR4CjNGGNBokxfIuhAmdUqm85H32bnAnCue42t7PA+xzYAVn1TWADugpMjCwC3IA9wBLSiKNAWgE03ngXgnCmpUNDCfMqmKyAq10wA1gFDfDzZNKC0DV4TmkaLGt5BItPtNNpbWTCuNG3U52AGejGZafyQdfKnMjMFYP1eMZsDK7NmtGkC/2nnbtSm6377qrXXfaZZc+LP3zTar24AYBNtN0ahNgW9IqG1yLYKBuDoxYCpXLD/omVt0GYE6q0CYDbnLIwvsyltUe3kuY/buiNbAhaAu2D9swAwRlxmg1PBRtgIOdC+Bf9GuQFlGmCRptglERPjqY5oVGfB+C5zHP9xtjz2VZY0SFYDbHpSiHMr59PYJjXo+c3fo/kkTJlNZ8qX0z+sp2xZmVtW3lbuAELpzGpjA+EhNg08Fw3AwwN9R0WpMNSi1/p0WQB2b5OJ0AIwJxkzragZpJhpgFO1ZaDtTg16OiBkzHzluYabMNe0AKx5EWIsFxoRfNe4cbtNTeZ1MmRTD5VNA1wUuBbVTso7rS1uJRBJwAJwF2yGrADMT52P1oxQKgDbhMQk5WImzVd9YDomAL9EJG6E77Fj9zvhwocewsTgwk9+CBLDmqgzC8CmJ0VrABhHkyfyNT8b3kTddLaycllgWBaEKbUJMgewaTWo6cxq4xLg6+o0ovHaYj/gtONHDXBtuG9ypXf4W9D+ybq1NEkDVTQAp15TySTYsevbTK9Vxm6LnrtRm6EGWD8n3erWj+vWuEgNMDVVTdOmbhZFtlUkAFPQ6x8cHNIEUkqkBpLNuci50j5MgbHMAMym2TKdT7s0wOCTOwfuBXeF8o98Sxct2tIXRh6ewKx/dJwHYFk7ovy30B7JnYvtStq53QZ50l1p7HELwF2wB7IAMJ+HV6TtpVpZFowxv6/ruS/zvsIqDTAVscAUGiK/B9/+ys+f/IxuGSwAf3A3yqjMcE7XsGgNMLabt03R/ioKhIsE4HQQCbPKCcBJLa6pHy26BNZNV6ls0429OAD2ICek77g/hXGo8vLWh6kxfzYCtjCfsW6+VD7NADt9mxaAlz20TPhCNQ106eCDArABaIb7r+GHKbvntaUt3Q2YnDrBC8N97lEGms62zLUDANhAyvQyVZf1QfPm7dTtQSONO7n2FeMDzAFnYk7oX8rknY0FgQoLE7PpauAeB89/9eBVgg+2w6TvYSGaliYwPezvO5NphwaIqlgANt5uI7agBeARuvSq3MH150S9VraVorMAPLIBOC/4q/ZqXhAuEwDrNHi8HPIAMF9XB4TxvosD4CBwvwoPgdcZXI+05s8WgBfOhfyUbTGB1kO9wQpDEZ0G2KQVne9v1AaTC1irgWM75nII82Mqqi1jmDYQCquVLGp82G2RbWF7psDYBg2wgZTrRTpJA9zj9hxSDapbYNgEUjHSMVxDXoH/XR9OeJArAxYC3gyY434MuPJlSDue665VlBG1Q2Wc2TfZeJFswY6XgAXgki0h6xvCXgSbMUwFBKdOU9SM8bFtWgAe2QCMe6GAYFiqbZo5UFaRAJzGjzZ8UorlD24lANMAVIseWrYLx9IeAHaGoOvN8D1Wdw0yBSOdDNP6wTYD7PRtWg2wTAMs2ydav0xRRQ5kjcGZtqUA4SLaahYA4/CLGB8VQ5FtWQCW7PDmaICF4KoBYAe1u57jvZITgEXtkN8w7Y/ufmCPWwlYAC54D7BvM0G4m+GhaxR0cTh8I78YwY1WeIwFYFUd5ubhQ3/3QE7JE6j5TMHTa1tzFoAtALcAgrGLx45eNmtmmo3eyQDMQ2xqH9zM6ZuK0gCnWCkD82dsrfUALM+LLJvdyATg9HIy2R06YFK2IQDYVBrNeuNSn9m8bTUTgEMIlge6EguuaXOl3enWk5oMWw1w/8sgs9GS/S1dJ97nVqQBXnHjtC/Rds+/cPNKeJY9l+3HFIA5kE4MVaQltqbPJlc9WwYlYAG44H2gzvPnrnFrwS2B5zwI3fZxXUMQ5mAeLMky7qJUBRO/c1w3WCWq4wbBmeCrCw/s7udoe83WHBcsMqPmLABbAKYbpcmaYOymBn6lH33PslkPm2zOMgFwaoAN0whRLW76+uha5pxy1frrv28iK12ZLP3r2gyPG5k/Y1kLwGU1gS4WgFNrHUUbTaHB1YEYf//HezmmIxJ1k7UtAwCOoh0bnkfCYlnHV+RcaVu6sbQRgDPJ2nQ+2pclLdQAv/rSc5cfOGnKeliTGaI1tgCc52yzdYuSgAXgoiQZthO7CMEFBxwZfhHBKdwsHZIuKIRV/m/HvRYg+HwegCGYynfBVOQM0gVXBy/mcAx8L2ib+iAbBU+5Jc1ZALYAzG60ZvoE035MfYPLAsBZxsFrgHXwJzvZTc2LdReLZgFwmvHpZFC8CTSby1kehMxGgU4vJ9l+M4HfxL01JQBjcYOAW41WGUARdZWlrVYBcBnmagH4VrU2voUAXJQJNN+OSLtr0ynp7qr2uEwCFoAL3htxANYBL9c5wC2rIaaa3J6hYDGr4Y3VEgDxxPnzrih4Wm1vzgKwBWDRJmxGdGi2HxMIzgKesjRIeXyAU9clE41r1dL58SZXRDYv0wtIswA4jZbaAnD5NcCqfaJ72WEAheRF86T5587WgrImmBXd94b+xUbpg9K0tXPC6BdNc9Pq5GJqWZZmfJPmz9mmujZkactUY9oGE+hIA5xG1qbzKZMGuCgA5oNgDffWJvcOV+6HPUM0y0WYQK9dNf0RaOdD9X3oLp4194mmPT8/evv0m2HQ1Fpzzay5G2ab3huLKtfK+RY15ma1YwG4YMlaAC5YoGFzFoAtAKt2VpF5grl+tMGxigTgLGeP3h9U1WocgLPMRdi6ob8tX7c5AJzOdLZoANbLNL1m07TNF7cPDhwwbuw2uNG/Q7ROPCwWPXfsU9tmmE7LdE5orp8HgA00qRGoFAXAVPYamEllImvS1mtvH39vqwG4XXOl5uOmwGgBuBAfYHhpE8yCyFP3wbqbRoEWBa8StqMFYEEwrbQ+wK0EQgvAWZ5wmlfHAnDBsk0FwIK3x6Io0DENsDjoxs1UQ0z9WwqeVtubswBsAVi3CfPvEWkPKyEw1nmyo/oH92TNvJpSbDGvtrY+qiQc6oBFtw6x4ylBuDkAnM5PWTf/tCbQ+v1hARjzSTdDTqK9agDAkSbWFIA1bbLtKc1U8f7t+YPX1FwpnKRq67UJ4/6paADuHxwcKmp8Rc6VWr5ZAJZcoZtjAp3oDP173cA7gEmDJCzDRYEWlnn1xd9+R+FLLMonrE1/tHr1kX0Tdo97FjrE4LQvwPd38P1AfQB1DfDaO6bPCvxYrJ6q5wZTnD377PBHDWLwMAxueyYA1NxQexxpc2V1PzjnyW0yABbUgZhAzpmgIb77J7dNXwDXhZvI3RoC60KfUWBdHBO2q+rTZL6p7uldVNgCcMGLmRaAwSd4PZx0ZHOj2ZXWBLpu8hyrw/oVWwCWLaj7+/6ae9SRK+ogqfrk9S/lzWbzmenGx13msVGZ5psvuchfdMyyWTfo1kl2vPggWeq9o39wT440DwAXC4lJAM4yH91amZogFzu3xqjSyFsHwBA6kqSe0r2AoH3q5dk+AOblUvTccQV0bTZTTqJ92U4A1pn0pgFgk7YQCk00xag91ZnlgqZv06T55x1jCvsm4zMFYJO22g3AB82bt7NoWeP+NQX6dplAQwyaOXAO3xWeaw8sv3Hax2bPXl3hwBVfIF8D37qWWKC5FbWDZQVt4c8R6Kb1AeYglLtEuItdL1jHwS8t4zu+e47jBV+GHwCeoawTHMcCsABEG3UBaOHeMZM3gdbVCQJnfwrAguvZGtdzbpGON9lnYr7NNPnWPRe0+7gF4IJXIEMQrPUWgPWLkF+7ZwGY3Hg4uMwHq2KZ5mszPwDT3fT0BY9eBRHS8WaV96OMCq0HnGT3aYAMa+tgK/sExebB+cyqxaPR+WZirWYBsEjTLZOZKbDpfK7ZNda0SSJUv7Jr91aVuTK/ZzSyIm0OB/4bFbeCeZLHC+fLaejbMHd47+t+GzXAOL5myImf90gDYI0WOzK71srFAjCfuYNsLdY3umhZY/tlA+Ds95py1OS1sABB+7E+wPCiZwILqbDAO6K/Xe8aUDidAjM5HH6H/zv1/4eaY77tWF0ow7eNPsCshhfaWhOv46wBAF7PAPAmOP4L6fgS9ZN98vO1AFyOfdkVo8iTBgnTIHjO0A8586JUaZCsBli2jSwAo2RGEgDjfPNqzOluUmmlmwnAzQPfaGZ7evcZnkTTILFnT5Z56S/ian/c5gGwuRm0DgL1cwxLZM6RLOwhkcZJB+AG40y02Yy569pkAbiA/a5Nd6UFPYQaMEU20J5GwbI02lNTn2JSTuO3m6ot1OzqNYNRwC9NFOF6uTLPNQ0wFu0DjBrgomWdZj76vhsZQrTafgd0nYq0XAbXltIWSQnA/DzWMACJwbiOgO8U+BJzZbV2OQm3CMBqaE4AcAKQOWBOjJcHagvADRFZDXDBpylvAh0E/n4QEQ8jzEW+OwJzntjFhnvjR+q5tdphXP5g4Y3QArAFYNWWHmkATGVRgFm01A84CyjqNMBZ2sx2KdMHiNIBTPp+5X02E4Cp6bJuvEXNlzf7zjM30X7Jq6UXtdmMuevaTKnZVi6f7rzCygYP/7otwjxB1aHQBFQMGo2eEXRavzRtmQB/mvbKPFeTsTUrDzACcDtkTedTMABHL4EM9kZHFckLwBQo4VnqBwBQ+GxP/IEtAHfUNiCDtQBc8JrxAExvjgV3M+KaG7km0M5jEIBpJl3wvBrNYgE4PjY6xqJNoDOufcJsOWM7dFqxdWBPwCywqnpQzwo2CFzwVmx/eOF2m/kFQg/A2FbWMcnGIU8DJc+Daz4ncUkTE2ysqQO2wHG/CGaPaFovNism3Sflml2GqhcGF8+Au/hjaWUjk0Uz5q5rk98LzZATL58CALPeJBOUUgsgukVighQV2RZ2qw3mpR1bA/TD9tTaYm17DW1k0XPVrW0zAbgZsjadj1aOzP5K+RLIKD2XbsnLcjwlACdSFUUmy4HzLFx7D4N59dNgVLooz6LjBWuAE+PVzdeaQJdlZ9pxWAlIJJATXvBJpUODYFkAzrj2Qr/dHOmSWgbAOmAQnSJU25i+rhkA0z4LMFGlTQlNVfNoSQ0unlrzWBMARllXndpmlW+tLOhX2pclJtCe1hRa1aZu/2SZu7ZNxgeYrmEz5MTuDy0shIVBQ/BzkNf7pXuLy8qggxXFHk1ARpFtYb+Z22PAiR1/5vYYazjaXivbajYAFy1rnWyyaIBTgvqIBmDOB7fhk9sA4NeHfeeoj8zbsJOHTb4ub47cBBNo3mc4YTJtTaAbVzGrARbckVbe8fws8IB4EA5h0AM/cIIzz5t72N0GD1gtL9Lqsba6PyrQjBDErIc5AGOlHKBUsJ9tUsta5rGh7MqqAcax5QiM1RIATvvgTzY442uqg43kBSodANP66fsRXBoFKZLSA3CwBwRwD7Q+1+jia5CWSTc3CrfitTKXp6ofE/Dl56t7OWFiHtyMuWvbFAAwO7ei5WQMXQB+cDFfFQWpFG0wTVpCkz3JBlHiy6fV3KraCqEnneZWMD92jEWOr6i2TIGxGT7AnGwKkbXpfLQvdbgXGSm0wBaAwzREsL6iqMsvtBCAtUGwdNBtAdgCsPK+1C7I090sb73td1E+MArmEAJ9e7NgvdX9qeY/ggE44XtaIgAW+sWWGYBzjK0lAKyDGP4c4UFJBxtFATBtJz2wMjcfAfikby/YEwTuV0ELcp3u+onHTcBSJ0PTlE4m4ylbmZE2dwkEsPE1jAJDidZRl7qHphUy2QNFtoX96duLmzzrxqhvr2Hy3Oy2TIGx2QBM56mXjVrWpvNJC8B0fNp6Ao29bg3LfDxXGiTw9fUG+n8Y5gIeHc5zE2hyj8H/61Ia2TRI5doZVgNsuB4cDFbhbfpVkLdsUf2hKtg0NLD3hP5RozBB9mgQ6prAC26hYIp/nzv3XbNXr97St2v3KJqAm/SMdUG7TE4e/Nx6+/M3u4H7OWZYkQZaBKQizTTfD6SCuRYe2s7HsYXtLp43911XLF++ZQwdM+0PxvOC6/cdNW/eQTtN+8O6krnJ2krIj5WBaEksADekYgHY6KQVmkB3GwCnzuOaEJ25xlIm9aw+myIYzQLAnuMc7zvuT2F8Cp/c6AonjXpNS4w0CGTXdSTP3eiqYgtZCVgJdLQEVq8+sm/C7nH0OfwFmMzv4PuB+qTcxegTKwBZHw6SQFdcfawU87tV1ZX5CHOpkLDNqD8+TRKjwa1S3+MU4xXOt6MXNMfgLQALhCfSAEPmblUyasxleA0AMckJhlALmtkvMprZxYMDA9fwsMlDZ+AOny5JeI0QPA+C2yyDOhRisXoVQtWfE7gumGk1zLV1Y4WyiyGZ9zpmfLwUqp5Tmeo7tV+Y9Dd+zN57ebBPMTdalEC5bC+3GoBzmMomTKCLbAvlU2R7RbZF1y4HZJIm+EBdWddelLoox9haEgU6rT8nH9lYBzDJ8ysOwGn6b4b2OQsA+17/wa4/9CzczN5hci/UaXB1MtTVNxlDWcuM5LmXdU3suKwErARGrgR4AEa/4ZErjWJnbgE4GwBXfa/2Hs+vbKSAyAMwQOiqEGaJBpeDUr5+vYzjzg3DquOoFsMD5nH0b2jrWrDtZ7W4cgB2nZmMFjkxVtI2JPtWlMkD3OL+AuclBu6FZcoEwDlACdclBks5ILNoLWbTx4Yd5JRdEoAXresZ/5r/FDQ9Nc3lTwTAOdbCAjAnfB6A02uCk9rnLABcG+6bXOkd/hYM72ST/aHzhR3JEDiS526yd2wZKwErASsBK4HukIAF4IIAmAVWNCP2AncpmB4vgd9NADgJvGBWATYQkEOY5BnDfFVroKH1DESSdkU+wOhnkBOA6+OJQ6u8v7h2vCsAOGfe2Ji/aA6T5eHKcHXy1FtO2s5u0zKPrRkAjG1mlGFh/tMimKZrkiVwlTwNUMq0NlxQJx3AJC93xWmA08uhGADu3Wd40tDe3r8xT/+U3+y7O27/dhZWAlYCVgJxCfzyuVsXwbX0yvBX8Id3Fk77s3lLyySnTb+59XQwu/wmjKkXn7HLOMYyycuORSwBC8BFAnBDq8r6uFYrrjul6vhf4nx7Yz0LABePk7pz5rxzG/5hGpTKBIBZbeutq373CKN5puMyB2ANcAvmVnoNcM58u5HmtkhYpQtT5rE1C4Azam5jGvQcmmmhJt4CsLPxzX2GTlj20LJBKot0GtziAHh4oO+oNPlwu9mM2T7sWAlYCVgJZJVAVgDOWi/LOC0AZ5GarcNLwAJwkQDc0JhWnSCA/Fvu39KgUkFlaLEOgDFQFge5ZHQ0UFaRADxuzMA/yfx2Q5GMaABGGWSErqKuMkroKvPYcoBmuN+di45ZNusGVpB528y3KOoUWuk1n/JoxGl8cMmcSqQBxuG0C4Bf3D44cMC4sdtM/YB5ueXbH7a2lUD7JLAFglmOGuWSAJzMKMBiyz3zsLl/Xsr0je2Tlu1ZJwERyIKK9W2MVhifb2+G59vPh21tPXrKvCNlALxly/Ixg/39v4IH2UOZvkkd/JurR9ueD4dq8O0H66uHIdbNHVTji38fM2XeSaJ5qPp65rc3H1gLerbBTXMU1N0Kc7iKbRPuyhuiObrBLUf/j/Pmb/rNyrvhXvG37Hlltc26HdQ5xy0AC9bKIAiWUIPJBJbqgWYxgNT7IniNR3eOaXZF24XXypbaBLoLNcC4Jjm1t3mvAtK0O2UfW15YFZkbZw2ElXcRwvpS/188XiYATgegOPq4FjZdGqZ8GtyiokCjCbRz3ITdwz99899gQkZ+wCbpkAraO7YZK4GmSsACcFPFO+IaNwDgpExc55sAlJ8M4ZIer9YC768rbg2uywQ6uY+73akExwa1YA4D1zuh0Fj4Ipug6xcGNozBKqQPgwwrzs94E2jPG76bAdxkX87wBx2350chiMfbJH04z0awC32AC+ArzLjY9oQm12w6KXBVXDxx/jxpUNcRt6nCCZdNRhaABTuxIADGN7LvkGhvq34lONKrufjAdjgOgQCuG+ygWmIeeLEdJrAWVjH1yRWda7ogWFjHXAPchT7AVGgZfU/zXt+U2t+yj60ZAIxzbpPWW7sWWQAYpjPkOcGxX1v3r8+wmyWtBpj3Jc4LwCkDWcXmkFYOIj/oPONP6f8slH/eE7cT6i9adGTfmNf6XoSxTmDHC/ecsy9e9vSdnTAHO8aGBCwA291QpAQMALjqOB7Epqk9FIGtBIAhRzsEgw0+G46Pr0dAktMu06lA2QYAw/Pv90IYJXXg7+08ACe01PEx+gC0l0HMnPl1AHa3B67/TXjevjTskAXgeh+u8yk4Np0cR+gOXAzCGf2NGuIi5T4S2rIA3AGrnBWARamOaA5gPo8wD8AEOJnIzHkAGHMDcxrkH0D7GEwrygOsiQKNq2QBGITQDs2jKuASe/qUdWzNAuCcvs9ZrzxK7S9tND248cOpa1P3DlT2r7iVzXDUIKctaSMCuZTwGg4grsXNA7Fp4V1khpxejo3xF9F/1k3SSfUsAHfSaunHagFYLyNbwlwC2QA4oTEVwa0AnAWaVmp+/NzKJ+rAGYPVrADMQSy06QRPwHP2J+qSAW20E/wR/nMMfKu+4x3nOf5N9f6Jy9LDUBY109HfvBk2D3dgwL0u8JwHoU4f6QGC4w73uUf17nWmiX7vGQoWQ6nPYf/4MhL6vJ3Udd01k+afOxvavzk8Hg65/vvLN62cJWrvoHnzdorq7Jww9oz9d+yCtIHBGEih+ghM7hzaBzb84opbISaQS4Lv1kUTbJo0/7xjmLYwRzFR8OGcojZIMLLgTHhxMJPOA8psgu+x8KXH9odjKFfosq4lzzKvaGw5/2M1wAIBZgVgiV8tyW+7evWWPoXPLTGJrrn+YYrcvKLcvfBWy7/Gdb1LwpOMaIURgNlpLQcfIS4HMa8BFm0j4/6GBvb+MGWO49IHwWIFkhfoUp6jRsBF2yzj2PKOSfUCoLXQr/b9Zdc1Pbjxu6IOcql9WVNurmTxpBlzSk1q1hFINOCXXAs3XLyeGX4a409nvi33wzbs2KjY6tmzK/858bn1cLufwVfgNa4SMN3q9ezz3sn/NXlI0M5gpRJMvOiGza8X0A9aIQk1wDJghvmQsS38+oYBOjcVXIM26BVY23+P5OAGSy65cfOX8O/rL5y2EDQ019Njptro52/fejNoa/Chkf3E/F+3wL131G73WShArK3gQ47vHePfy/0Oh4I175p7JMmz+btVWx+BfxoPgmFluD5tOmzuEfigTD4iAIUyL/i14fdVKr3/B4qEL57rbfPjwbJ9fnDUQfOO3CmBWQyqOSUIgluZ8ZDf3jnnz7eZArCJrIw29QgrxF/buz2AXpEADHv7fZwPbWz3IFjGfG9D+HzvlLmbGP9b1ue4DqdB7XBeA2zSF6zdznA80Cb07TofrQ8oCcCuU/s4ZwJN+saxiU4BHoDh4RzSmAJIAsDCczpkdFH/3wn8HTIAhmPrQ3CEeLr+exzPIylYESJl/RjUORHaWAPfTyK4Tlxw3t0s5AJLXANjJmyB/cD1ByyGCKDD9dO5B67Rn0Y5APD+AORaV7DBXJl54NFroU49fWv9GJ0HAWBo86W080LoL+oSZAFYIMmsAIygy2leY0AqgeCYPzDXd/3UhE2KAbLw/4n2BQDMRoHGIFxOzX+fW6kwN2JnMQ/rsImvhU3M5hkm4G7SHwK3ALIxeNcLrt931Lx5B+1MaMC5PMowNdKfbGPnBx9zmBGNIS/UmZywpppfvq2yjS3veHRyyL8XTFYj3X7JD411kEvry2oyE3WZJACnBcksY5D54KZ/kdAYf1rtNe//nGUeqjrXXXD0STHgExfWQawWgGtV7zjTft7Yb3iPyPyZGVoMagFMVwKYnquUDQOyClj+LrSBJoXxD9SFh6wJoj5UECyBvljbLKgm4S9YMzDgzBEEj1oceME613cjzY1k7moAdZ2X4AaI0dEPZeuDOeg18CLgFPiNwjg5TCF416AzJBhTFe7p4AJFNCnRR1MnegmQVlZFnwed3p4F4ISZsokmN9TUZgdgBsQZWK37DTvV4PgsAMzANswh+N/wdA2BuFwAz+CA8N8DCQxDH0e/a94fuJcBdCtHAbzYvR0HYBfO84Ce52jOTTWh98H/MfgXnv+N3+PgmNAAs3DMAjC0YdRerE4DRG+E+qjJPdBxK1MmzZ+zjdH+qsfguleBz/ciqAva4GAeyGwZ/J8H4BisSwCYQnW8rGJeFoA7/Yra5PGLIJrpUhuAq8nDy9R8fuhJBzSiQTbRBFeY7zeNoMo0tmYDMJVL3n5k8tUBuKheNvPj2OMsAeBFDy3blR+m0+wccU7cJo9B6n+bB4Bx1mnrN0ubowDB5OK4wQOgCf0YHhAAJwHkP31hypsCDfDW6qB3fE+//zxUjfnzCncA9LN7/+HTTAHYEOBJVxRWU81bv00TGmZaRaadTTZZ17r+7ratC2CQxPQOPwjHELTyixzoVitO79SaM4wBLNmIysKRUsA2AUz9VEOt9ID/QwEAy6omactAAAAgAElEQVTXNdniOhEAp5WVwVhHVBELwIUBsFCDykeBplpWJtVRBTbcr+CLPrgEPkVpkDgNsK4vALcY+DIAXO+D3eSbInPs6PqRiETNa4AZjWm9UtKUWPa7Cj7j515C46roh9aEOm4NTM9D82xqmo0m01hky+rVfWgiDf9tvKTjAB1gtmgANp5XkRcfqwEuUpolakuSTinSyJZoqEZDKQMA04EWCJu5wZcXXhnGlhdM0wJo3v4YGaYyP+dln9oHNdZAA0RzwPQQpl6DN7PoO2ToQywGYBxasyBYBZ1pAZbX4qZdA1EgLqMLkqaQEB5B23nwS1MuV5ky86bA0E018LwZb71t79MJcAWgdXzvpoT2V9FPMFw72O2tbIV2ZcCs0jiTscDD034CjTOpt2v8rposwFbVq23s8Sub4PzelxGftk3WxJo8oAnS/qA21K3VjnEqlZ+yD24yLSkpHzhLAYqX0LHgb57rXADaaNRWE789/CDo7h0IThBpZtEMec8efwd/jPY77LnYFmtGLTJnxm5UMCurg/UWDwwE18jSIIngWCcrNMXOeg4kzj9I0wZuXRMit4YwbZusHMQm+QDNLS68/nBp33CconNedI0Rtacrh9eHwActGeOWgXVAvbk/WC7cFskJxgXAs539DcuBrHfE8pOH8tDNkx+XyCpHZkWTde1ovSJNoPnAVK7rnxA43ndoSiS1CfStp4daXgBgAqugnZUDsElfbDqlcL6cKTT5NYTsRgokwTgTkCwK8JT0b03409aHAXAMMoEXb2If4JgGONTWsuss6odtj2p4aR3Wb5gF4Fg7gfMU7N2jyLWw+QAMVi51LbRuXuiPnHeP0/odBcAvPXwq+rZiTi4fFuRBeNA7Nqg4x7o155rw9/pecoKHJ374/pNefvi008EM95vwU2844e1ceTBBcMEMIvif2CZcvBZO/PC9S5l+Yu0xv6PpAvguEP8BUg/+Raf6RF/vmHXfH2TtycaHdYpaYNtO8yWQDsDya6LTzKjMY0szjzRlU0Tu1kZ4TtMvls1uPhwH0bQgV7+HOqdUndrmdEG05ACMbWYZh0Jm2sjLeQE4vfzV80+7/rR8VgD+ly8cdTgPiahdfXPC0D1FADBqk2Vm0KzJsUSTS2DVd4ZfF4As0VRL2pZDvOOQehIz7sg8nF2H5+/YMos3UdYBJ/rKcprQKoDuGvBDY3J8BuCj5q5nNcXYLwHgMcH0pL8wBKtJCcB0nEMVd7HAd1kGs5kB2PH87VlklXXfm1wvhGAYdkihbtxAP+RoFccCYF9aqa4X2cpdPCMGrAJB5ALgDPNUy7T461crARijK3PphiLNLZe3l0gOQRSDT4k0wDoAxr4qTvXKeKqkRDRopo98AEx9c8HlAeL01M2hSdAox/kt3K1PSP7uoT/0HChnbgLN+Ber2hOYQKO/MUbnRhPoidQHmDGBRvfNyAe4JQDM+DazftP8vDCQGNVWZ71O0XqdCsB0/NvhBnYXnEB/j5sGNg+8aXUhNLsDOcdcCFseTIWL2XQEYhDi2Oj/jotvOMmNDzbjbaEz96iw3AYod6WwPQfefIf14N+18MWIcLReo322r8CVtycZH8J73oW19a0ErATaJ4H0Wtzkg0yaNqjGoFkAmFsbLNDciFYnLwCn9wOuvzi4av313y9yt0gA+AHQAH9CpQEWgidodMF0+SsCAF4CGuC1Ag2wsh8TABaBON4TFQCsglwtAA8F/p/IoBqDfLFrkxKAI1Ngzg84imTKtL0YHgheEgJwQRrgkgNwLHhYlvOBhzWEUD/w1/HaUlBhPC4CTQRg8ME+y/NdNEOvW7EktavkRdpw4L/Bvuyra2uDbzDtCsvJ2sOUdInrHK/BxuHk0QCHQk0zzxpEJm7IL9hTG+6bXOkd/hY0RXKeF339ygrAXG5eHBqXeiixowjscsGmIgDesmX5mMH+/l9RbXF9LwS3YPohEQD3DQ/elijf6JK02+sO/pcOgCV9xAcfjoP90SwIVrAJeGVnMiCWVgO8Pl2wKNLeKk2dE2H8GATrb2lE5oIBWOQfTOeRMQhWXYOe5dokqtPBAOzeMunD986Pa2UbAAww+yj4xxwGkz4Ub9xU00sgtwHAMWjOcSxLX9I6FoCL2t7laudHm86nJj3UIoEOEKJiO8d9bOpyYXTBtLP48TOfOxASTW+Denzy+e0YSOXko5dbC4MUQm3VusmGpIQ6Q7BMMV1tURMtD3lWgQfSq9Ze9xltg11YQOo/y/j7iqYtjOYMAAwZAlaJNMOJyMq0UUU/JmmQJACsWqm2ArBiYA0AFmiOmXpRUCu+LUn0ZCwmNVuWaaTLAMAmssp6SopMm3nTYATQJAAr0pkJzItFbeD1pupXvxKDYokZsshcGV+CNR+A082zri1339/QhpcXgAmYxn1lSSAsCZhGoCvzAcY9KGpv2p/NWyoCYPxdCM1MZGnBccj/G4C1gduw3mTgluuHnBZUC82fIzwAvzZh3D9xvrTEzHfnhNEvin4HF47D2HRGUfvSNEh1GBT47EbmxCLT6J0Txk9PpkGqtxVPqUQiY6PSL6sJNPuSMUUaJP28sl6f+HqdCsBSc+Xo/h8H3fDnYOukD99/pAKai4BjWV8x2XOwHatT1OLadsolgVaAlKIPFIYF4AxbohXrlmFYtkqLJLB9+fIxNbcfTcUagZHChxLZELTBoJjIyXwbiUBYALMAwJcYm0azDQr6GakALEiHFEmKBrSiP4i0zIK1tgDMCSUrALMvy0QQagLRIgAWaHtFGmXy2+K111/TbADONk/GhxrkPZJfLLbokm+7ySEBBrqFfr05mi68ajcBcBWCFRz3jo/cF9Oi8f638EYDAoCQnIBoAl2UBpj4HOv6Mh0fQnrhK20bbLsEWgFSD25ecDeY2DB+bbFpWwDmdsG6LeeP2TPkYoTJQ7lDGCVy4cnTblrainVrx+bkUpyxQ+jISPHNkmEWAMaxmERRFqX6EQTCQi3Fl+HJ935mjkTjeunSX25M289IBWAN1Nb9eUf7Lwp8fRGQRGmNLAAXBMAUQLG5PAAssjgxct9oEQAr5ym6gAm15WHBNlj/NOsaa9u1EmiHBLoKgFkf4Jjfr+v8L4CCD4cPuaDWdzCJNKadKAyAIx/jNH1RX2GuDgbqsoGw2nE6dH6fDz694AnQZqBveuMDJj0nv2fF/M6fXfEzMAHg4nstR4sWgJu/DlpNMA6B09IKzI8xnywGR7mLGXEsQFSafnIAcATdMsmpgmcJI1mHQbCK8gFWRTDmUyFxcyAwKwsaJYowDfU7EoCpGXaeaM+y9c+qAbYALJFoFDX7kmtFQcGaFQm6+VdG24OVQPsl0PkA/ONTF0mDVgmCTHEaYHTSvhyeQDDoVZogWElwjge+IgGxSF+B+72047Ma4PafGJ06AgvA6VbOAnAsRQsVntUAM9soqwaY3YkaLa0OZjHrwD/D96tMm8IcuSb95A2CdciL73pKEMirrT7ACt9aWT5cMM+DXMAQE6Eh09RRoDsagAWRqAsPgiUzQU74ADPazDwa4O1v7Jp7wLix2+DB9h1kXSX+w2juLLpTNNsEWgf6snHhWKUBDq0mON1NnynNpVSTxgHI3EHGivG4A/Vc5hmbstUUEuh4AMa5iUyPESK3r5s9pjZcY80biZm06zmXQrV6OiXM0+Y4mF+s4Vf841OfqANs/UPTKql8h73entNEfaFJdtrx8Wbcdgd3hwR0prR9Tu2/JMGrSJAsiIz5cXipgi9r6Ccy01UEvmKFlzCB/tHTFyzi2ky0zTag6IeMsTEH97Eer/oZyXzIuOH43dzxWDAwgby0wcLUJuDuw2DSHEVYN5VZAEnfIU3A9SAHo+BlRctUte5ZzozlkEe1f9SouE+roCFIg7DpvLmHxSIuquqKyovGt3r1lr5du0ehG8rhguOYfuFM6BdT3kUfVR0oT/KbOz1D0+Aq/iBUojlcEyDPa71NxlwEANOJJPx7o3uMc/bFy56+E/8UBsJy3F/DefpuRiRCADbpR5hSidznGmNQRYHuRADeO8a/lzNtTqRBIvlxXcgNHDRyA6M8FWmQLABzJ3C7NcCmAFzza/fE0sWVwQQaxiAbFytmHtKtT3CWu2C9DhfgzgJwdlF2ZM2OAuCiJMyCrMgvt6h+bDtWAqwE8gAwRh6EkxXzTic/YOLc4/pXSmCTLR8BsCH8Yd0YdKoiTMOLoivAjHA51AFQdB9WAHAV5nMpzGdJvWzsQ+AYfnlbGjBXQCcvr9QvDUwBuAkyRTkp1z2LaXsWANZAa0zGKqhUmF3z6xSDVw0AbwJ6+4UbuJ+TXHEWDw4MXKOAfqXGOwsAizSxFDBFEMz7AifLcAAcRnnO0k+nAzCntSFLrtMA86bNBHYDgF03BruQtiW4E4DiHHYflRiApQAO49fCeVk1wCYQLcoljCDIA7Aw57ACNFupARbNUwTA8FJvAjV/xjn2zBxz9vBP3/w3WON6GqQRHG0/7xMmA8AR/ApiBYhSqYHCLLjHh3y+7EszuFbcD9fyI2Bch5NrTK12jFOp/JT+3ecHkMP2SEzD6ghcMiQp26wGOO86y+qPSABuljDL0u7Lz9x8YDBU2wbj4dLgQOqov1hQCl/QLGN8+T+Wnw4P141w9ZHA3VtgI/9Mdqwsc84BwLqttb3iOX9dw9yKydRHbF0CwPv2B69JAj/J+jEBZ7SkQF/FP603ogRg1vJC1CfeIMbCl4djWnbrydOWR4HiUsAvrS/TQIvGst0EgBWm1Hlkql33LGmt0gJwGvilA+YhOGMbRLM7b95BO7PUZ4Qnyvkaky1cP9acO/ddQjOzLAAs0qCmBOCFELcCrQ7En9BvOEs/JgCs8uWVaICJGbfEvLrQPMAokN+t2voI/PMh3QkSpSNyXUhB59zU2J9g/uwFX3TjFgNIE9+BgGO4D6gVgaoLLWQOe+532XFmTIMkG4MWgA+b++d3p5VVHt9gkzzAMiil5r8JU19JHuBXdu3eypo7C6JAS/MA8ybYNJduHgBmQZXcASUpmFTzFI0L8sfsT/MACyHfArDuMiA8LniRBlYhwTkgY8ifmzj/6zEC3GAmrGv0olVmNaIY0OJ3zT3iCkU8AkE/FoAzLbBBJQvABkLqtCJZ4LLVc8wyxlYCcJbx6WTYRACOtLRCH+D63TgKhJUBGLEBYj5sruVUArBOVLrjEZBnAM+w7fp8THyAdeuG+ZtbI9OEWLQm4SpBmgbBuvW23y2At9wRPOgWhzm+eN7cd12Bf+dtIycAa4dMzagRtvnCRQEwBrs6+KUpl8v8ZzGiM+1bl4eXwrSwnKYfSTCqmAm02Ay7biYtAWhikr1r/K7amNf6XoR5TGDkWDgAq1IaMf3K/H+hSLBmYMCZM2qUy7sCPA0H94Uvb54veonSKgAW+Cs3tN67Bp0hwTyiuaeVlfZkURQwyBFOoNSvx0x5LGqK8WNV5j3HOxEDfF8+URwcirTLtKkqxwaSMhi/GGwFMtEBMFYxGdfogcqkmLk21xeF9zzrNhLrCgHYCb4GLxv+sS6PYA28/N7RAN743zR1WhxmIY6A42LuXPJyDsvUrZMiaCYAzPv4xvtxFgeuM4Ht1/oAN2eHWgBujlzb2moz4K3oCWUZ4wgGYJ3GMhUASyC5bnoc+NtjSeEbC0+gs6dSGzAwtcanD5UJtK4v3fFovjqfZIH/LJ0R0SIXBcBNkqnxumc5P40BeNXvHoEbRULbhlre8WP2Tpf587JaYElfxN93aGDvD2XmybQNEx/gwB0+XQbqqOEdO2bgDMVYI20zL8ssACwDSMk6Jfx5NVGdo2jMWfqRQCodWqr0SrQSBfJWRIFmZSjTpLB5fQUAWAfXpF8wNl3tdZ0jhgPnh/B/CsHVoOIe6dYCNDtlwbhlAIwpmkA7dSvzYP0CNacUmYRDuURAKxNZZbmOsHW05stRVOOLZ8gAmLYnhENBwCdRmiMRFIrgVmQ+zLaHx8FN7mU2ArNIWywrB/twh36enCzw7slpdT97zGd7Y8G96kIiLxO+tu5fn8m7biO1vhpE1QAMMhNoc3V16trcuFUGX8cCcKv2owXgVkm6gH4kAAgWMsHCicd+fintQgWX8E4K304xeWLFZtHSNgJne9ADaZqOvuAPoikVMUaxOXN+M+ftW5aPqQ0EvwKQOzQ59rgcsgC6bol1mkRdECzdcdRE6jTACuDjgljx5vN1X2DFGLjpq32ANW3p+ooAWCFTAuyw349XAb3CHNw4D/CYnuA3EpNyo3no1lV3HNddt/dEx00A2CTolawdqlUdN27Xbgl4EgAGiL5XB9E6H2AM1rXyjudncUGw2GkTbbTJnHlZZQFgbEOnxaX9iHIBawA4FjU6Sz+yYFwwpliqI0FOYsGlM1hyyY2bv4QHWg3AWfZ9metIYLY0wXl0shMBsCqysa49e9xKoJkSaBcA0zlJcpNbDXAzF51p2wJwiwSdpxs1uIUtM2AqhzfZKOLw99J/3PQElIznkuXxxgkenvgXn48i6hY3RveWJKTDQ5kLUZADFwILZPMBfuk/li0K012plqLeT2/lv8Q+1ElZp1nXMgCwTmOqgy0LwLEVbwng6takrACMMFUBzdWePXt2SDS85Pjo0Xte1GlmFRAN7znq0aqNAPj252+WBMuSBsLKCsB0p0ghMgxkxe4oQ42uMAJ0mn6wTwkEJ3L9KsYUA3ELwGnuBuKyFoDzy9C2YCVgKoF2ATBnjYHuFb+A7/vCcVsANl3AnOUsAOcUYCuqmwApGYfrbJ303guOTA3ADDwbgmI47QY4FzdGAsBTYwAejs+rucdnAWC3z7tSCbTsIoIM3d7KBy0AZ9IAm0aMLgQcie/tpvMhuI0rCIzm1DXArjtHEk1aFxDMWAOsA9RmH28mAGugUnf5swCskxB33ASARRrjlN3Y4lYCVgJWAiNeAm0D4FgQP2sC3a6NaAFYIPlr7zzlKnCE/zI5FDgrLzn7vvPatUASmCVmz+A4j2+MGHPmUFMq1WAiXPqvCDShRPPZM8r9jcBEOOwL09K4bA5alA0xh/YqlQEBMGYaI/hm3Qbh5T8N84oiWJM8zKBtzuoDLJoztunt650mmG/Vd/y/9hwP/b24KNrhLtCYgcv2SpdrgCNgpPNvorZZG/zJIFiXBWCJby+sX6QNzQnAOh9fHSCjdpf45nayBjjNvUMDwAmNa5q2bVkrASsBK4E0Epj/hWcO9wIfXWwwMBwEY/NmLF86NQrWl6atMpa1AFzGVWndmCwAlx2Axal/CLACBH+cg1ICnU5/z92yNEgqAJaY/tbbdL3tAu2ryjQ56xghCmcwjVmWyMe5VQCsNoPOnkqqywE4AaXtAGCpD3TyPLcA3CIABvPku2W3NF1e4JEGwK279TvOyw+fxqaVg7yW7sKJH743iiXRyrHYvqwErATKJ4FOBeALvrD5JAga9++hRKXgngBgz7klkRqt3ogoDVLmIFjxfhPrbk2gW3QqdDwAL7r9nH3GVN5AreZo3/c+6nnB3wFAncpqbq//5qmfAqi5h5FpDct+8Zw1DzPa3hpE97sZyp08ap/KUQs++b3d/Bos+dapR3uB83P4fZ/wmKgdojUO3OAVVou8++Cd88f8cf+noB6a99Y/BtpliUmyDC6hUQgWJTX5VWuAJT62KgCWa4cxmIoY0jVj5KTO+jZnzAMshH4wda6Mco8TaYAtAFe2wSrw2m8js2XWHLdVAJwxFZIF4DYBcBqtsgXgdE8CL/341EXgCkMtdZRQawE4nWxtaSuBskhg9uzVlQMnTVkP45nBjOmB5TdO+xj9+/wLN68ES7dz4W8AwGCWE7j3wf9JejJ4Pj0brNxeYSBxsMftOaQaVLewZVYsPfpOfs4cXA76gX+i53qPQjnUEkdj4MptdT3nyxBR+/76o6+zJHC9VYx2OaqnmxvfP8xhDkTNviscJ2knKwCTCM23bV3A5gyHdqOI6hy4ZgZgztcf8g87ayCDAbXmtADcohOt8wF43Yk9FCzhpLoIoPMDLAAL4JeKlsCr69VmRqBaP/J7uFisgSvEpeSvEFIF8CtvRwDAMSBmF1cDwSUAYNVWbDoAU/NnHESRGmAyqdBnWjTBbo0C3SooRZm2oi8N/G6H/XMFmNUvh+H0cutsATgnALNpjkzuV1lyAZcVgOFhZfHE+fNIjuM0n0dvn34z3FM+F9ZZM2vuhtlp6uvKigAYHhDfxkBxFfq/Gf6eDw+jx73jI/clIohzbUBaNAg8GN4P8XrsON4dDWugYOukD99/pG5c9riVgJVAMRJYtGhL36s7h/hc27TxrX2VgfcO+/vOZOA20bEpAAdOZSNvAg3XgP10bSM4cxCqnTyO6cC39d+Td26OB9Dvu0ugQzYX+WCv50y84YZpr2sHYguMGAl0FQDDql0C38/AdyrC8KVn3XcD78/LgiiWAcI9gAIwnNiPXXzW/TNFPsAxkNYBruA4BOPZn4C54ww7FWeKUwueBQIbp9MCqwD4He+9QJj+RJ0GSe4DLI+yLD0ftACcfoyxvmIpnrICsC4IFgvZtHcLwJ2hAdaZlXu14PBmp0FqdpArXfvtCoJFAVgBtsQHGE2gb5VHX0Y/3/vhGnwEnHtsjlVyKpYBgF++aeWswHMehOH00etDGQH45R+fciDEhdgGY2StN1C7sArG+9lw7Dvh37HwdQGArwStzCL4P74cirTFHAAbPAyBW8iH751vUNAWsRLQSiARzdxtpNnSVhYUKLq9LGMosg6vAeU0t8Tc1wmC98PV8/qwX15La6wBNgDgpHYZtLsrbpz2JV4DDNfQM1yfWFCiphjewblz4fo+F/5LtNioFfZcd61CK03mxgF4QnNtAbjI3dbdbXU8AOPyXHfnafeGWt/b4aw6Gn56NzVxjo7Vz7CYaTIPwDJoxiBYKpAWmTzzJtAMAEdm0yZba4QDMCxnI91SVgCe9BcL5ptFt27491oAtgAMt+iFJ0+7aakOsnWA2uzjZQdgVZ5fuAGtGTtm4IyypkESpkBCWAyCMycuOC/h2/yT26YvANi8KXyg2wzzQxhFsK96bjDlg3Oe3MZe99ny8DuaB9IXAS8M+85RH5m3AYE1+sy97H0L4cGRPtjCg6xz9qp/3kDMFA0BmLZVNQTg7XAvuwJSR0VWFDC//wVQ/WFo6ND6gyxcoz98f5QSz+S+xs+D1oF78AOrrt4QmXGatFWWMnOveP/hbi0KGBQNi10j2Vjz1G3V/AX5poXpuPKOp2hgLbq9vPPLW18DwARu3cA7gAVgkXmziQm0AQAnTafNALgK5/oJcH38F5CHKQAbgzs3t64L3pV3D9n6dQl0BQBTOIUT6k64GX+C+gOjjy9daJEJcysB2Pecmzn/4d/LfI3ZzVkCAI5pYUUnTrFj5HoowAcYAZg8ID5z84G6dEhRxGlp2c4OgqUwGdb5+BKT4Z5KbaDqy32EW+0DrIPTVmiAx/QEv9kz5P6KAgGzgwuRqQ6gyw7AQwN7fyjJA0w0xCpAbrcGWATAKu0vB7T85XIN3HF3sCbQAJLrKTAnr63u4llzn4jMrM+7fPpJIDAa2EUIWAYm0HjbJxpbmQ8wbwLNATD6w10K18nP0/2eBoBlcxDMfcltVz/xpU56UFNB7Jt9u+4ZNzguYbZK4dgCcGOluw1Yi97DCy7cvJCB20TzqEmFl2QQF6ehAe4UAObGLZybRkssgmQLwEVvwi5prysAODJPDpwnwbAL3qC7o+DBafKlZ92/nfMBrsG6rYXvX+H6tRKAaSqlmEY6HAOaasv2kwouxSbLzQmC5Y32bkuVIikMgpV+jAlJkGBaaEqdRwNs8FKBFqlHtlakkqJAnfYaoIM1HejojiMISaMgu8EtJ79nxXwFAJM0Rk7gg8+fMK/u1pOnLT9S59drATi2KwqRqcm6p92LWF4RgTlKg7R8+ZYxEnhF8+RNYN58jMIEWpfmiBwfPXrPi2XVAKeVKwfAmwB4f8ECrwaAE+VZH+F5l01fCfcsDGpTNx90nblg6gjaEzeCRQMARs0v8f1tNQDLIE8mYxPNadr1aWb5bgbgRYuO7BvzWp/I7zTSAifAlexT5+yLlz0dC6R03QVHnwTPabEXOWw5QTtg8RAcB63VAz6FJtGZy4nqu8EDcE6tgxdSkXUF9oNApvuNn6OJHATadJyZkUbdArDSTNoCcDMvcl3WdrcC8GtUu1oWE2g2lzATuXoc9Tu2AEwl4PJpkPCOdwtCZ1EATHt66T9uegL+Pz0pe/VLhE4GYJzrg5sX3A03dTZ/tMFlzX0YzIFP6iAA1s1JFwQLH7TISwPdiwvy4qGJMm0DAEe+u00G4NJrgHWbiD/OAXBC46sB4ER5EwBmzYbLDMAswJvIVWQOPRtATKRJRXjYtdd57/e+vmGAb5vvF8Ha8byNAnPlwVp//8S3nFf3yLS1yXqNlw+qOcnGrYN8Ub1Ia8yZw8tkkEVm/Fx0ABzU9i6Dewp5OZP4AFxecuNmYtYOcLhSV04EkFyb1cDzZkBwpvfH4DTZs7gcgK3je2t5CBeMOzUAm8xP9AKA6Vub65sDYGFwJ75Mh2qAhXMzMQG3JtAmV1hbpisAWGDeHJkXlwWApUGwIOq0yhRaAn2K/Lut1wCnzxGsGiMx8ZsF30bU3jBac1YAFuc+rkO1GIK7G4AVECu7IhJYPPno5X8oGwBnmAudYzQnTe5g9FW6Ei6Ui2J7st5KlPs4wziMZdpOAF69ekufTjsbVIYWg48ojWwc7SGqIVZBNBRePDgwcI1Cy/yC6/cdNW7crt2KcRBNtCa90uJ5c991hSIYV6T1zvNY0CoAloFTWQF49uzZlXFTXlhf11g3PhRyJT7BBEjvWLSeRG41A+g4kCrq/BqafDe31koAhjdi3wVN5KcEhEc08DINcM11zq0EDh+Vlm1ma+DXPu16FRJ7HgMAACAASURBVHwhSwIE0Y+obhoAziIz2f6X+QAP+28d3ONXNsFa1see1JwSEPWd4de5cg8AiN7EgKgUWHlNLGpd4WXSASbaWZNyptpeUTmqAU7IRyIHDtwHnT5vsjNUA///uoZbpDVn14QHwOHe2uTe4QrGD4h8aTvVBJo3bxbNzZpA57lD2bqsBLoCgFmNav0CUo/mjP+PBa/i1j6NCbQuDVLF9d/G5Rpm7/LxvMDMOHQa4JQAXM/Z299zt9jXVZMHWGz2S9qUmEArQLyeB1hgAq0cI/iX3QYy+TSIqBHJNPQD9mru8Y30G7FtfAts5J+lOzZyARgl96OnL1gED3M0X6jqqhhBHhYqGwDjmJTa1wBcHlyi5efzGkcAqtDwYvNGANxMmTYNgBWRmcMNQaCw6gcny/1UpVsn0iKrIFp3O263D7BufPxxC8BiiUk1oGHQKx0Am/sOY47TemAwheZTtqwaAJbuBqJ9HjvaO1gUBCsPAIP/9RzX8c6NvzioQ35Cs80FEMsiM9V+lwGwPzw4M6ZNFZgOI9QFAfilsqbPoBmuuf4lLBSbgm0eYC26LgXWhGZXIge4H0GKokhbXjwAtzYIljDHsCAN0lYuCrRREKwEABvmL7Ya4LR3rpFZvjsAmMkFTJaRya3LwfEwXHhWwsMcCYqUBoCxvCCncBTReVF8DLF+6Hh4/19oUhsIK2VKI63/qlgbWofVnlHubwR+vjBMiUaUgmmlMpACuA3GGEyFTlnT5Do0u972dJCLqwZjF8AxBm7x9vVOk/k1q14idLoJNHupU8JjaALMli8jABP43HT+6QnfZRh/j+tfKQnaFQGwtH594sYATOVUtEzbDcBz5rxzm8JfWHjnxOjO5859V5TjNm192qgF4EaeYBZ4EPIgqOJM9AnuBBNoOYzWYU4CwFXfCWbs/u1BTwm1xyCDiuO8IggMpgJS0maP6+4nqKc1gZb0R+p51eE/KR6AG+vcONHEAMz6gks07qq5S03Iab8yAAbz5/k6TSxCZ8LsWADARcNpK9qjACwK3iXxIZ4QMwNnTMRNMGT27NWVAydNWQ9lY9YUYV1iNgwPWcfpcvVykJjoGqNJG0SBFtbLCsCvvvTc5SnnloxCnRw3uY9jCqXlS6duNJGxLTMyJNAVANztSwVmuphuQ+uzaRLBWAXAGGjKLF0QlXgjInKxYwz2S85XDLL1kaiPVfZ1LhWDvWDnaKGe1NFGxu72PWnn1/kSMNDMxsyCTSGWmj6zElKZJ2N5OId3ws3oQ7xUOxyA0wbBMvYBZgGYBR8usBW5VoHG6WF4CfuRULZtCYKVC4D733xa4JNLYM6tVF6X+fJKgLTlAIxrlScKNGh/D4ilvgJN75u/nfwJ/qUAaxYvkbdWZtTcXHR1MwZgUWUJAFPfYLZKCpDUBqhqKwCbyiF6nDLPdyyB4JjP7PkXbl4Jz4TUL/s86OYa+E7A7hBuEVJ1ZQwAmM8x/MDyG6cRf29NHmChBhjzB+vmZuIDLJibBeDOf2QpfAYWgAsXafENbt+yfIwW4EI/Wew9pdYYq0SRlvEPE5hl8/NinaaPEeYHfoZXZdEAqwNo8esVg3pJkCwLwMXvcttiuyRgEg2aHZusPIXVefMOiuWupXVFwB1Fkl71u0e6EID5JdWlQVICsEkaJHL9/vGpT4Rm//hnxwOwBHJVMKc91koNcF4A5rXOqPHXAbDEH1krl9uvflKqIbMADGeTxKwZI10bBO9iI1jLgoEZRYJOe69YtGhL36s7h6Io3hSA07YjAFthoKos7barDhswDFNIIYS3ayy239ZKoDQA/J3Tlp0EWBGGxnfPPuP+BbHQ+TKxrJ69qG+4egA5sV3XXRK4/lpdO6q++PY+fd+CTCdD1vmoll+unY3nps0LwBqgjcEyP94ixuj2eVcKTKoVpqhqDTBrsiyFe+YFAjsnSaTortUAf+vjKw73Kj5o5EhAk629PUPv/eT3FiYiq5pepopuz7RfW85KoB0S4H2A4Qa7HzxUoWa76rnBFKDRLynyACsBGOeTNBU2i0LcDlmwfeo0wKrxZYU5FTh3MgDjdbm/v/+4waGhhxjfYAK3FGDTppzC/cnWF62HMQCHaYb4NgQ+sg/s3n/4tFh6JcPUQ63Q7Jr2oTKBBg239PlRkgopguQiz1kLwHJpWgAucqd1VlulAeCsYisKWGn/RbXXDADOKiNbz0rAVAIyYOV+x+YGh4LhiXO+f9Hrq8Enabi6fT38Fvkk4csofHkkas9xJg/JypuOcySW44P9hTIYpjnPR6JMyjZnHoDZNEZlG2srx2MBeNc9stRKGLBLlUNYkLJp0HX9Q4LA2wJrSExa8XrMRsxuNwBDcKtVfGRokQ9wtwOwSA48FAtMvqO0Ua08Rzu5Lx5i2SjYqNUV+RartL0xM+vAvR5ehkAeavJ8s7WvMvDe8ePH1xiN+lYAqbugvatQhnm06528Bp049tIAMA+MYGJ7AGwoTEo+CJGBr4O/vwz/r3q+MwNi5b/e0FIFD8Mrs2PwRsBrgDFACEwQ0w+8ArvyDNjEP4f/r3W84CZWS+zX3I2y9uAN6yvROFzvRDfwH4U29qUP+N85dflKKMPmv3vgjPsv+JgF4E48HUb2mNmXP4wkBgO3+gE36EHAjaXooOcjRHd8f3iOxAQI58j1EIjjHOYhjTyoAbB9DW5Q5GbBfug5NbJXQTx7LsgeW8gCsN0wpZeABeDsACzwHxYBcCyIVSsBWBQFOisAd1sUaJEc4N7XCIIFAbAOfmnKJ/5z4nNwf62nQYLnVAvAKa9oOgDm0kJFrSME87CMJtCcn3FsNAi4buAdAKiLfJL4WABOuXhtLN4JAAzXA+cG8KP5DD5I40MyC6XgFzoHNtxd5LrBm0C77pwQTv+ClhOZSbOwzbenAmDmGJrnzgNhroBhACS4Zzue/4rOFLuN6267thJISEAKwAywcucfnnWYj3FmeJ4NurXqIUGlh2gmZAAMJqCroQ6ez3x5ojW2S5OUgET7iwUzAbAEqKOo9nYN6hIQWTc0ZGPuqhN/IRqTLnmpe/oPLtioK+P3QHDAyE1I3EZZ100HwKoo0CPdB/jN5yZ/hwt4VYWH73lw7Q2fN0hGiwdWXb2BBB/Cj8psXOXnq9o/ixYd2RczVwZtmNezz3tFeYB5bS+C7ZsThu7hzJ35NEjGeYBNzZNl5QTaaAJCJtGsYwCLd0CYG/oAi/IAi+QQy0sMsCvQglsATnkh0wEwrNKEMCBYLGq0IQA/APXXUeAV1WHatxrglGvXzuKdAMCJh+QYAMcfuBM+wOHD+ZnGAMy1pwJgOBEm0Af/gNMOm/git3Phbd+dJYGtcy64Fy7ApyLwDFdrk6d+65btOIOtc84HTaqL1hGx37POTmSyXK32zRdpeLEP8kKpcR5ED/O0f1F7w7X+ZeF5kyifddzdXk8AwJnAl8rJArDZjuk0AL7rlJsWSs7V3P78ZhITl7IAnF0DjCbSXM7fXAAsSSul9QEWADAuNoXW82KpfeLbIArsBOa+suBPbICohYYgagqsiXIJzaxo24oiVwvKUQDGQ8r5yV4YcG2y7eU550ZS3RQAnIgGLfIBZjXAIuDltcYWgDtzt40UAD4bJvp92Mh/I9LOxjTAKQAYtVUy/0cLwJ15QpR11GUG4FrVXcUEziJcToNniQB4cHCfg2Xlyyp/k3Et+dapR0NuVnSz2IcrL833LcgNTqrCNemxi8+6fyb+X6H9xcMxEL72zlOugpszvhBhPzHNrqY97HsbuJ2gb+FY2gjmTL/0rPtuUOVCN5FRp5WxAFzMimUEYFV+XW1EY6Xm2HHez6YWCmfZlDzAeaNAEx/hy963MDZe17ka1L5fgHGHbinxYGgqDXBWAEYZJQJZhQB86dJfbhQcE5rziqIlcxDZdABGP1xuvFvhZe5d4LLTcM0Jg3nFxgsa21BTHLm98cBqIgfVywSUZTFn3chpRQfAoKBa5QVRcE/yjIK+vF//+vEDFoBHzj7hZ9r1ABzC7b+EAPwJNDeLm5K5AMcNf2POhDNmbs1reRntMMr1B/D9K7whmUajHrnbzs48rQRYAIa6K+E7HzTCj8G/P6MaYNjjjwGo/CX8VnPd4KN/vmoF+Men++g0wCo/3aQ/vHt23L8+HlVaVN40+nu6WTW/tAxkYz0HzspLzr4P8zE6ClhmqxC4fas2fteYyhuvwDqPE8zEpAypRqFaB8BwXdsGgXfehH//Z9RfOHYBAOfSRDd/ZfL1UBQAm4xCZwKNZtK6dkqrAZ49u8LnrcW5UNNdiQl0LgDeLc4frBJh5wCw4/waJvJuOhk2BzD+1iwA1u2/Tj4uyj+siuJchrkKzptYMLSixsjtp8haQPZ72n75F2T8fta1pwNgmtqIy3tMzJVZf14aGCuNBpgfm/UB1q1WeY53PQBTX1x4+Ps1aDWmYOTavkrPcax/blYAZk0/WR9gC8Dl2eDdMhIGgGswpz/C91AgmosAUiAYA9X4QYqVerA4BKWVR9y+nMBWmo8JALPWDTwQc37ED/g17xJVWiW+PAaQSzPeMpQ1hFkcqjGs0nkhtL5ZG/9hHQC7jndzaCKvFgmA7G5/3OcV7WH93wOZ/Ar218fZcaBGWqBhlmq3sa7Erzxstu5DqwC/KNI4HYcgGjk7XxKAUCUARV/EnJ/3QTcBYEEgxMS4TeBWV8bEB1gHwALrCyquSHbycZj7PPNrMFsDwJyJL61OAjs543fVBBGUVRrgCAIk7cq2SGkBWJADmgXghPmyRONOykk0wE0BpzJcn03H0IkALNjfWlN2U3mw5boFgHFOXEqohH8vHwRLZAJ94P59X2GiQENgTwcC9TrE8soCcJYd1p46HQ/AOt9bqoGCB8nfmQCwQssL0XDjUaAtALdn047EXhkAptMnWl7wlQIz2boPsOM5UxzfeRb+31IAZn3hWQsKGMdW3/E/7TneE/D/KK8w4wMc8+/H8nnzDuv2hiT3YuSjpqsvOi4zC664/tvgTfY9TB1iiuxU/B28qbQCdFXQTODz1bdGVwVA+/vqPpVpPXtrP4X+pzJjqNd5+6t7x/xx/6e4Y5GptGBOpN6evdV/4EysWwLAapCOr4oIZDXgzDYQ80tXAbDrOuj3eA1UpqlopO3o4DZvECxYkw+CtcD3JWNhxwWmns7rMO7jub0cnXsSiM7try/R8kpPOaodlsKz65xdgQwPfuD8Oz8XBOfvfX0DyV/O94vtOhXvErcWM4nEoqUFYE1U5yQAy144gMwEUaVx7rEo0lmug7aOWgJXn/i+Q8FdaDOUGg/fId+pHPvVxx9/JqvcVOcFms1ju9yLk0HX804M/HomE3p+mZRJq+kVjY0P1BaD9yA4D95ARtfSojXAsiBYuO9BiXBn2DdapCwxAWCqUaZrF9NAg1Z5xdKjifztp9wS6EgA5nwOnwcRT8ITWqR57e159Z7h6gEvhg8G5CY/7PfOlKdBcmLtCfwbyYpiX2nG0ammneXeviNndAkADpzfB/sGR7kDzj8UCcAC0MicBglW54Henh2nMecfeciUpUHC8joNXp4VF/pmNRocrFSCiRfdsPn1tH0ItKIEWr0AoEQAwAIwJubJbx70338pgFItAL81WPszge8xAdOBvf43Oc1wvb2D/nunCoAFWm1SD2RzIQvArK+ySG5FaIBH9/7pm3zeaP0aNbSVKeCXNhvBnloDrB2FgVa1ntqvlQAMm+0X8KR3Djd6HQAntNra2XMFUqbmiUFdGng2eXiWjKXlAByKqApaozMgUOft+BzDio3ORe5DTUoLtbcCrbF0yUxklna9bfm4BAoHYIjKzVhGoLsTSQcKzwNLbrv6CZJNQbcHcN0lL5GiwWMZLhe10gRa43pAXrTsN8qZKXhxFeuTQrzJPlKmLeJSHXHtZdIAx4JgAfA6gTczjDJtNcAmC1aSMqUB4JLIoyXD4LQrNvVIDqkDGH4KHvAbWjYwCz5i1fIbcjRZyqqt0gDj5DmTTvLg2+P3/wkXuCqmERKYgUYP1KL2+ry+67j82U3X/nImboNOnzfZGardT/MvZo2+KdCWonNj5O/LbyhR+Twa4JQATK43ew7ZsVYFwAI/YVLP84K/iwG1Yp447yIAWLD3TM5R2f4zqYtlCLzmBODGGE5bdpIuhZFOS6wygU6jAYa5oXYCtS3sJwJcwbmM5XIDsMkDeTggY41mcjEbD/8qyO0dGjxOpjmWmFzDg60UFlS+yqSeIJIzO3Q9AEs0umEjUu2t2YuDeAAt0xPElhNL4KoZx0E+Xw/jc+BnD2gVPwX3lu9Wh/1JizZu3MXWWgQFe2ZM/zf47WT83Q2CT4F25etQ5x34N+ydU77y2Aa07Eh82Jci0P4NUIekClUAcBWuQbMcL7ivXo70uMRzg7XMuSAsE1TcVYzFhBKAe1x3P6Y9Pmd13XUhHoQuppkO503OGdM9Nnv26sqBk6ash/KYSzlukhxqdXn/XyhHAmEN1fbFeCokp6+pBthz3bUQMI23PMEmElGmTedgy7VeAhaAWy9zxwJwcUIfgQAs8wEuxAS6uJUpX0tciorCAFgRVMr45ZYkejMKsQ6swZificycUcsrAWDZApgB8LoTezhAFgIwjQ4t66wIAI7HbGj0RE2dVcA2uveNPZwFAm2AwKkixRc57jiTh2TaZ03/2E/LAJhqkXU+wJ/83sIBCWg3NNGnLl/JvZyKzaWIM1vum6uGMYVGK6EF1WhNBdOo9y2rlxeAsUPJvHMBMG9ayk9MZiqLoFDr7594x6L1qa1eitgD3dpGHIADMHF2D4W59rq+e1zgBY/D/yMTaM8Zhkj7ESwnRKICYPYFDwvA7H5ImDe7/iFB4G2BjmQAzAMrFIVUh8UBMHkhhLFLmKjmiT47wSKBNXsOF87Cb4ed1BaA27BgMgAWPATHHqBVx7k2h50K+IPWAvAHrUeOZR9URTlAeVNG3VhEYmNy0uLh4XqQJucmfIiv+6t6b2toa4PHjrh9BUnzsm7Rop6Jf3j1KRhjw1cxNPE9csWK3eTpq5HvttG271wM/mz/CPXuiMaTCAyVLRhUG7aFsks2CnQj2nMsCnQN3h6fErjut6GhzD7AZZt3keNJ5GiElBYQ5bOQoFuaQFhCEDYMntUWAEa5C64Bl8DPqGWIztMyALAE+mSWC3RLEQ2vQutqDMA5oBPHUogJdBoAlpuEh0HJxADcVPeEIs9zti0zDWgjGnWzxmHbHTkS4DTAdOJ7RABccWrHwDX0trDQHm+odnDQV3nWRAPMwi3A5FyAxrkAlqgBjSwC2gHAnHZXsPAA1I7/SqcD8MjZ0d07UwvAbVhbEQCL/ALDoZEH4JTHpQCsSYFC/Ab3DtRO5nwXqZSUGi0OUvWSBVgd5b91y4A7GlK8EGjjP8PD1drkqd+6ZTvX9gtQcALA9UsJAHZikZCj+vrBpC+xbvmJY/xRgy9DzdHx2u7iWXOfuCJ9i/IawjRI8JIAAl+tATlcCjUbmmEmDVLWMa69Y/qswHcehHb7+Lm5XrBOdqzoeRcpQ6kPcJjvsYi+VOmQojRESe0q7foP8B8M3PP/MWNpGwAnTLUD53Z4qXU0jI0CsFbD3QoNcJMAmAC02v9YG8W6lBpg2ZqgRrun8vbLJRrvjgRgPI8UGlA8bLWgRVz4mtSGSBvfTO1gEf3xAEy1uCIf4DwAzL7c4QA42tMWgJu0MW2zXSEBC8BtWEYRALO+dahVgQvaB6ivncnfEATnJQZapQCs0RQnzBxFfV961n1CH9uEljYelZg30UXJQz5b9yeRVhi1vq77NQCFVeGyRPlshXAN5XkAhvH+GDb1SfX6DS1zM5Y5K1w2YyyyNrOOsZUAnHWMWeSY0AI3GskVCZodi8jCgu5nWRRoOC6L2pwVgJXRmSVjjAFtQkMdOE+Ck9oRTD5ibQ7gIgBY4QOsjUysCIBFgE6hve1aAMa9KDIbVwGwKv93lvPQ1rESkL+caJjBFwGkaSRdRH+8DzD1/W0mAONLAXgGnAnPP+fCfCMf3RIAsPAFE2eZkckEmpPzZVc8voGPa5Bm6RNlF8+YPpfRzhfefq7B2cqFSMACcCFiTNeIDoAxgA4EQtg/CjZj8Dcs5E8KAGBiKs3Ct2gsl5x9nzC/LA/AlVrtnX6l8qPQtHmY+zsE4AC0v2EeWwRgLzgLomE+Agf3IVINg1olADj6nQuC1ViKCJ7TrY556VaCm/mo4iWzjrFbARilI0mFhBFIloBJNImeWcRHaOIM5zJ3robbXBoFOhcAC9IWGfkA46AE1iJ1ywt6bgK0o8XIgk9+j7gpiD5FALBBFOjUAdQM0ip1NQBLwF8UtT1cVn0O4Ac3L7gb0iv9bapzxw1uOfk9KyAITfk/Dz694Am4l02XjHTrydOWH1n+WZRrhGLtvAVgExNoRY7rtgIwHwSrMjQ0GXzN7w/Ns/GhrhATaAvA5TqXO3E0FoDbsGqGJtAx7YogcqzquFQDrAi2U5eE+AFdq+nBqi0EYEYzLAFgzoc4zTJL4M+HNs6cNXfD3bQtFVwCTKGJ9uca/YrNouVtOC8M+85RH5m3Yado7EWMUWzKXB+nCoBNzJxXrz6yb8LucZiT+PDk+OOyMIX0NG2arDcXFRoBOJNPsCwPsDBwVQcBMMpQZdINh1sCwHO+f9HrhqmMtCCs0PjyW6arAVji+wzy6z1+uDqMqQDZ3MZaTTsKLxMAN6ReeoAcCQAsiJw9yAMMNUHmtIuJyN2qKNwYeEsTpIz4sYoicnPaTvLoweZ9xh90fdNtp9eQkkjMqSISt0IDrDHrj8bMrxEfBVoQ2C0RBTptGiQdAAuDYDH5icljqIHMWTmD1eAVgePiyymMpr1HonXHpmP5lzmtfOw4qwFm24foz9+u/fzJs9no3eF+slpikwevEpWxANyGxZAFwZKlR7n4rPtJsCjVcdMgWCYAjBpe3VhEYssCwEfcvjzSJgtS/cg0wIxvcHEaYDVgRTOOwFQBr5JdFQe/taumPwJvej+k2YJrALpn0zLFjdFdnIR0CMjjBlM+OOfJbXk0wD+5bfoCME3H4GeqD+nL2bPPDrEfdVzePa5zummbOH5RxzHzZ4Ddg1+a8on/nPjcepoGqUAAJpYUcBP/WSI/bxMA+NW3RldlEaJlGuAvnrPmYQHcJnx6VdcLXQ5gXIMiNMAIwPW2VldM8gGLzHVTgC/dOl0NwJIXCoNurXpIUOlhosQScbQCgKEb9+GTp90Uuq+04cas6XKkAjBcdx8Ezf4pjHiqgCjzYL1WwG9s3uLI3FUffMxdsqv/ja8weWx56UsBWLJMEQSb9I3RviWQjC9/JrHzMoExdkxpADhrFGgegJNQWdeityUP8G8PemrclBfWNzS+sRUje0SShiwqaCJzSbAx2sZllZ7gnlrV3Qw/YNRt9kMguLen+obqeMw/O3DvgOcDPAfGo0833Nf3Z8yj2bYtBJfv0i0dkQXgNiyWLg1S4sGUy7UpOm5qAs090Go1u7qxsOLLAsCvHPL2+YkI0GyjYhNoEwCO4Nl0iQ2BFJvbBFB6THoAbmh1DSExHHoDnIsbo7sYAOY4DsAjuM8KwN5A3zUaoGWXY5M30H+CDoCrTnV6j9Pzv6EiF2xMuLJkbURHYhpfAODd+w+fNua1vhehbF3blVEDbBjNGXsggOlU/B0JMJZvUq0JNJogazS1bOuR1lZRJ7ouCHMc09Y0OYCxWJEATLs11AZHQZskaZKwua0QOf3LEHcAckEnPl0NwJJ1qcL1YB7cSxJggwHB6IsI2VbNqQHGZsHKxl0IELzU9JrdynIjFIDTiLie47VSeZ3JGSurT0DorS1vfzMJS2oTaEmD9facV/cooJpWredtHtw7l4lELJ2nCYyxldMA8Fcff/yZqz4w/Vp4Y4oR9vGZ5Uo3cP5OZwLNac8TuXVpKqSEhpvRtKYpw70sUOYBvv3qJzdKNNQxf2DGhFuoddblAeZNoOG6tZ312YXLCaScilJMXZb2OFeeLjHRLvf0eV8J14yP3G0BOM0Vo81lLQC3YQFEAOx6tZlwMf4yGQ6nJUJNCzwZ/Ex1HGxGlmfxAfaCyjt9t/Yj6LUe2RX6DtwAQ9RLx0I10rzosgAwdNjwAYbUSdDvxwInwMTvKh9gFQDjG9zD6mMzD4IlgVli9gw3pZlxc+a6plSuvXQXg5kMRqjmtaCk3quj33xRYB5M+oI37fsL6hEw7R/sHxLAYqYxwl65Fm6050OfLFRG2uasACyZ95rXxuw6QzDnaq/jT4XoaL/gxsFurRdAHktBLku4/SZtk2qx+f0p9f0NC8LF8OyLlz19Z5ZLggmAGkSBZiN502EYAbAi8BY7HV1aNVo2AmAV3OtSIGFjzQBgOkhFCiMsQrSWlb4dT0vyABPAleUYhvpdDsBibTqca1fDufYFmD+r2dOalqPACwBgaKXcWuAs14ZOqiMygUZY7BkcvC4MsFS/szrOA2/27zqNh01JrmRBbtm6meubz03+TloAlvRBoIwzv8WhSvvmctEqy+pgjF3jtADM1v3GMcf07hjVt00HwKZ7igdgUd5nkzKm/bWyHA/AOuDlATjl3/V9D+bPX/n5k59hXlrETKpbOX/bV34JWADOL8PULZQZgPGhFk5zTFLeegA2D4IlBWDY0N+AOZwNi4IAbZwGSQJ8BFhrvnsyB6UEOkF7+UNZGiQVAEvAmbTpevAWM5l+iIwDNFWHyY6lHmPg/BzA/v3M5o35OLcKgHUvEtDfWKItTw3AONdFi47si2l96wKoBp4349Klv9yY+mRmKihSjCVMiwXAOpx4GVVv2wiA6TBkGluZubLExHnY7a0dFgx7v2YiPvOi0aZAwgrNBGA6IJmGF02hwcRtlVfxN0FZFuiwKoG6Yb93JvjF/btg3bsagHG+QrkF7nfBEuJTnDyKAODtgBiKsAAAIABJREFUQE3H9lRqA1W/sg3aHyU+1+QArARsw2BaGkgnYzz56OWYjizxSasBFvdVn9+Pn/ncgQo5RP7Q6j7rbQn7MZQHP0kZAPPaUhUApwHLrADseN5GTsuc0IKGc0sDwFsr/tDxNa8v5gPfTA0wa2YLzy4bh3v6P9RbHfy/FoD1d+J2ADCu0dix+53w1sB/T2LNp+nvFz700KB+5LZEWSRgAbgNKyECYJVZpNSfMBw7HufSICVmRbU1Gk0R0fwAaE2WmWiqtD65NcAFADA8sEMU3wDhvZ5XODSh1i2zBLJkAIwNL5ab+6o1wBKQVQGwSjuccYwJicSCbhUMwJtAAzxdpAHOAcDKNmV+wLp9YI/XJaDJFw6nVfCYzBKElWERACxLg0R9fWWaYA0AExNphRa5+wH4tGUn8fAP6/prCCbzbu48MMoBbAqXxYCk5EyVgF9K7bQQhE3HvW7L+WP2DLm/ghEeKhllFV6o3gya9s9LjpsBcOCshRMRA/9IXiY4qQOLNQmAZYu1ZNdv//TyLBrgMgNwmnuIIAgTWz0K5pSmzZFSth0ADLKNaXxj5utwkOZ8Hilr0OnztADchhWU+QDL0qbQtEO645wZZgiCLgFBFlwlEBzzB9b1JRJbNgBm8gCLGk3rAwzl4SoU5VA2NYMuAQCrdmIrADgWbKtgAMa5SX1zdVGgFf7S0jbbcFp3VZdKADbw/aXC6GYApgCuCLAVaU4VoB0FmNKV8XuC/STa6qgNk7HQtTH0pYaMfO6ST9+3QJserBkArIFO8TnHQfCPnr5gEdwHrkx5giYg2BSAM/bHDs8MgE0mlFITbAE4vwbYZFnYMqJgTlajqJdiiwH4CRjR8eRZGoJgfeWxDeimRz6s2To1kdaP3pYogwQsAJdhFbpkDFkAmA+CxZkwp48CTQA4OCDKLWxoBq0CYJk2UQVuKhNoiQY4FwCnH2Osu0SKp6wAbBAEKwbaOAodABsEG0u0mfWUkphIY3ODfuCc4bnOGvwjj79w1rF1Yj1V5GYDgCRaWJkGGORBNJNy6HPP9mvuxuaZQNf7VwXZQjPrT35v4YAObk//wQUbdWVMAFjRRsKM2SAXcrjl9DmAsWDRAPyjTeefDvT9TWi6N+Xer/qec9zHpi7fZKCNVTQdN8c2BeBM0B4fRXEAnNKnukkAHAt+xE41ax7gbtEAp9zXtjgjAV0QrJQ+vokgWbH6TBRoGMJl8ACAaS4xcFksCJZ9cdFZW9QCcGetlx1tkyQwwgEYpVqIBljhs8utXCOytQ6AsaJZ1GxxruUsW+a6C44+CXwhiW+ohd0sEqzXMU1dJOkhNEN+Y48kkJVqYLogWLpJGZhA65qo+xmXBIDJfNhIzuZr0x4AVoAkiRbtBP52OSDX4VUJ0aF2VNFPzITYBID1wB367T694AmwykLzZdHHFIBJOc2Lh1Rm0M0E4GTUZUiFNMJNoLVXEFtAKoGWpkFionMj5ML1ZxW4C36DH5zVAHfWhh2xAPzLC37yKdBA3APLVfMc56PvWTbr4c5aOjvaIiVQAgBOaGH5+RU7xoT0CvEBRgDGlg20tliMQLcJAKdtM+/eEAEw/xuQ8QHgx3c99FWFf58Dv74/h/9vhevKXXAjvIr8zgTXiqVhwgG6wZJLbtysNS3NO5d218+Qg5cOOYK2DG0Q+HScyUMmuYMFMsoNwKzpsE672wINcEKm+INCe03LG+UAxsJFaoA1IGkAwA4xYQaDxeMlkBylXFKMO2YGXQgAU+jevOBuuGb8reTcNATgEPLVJt4WgF3/kCDwYrmtk3lzyUoUEgSr3dfbkdI/C8AQu+AKiF2AL5ROZrWwAkiO+/DOOG4GkyoJRRcdXzxj+lyaVoltH8rwqZCIyK32t/N2ngXgLgZgLtJkZBbWedu0+SNWwaXYZLk5QbAgWNS9KVMkKSJEq8aYkClph5pSZzWBpgBMW9dobrXppPj2sF2TNvMGwUoLwDCsf4bvV+s3wuAGuBl/Bv47gUIu095gjzd8SNXvJQ9kI0G7rDG1HXQDdw6kXrtLcJbHtJYGsEabiNcTBHuiBSVpf/CwFoCh7nkAMdeQdU5+TMdQqA+wgVY3Ni6DFwsJzbHsalwkAGuiJJN7WZ9T+y9FJGVSxqsFh0u1xHoYtQAM54EoZ27aNEjCVEo50iDJTKDLkAap+U8rtgcrASuBIiTQ9QD81IJHj/Y8SPlC88o67u/9QfdYr9/HUPf1SMHgJ1oZrk72e3ouhDeD9fQ/9c/KN970Pj9+rI+5al/zvdpZnu89Ar//x9HLZs18+oJHr+LLw+/nMb8PYxvwnQ/flmuauQcSC8CKM2bEAXAyDRJIp2FCXBQAU5GvXTX9EXho+lByCdQvEkQAbNKmqp7JhTMlAGPqgznwRYirOp4zy/Gd++D/EQAz2t8YAI8ULbAEzIiWtlrtmw97AzXp/EcIXwoQlmorBRBOyoKK/nWJj7AOgBvgeurylRB34Fxm8Imoya3SANMxKGRkCua0KaMUSFi44wAYNH4aE+JuAGBlaif+hCvEBDqZokh0ySVpi3b/9qCn+CjQCNerrt7wMaw0G9LWiXINS32AK5XXufRIor6FUC+7L6RNg2Ryf7FlRoYELvjC5pPAGoy4UsFL3rM9x3tF8nfVcb0Zy5dOzZWKcWRItbhZdj0Ab/r8o/eCuE6FL4Lo/vT/sAl/wppA14LgbeHfw/DwOgUeYp+FsuPg7fHF8HBzFvz/CNjAF4G24iZsi6kfKx+mJDqgAcbBnQAWnyBtQT0EZNHyxSJHus7/AfMtzGN7KHwjcBX4M0XHmIcPNKV9EL7HQhsbQR2FNxJVGyJTsKgN2CB3wZz+vj7m4Ccwl/8Rjgv8r5wPQB8/jv5W5FAsbss2pyVVHuCyaIDT5whWaoBXgyRxX/YxEo2iKmcFYHHwrzpYiyFYD8DilxPqNksMwPENPELMoJtz1tpWs0rAXJtu5v+L42ghAJtM20RLjO0YvxjuUBPolgPwqn/ecOfcy9630HVc0UutcO3cJbdd/QRx/5h32fSV8IzBvkDCnwmkvuW8uicNAN9+9ZMbJe0xe6betwD2sQwqRibBN8obbgHY5HSzZUQS4AF4xdKjgQcaH+a4BeA2bKGuBuB1i9b1jH/NfwrkOhW+qI19DL5/CV8WYIlmFkzZZobQGgfgBjh/jAVgN3BekZVXHTMC4MRGcB+GgB93qHyZXDd4H+tTBDeUHWCiNyYEaXKjh9+uhAVfBP/no2oSCObbgHLb4wCs2aEpUy60Yb9Lu0wJwMRf1xvo/6E/avBl+P/oeMPqPMDOnn12COqRNiUm0AozZ0d2TDlG2LvXwj49nxt75AecFYBdL1gX+OQFDAPW+QBYPJaOBeDBSiWYeNENm18v0/63YxlZEjAEYKP8v1RyZQRgjARtGJVZC8IWgBtAqzKBRgDGPSEBTKL5RVCl+0YcCTo7AJO+xQCe6Pu8y6efBNH9iYYOPtYHuI2XwX/5wlGH9/iVTbC38OVDLH5Gs4c1/wvPHO4F/iboZ1945n0YxnAM/H8C/LsEXuSABWiAL3MgE4R/oud6j2I5PLbixmlfOv/CzSvB7SlmAbT8xmnEgkGlAXY8qOO7S7CfcH6D0NdbEFxrf9QWu4EH2UxIvw/Q9poth5HWflcDMC6mwEz5MTRf5oNgMQDM7wGqOf7/QeO5FoDyr5Ja3liVlQUAMATScZ5tAK37MMDpTunfAJ5w4uzHAPDWHq/2Qc4/CgF4FSz4Z+uj1bQZmofFcxpCHScYy0SvjI+zgwE4ZUojre+qKg3Sq6PffFHg54trsliSRoiAaf9g/1AK4NaOEdbyOM4sOQrEVSwAO2sA7M+Q+TarXiQQzfEd02cloVrdJgTXujvPxdyaQOeRnq1bdgnoAdhc80vnWlYA1vgT80slBeGRAMBl37d2fN0rgXYC8IILNy+kkAvPbnMwkCVKWgfADBxXofg8+K4gcAwAi9reVCbQXmWm49cQiGdgv/A8CDFCCFhbAG7Stu96AJZBMGzy5awJNKsBRn/gqbectJ3KPITofwgB+C95jbGkPPoSJ7TJZhpgLZxy24ErLwzuoWtT3EYCgFUgnjLnYJP2dOZmH719+s1wxfucQQPa6MUqAMYATWZpfehIGr65RY4R/E8xlx0331CzKoZOAuliLS95qbL4tTFv/JMY7oVS1YA9qePDW9Jz4G0pnk+HG6xNLJq1QXlhkaIBeCQHwcq6BmWud+2dp1wFDz9svAh8WLro0rPuu6HM427m2MoKwDhnfXoiXjLxHMB41AJwM3ePbbtdEmDvdTAGGs/idrRU+tMXprz5nxOfWw/3doiWHH7c4AHIXkA0nPiB+BZgUUlM2OPxL+AHDPIYBKBBDVMKYvtsEEisrwoEmXdspjJlAZjX8qo0wAykCrXDqQAYfIDB3fL9COIsAFNNs+lcbDlzCXQ9ADd8gANIWk0is4I5tPt71/f/MfDcO+BvrQk04++L/iEHcwGzEpCbXwOsg9XkzTqmIbYAbH4GMCVXrz6yzwDeIj/ZlFpj7CkWadkQZmP5eVswRjK/rBpghcZWsCZM0C1pkCwAYDANl/g/K9vMtAnCSkUDcPigsDBMm1TvhXuQyDNeW7d1ErjuztMgrkSAcSUSH3hj/9jFZ90/s3WjKU9PLQRgrbmyTCrKvMDJ1SS5hOnPFoDz7bVbb3/+ZoihEnvhCg+ga8AEeT1YvGFsleiDv587912z0/S4fPmWMf2jRsVcksCcdNN5cw9Dc9au+xQ1Xw4ynwfZTwLoqgTDtYPd3spWEJwoyv1Wr2ef9/rDgzMZuBVcD80BWKQBdmvBfkz7qca28OsbBkwXPSsAown07NmrKwdOmrIe+opeElBoTQvAcP8AS04SNOsByCTxCmqAqTbZdC62nLkERhAAx4JgPcZrgGVBsPCtPphf/iyMJP0CiJYAcLWn8kFR0CzOPLpJGmDB22k2r6AFYPMzQFBSrp1tABtWywvA2IYCaGOwzA+ziDFKzK1V/sYwDLUGmA0+pQD86CUCOy9JpOhYfuS0bebaCB1YmXuIIDMYCamWWrVUS7516tEeRlCnWQUCiCfhBvCgEmmDa77vffSL56xJ5JWXaCFjeVol5rrxaMTJHLIkhkOPV72bcXshkFgJnEtZ1xkW6IqWWScAMJ1z3LJJKokYaFsAzrdjigBgFfQVBYT5Ztm62kXNlwNgOgHQaDpneK6zJvyB19wSH13wm30/81IXfVhPhJeDj4Z+vKk0wAYAnGpsly79pXFE5awAzGiHcWw/gO9fwTfyD04LwHAhfz30Rf4jtL0bXuBMtdGhm3dOdT0Ac4GwUJIk5dHOvX276umNSHRmWRok4i+87px1+zTKur/vr7lHHbnig7tl/sWxNEhsRGnTKNBa/1wIiuU4G+BCc2V9a1gT6OadIrZlK4HOkcBIAeDVs2dXBKZ5S8A0j0SWbdbn+m+e+ikIIHdP1H4SgIWm0Bo/VAK4cD0/XpqzNoxW7PnuxxvX/dgsfXhgugwemDDl3qHwFQQ2TL44LVJO7QBgBZQaaYk1UBtlSEA5FQLAoZuQSVv6PuvrqYH5VFGgi9wPfFsWgIuVbrMAmL4w5c2PRabLQLgHsAAsKmNqAm0CwGnGdvGyp2MRl1XSzwrAjAl03Ac4DJCVFoDf/raep1/dOfQijHU8fJ+D7xQLwMWeN2xrXQ/AzRNdsS1zNzFtECzo3QJwsUtgWytQAnLtOHZS16Qr/KAT2m+5STYZtFCjzE4nTV9YT9EfH137/6LJOO0r7zjzLoEF4OYCcML3VwDAALMrLzn7vli6O+76XnUD/0OB6z0E6z1KDKuOuIwTfCoKQojBDwN3qvJvNjhik4MUlhGAvVpwuCp7AgDkUiVAMjIrBlqNzvDIKkDdZz4A5gEKXp684Pp9RwXu8OmsSTKaI48dM3DGrt2jMDUkjcNQrbjulDlz3rlt9eotfdwxMkna3rx5B+3Ev9MCsO8GO1iTaRzH3oGBOTIzZxkQgvvMFyGORJSZgDevltR7wam5x7gV56cwjzEoF5yHYq4xU2vZWMaP2TudlxUrp5V3PA855BtjBbEtBsB8iTMRB+VscObQwN4fimShmy+/A3nQpVkKmNz14k0LKfxQA9pCAI4yKJiMLc3L0LIAMOYB5qJKD/Z6zsQbbphms0YYXTrTFbIAnE5eTSutfoubMg2SxAQ6VSqlsI2RFASraYs7AhsuCoDV7SQEG/OX/n/svQu0FcWZ6N/d+zwAAQmYjDpqGL2MV5ngAwVRIhq911xd3hVf0USNcoImislMjMagmJyZwOigjjqIjxHR+IgMYjAmkbmaCAkonkyCaMLJ04T8Z4iREEYBz/GcvXf3//tqd/Wurq7qru5dvV+n9lpbObur6/FVdXf9+nvh0RTnh4JnxYBsCTYjENjDehiqx1RPBL5TtIPdivRTZYmI4BbOC6VVSgLgjHUMWV3OQdZweQ0NhiJ5Ey9MXaHSZm/v1K6xf+7CN9+Bvxm2wWsYcHP2zoTiAF+WkR/xTdu97+6yqEyt5uCi4FeRuUsPwOgPzkfy5wG4UoYFXrT8CUXl5yyDwuVD2kyV9Za2jAoAj+n2/jwwbP8U6p4sqZ/AX4LGPNDuJmmAlQB489WfkGreMwCwonl1nHjrAsA8zAUAXBhezIOnDIBLrncW778rGNjieT2HLkwDwNCXNQBXR0JdFLgR+ubBb0vhNy7tYAW2C9aoWa419HPRcb5PrG+wCFbhvvMmVIoBoSZTuVgdw8dwcMpXS8AUfI6fzALAQ0O7h3mg9Rv4L/j/QUxjUgCWLao4X2gDwJAbtHdrl695Dfk7oy8vvKhcQVMksfIVHAtySKv6AH/gfd0rmXYJ7BZdu8ePSI3N9XcVBo+7884Tlf2Z0963R3J5A8BNMvsx6YaCh70ggEewqQltPiQALDGXiq3DAHCTLJAW64YOAJani4oTRtVPOyWUYqUKeZAh0qVtba6YrJLPZkjxNEsheBrX6bA/edL0qr7xjgPgGuoYsj3vOc+2z2H6CXKADaln30v9vfxjISBXbVMEwFDfv8H3Qk42/aUh58SObhc3G8LgLPBQ+yQce5nrV7WaGoKPZQXgBDiEvoXNk4VgB/d1y3MwJ6Xv+kKGFDL1DT8jQoCsZBKctA7jjqsAcIKZN9nwIQAnRG2uPrNenY/zPEvQLzLeLqv8X1w6QHYd3H/W0fdeFRsYKwMAYwPJuYe9V2HOj5HIsyEAjGsJtboly72BBWCEJ9A2zmHhLA1wysAaxy4LggWH0J/ydPhS2C05VuEo1yr/iPktEF+a/vgnBRpsIQAzE4N1Dw86x3WP9tbDz7GZCOhYRTCLcozTAPOa95hrLTUA07lFjT1fryIAC/PXc/d3YYRnjSbQMg2wsG9Z72VsTuB6R2BmNNGk+yYAVtZZVDvPALCanHIvxYNmnsFKch9MhgYEGjdpOhtBIKRMGrW03YwGaUoHMWnb01n+zf+4B/PiXkTrBM3R8/sf/7kgwqnOtrAuHQAMwHWYIP9vUleDdaMYZZurLykNVKT5zWhyVks/kwYk0aDyp5FNwLDn/kWHW9jMwh9qPUtOuY//XdCutI6kPjLHAy1wmn4naHXZ5kkfJek5iA9wInTDRh8DuKQJkkI7IDKB5s2dRbJSAeAxXe55sdpRoVVO0FpUc2pbv4AXNaOgxGT4NhqAFZdQ9UVALESCLDps96tSuLUs4vsar3GutBUzN6l9gNlBSsC64u9t23MlvtxYRV0AGBt6cMVvX4D7A4ImfioA7HkPMr+hdpXc41jtJ/4Gu/MVnPZXeD7US4ANaPdk1SjQcM6P4TsNvmhlE5hTy8ASIz0nmTJDNSy8pgJg23augRQ1+EKO9Ac/BN45M206Vpl5cgYAXgwQNImTW5wJdGC6LRsvfyHKADiSgoizAoIXoA0zgVbpWxoTaMWbkynWZhIwANxmE9qqwzEAnO/MtSIAl11bZl5HXnhIokYT/+F47bENflUe71dFJyAhDVRknjaDOTS/EaSFEvuJOaGTZl4QpTPypt3fkAlBV5CLEYunqYNAp+vat/v5Hv0doPedvROL54lMlzEASZp+75k0vFJUD6c9wHYJvH7wD4f+WBYEi8lLSTeqEblkNYUWATBoGu/jI0PzUMxBlhBG+TKcnzAxgUaNJV0vUUC0n+cgeifOM3z/Er65B0NKhvyklY5UUR1jupRFXN3qmtu4ToWjb8u1zVhHKJp30kgTzKTrB8Dh1EQAVtZlcG0sZOEJtZqOZ98Nwd+W0HHFAjCnQYZzsgBwSITUbzdrFGgO9Ml9hPowyzTArNnwgw/9dr7A1Fvkn4t1Lx4aHLxV5J8bC8Cc6bkvgLQATHyR48bLr82sACxyUck5CFag6U0C4Kz396Tr1hxvLwmMaABeNHsm5O1yNsCUDrtWYcZXNm58Lev0MnXBi1HrnJs3bHoma10j8TwDwPnOejsCsETDSwDYGhi10x09FMoJ6Us4Ka9wQhqoyDwlAnBcP1UAWKDRTAOvJBUF50uLg0hTBwXgHj6PcRwAp+m3DIAFmuuGArAoCrQKAPNBsGBzPQf8GZ+AeZhcWVF87vdIECyBnzCfDaACYQwYswCcCtCy3I00AHDkxUDGOkNjzQzSiS8cQlJSMd2uujO9ek1vU2iAMwKwxHRZpwaYX4LEj7iOABwAMnZkJAKwMNJ+dVbIM6FccmamzAMcubVQWFWIAh0AsErfvnDXFhM4KsuNfASdYwC4QQAsSp7NrDstkd9YfwIVXwbObJWAAmx4JzJvPrd7ZRciIzo/gGO+OVHVDFiy0Q/MkwWReFfDApwAfTsCXhpcY3vE54+aGAnaqgQPijOBTuoDlbGkXCiaMFdmM/R1F/SVmovhppVEM057v/jjfyz7BGyAvw7ndQbnetYOr8OaceCx1/ye/vbmfyyFTZLN+vthm/cfcPz8QAuEZXm4reynrf4DjrtmarUuuQm08HxBO2nGqcMEOkkDPIIBWDwVYJJWtt0VIhNoAQCnqUMXAEvbBJC+WaQBzgLAAs1zZpNnvsOiPMBwX/gemxoJc8Ff/6lv3sWemwjAqkGw2KjOAM3QBpMNwAfgaJ5g7IoQgC+A4GPjh8YzwcfsJbt/85c3jp+yfT2YfMILYjQ/tb6z5zcHfYz9Devb/Z513FN3bgqCs2SE1aqYJFGqU9YrHGdCUC3BuoymjNISBZrG54jVJiuagft+47WkQeLBDtbxbfAcvhoEwgaaKsFaWA1m24ELDRwnQMoKLsaXtlYNcKy2lmpq4+A4rQY4EsF6BGqAcW4loMnHeVgeWAbZ3hWgAboVTiXxGSjchqxyJGXSALBq39LsWUzZkSeBtgLgRR+edRs8ra+j0whmjo/f/NIrl/aCmrdj9qxn4fez/Iuyb0JH9+lvl4Z+CQ/3A/3yA/DvL4FA7oG/B0AjfKJjlRH0MB/XgoUbN+FFbcnaSKsBbkYAXrVqahcTzIcAMPrtgEw/68tou1N2T3ALzi+qD0jfZ3LFrBfCcBi6mAhYxqSi2S4CYHgQs2ZXQWocGQBLTGJpR0gfuDGKrvikvjLnpAdgMdQGVZZADjMPPO6azQClL8OvouAuAdzu2LpsbHnQ+ynMz2ThrYuBYJkGWKWdLLdFHQAc4wNM1ibMJ/o1Cz9JaYzAp22HxG83SUOM7YXaT2orrp8qslXwaa1UYwA4yAMskZkWEL790fOeBiw8VzJ3vxs9qjBt/sef2sseTwjqRDSDBc+6HjaSLGSEm8AgWK71w6SIxWKNpzgH8AWQTzkMtgDA3e/czEIxAeDu3efxv624ZdPZbAdTgip7qpJ2uhbQo40lg7A8V7IyAItfQKhc6v69xb4W0zPhH3mmQcL6BWl3+OBTWCwWgCXaUXa8tQIw1lVXDfBIAmDVhalSjg9maEyRVaRmyjRKAm0DwItnz+qBB/VDIMhh+OImAtOU7IvmyDDIkxCM4f99sHN9zIfcBbCP3ciaQBes8nS/DiEAx7bhuWBuRsypU5lAc+HXIbKqMxtzgWE9bDQ6f4GEjieVSasBjsKhvRiCJc1kwLZkO87Rnuti//ANsQwW4G2xtZMBZ5E2mV3zQgCGAr+F74f9goF2VgTAADT3c0Cj0odK/y0L1w7V7IrAH7tAtdU1aYA5EC2Bb9Uc1/GeqEKsDelQrB+GNMQAsvAG/ilGGwyxN7xrYW2/L/qbjVFzKTiTcvvP+NzdIgCG9foI2w4GxvIsG3M20k14cH7aG5QOAFaIAi0NlJaQjzduOAoAHH7xofBSRdpPFbmKTIlprkb+fFkUaJEJdIo6dGmApdE6ZWmQsmiAqUxizORIqqRrGe2lyjywZSKm0HAQrp8NX/zUmpNldUkgODCLjRy3vYfgYYIRrTFXcOAfmwS4QsiTaFd5ABbBLrTcX3CHTyw7XUzkbXvJQ7e8fENauY2E8smQHScFOYDnITuB1pQNPkXT7+A9Ed1JqLKAAC34sz4tyP8rgmXsusiXNS4KdGi49fYBNgCcbbUZAM4mN3NWYyTQNgDMaGYj8Ap32Uk8AKN22La9B9IAcGwbVZjWAsAC+KUrJIDgpDIATSfRfGIqJtDYQFiLKgDgcA5UopUVmKry8IlVrwbtxno+aiSej36QAmDZAedMgK9vEh1rai2qW6UPjQBgVrMrBGB4rwCpThjTZwBgiAK5KGw2bd/PlfOhWB2AYU2A+WS1HQEA4647YnKtcqvSAcCSdSFqPgKYOQKwUPus2F4mEJYBMASl4n1y05hAy6BWVIdWABb1W6cJNL9AhCmWQFvejlFCJVrS2BzA8xbMWg73gk/7cut3bPti1/Negr/HyH6Dl2+XrfjHTY+q3AtGYplMfseSlxR5yo8HYNgQ7oC1QJ+7FIY7OACu+PpGcwBLNb21ArCKmXPLm0DbxU8IA21Z1kyYF+bFeyWomCyM8V/lAAAgAElEQVTSdNogWHmuL1O3kUAzS6BtABiF3MuZOvuCX8AC8LhxE+Z8fu1ajIxp8UGwkjTAsW1oBuBr/nbLGQDp/45tIrxCwBTM/3gH/fvefznmhqQyonOSFiOnXV0D5UPJ6OHvlfBFrQR+CAC7ln0Do+3F31XgE8sFWt0EgAiBg0gDzGmcpX0QaaY5DTCcay8Gc1J8aUJNv0l9vr9yrRrgsGkz56uLDUXMpAUALNPWgtkwqwHGsRCAFWmAOW0varB4DTD5LUu6JF0AjPJQ0LDSZR34mysCqehySNIAS82vs/Qz6XrE4waAQ2mdVIJgXcsE6yLl7bI3IRSspYZcwCpz1qgyQgBOAKueBSdcC88K8myBTz98b4Iv3vvpB/JAW3MBer9Bf8gCwD0LTzrcLruboQ4E64gPcaNklme7Ctrg2JcTefatcm/d2iXQ4pJmYd+xCp55H4N/Bql//P7IAFiYR9g/J60GmGqfqQhI3QMDAztF0ZVj0iAlRkWWpU+y3a5p8+YdjBZR9QmCJQZg0RIwAJz3hWHqHxESaBsAZsyT0Qb5EdjsnAMzSPx3wxpgbyE87F/IogGObUMzAPPmyyKYTSqTBYBZP114AG6BBYLmdzR/Hm7+WQAmYNpZsBZnBGBVYAnl+a0FgDGIFr2y5ZCUJwCLAlsR88kANEUAzAa0Et2ZhIG1SEF1ABbV2wwAnDxfoZ4npTFK9B/G2mrx61WE71DAtbinjSidkCgtEfpbifL94u+CdELC1EaSOjJpgNP0W3MU6JoA+Lcr+l+A+WA1LjVtBuA+uvmwniOn11RJjidfceOsM2BHTV62wicCu4LfSq7lzX74lleIqw77ifoUk3sQMZeWATD3O+lDubt7/0d615MorqH+edZay7HH+QG6SLl3t75/DxegK2hTJraRNsdxy0cQIIoUlwTECnLyelFg0wnAoTzA0J1E6Gt1DbAox7Fk3hJlkSYNUo63FlO1kUBTS6BtAJgxTw75AIP0tQFwbBttCMDwpHsdyOwwkCFCMPUBYt/Mkk28KpAKTKBVAVibBhgBOCYYl3+x5gfA2IA08JQfCRq0VXN5E2gZACcE1cKNoLIGWHSnaiYApv1LmD8lDe6fx+5+mgn4xg5d6XyVwFYq/VSpR+TXK5groul0reLboijQIjBOUUcmAE7T73ff996rGqJAfwfMms8WgHd0qDEm0CMNjngAhiBbtwNgohaYfkoA8c/AZuF8/4cQoLLC5bTJwSF4AXMHuBxdDj+Q6LBBPZ794YLtrYe/qbl10CaFbK5/3FzaSzxwGWE02MxxuZ/ySJtj0b2d/iYBYGFOYDyHmiMLgl/pNIEWBeOS5tfNWwMsCBZW8V+2vZ3gnsRaisXB6XYLgojahQITRJTIczvVNgtM0tO2kajxjlsL5piRwEiSwIgAYN+v5aFKECxfA4zBsaqBq0ge4CQT6JEAwJz2ivrhdsBN+kewyTgBLo5GAHBIa6cK3CKzaBGEi0yb8zKBpjcXmca2YoYc9s3FlEZ2Z+FUb7i8Dc4nAXFE5XwT5nFwmIkerQ7AWWFXdMPUaQItuyHHRP1eLQiKRqsha6keAEwbjOsna5EQ9+BJjATtA50sCNYXl776aA11ZAJgHI9qm2mDYF1/90/6Qqk1GKjyiuVD4HpBU14WtljxxkaDHmlwxGlgIcaE9WvYlR8BAsOgVwf4cPoz+P/f+EKUAjDjTzxk2+4HPc/ZivMgA2Dbtr8G1liLKvWGYZaaWbMAjEG6ABnWVYHXBvcgb5Lvwxxqk2qeRdfVSJvjuHvLg+FcwLRoyS14U52yjdkzqAUYORYDwHHNpDKBhjbWwByz7lcEON8bHJzLm0D7jZYcq3CUa5V/BH8HKZyCvq747QucH21SaqUASrH+mBRPoTFTmE2hzQ0BsEiAgvkxGuC4lWaOGQkoSqBtAPiWU06YXC7ZW2DcYPbsvQYPv8mVf1sLShs3LWHTINH0SA9Mn965c3TXNj8V0oDt2jM9x4PI0OQ89kPSIMW1wUSU1hIEK8m8GX2Ak8pkMYGWgIsssqM0L68qfFIASA6CVckBjJNSCwA32geYvy4jOXijEZ9J2iMxAEcjNtfqAyyKDN0oH+CYNEhkLcRoWFc7g91z3dFDaLXA5rNE8WsH4BiT58R+qgIwdlyiUQ3BXBwA11BHZgBWbTMLACflqJTAd2IE6JEGR9FcwP5dyrN+CdpgSOfk8ebbUv9dBoAjZtIiE+hxo7yrxNpb7ENFgxvWAPMa3xAAS02z+fvuSJvjuP2gKI0RBTnPKf4bB44ERD/dc+gFMVDI++9i86kAmGhXIRgX2zb2aXjQOa57NLEYCEE5/J0rAOMAVNM9gTaapOeTadbhEBtRO86kXCY3A8BxC9ocMxJQlEDbALDieJuumCwNUhLc1h2AbXhL79m9YQFWIjMLQEQQBMteDC8e3uSiHMaZQG+Httg0SIEZtAiARZrdKIRHTJtFUaBx41WfIFgAtoXR9sxQLl9FAEbTZtiYYrTOUMqidAAcjQI9UgAYAPnbEkAmgd3S5CCuFwA33c2rTTvUaDhicsRPhAf0N+AFLUSAt5bgPT8PkYv9dkkQpO84lvUWEyGaNI+/8zmAab8E/rwBLOcFwF7BXsEE18KuJAbYqtccf/mUv5tcsAvkxTzM5Sp44MyG/x8Iz6YFi1+849Y85jNtnSLz3kBzKtYOk5y82I6iya4M5KRpkCTmxdJAWNBA7gAsGi+VNZUXL3sOgiHlWfloxy3QNJL+9VQxgbY6ho+xXPs5+JEPOsZXmxgQzPgAp70KxOXXXb5u1L7jMCuHNR6+y49detoVemo2tTSDBAwAN3gWZACclOIIcwUnlcmSBkkSyXY7RAG9G0zSljDiCsySBQCgkoMXq4oFYK7NoL1a8gDDE/dkPj9xnaNA49vhCrQKNLvS38JpkGjKIzRJzwzA4jzAnPl1xjRICRGRZZYDdHklQajM99w/317857Hv/IPExxcFv9h2vHVc3mjaNnnR0tVhHSM5HgmiFQPAif3EF0gNvgWZ5jkJ1AuO4gR/9ee3LAfT3ksANm+H+9MNbH543RMmA2DUwDLmxUGzcQBMC3GpldAq6jLLcfr4KNBhDbDYZzdJA0zzEYvalKVqqtcc33jqtT2g4X4IXhsMwPPsQnix9m3/3t80AKx7PZn6skkgLiI3V2PwAiJbS+YsVQnkCcBMrIpYlxzVvppy6SVgADi9zLSeIQNgbIRNc+Q3GuQApp2IK8NrkVU1CAKfxc3gU/klDggCEFBI/0JAQKQpjjGB3g4bh/nwZnUVjJW+EZWaXINP58Vy4CHSSooOzMyrUFstmPdqbmLVRSGP1kxrCHx2w+mS2N75EaOT68KT5D7AaNosDciFp/pBuQ489prfq46PllNYE3FVEgC2BkbtlGhp486Ne1GiMgyyxtJEgY73d5Y2qRSNWqXDpoxeCdQLjuJ67d/Xwd8V/HEt69BOx9r/rruOIVGRRZ/XfnPfB8pexza43jFGAJgCOzOPm9KDKYeUPjw8kssfodXz9ouaKMuDS7GNsabVxHe34FyXBMBw3b9YjUitZgJNARjb5tuUaarrNccsALtO9yG2O/x6s2mAlRaIKVQ3CchMrWVa5rp1rAkbevWa7y+C+xQG7CvCdzl8r4JvGSxXzjx66WnPM8dp7wMtruzYj+d//1jHsTAP+ii4C74C91T0RdeuATYA3PgFZQC48XPQdD0QaVgFPpUEUk6d+wpsuiofSbCfQMubFoC9sjvdLjg/gKqpv4807VIA0itmvQCbLT6FSVwape3g5/YCbPQur05EBWw5OWyGi2VXuO70AIxt/PG1+z7ABrTy2yVa3f1nfO5u2o+IfzA5UAFaYRkAVggq8zI8KDF3o/+JB2AsJIwkLchPnHahCtaRahXB2spQR2AqnwFMg3PTADAOqpZ+qgrFlKuPBOoFR3Gj4ax7+rsKg8fdeeeJg7JzfvLrB3sBVL8K94cdVsGbceyh81K9tBJFb0YALoAJNJMiiTQflwNYFgQLTuv33PInbaeAL/aCPMC8BjgJgNMFwZKbQtdrjg0A1+eaNa2MTAmEIdZ7FO5/uPchsAoud9+D/RCm7SxC5I8plgNZTeAY3EO+APs9cMcTH3M8az8K1Z7tfQGifN/jS1doAi2IuxHEmYjEofCDVQpiXpA4G1+4a4v0JefInOF8R20AOF/5mtqNBEasBBIAFKwZRH7lRFyhlysxUZR52UZeyqSA4HCbj8w6TdUEmnailn6O2EXShAOvFxzpAmBO+0uun7QaYEGqIRJQqsO2J6QBYGkaJNAA7+nefd74ofF/gP7R6NxD5RzTIMWZatdrjg0AN+EFbrpUswS466cEMDnlr+Yesa3milNWENIAM5CLAAwuB28F2mFNx0Q+wEE2AoBbeAkJEe+tT8PeZonlOi/C/zG/+lCHU/xgye0kEfEBui7DrAxGA5xysnMobgA4B6GaKo0EjAQqEpD5lKOfbWfBWsz4Y7Mii4AsHowBzERz4hiNLtQc1eSn1QCzna+ln2bdNF4C9YKjuJH67iv/BGXQBHpKkg9wVQMMYXQ869pj/npeYElSb4kKzKmDoFTcMZJOySkV/4ILYhWK5sz7ALNpj/D8R3rXvx3Xpmj89ZpjNghWqB9NFASr3usjz/aePvPM5fBM+TS2AZvb/tLYfY77+FNPSS0n8uxLu9b9xiNbT4OMKWywLsgT7n0N4O/v/THDOzP7ksN6jiDRsPP8KAIw3wUWjuOOhTTHUDCiAeYyEQyBFd9z4Od/DgIwZmEBGL4DzgsBMB6DfPU3GADOc2Wo1W0AWE1OppSRgJGAkYCRwAiQQL3gKE6UXBCsm8AU77J77z4WTPzEn2YCYN1LhAdg1udXd1t51nfl9Cs79xs/bpvxAc5Hyqs++tHDC7aDfu9oYm8AOKOYt67a2jV6r43mwkGqKbCm2N7letMOnjd1VxiAvdWH9ky94LcP9c8HgVNT4RAAS+rbfFjPkSS9GncuapMXgflyLx6DdoNyouEoAnCxUCwddNT9Z+ygdbDnxR1jTadFAIz1CcycvwOAe7YkDR8sTAPAGZem9tMMAGsXqanQSMBIwEjASKBVJdBoABalQQJZfmfZvxxz9kgE4FZdR9hvYwJdnb3VZ555LVgnoEYMPyXPs+fZtncv/HsMq61FrVph78B6wJ/Z9Gw0Zz9/7XNk/XP1DIGWba5jWwvB7P/LtuU+64NTUD5rfUAqj4Jmk6aqIu1AGsdvkL7b1mywtZgA/UcTV5IajPYP/xa1yY6RlwVYNfwjaE2/gufymmtWq63aFt8f1WtIBKvMHGwfZZVnDVmFn8Nv+zB1lqDPw9AmefFA5xfNogcG3J2jR9uY95gtT4pQqC7a9icYeBZ1dfGhPUcKsyWoAjAPslnNo2VpkEQQDBrgdVQDLPLvNRpg1VWZXzkDwPnJ1tRsJGAkYCRgJNBiEmg0AGcRVztrgLPIo1nOCWl9/U4BGDy+6MXbL22WPtarHxz0iZpdUh67z408/NKCFAydd9+9igHpN+D4AXDs9wBUfwH/nsiVnwn1rWVhWrG+bRwAJ4oJIPayc9eufRTgt6uwdy/4utvU1509d8jp7tq/PDzcw4whUjfWVRo79okkWcCJw0ll0piA89rYsuMdXXDtat5i27oNyPVqDmilAOy53lkM3Ja4+oimGMyGJ8aUQdlkAmAtQbA8+2x4yfEM9AEiQovzAFMfYHih02Pbbg/MO7646Yf1+CisS3yBYkygE6+exhQwANwYuZtWjQTaUgJbty4bO9Td/VN4SE6mA4QHwfPTp8w7oxkGzD3gFbtUMfNSLNy0xd54uP8+2HR9VtbBJHOzPAfWTPNiADi/mU4rW9b0Mr9eNV/NjZbTd1+9phegEaKK48d+/qxj7qn5/s1rPQF6ToNovN9kQHEJQMSLVKsKDYe0xKQnAIaube/HwyNsZH8uAmBWK5yyvn5eA9zR2fHBUrEIgYwI2A5xf2P3lpy39rkbVn/0rDPoGBDaIZjcTaANXOOvsor22LJOYrXhKrJwHXuO41oQF6CiGSey8Jy3kuSFUK66whMBGGDUc7x1jA+wCGIDE2iV+mCv8GYeAIzaWkGqow3w+8koD9mxUBokz4IsISRoXyIA+36/NAjWdyAI1j0mCJbqymtMOQPAjZG7adVIoC0l0GwAnA2s4qdGFygmAWn6BRIF9a3Lto6VmaAl1C99656+X9Ezmnle0sJHkjz49aJx3oM5kmmABQFrkrorPJ4VRHOQZeCLmGkg/kk59CvWVzGprzn0pyY5NQyAbestBgyHAPZOAdT7PsiPmtcuAYBkyxAQRMhjwTMAxDAsp6svbLI91NVROGi45ALIEgDl/64CMHMeAjCYTV8MRIh5ZX3f5AjEC2GafxnAAzACNycL4fgQypPWHz3O3Zt4jS0U81Z7jnW/KgAn3+u81ZBXbX1WAFYdV57luEBY2FSQ0kjmH4yFuFRIJg1SnpMkqdsAcAOEzjd50ylfnA03gA2V372BzlHFA3rXLt2tq2tcJMphx/JmfG3dP7+mq37Vejb/6kHw9bC/DuU7/XMg4IE7x7OcJwKNoe3df+z/uOIqZkOHRSORTQV1YTlh+g9JWQxGQNqi/RekE6kcYsoJ6iJ9g/+8r5KHM/iQvjhe+XBuzKQ8PLguhIoPY3N2qoyp3jIUygTkgf5PsGYvovOIY+20h/6r7HVsg3GNjq6JbPlJVdcWX073hlLSj5rSPyRvDtKOPgzAGmRQ0/hEvdfQJxWh1NRv3X3kAVgf/Ffnuw4ArAx4Nbx0UZlbtkzmlzR5z7HKQJpZTiEA9ixI52LNgjHhfX0HPKtnnHXsslR5plEeShpgDm4FcuShj2hUz3/uuT5NAFytr8kBmOTEtq11cabUID+ilVZZj1jGALCqpEy5dpCAAeA6z2IYdi0Co65njxupAAzADwEV7A8x0+ACcP4rvBXEVAYUlPFwALebf7X8SQa+IjPImtyqlpVCcrX2/mOnzJuqA4BhvDth3B+A/++gAFxDP0t5ylAEwCDfV+HGcUxY8PaOQqf9f8rF8sZGArA+uFC/MWTVCOsH4IqvVFwgE/VRBSW1pLRopXnJG440amUToVSf3JPdADSvO9Wlmml95j3HcZ1vBTmFNcDcaOAF6FlH3xu8OFadqJwAmPjUnvPMM29rAuBqfRkBmJUHH8AKjwnMuJU0wBT02fpV/KqbCICFLyZVzKRlQbBU154pZyQgkoABYMV10dvb6xR/sAcjDJ6Fp4DzPmjwvDtJSgO8qXnWOYvW3/GMKOgFbJD79owanrN07dIhFQCGui6EXGLfJvUyATP4PvDHeU1ypR7r30QaZXHZcJuqY1YUoaUAmXFVVTSnlreD06iKzpFpX2PKutfHQTWcKGs/rQaY6UMFgMHT6UTNY5LJMbUM47W6oWaIzEcPD/6qET7ADdpUsgJIrXXMA4AHx3r/wKewUL0+Y8qlHhutqxXnJW840iUTFbNkfQAsD0SDc62xnUzLNe1LqLznWDaIVpETbwINfqa7IKKtb/GTzSc4AwAHMBoDfU0HwKII0Gz/cwRgobzSXFAqMFqLD7BXsKfaZQ/30X6KpdY3gU4jX1O2uSRgAFhxPjhwjZyFAFyyylsKdmELHNw3Wq034DpDh9juqNcpNFfKeAMA0+fCbyScvuiDde/Ys+e7QQ5BrhAF7PGDXcdXNckWmjhPhvo7OzudmcWiB5o50i+B1jnaKrYJ9e5k6hOOGaFfUYQiAK6AquVi/jg0saKf/oJdPDViTgtvnuEh/BZvamxZzumWVYZIj4zprbhsPwTdWCQ3SWb6QMx8rR+Gyop+88E4hQk0M8wKAHtlb67qmCJ98jXjecmwYJW+qjgPBK67ikMP1RuAdWnUVNdxTLlU2qg8ABj6NhO+cD3o/aQFDGy9VeelHnCkqY3EFxMa15jU3LjRUEdXusoLAVpWk/yDi0zl+mglOTULAHN+tyjviN9rs2mA+TRNvB9zLQAM+8QrQPuC1nEk9RJnAi31S1Z9GtQfgK3FtQTBUh2XKWckIJKAAWDFdVHN50duPQCz3QCzwwHMIjACAUwEkHmoUmWkDICndWLZsp6NB+Bo3XCTWwDgs5E1k+baj4Fa8ClOBOBM4wm03ooilAOwF9G+SgGY8z3FpsEEWAzAgrLyej37KKirCuG5AnDYH1Zg/hwzJg7KKQDnJEMZAAtAvCEA3ESQRS+DRCihBTXCCVbpwsZqJbxM+6Tq9ZiyXDq4f2TraUyglJRN5VJceV7qAUea5j5xTvJup9muPxUQxdVVjzlmV3GryckAMJhUZzSBZs/TGQQLTaBZABa9DBC9MEhjAh3nl05fMA13WMfwQbAsx93B3e/Jvem9se7TMRZJ5J6ckCoJL6PMvv65PElMpW0jAQPAilOpAYAJMHJaVaEPMA/XCgAsqjsAVFEQLN7vOAPQNwsAC2cQ/YBB3rs4s+Y0muVI4C1sSIMPcCT4VpL/Lx1gZUzeI3wgsUqwrZpeIkhl2GEXLxVpgJsBgOsYREbxLuG/+rIspQismuAkVd9qKawKF60+L/WAI43awNjNoaY1Jnx5oMuUu5Y1KT432V+5HnNM+9aKcmoYAHNpkPj0QCLtaawGWCFNEJdWqWYfYF0AXPbcFQXb2QzrCKNHk+BcLACL0iCJ5JUmDRKuWdH9m7Wu4F7mVFMereh/AU6n1kfB75L1H9xTVLTOxgdY/13S1Ij++OajJAEVAGbNgW865brbgBCvYyuvBYAhqfeOqnZZ0GWBlpj6/o5UAOZzz27+9fKXQXKsqXVFkH6UZwmIhkBYAwALIlrHB/UyACy+RHVvYpVuBMqFkjfhmuBEuUcaCippUVt9XnT3X/TiQKNGMBaAdYxFZlqsEeI1LM1QFYmacR1yYVuMeznUinKqAwBH5hyBrjR27BOFvQPraa7b0P4JUgqVxu5znPPuu1exqZLiABjqW1nYu/cPTK7hoErUzsbWl1UDzOQBFi1sVRPo8th9bpTJAuoloF7s7NyTJK+PP/XUoO4LzNRnJNAOEjAArDiLKgDcccq4Z9lAWXzVBoCjaZA0aC+FqY+o7JUCbzFpjkR5bH1KlgWsShsESwWApWMSpUHKU4byNEgRU+y6mkA38aaSLr1EWGxBAE4Gi4f65zM5HRXvrnUtljgv9YAjfVrB+BctOsYiAmB9/c9n7pOsFXTIRQWAW1VOdQDgEuS5nQfBte4FOY5Bf9bz1z53NpUpHz2ZwirCHG+aHAfAqP2EoFRdPAQr1ZcRgCNBsDzrFrgn/i2OE8enCsBouiwKqMX2XUVe+VxhplYjgdaXgAFgxTlUAeAEH+CaTKDDGmBxrmBZPuE21wD7EZ/DJsAyc2GZvzCbDxiXhCT9j8gEOTcA5s2aczSBlsqwGU2gm31TydxS6mGeqngH01ZMOqZ2mZd6wZGOduJAT9d8iNpoVjN3ZpXHvujQIXslAF62dezo0fYfoew+2q5AvRUJ5VQXAPbz9+odjqnNSMBIwEhATQIGgNXkZKlEgc4TgPkgWOVi10GFzuJj0H2SlknkJ1yrCXTdokDX5r8aA8DqPsBcwCwZ1EqjSKeIAq2sATYALL44NZqPhjZ/ujWySVoo3e1VpFXVCOYDKXKNY7vMS73gSMf8x0U+1gXA7JqiV6RmC4zgpYq+PpOeyiNXh/0VFXcB8mKya71V5WQAuOYlYSowEjASaHIJGABOMUGcX+9X4aH3GTYPcCMBOGpeXdUSZ9UAo09z0pi1pEFKAcCiNEjCVEokirM9QTUIVg0ATHyIpf3yyoeL0i4d89fz7qZL7ye/frCXT4MkH1PtUaDTyLAZo0Br3FRGNsg64ScpLYsOAGJvX6L2NMrKb0oOwBrbaui86FwD5JUExM47rOfI6fyjRpO8pJpOfTAZnXN9a1dQt74I4g0H4FaXU4rtkSlqJNA0Elg8e1YP3Hf9jCzWgoUbN92q2rlazlVtw5RrDgkYAM44D1dOv7KTzcsbTYMUrViSK3jY8bzPQCTCh30NTiTFEmp3O08et0TuX1yB3eJg1zQ2VVKtGmAebkVjrjcAC6IPi2ZQpsEVz7YYYCNlJSbIshXka6aTAVjJT9nPN+xZ3o7ao0BHIFoqQ8cpPllrFGiovP/YKfOmZrzUIqdpAhQhOGiCEtrnWDNMfZtj2lyuMEEaiQ32o0er1vB50bS+gnUrk5kmjbnUL1ujBUBeLyTE0aW1mQ3HvKzRs1YT51jTWmqYnHTds009RgL1lEAtEMufW+jwVpZL9hbo/74ATH3jxk2Y8/m1a4fqOR7TVj4SMACsKFfWBxg2NH1d3uDpw/boX7IaYD4IFuRBuxC2jHeyZQRaVSUAXvziHbf29vY6UQiuanrz9AGWjbneAIy+uklpgxBUMQK0BCx3wZSPg29nMPUAwEJNZ3htSIM8+cXegv//BXOKMgDjOTWMSWgCjtBZsIuniuA1jQzTBsFCzbYk2nZssDLFy9DSp9WyhJtKTVBChxMbNEo/AEdNPjVCUCwAt9O8aIKWRDjSKDOhplPT3EfWsK5+yywkdNUvMt2mk1KPOdY1jkbKSfW+bMoZCWSVAAecFqR7OufmDZuewfpuOeWEyRQ+/fqHXasw4ysbN76Gf8vOZX+HoGMLYS+O2T/Oglg6j0PgtQcgFswGv74n4f/j8Rh8B0pF94Devr7d7FjYPhgAzjrLzXmeAWDFeeHMiLmzxEGpFKtu2mK6x6wjgjENViWB24h/LWdeXEoKgiUGUZtEgD720Hm/x8kSQGE/aGafEpoxK5hA0wWgMqZ6yzALAEsiaesBYG3aITEAa4IG9pqWmmG2FQC30bzUA440g5hwjWl6mRN5UdQqYFcHa4XYlxztIKdGb04iexCwhkNlQKP7ZdrXI4FFs2fOZmC0ej0BBHcUvC0c/NLjBMvaLnkAACAASURBVIIdqwiKjABkQ+c6njUxMIH27EfATe0cKLAvwrXtuTtF5/kVLAAo2kHPBXBe6Fje1fD3gcyIhaCsRyKmlnpKwABwCmmLAmGhZnTPqOE5S9cubUuTiJE45hRLwhStswQ0berRlHd7l+tNO3jeVLQICD4GgOMnVCa3dpqXegKwnpcgYlNfTXMSBWBNLzvy1mw2HIDbQE51vr1HmssTgMOZPaxhAJ0ZX1v3z0SzaD71kcCiD8+6DR7G15HWbPt8y/Pmwr9QG7sAvL42MqAaAlNy3LYmyc5lIZYH145OaxqtFzXCjm2vY/2FDQDXZ+6boRUDwM0wC6YPRgJGAkoS0LSpryMAx0RNfrj/PogL8FmlgScXEppb6wb69gHgxvuH4pTq8DnPM8iWaL41rimxb+uqrV2j99qvg3gOT1728hLtAsAwwobJiZcuD40ALRcBtGD8kn2pMmDce50XgzWUH4DIG4B73IUQ42QhKgomzZxU5N24bNt+fNGLt19K22ICbw6z9VcgyVrAp4R0ne5DbHf4depqhmWolpgL4gnVVdvKCsBLHjv3WNAwvgS9GQXfsus6Z37p8tXPp12rvQ9fPmps4R1wnbLRBBefSV+4/lPfvCttPa1cXgbASWAaB8CCc4mI8PebX3rlUk7rHAFrDp4XGB/gVl5h8X03ANy+c2tG1uIS4IOOVYYTNrfnHuJkg9DOJmI6gMHfbIg1wJo239WlNzIAuJ3mpa4aYA0Rj2UvJXTMiQgiDQBHHyztKqcEAI4KIgKoFmpUJ4N8fjH4nnvqmFHOU/B3JXUj86HwPH6w6/hqIE/BA1wRgOOChmJbb0MMlwlMDBf/maBkzWcAWN/GigVg1vcXW+CDUfFgymqAE84lHab+u7v37Do+TrNsAFjf/DZ7TQaAm32GTP9GpASS8k5T0DUAnG155G1+2TQArBno84StZnkxUU8A1gSTuUXOzhnsxFYLmtZsG2mAGyanBAAedhxrdtm1nmG1r2ENbaUGhE7L8RbYrv2iX2dEuxvNpOENOJZ1omvZP4Bz9vUpRkkDDNkiNjIgPeyUvRPcgv01Ct8Fyzm/ZLn/EvTb72NWd7Y7vn7uhQBhK/2xFSHw0hfAf/SeCnh5G774qTUn479vf/S8p0Ea5/rlboB/3yTSAPeuO6Vj7H9O/DGUO4rOAa0ndMyzlsMYvue3nVkbne0pWvtZ9QRg6K3Id9hogGufxpatwQBwy05da3V85uwbZjseE7DAsc7ZtOEWEumvmT7N0E+x5peXUkUTPPxe5/lVczPytDUaYIUFVS8f4LhNuB7/z2CwuW6SaSsNA2BN/pTMOIS5efF4PQFYU3vCudezvqIWDJqg3Z8KQf0GgAV3sMbIie9IxGxYAYARbDFbRPhcNbjNC4CjptTqPsAiDXDBdt/HAHBk/tC8Gcym30wqgybQvGk0V9nvRo8qTANt+tcRpBGKXcv6IewBAKStIgTjPOj6T63ZofAIbIoiPAADkJyEfr1pTaBJcCv5uS/DYE/EAQuCYBkAboqV0JhOGABujNzbutVZs2/sAYcLmoR8GB4OM4qQesgAsNq084E/8O1519hxHynu3bMKaqDmYyRoR9myprMADA+OheDnREL+k9Y4II5ojLEI54PFl4mrk08PBjmtH/Psyptv0ry/+cF/C9tmjqtIR4dZJ3kQ1ikIlgFglVmtlmmGeak3AOsB1WgKrLzq1QvAZO5DUaw1Rk9u6EuOdpATf/VmAOAguFQzATA+81zPXcc8O5WDYCkAcNEqWFOssgd+7FX/Xnjq7OeDKooVtkT22fAbKgHQlzjwAea1yVxdRMvLAPfv4J75c9jIn8lqmtPddRtXWgbA0KNEMOVNoCkAR85lokDjMTa4lgpoGx/gxq2PvFs2AJy3hOtY/6yTFtwGzWFEPTAv8i6CG+zDcFcNTIfg7x0MmA6Ui9YhhU4Lg41UQrwDLG3aeAukGOh1Zs1+71l4XRb46sCbxcdfeenWIFAFB7l4NgHdjRv/6TURAOPvYlGkbmsY6gHTIetOv76+CeP3znl7z7iLWegWlVlLInVH24OypI7K8eiHG88AyOlCkOvCyjmTikmySrsEePNnCQATuIS8TxNDGuBoY+TBXpgz/qfRHNLVwjHBQUTdJ3UWPfedgl0gCeJlY6QAzAcjYcvzAB4nLwPAUukYDXCKC63R5rFsV/Ws6aiGUAPI12VN+bKQpgtLMa3KRTXIJtSW0FRckyabG1Rd5cQLND0AV2NWNBSABRGedQbB4jTAagAsgGTUACcAMAFl0GT+0A/E1Qlz9J/wnQwHll932TevUL4ImqBgXdIg2dZXYR/yGZDbgegHbBWcBV7Zpab4vBQi4P3+weE7do7u2obn+4VNGqQmWDs6umAAWIcUm6COiOku3yeAWzUA7l7CAx1TlQg22ZYAgr0Ty579LPzI5k3rcyx7gWt51ZsOMYHufjapLYRSAWyHRwd1AaxPZAA4OiNQZnjgz9/tGjVpG9c3WnbALXUfYHUOTuM11WzdcBN8zbbJw+YXlvveqVah+yn2RQEvKxlUxy2ZmgA4GoSEgDL0e2fIJwo2BK7nXAIHKykI4AUGTQMh8ivm/bqE8C1pu2SVt4RAOVpO+e27HliQa4B1RZmm82s0wOlujjINcD3npR5wxEpFz9jqB8DYd90yqshDHjAu3SpKLq27/7LrXHc79ZYTL0kDwJalTQMsAeDbHj1nEaMpji5mAN297vjPsRGkydXTolGkuWBXOJQFCzduIrmeBYBM/Hi/snEjUajIzmV/B834QvDHplZxA+WydW6hYP27L1g2nRIB285O53yQJbVgJH0JRau2LAPAybfYlihhALglpim5k7yWEt5Inli2nB+k1QC7kHuNAcCoJhlh0wU/jYqmmWiNWbC2bbjZePbVcCQRgMEEaWdSW+gnzGuUbc+bDWa2aDoUaK45uB8WleHG1udBX23PfsGXrtRUWwLXPNQLZZXFz1k3AJM54oOC1AjAAh8qQYqKigk0B9/ScugnlrTScwdgvamJcFMiNcPUZKJKRVYXbV2jfIA1yyp2XnRDS9wawMnTYSorakPDOITBtbDPuueDue6F6zjpvpD2uAbZhJqUzXGry6mdAJh94dsUJtC1APAhu67igmS1XACstNesrvJ8GiQK27rqN/W0jgQMALfOXMX2VBcA81piIUh7kIBcAsA8EEM5VbAcELWFJtn82ESm2yraba5MH0Dh5eBf80rwkgDgnoNyiJYv0C77AbxUZF4xKU/3EQGwLDqlirZWFvCD0wAH/roZ65SCbcRMW6ApVg3elScA66qbnW0ZMOYAEW0LwPWel3rBEbtOam2TX2c6/Gjj1m4ec6J63aS7m4pL1ypvvlapBvih/vlwbwtiIujoez3l1K4AnHMQrJpMoDkNsDCwlShQVqtqgHVfE6Y+IwFVCRgAVpVUk5dTgbEMkBgdNWoTWQDGEoHvcKW4ahAsTrPaKgAs83UWyqpZAJjNDcwH2aIdF0frrMxvJLWF4m+KfsoNjV6txwRVfIMYKQCcx+2xUfNSLzhiZaZBUxjS1moCYKn1gg6ttcqaibt+VM6XlanXHLe6nHQCMPdiN9c0SGW3vJJxuyEuNiENsMQt6Gvr/lkSq6QqibxNoHkfYMcr/JVrl78LPaikRAITaNex7vN9gN+CXwbh+z9bMQhWLdewOddIoFYJGACuVYJNcn49AdgreSvtDntLoDmlMhBrRptGA8zCKBMwrDqDahpg4ivc19e7O9E3mXsxoLpU8jCBRgBOyi080gA4T8Cic20AWHXVV8s1el7qBUesZDRoVEMWADrAK8l0W7ec4lZKUl/SrjLdfa9nULV6yikBgCNdEeXyxXR9vWuX7o5L74eBHtHKafxg1/FMrIroUKPuPMIynSePWyIP+lgJzFUc7JoWbqsasCtOxtoAWDEKNA/AqOllIkoHUaChzyRF0vyPP7U37fXQTuVXQfC53XtHY3DXwyvvC7zttts1bd68g3c9+PAb94Hb22fpeAGAVn+659ALmN8hq5T1R/geSM6zrRdAUXM5/A33Vw9iplgn++fHlrui57AnsQ2F9koQu2Y1pOKAoLWVNui57TQnzToWA8DNOjMp+5UTAAewx3dn+vQrO4UBpaLBtpoIgGMDfBFzZwUTaBkAS2WVciqtPACY8wGu+G679iQmCFZdTaBZjXRa+dRaXoO2TbkLBoCVRZWnX2mkE7HmvSv6MS7A6eo9jy+pAm+aoD+IEKwDgJOCUmnqcyoxq8hSpcJ6AnAry4mXJR8Ei2zcPe9hKLcvjebPR3umAIx1iSCYwu9SPwsDkzEgoiWmrjJsVgEIcHQhrNU7YTMbxATB50tvb6/DQzDbVvR4vgCsnAd43SkdnH8vOw3EJNq2nPtoHmDPcv6E/4ZCxg8YoXPFb1+AtXA6C7AIukCX6wFo0R2h5Drlox230Af/3ge+iyEezKQq2NorQZ6f9IX+Lf9ZsA+pw/Z2qpQjUP3Qb+crtIfNhNrAc1XuYaZM7RIwAFy7DJuihrwAGKI6HwS5Zh8LIh1zWk1B9Ok+CIS1AgJhPeALpmkAONG/uUYATpKV6kLJA4A5E+aISRj2TYcGWATVIh9gzkQtdxNoPUCgOoPVcgaA42XWjPNSTzii0tEjh2oUZU3QlZhyR7esVK+wWkFYd7+T+qO7vXrJKQmAaeYA1f60Q7msGmBMcXT7o+c9TWEVwP0c23IfZ3MFYxmUUa8Yggn8vnvwf+8KABnMoWET/z1IiwTQ1rqRoHWuCxEAg9w2w8uTH/nwGgJgDmzRlWQR7Jd6oU+okZ0HEbmXIiinKcdplWPbY2GcaqR1ysPUJZeAAeA2WR31BOCQD3A0SFSrAHDWIFhSDbAuAOZ9dPGtddfYcR8p7t2zCpYrzc1MIBZeTkwP5QFW883VAsARiBVcS7Io0PUCYA2mpTXdIQwAi8XXzPOiG1aS4AglpMNnl9XY1guA9YB7TZdYIqSLaq/3HLeqnAwA17Q2zckNkEAIgH3TZ+wGY45sALgB89KMTRoAbsZZydAnPvAUqPPAp8B+uNY0SJF0QnwaJAEAczl/pRrgjGmQBhocBToAYE77HU295PtEp53OOF8pWhc15Rr3XufFjQJgNDNjzd2wT47nPQYpqoKopwjAojzAvEk21T6nlZWsvO4NbtZ+GQAOS64V5kV3H1UAGKVUq2k+244GAFZOR6ShrayXFzkvS6CsRsxxK8qppokxJxsJNEACLAA7nn03aMeXGA1wAyaiBZo0ANwCk6TSRYEpcvg00AxyeXCj1RLz5lg/2b4J4/fO2bVnzPFM/l6VdgbANPZcy/Fo8nHibzs88OfvCv2IKzWSttaCX5CuNEiJ409pAg2GSs6s2e89G5iHhyUR9F9l/vgykVREXIG05sqq2lrMxauaBknkx8ufS/vJ+mzxY+V9wLLIC8/Ro0XL2rr4PAPArTcvjYAjXD21asXZtVZrXdAdaQ5g0UpvNNxBn5SBnci6AX7e2G6rySnN3fDKKx/o3LlrzDY4h/ji4r3/6acvTcztntTGxy56eLJT6tgC5faF77BXtmasWXNpKFpzXm0n9c0cbz4JGABuvjlp1h4ZAG7WmcnQr3BkY/tL8AS6idUAk5y6Jy24Daq+DqvH4BEQOv9O+sBi0xkJoiSHgE4I3IF/cAQMhQC8acMtz0iCaYXa0gXAUbjnZJQagCuTlCSrDFNJThGlK+JhMQ2sqmhr0wAwnxpJlPKI1eyKolDTwClZZUTP072hrbU/9PyRDsCtOC+6+6ysAX5k62m2az8Ha6cr4/oLoLVWAM6iVW0CM198qq0+tGdqYhCZRs0xzmsrySnNOswLQg0Ap5kFU5aaOmMQLKoBBqks9jzrTYWgVPp8gNWCYEXMsU0QrPqtYQPA9ZN1XVs64YQvTw6lKsqYkqeunTaNtZQEZPmEGfgjqS1odM88BlfrRj+PPrF1jlQAbuV5aRQcaQCjQAuqwZx6e5frTTt43tRdaa8R3fJL274KBOvuo+pLDnYsuvuQh5yS6jzv/Mdug7GTF+rwsvNCMDcNXqhTDTAPxn6dfYPv/vecgw/udqnWGF6GLigXiiupthf/fvqpS26V9UGl7aT+t/NxNgXPSAquJEiDtBlSC03HuabaYTrvgjRI2gBYtT0TBKtxV6EB4MbJPteWDQDnKl5TuS8BKQTDC5e8Ux3lsYGECOa3QgTzc2B4JIdgrZ+RCMCtPi+6+68KR5pM+ElQKA0AvPmwniPJpjHLpwlMfWODYzVqjnlZNruc4ub+nAsenQ1RdTfIyiAAlztLWxjzZb7owPixpb/cvbcDIiFbZ8F18rjXUbo5AGDfhFqkAbY6vHFJbeswv86y9pvlnHoC8PJH3jgN3NyI9Qqbd7dZZGH6YSQgkoABYLMujATaTAK3X3PsGfA6nvhbwwV+GQDdW/7fJc9xZttlbwL79/V3/wTz4bXUp9YNvmCwxHx0YB/3D6P32q/DcQPAAiElmca2w7w0Eo5ql1/FBLj2MaiZEifdNGofT1IL0uOxPsy1yyfcrupLDllvm1VOcdI/77zHeyB/6kN+mQHwzT3RLlg/gL/RV5f4AMN/J4bLuIfYBQfvr+gnDIEj3RM82/kaBWA46QEfbANfXxEAO449PantkQDALHj681AqwHNs7ty/2iYCYFn5gYGBnd2jR/8R6hgNAHsJzFsP5tJlNcdMXlu6LDBN0CWgXX1SBsCC9oJzmP650N5Kz3LnDA86x3WP9tazz9+RpL3OfLczJ2aSgAHgTGIzJxkJJEvg+w/Pug8crT8LJUuO7U05de4r25LP0l+CAeK2AGANpqK8kIPNsiYtXFD/SNIAt8u8NBKOajcdby4AxgtB9zWlfoeUQ3wj51jW/2aUUzoADsGtCgBXytjWSb4ZdR8A8UIA4hcQjmmwKzUAjrbd7gAsgMsQmIJcT/bz3uKL8NWe491PtbTcvLquW77ccQo3+eC5GOZjJgvAAvhl2wpy5TL1liCDyOWQEWIF/MbHNCAQzPYPzyM+u5bzPPx/Lr/uDASr3/VMSXUJGABWl5UpaSSQSgJZAbi3d2rX2D93/QEaGwspjk6BR8P34YG0zfIgqJltr4Fdw3eu+5ctZ9/x+WOuhcAOdyBgw/cf4Xu+0zHqOLc4dDKjAf40nLsEjk3yOz8E/38XvhPp34WCt7/r2j1+XZWfbW8JtHED08YQBL26HbSk+JAkIN0ozbFmbUlIU6R7EzqSALhd5qWRcFSrSSzVRGoYQ6b8unE3yFrHlurmWyks1QJrkE+oO7VqgNnKmklOcTKPaoDjIZT12aX1clriAT8w57fh+MDobvuAJ564ZLcBYPEs8Bpe1/Z2UuCFMxaDhnwSC8DscQTK0N+2Da4/HnH9gWd88G+sZ17PoQvj2oLAUrfB3uFqKLsP01PYk3ig2bf/nmwn+Pa4vzFNEfrpMj66SsGh3rz3wfugdlQygBbZQg32gRDYdTuA9wtA1Jfj7wDil+w//4onmbL+HsdefcBVnyYB8/5w74MvwF7r9KD/trf5gKuumP7He5af5jlWEJgQ6y522RAbYd4upr4SsbSzrIfh/C7Yo622PHcn7Rf8vtKxvDl4Xsewt9j/PdSHuHYy3PfMKYoSMACsKChTzEggrQRYAIYnwGa4Ic/wb9SXnNaz6UlZfasuuKDw/+3/6/VwozweyuDb0G/AtwqgUTilVfULADjRBJoxiR7qcIofLLmdW6HCSXhTh37vR8EYbv53wQblUjxGATmtTHSU17x5DW30DQDHz1Ac0LfLvGgeB+apVfanrVWLjvNjl8vTrUIBTVGzmvGnSimU9pquXcudqkUhyDdyjlV73wxyiuurCgB/6ENvPPv6zw57Fuo5S1QXyRzgEHBDX+IBeOZ9BcDpdvg3CZK1du3nhwwAi2eBhVK+RBJwCstb1gTU+gKMrgEYPBLKTKEmzmzwKL5uKLcYUlyu432AvcLwYlUAxzoIaK/4LYCohSAamErHrUEWgBE04dxPYnkIxvYtWFtYzz4+kOJ+6h74u2S57tGW46Db1z4A7xAd2gPlQAWiYby3wtgxqFsXHnM9DzThAMYAtZ7ngnwq/0ZwVgRg0n0C5ZZzN/QMlRGRPsS1o3q/MOXSS8AAcHqZmTMaLAFZugWVdAn17DoDwHhDvg1uyPQt6WoA4NhUHaB5XQ7geRn0FzW7sCmIB2CE1S8uffVRHF9aH2DHc0/yITcEwAi5cMN/S3YMNcT1lCe2VSsgsP0VgYkB4PgZlQFwO81LI+FIw/oreQV7KrzUQujICsCpcgBnvQfolrO4H2IzaN1tp3nJkVZeuvuaRk5xfVUB4AQfYGICzQTKGg2g8HV4yXoFBsRas/pSfNlqjQQAXrf16rEDw/ZPYbiTqzK3nz/rmHvOkM2BdgCuapC/BW0iPBJ/YPTxpX2QmF1rA2C+/qSAWiyEApguAiu5XugraIO9ebD2lsK/KQBTjWwIPkNgixYjrCbXsr4J50/176NoZbcZvjPSAjCC9P5XzVsY6isD4VBnbDtp7xemvLoEDACry8qUrFECXNRIYUJ7lSZaEIBLtuMc7bkueesI3zQA/AyUPwa+E8GUZz2Y9pxDYZc1gWZNkmsA4LD4mxCA9ZoHRjfHGgAkJMORYgLdTvOiGzjSwlGNpuSoxRD55KncWmmZugAwNqbzxYlogLLrr9FznGYyGimnuH7mAcAALlsAXGYYAEbJqwOwyEc21mwZ9iB8vtnAz9ezXgeV5WHQge4goFY1py12DM2NfwTfE/z1oQ2A6Xrj0xXB70RDzK/HDADM7XEq2tytq1Z1Tdy5Oxz8MmzKXDnPN43GfypqgOUm2LQnCe2kvVeY8uoSMACsLqtcS3731Wt64eb/1crNxb4W3vyBuYT6hzkfL9L7zzr63qvUz5aX/H+vffYDJbewDUqMTrohYy3cQxF/CkBXBMBcOgOIJCn2I6ol519vb6/Dm2GxD9ikfmeVI2sCnQGAff9e+2ewLkD21vtBE7sd3iZOobCbAwAPoT/wF+7a8jYdM+sDzJpHN8oEWiNoCc08DQDHr3YZULTTvDQajmo2fQVrE7C75n3ylG9jSZG+lStKUbDmMcvbEsJ8o+c4hWhCRestp7h+aogCTTTAkyYNfJfmAq4yQTUHsJoGOBqButYgWN/dfPUnQNv3dehTZ0gOzP5KUKYEL6DmgOXUE3DOZHKeXz60R2P2eeE9VkTiO9B16qxjl/2ePxIBXM9aD/sDNPNN9LklZsx8efq3D8Awjrdtt2vavHkH76qXCTQ7xmXLto71I1PvQ32EeRlkAOCSZRemHHDVXNzTkk/IN9izfgzCmwY/E19eztS5coIPwTUAcKQPkX4w7WS9V5jzkiVgADhZRnUpUSsA59XJNAAckxdw2C05JzodLprlYfoD+hmwHe9cz7VJyh74CAGY8RESDhMfoviwEz0o3//+gX7+4cpUQvyMRo2dcLwkp2BmLTW2UQsAs1pcqGotbErHwIPwA3kDMA+5zWYCrXEDKNwYGwCOv5NINWoP9c+HjQPZfNX4afi8NBqONLxMoCaMbFAa5WlR0VjXqKUmfRGtJd2yh2YaCsCtLqe4RaOSB5gzgY5Uh89ukZ8wfabjCY3IA/zclvlPwgvni+Tjr2hnRQAMC/vncC/8EHOuC9D0r+AH9Wn4jYVpCPRkzeyyyv9VVTJEWqwbAPNRolnz43oBsCwIlswUOhMAs+bHrG8v5wPMmkdDKslbbdsPEuYHwmICWsUGwRIE4ZKaYYvawYBbyjdvUzCVBAwApxJXPoUFbwDhoW19H27A6P+B5iYYhW4GvgmE35+EjcMspif9Zx2zbCqvAQZwmeDfwOGNpPU8TPSZlbqq2uXoTV54U/8VnHcwfBM1wJyWlk1vgG96zwc/2H+BelIDcNSPSPy2V+FByQM2AVynYF0CMsLAB3xaBvJ31jfJGgEYIj17M6F3s6GLgZZWlwZYMQhWxD+4ET7ABoCl96CGarTbaV50Q5gKULKzqsEs+MdQX0WLkemTnAM4L7DD7mpcS1id8Lqo1xy3upySlg/zzB+GIEizIRgSuuyQZ7wIbuG3C2EfcCdbBp+vXITo0ItnWWyPpLbZ5/aqC1YViqUd66FdfIbST8lxrdmf+NY16JoUfKSa37AwCLw6Ze9woZY4SXCV48F+LIsPsM40SOjrOzz43repxhU7x2pd4/yNoejiocHBW9lz4be0aZAi0aZZEWrQAMPci4NgBQGoYgA4HASrEiE6gwZ4fmIfQsG2Ku2oLSVTKosEDABnkVoO5/AaYHjbdAL3BhLfBPbBm8WzyY2TfaMIJjaW57zlm1ATkxsGgPFO9iKch9AcQCzTHtyo3NMh995acjx8LoL4fdCPz1WGHO+TEgJg214AAQkmBWAJf7uWu5HRtJKHnIoJtEogDZkGWKn+ah5CuM9F+/30U5fcmmXKGQDGBx0EZfAqQRkUfID/6W+nHd7hFjYTzW/FF3cSzAO+QSaRnq+9c9OgKgDvmTS80k+rhKmQhrxi+RC7s9AP/yZ/S9Ig8amW2gqApcGcVm3tGr3XDvsCZZl8/5yR4gOsC1qaYV7qBUeyZVW7FYK9A+41E6D+lgRglIvGOWhbAK6HnGq49TXVqakAuOqORsfQD3uZRRzoEniFdDc7uN8JGBdc6x5eUdHhlE+NaHp98+gsAIydE0BwED2ZN5FGn9+48qvg2bd77+jg2cf6FbPmyNBsCeSxGsZNNeR8BGfsWgn9h0uudxY1y/aFKewfHAt8fHn/37hAWKoa4DhT5nAKIubeCTC6a9K4iznf4MB8mU9dFCx4Lg0S1QDj8WgqpgrkCnyQhWbSTXVRtUFnDAA3ySTGArB/k3zu1fkv+zdV1OpeD5OHIdXBpMZ+Hv6/SQLAYcD1IZbR/kaOA3zvotrj/QOuDAAAIABJREFUEBwnALDAJCrI5YdizuoDXAsAO449HfLhPSSbZgReDsyxaKjfWZdIGIArOergixr92DRIWdsbCee1E2jp0A4xc94WGmADwJUZ1QiAWW4LiTmAdazduJdDuq5zvN9CVOFLDus5IpR2Trd8ZVr+VpdTlsXTjOekAWCB+XO/DF7haf5DIQB71vWcAkNaB8ZryQrAzShr0ycjgVaRgAHgJpmpGAAOmS3LbpQ1ADAnAfv5rAAsgFxSNw041awAjBpekT8THyirSZbKiO6Gro1xM4CWjs2xAeBsl0MsfK3ofwFqxTQgWj5pTaAJAOvzqU47BqUcwDrWbqx1xCNbT7NdG11/Mmqxg2G3NQBr8BenglKa97SLqVnKGwBulpkw/TASaB4JGABukrlQAeDwm0kSHRjzPNasAUaTnbOPWoY5zsgnTjscl5eOFSXn00NMixthAs1pgBM1u6J+ZzWBbpKl1Vbd0AUGBoCzLYu8g2A1w7zUSzsYNwMawSbtRCuBkI7rcCQAcKvLSbR4Hvu/9x7uFFzcL4xhjn+ns+MDH0vys5Wci9X0d3YMH/fxp64d5Nv8xjn3XAtrBeJghD5C/10sIYDdIbvUeZDXUVwDhxN9gPn2Gcu78CF0PTMa4LT3F1PeSKBpJGAAuEmmQgmAqybQXFTB5jCBZtMi8MCL2lTwZX2g0T7AQ13OQd3D7mMw7Wfh1BOfX9faQc2kRf1es/rSS5OWCWPuzBY15s5Jgkt5XMeGEptsBtDSoUVjxGdMoFOspWbXAGsIhJVCGmGwgHvglL+ae8S2uAp0XIdxc6Bx/A3VALe6nERrICsAP3HusuXgO4pxLKQfWHtLPvnN+TdUQLa3q1ja7w/wT4xVIft85+I112BcFPKRaHpl50ohWikQlgFgq3/u1YtgF3WTL+Dl8GSFWDTVv498eNkVWW9EtZ73vYdmza/6H9uLPc97k/37tJ6XI3mFaZtsAFPH9qacOveV4H7I1Ev2d2DqPlG13lrHZM7XKwEDwHrlmbm2egOwahAs3tc4TgNcPwDOHgU6AsAQ5Zn1MU4LwKtWTe2atHd8UtCk1af1bLpAUpYcy7xwFE9sZNuKXVQqpmNDiQ1JARhyD44ebaO/dqYUMvwgTBAspWkNCjXDvDSDBrj2QFjp5E5Lx61XtkZN16EwRRG2oxGAG5oGqdXlJFpFWQC45DlvC7TGouqHhr3i/nOf+cLbKsCMFbDQHKNhFrWlGgWai5PiV2UAuKUAOA54+cWRBoBh/xaKL5DtzmvOaoQEDAA3QuqCNrlUSFwapErqIu6tJOYGGwffTCbQ2AVRsAeSUimcAD7UThwAc+kKQqPElAjlztIWp9SxBQ7s6x+E1AneZyzHflg2DXheLXmAjzrqjZ++/rPDMP8w0fhyH2IS/W65OJHrV1AsKQ1S+C2jdDGV8C3in/bZ8wcBLBsATnENatpQYovifLMGgGNnI28T6GaYl2YAYJwE3f1QucxU/ZU1mWi3PQC3upxEayYLALsdEJXctf+dqY/Ap+z3QtfOVwXaXzCTtmcWSx5mrGBNmQPzaUnfZOcJAbhVgmAtnj2rB67XIMAnpJc65+YNmzANlfCzaPZMkJmzAQ/yZR+YPr1z5+iubVAfBupcsHDjpiDzRf/cay6EM1YylZYhTsyZR6y493kVDXD/3PnHwrkvwXeUX0dw/u8uv3zUoL0PaI2t8ZCp5AvQsQ9DW+fCF/rpLPPbLRZL5YOOeux+iG6v/knSANuOt85zSYrRLngj/jq0fxj8m2TpgH/vhN8+C/9GLS8NYFrqtNyjipbzI78c2UeAzL4GIPX3lZ7Zi8HScZJ/Lhstm2iLbQesDSVt1kMRoi69kVHSAPDImOe6jVIEwahVpX60onx/XB7epDyBwnyDsjRIa9Zc+lpvb68jgOCQP3BSv2UCFJg+b4eURfMhdP8qcmOtfEQ3TrbK7UXXmvbReZt2vfjIrNOCG2SoUXsxfYO5btkpY93RQ5yWMnTjJW1S0x1x+aDypLaDevCMtG3rXngGgKUSbQsTaFy3IhNcjRpBIsBmN4HGPmpc68qXoSoAa5oPqb+xJnCUzrPulwsyubW6nEQLJwsAe451EufHSzS9XYWOmSIwlmiMCegWy91LOVPqqtb4vKVncPXhEJT8k+lYWwGAGZgdhn5jOiJUIuybBMGyG4EMgAXwS6sgEAvmvyfHmUBD4fvgy8Jv6Pw/HvKBF/f//Z9+DGvjqBAAe9bvPNsGsPRWwAm5AHAIVG1Ic+XZvX7nOAAOp7CEMa/3TZ6FJtBMvXj/+RZAFgZU5MEa0hyF2zQArPyY0lbQALA2UZqKRqIERADslN0T3ILzC/+mh2Lh8wDzoiIQ2lmwFvtvDmWiJNpiIYR68JCBfMbciaTe7iHweo4Ac1Ay17YR6nWuC41QINx869p40zEbE+jUs9/weakXHCVJRvdaTGqvctxbfWjP1ESXDI0m2sKUS7qucxmY1muOW11OojWTBYAFmt6Q6TLfjlyTKwTgQJP7hAYAZtzD4i+Z3E2grX60yBN1gtH+DrhW4UTHKv8AyqFl3QLY1O/wNcPDsJ+4AWDtonHjJszZvWfX8awGuKPgbSmXbGKRB+VXOaBV5zXAsRpeorH19osHYPt7jPY44iP81gfffxUFYOg3QvyxBIYRgB1rDVjgQa5l+PcYb9rUe+/dq3YPq5RK0gCzAGw7ztGe6/b5ezYWgEv8sRQAHDmX0SxHjhkATjO7esoaANYjR1PLCJWAJPjVZriZTedFEueHK9f8hmoh2lhrYNTOGKBlTwi0t3FtJ2iIaX2Z29a5NHRtjGWbfb31x2saTRAs2cqIQlg956VecJR0XWjSHiY1wx9PzAFMT9Ahp/wBVQz0OvrOCi5Oc66jrUbJSRcAS0yasXqhGXJWX14tABx2AaMiYFzB/J80AjDWKIk2XeKzdGDZRR+edRuA4XXwzzgAJh2FTX6fCIAdCN7kg/IA/P9CKPdtf2SBCTRogJ+umCSTTxhglQA4HBRLFCSr2ob9KBz/GLQzHr5F6M8G6NdH0Bz6yIfvBU1zuo8B4HTyGomlDQCPxFk3Y9YmgRhwDZkOY4NxECrwJd4M/iJf4syhicmNM9j9bZEJdDjKIRliEIU6Zdv820n6xF/sDHbdmrZtbcKGinLQigUb/jyAY6RogNtpXnQAC7vmVc2K+etEo/ZQ9RJUSoFEK9P4AicE3Rrrxa6KNcx1zPWscTx1l5No4WTRAH/iW9f0JUBtCIQbCcA4Zk4LnHsQLGxz3darxw4M2z+Ff05m5J4IwKWie0BvX99ueg7rG8yaRPM+wCwAO8PlQ7yuwusiH2CsV+DHi2StoAFWAWAaSdp+BWD3SGjuT/A9xACw6m3blMsqAQPAWSVnzotI4KZTvjgbbookyAL8f8HiF+8IAinUKq4bT722B3xrKwEfaqxbZ13YnRdXzHoBHhzo58F/QmmQ4iBUoEneDKA7RwSbMggNBXWo9EQJgAVtpwbguLZrnXv2/DwgVWf/+LpGCgC307w0CwDjWtLdl4S1Lg1KJTovh5ceui9F6Xh0yzXuJUcry0k0IVkBmNaVEN2ZpDVqNADrXoi662M1wLz2ljWBBvPoGV/ZuPE1bD8LAHM+wGXc7sD3f/n7MM0AbG2HejHlFf4fA1LRz/Is6ZSSNMCCPQttLzcTaFBq3C+O8WLVJRiq7nXY6vUZAG71GWyi/o9UAMYpUIFgA8C1L9YGaMVq6vSIAeBVW7tG77WT0oHVJEudJ7dCECwcr0btYaL44mQiOrnZr8W8zZJZmcS11cpyygOAsc6YfL1EExwXBOvjT107KFvMOkygEy+UJihQRwCuhwk0H2V6PYj4BPhWokaDpvnIFcvuSiv2JABm0yJxbmC5ATDr58u3aXyA085w7eUNANcuwxFTQwhwLQtzn6GvBqQX8gY6RxUPKA52TQs0wJb1VdgUfAYW2IHw/763vcHTJ9ijf4l/Q5TXx3e8s7tnv/HjttG/O04ee1nxB3vC6YoSNL0hTS7eJyFl0qL1d5A0AFxf8adhx/JmfG3dP7+mWwNMF4DEHxgPp06DJAdqW2qGPBI0wChM3dqbPC/gkQLA7TQvutdXVhNolGk9tYdpAZjM+UP98+Gef0+e11DGumPNues9x60qJ5Hsa9UAs3WK6sK8vhCcaYUgbzCJAl0qdV0Fa/UOph6tQbAyrre6nsYGweLNlzVrgOsAwOE0SdD/B2B+LwOB5grAWYNggWXeXMYyLzYNUprgWgaA63oJkcYMANdf5i3bogAqq2MBWAWD240MAIfGWXDtc8uO92n48SwE4i4A4mEfiNGkGfxXdwQmzuyZPgTz0CprCyEY6t8p6QeBYLDjma7LnJqfzLg0Rn8e+84/xOUBVguEZQC4iTeTkWt7RAFw88JQqnmpNxzFPRDqaVqeFdR1y0vHAzJpLLr7nNRes74gUuk3Px9ZADhNvl8DwMlXgCwNEpwZigKtagLNR5KmeYC5KNDhjin5AMenQcJcwqFcwJZVtj3vHEiB9Dg0hgqWIGdwslTSlZAE/xQGME1Xs7x0I9rU1fd2rMcAcDvOak5jYgEYtbiu565jQTIEpTzUhv72BiDk/omuZVdC9xN4tifBGzmIaugNuE73IbY7/Dpqh6m/bxSAaXkcrHc+vMuZi3AdgWmuHwjIru1N1AXAguBV2wVpkLCTq/88dvfFMgAWwK9WP9yU5tda29a9HPM3KfT+C9bTQTr6PZIAuF3mpRFwJFtr+cuUbVktBRLf13pCuuI1mejL3Ig5bkU5ieQtT1FkzyyWvLVwzmzmPKKdFaVBgnvsZW7Z7uM1vQjAHYU/3Vws7fcHqAd9QuknUQOcpW8YoEtxXTVVMcYMGvv1MnxPhK8yALNpkGAPBX7C9mSyH4M6KABzcFqEYxAJ2rqKCEIBgNF3V5BLOAS1kTYcawrsJdGdJlcAbqrJNJ1piAQMADdE7K3ZKO/jG9La8hpgAQBXATkMwBWtrX1SBYCrpsqslFQBGMEcggz80a+LBMxi+1kPAPbK7nS74CDcH86MIRaATRCsdNdEXlpgBFZYI3fDulmSrkfi0iMJgFEC7TAvjYCjuLWmuz8xbSmnQOLraCK4S4Rfsk7rGAWalVWryUm0VrIEqJL49Iqqr5ozn7tsOeSZRauxpA8BY/QNztK3VgXgJKGY40YCRgLxEjAAbFaIsgRqBeCyW15ZsAuYeH20ZdsXwcPtYfw3miUXPfcd/xi+gYQUd1bfnlHDc5auXTqEf8cBMOv7yw7my6f83WS2TjxmADgM5eh3ItBiN7UGGOcxJ80Y8RsEE6yJuvwaRxoAt8O8NAqOZDfiOgXCUgLHuIdFTnOv/HyCgspjaOQct5KcZMKXRHJGf8hfw6byCOa8tEBLokDj+TGBsthuhdInKZ5DzxfmIE6z4ExZIwEjgdaVgAHg1p27uve8VgD+0zt77qCBr4Bw7wfI+CwMIghOhQO66ZTrbgu0tz6wYmCrNADM+SoPA05/HdD3ijwAWM1vl7S8WOIDTHxOBBAqmV+tPsCkbcUxkEBe1sConaLUTPVKg8QKJYeNJNGA6dRijjQAzunlRF3npZFwxF/0Oaxx4X0lSwAs2QNI5/Wj+pBL68vaDHPcCnKSyV8AmkN2qfMgr6O4Bs6JmEBTLeuqC3q7BKbN2IwURiWRnfGcAJbZfgr6BhpiuXl2nhrg8857vMezPZK+EazTFjz91CWxqSHTlle9Pmop14x9qmU85lwjASoBA8BmLShLoFYAxrzADOD6PiuVCNK9a5cGidyvnH5lJxshetGLt1+aBMDUhLreJtAovJjoz1S224uuNe2j8zbtkkR3LoGZ9uXQ9xVwQhczITvg3xPCv2UDYKxT1jaCrefZD8ImUpTLmHaH5KkTB3GwFzcCgGnHNGjIQhFjdW5MRyIAt/q8NAMcoQzrBb/YVlqAVHloaLguVZpR1vqylTXLHGOfmllOKhNgysglkBYe05avh+ybsU/1GLdpo/0lYAC4/edY2whrDYKFAMynLqKmzuMHuxeJgmDR4+Pe67w4HHCrGgQr5EMcCqgFQ8/ZB5gKNy76M5tvThKMimhXy659ll1NKaLdDDmu7VPnvrJNAvIujPESgF9Me2U1IwDTOciyqRVt/A0Ay28ZWTSFrTYvWfobd5NNgst6gm5MPzP7/yY9YPIYX5JMk/pU7zlO6k9eLzxqlZNKv9u9zMcueniyU+pA1y3ingWfYa9szViz5tLXzrng0dm2Z2/AH0HWT8KG2k8NaQ2M7rYPeOKJS4IX+1iGLQ8vvBfCi+9Z8DOkkrT6Bt/97zlr136euHyxH9X2ZfWptMmW4cfI94cBYrCus2+AkV+Efe/ed9wBnJyEMmj39WLG1zoSMADcOnPV8J6mSoMkCIJV0QB/cTabogg1thENLzNS4fGYlEsRH19Oarp9gBs+KaYDEQkobLhjc4QakeYjATMvYrkqyCWfCfFrzfJSo5YOZRnvSAQ5I6daVpmecwXwSSsmEGx1eOMoAPMtoskzBP7cwZpAu5a7UVoegoECUE5ky5cLxZUcVKq3D/U9/fSlzwjgNugq2Q853k5Jn8gYHceezvaJHZNfUR8E/vwUBP78EfxNXxKE+okvC/TMiKnFSECfBAwA65Nl29fEm0CzqYvQjLk42DUtgNvYKNAs4VoLEIzxF97/lw2ExZtAi7TJNGUSa0KNaZXAvPcroFm9HdswANz2y9QM0EhASQKzTlpwGxTEyPMDbqn7gL6+3pC2RqkSDYWygI6GZpkqsqU/0tsHU5uRQPNJgNOexgIt7Fcedzx7nQwWEYhZAE5bPgmoRfWhzzGnpU7sYwjaBVDOHsc216y+9FLeTJqvA0G8+WbX9GikS8AA8EhfASnGzwMwBVfVKnjtLx/pWbUeU66xEujt7XVe/9lhz0Iv0HSL/UjNuBrb4/StX3nlA507d43ZBmceyJwdmL6lr7F5zxhJY2VnwQAwMdvc3uV60w6eN3VXrSv0ihtnnQGmFf8O9ZRcy5v98C2vtER+VZGGTCVgUa3yasXzWdCh/W9nWcWCHQe0IkCN0wCrlOfPT1sfD8DCNj1vEtwH8EUgCdSVBoBRoYBwK1oXI2F9tOI1bPpclYABYLMajATqJAEucf1Aqege0NHl3Ay7UPLwgQ/5rbevryGaKBUxxJlTtdMDbyRBYTuMlYFZsgw9y3v8lZduvfSEE7482e6wt8AP1DSvb8L4veBrt3SIBWDY+H0F/PFup+epXAu6yjRQA6zVFcAAsK4V0dh6RPcDkaavne73MomPBACmkalF5t4IuLxZtki7awC4sdesaT2bBAwAZ5ObOauJJPDqNd9f5NnWTUyXioVi6aCj7j8Doyg3xeeWU06YXC7BRrzqIzNgu/ZMz/E2sr/pAuBFs2dCKgqHBOeAz7BrFWZ8ZePGmvxwYvyhIjKmb4abQviCTki02IGGtx2gUFX2rT7WWbNv7IGc4phqZBh8HC6CDdvDBHgd2Ly51knw+3XoHgG/TaL/3rTxllsZAIbzLITkGXjOpg231NVcr4EArC3w1QW9U7vGD43/A8gXZYyfIZDpuyDTfWzHOcVz3e/Db9vgi/fpNQBU31lxyyaS77VnwQnXQoDDO6rr1V7y0C0vQ3Cd+nyMBjgs5zgArs+MpG/lj8+f9wl4eQXpDq1O/+yS4zlzXNt9Av6eXPnNvv+A//30VW/+v3N7YW1+1S/nwtq7dv///fTdolZHAgBzfsnDNsgRsmoEaSPTAnA7WwSkX5nmjGaWgAHgZp6dHPrGvKW3ABovK1jWW77ZGvl7xT9uelR3s7xmoMO2J+hq8yfXfO9CuOGuFPSZQHCx0HGQ41gvwfFRcCP/XXfZnjb13lP36h5jL9Bmx+xZIbNg0Cg9fvNLr1yKbXEAvGDhxk23in7Dskl10b4LoDoAXRkAL549qwc2nyQvof9RhmOh+Ru8IS53lrYIAnU0tTl0EgDrXh+mvvwkwGpyC7Z7YtlyflDR+No3WrZ7EtzY0FR/ACB5Jdj49SAMcwAcXAtw/oyNG/+pphdFaUfaIADWBr90vOx9HjbQJ0PchSUg8+PhZdhceLZ8A8oBFNu3w28AwRXIZc4Zsm33g57nbIVyk3Q8i2SuGlSbSfstA2AeDGjkX3qeROsldJNQ7YvkZVRfcWjgI53dY1aBXN8PgHIw9OEAvx/kPstH4BVBiKrrSi0aYF3jhLER9xp+rmTXlgiAYY39HGr4EHMOZDSw/xV++zT8RkEZD5c815p54Ee/uZmvfyQAMFyPWk2geV9nA8RpnwimfL0kYAC4XpJuknaaAYB1+oZt/tz3nwbRnus/LL8AC/rD7N/wYPuhCIB/PP/7x1Z/J5MT0hpzYI0APRa+R/Hl8MQHpk/v3Dm6axs8rFl/UVIp9KdvQkf36W+Xhn7JHR+Aw+8wGxksPvDucPmQsV2F12V1jRs3Yc7n164dEsAvXWEItCcWrPKzfHvlsnVuoUB89PhPIgTHAeP73z/QL/CXJSkQ3i0XJ/JwjJuao/7mjcsEfsSRzWOaTSYOKkZLHQC5ZJPJyqSvYO8+veyN/yX8GOsDLDP94jXgkjaJjN4b8m6mPljQXlI/Y89hB3He+Y/dxtQbHOI3lXEa4Li59ft9NZvuI4/5Urt19jqzZr/3rA+7lVNQ62vZO3ztMPmJNXHmzaZR9tQ8Wq1NPaXqCcA6fX750fMvOgugRYL2LoNy/wjfr8A3AsCM9jcEwBSQs0pYwVpFmMqGac/PUx/qATnnqKPe+KkkBkJQmN30K/QlSBcjuhbhGfITCKy0G9b2qQDAPxIB8KixE+BFQyUdD1n64MtJTVvxbyXXFXiZOWnSwHcF93JabR+81FjhedYDrFRoWwrjjLWwYcfJ1q8CwQIATrN0pFrgNACsI6hVks9vK/gAGwBOs/RM2UZKwABwI6WfY9vzFsxaDjdkfNNJPtTkTAWAZSZpF1xwQWH8lO3rYUMJ5rXk07/7Peu4p+7cNChrT2QaB1GZL7ZtbzXpl691lrXJbpCq2oNqkBUegB3P2o+aQ8PD+np4WN8MzWBuPvopQqtnwhbh2/ADaIVDn7JjWWcevfS052M0y3jC8mOXnkZMhPDDaVsHHIBYrwqxUiCFUyMAzEGqqC5iysxqchGyIejMQjDleqEy1/ZCx/KujgK3txzG/Xlf7ufAeaAdq/gfg8zOuXnDJqnpZ70BWAFSI9oBGfCxM4wP50nve/eOmE0eFk8EYJX+QT2xG1s8DkC2Euath1uHBIIPPrjbFb1YiDsH80gqbESxuaS+kc2qCIC5jSqpZ5993h1MkGnm+WI38pycyJ+MCTQwr/eIZ9vnEA0w1fRWTaRJeQrBAgAeblcNcJ7gS+dEBsDQ9jOwZo6BchPhnrwe7snnCO772gA4RtPJLx9ynfHwKFpj9LeEtDHsqcqw7J8Ud82z9faBPHeBPP+P/yO5/gaG3WkhAPaDE2EZxXtV3H2Pti8F4A9N/c2SpJcCKcfJjjkxn6xIA4xaXVhv98B9AHPt+h+vH+bwVLhHbIMfRld/r5hH83OfZxoklSBYadIgiepTCoLFpGrix6/qA5wkJ5MGKe6uYo41SgIGgBsl+RzbZaCxBNu9eQA990JzY0Qmz7wJNPN3xCQN4PJkH6rhIeJ9Ax4ii/BNvWe5b/k+XJH20KQ6yQQ6rk2A7f2ofxgs1rugfTQpBj+zigmdwP93A8DpySjedZevG7XvOPct+GcIgKGOZVDX3/lTsBxu8m9RaIZjX5i+9LS7OADeAGV+yPgZpwFgApcdBW8L4wNMNK6dHaV3+N8cqziO8d3lATgAVTagFgKwXbYudwvWKzCmfdH0Gl4wwFv6sA+wY5cvYQJuLYCNwST2bzTLli3LegOwCsxiX1NoH+jQBsaOcQ/ZO+C8Dj9ENPZ0k5akAVbtH9VepNiEYheUoZKZr9TnJPRNCsDcGhFppKV3tyzzxWqYRRWHfXkZH2DG7xfuV+d7jjXX1xATTe/bu8fC/Yu8AGo7H2CY282H9Rw5PcfHTKRq/j6PL9j8e/fPfNh4P9xztsM9ZwqNEp2HBlgYzIeLbut3XprLlYcJOlgeCOj9AkF6zD7vW8RYXJC6ve7SO7wFjKQO1eutD+T6Mj6n/LYr19971vk0/Q6uZ9ZcW6D9lV2z0j7Qe4UsCrQI1CQyjBsneQnAyTG4Hz7xxCXS4JBSAHas66ECiAtAP+kAGM8SyE9oPUDGWzUnjsyLSDOapPHlAZZdtwiVSWmaVACYeyEMlmk2WGt4QdpIFR9g7JfgumvLrAn1vKeatvKVgAHgfOXbkNoZbewQE4BkDEKjY3svsv63PAAzwBl5Iw/aFfQVQa1yAMCoWQat6Vv+75H2OD8vkh6D9wGOa5OBa6GGYF3vuo59/+z+GPqE5sn0E2hyw6bOFR/gYcf9Mhc0i50nArccAIcgGQqHAFjgV8vP+4JCh7dSBYDBdHk6yJL10Y3UhaDKAzA1jaaFRT7AHFyTjYVq0K16ArDE7Dbwg4N+s+mXZFoc2eY2TjOjFAQrZf/iwHRgqMs5qHvYfYwbU9wmMfYc0YYbN6/vnzjQIzNTl2hvVTfkshcKWucrToOgAsBsECyBBjjwD25EFOiGPCRyaDTuRSdA71rQxuFL2A/kDcBCn17QiLqOt5PVkqIIZBpdHlaouNICsNXhjVNuM8YEmTUD5iCUXKeOY09nADikMZUCcBiacYiZAZjzlybikspWPk4ZACeCVJ4AHHep8ACaZK2Sw2VnqjQSMBLIKAEDwBkF1+ynCcyV8ZGkDYCp6TOVg6y9vAGYti/QBBMIBuLeyfsAj1QARtNpDoyJ+NhgXbJ1XU8AFkEc9CtWO8BpQAjci0wD6SZP4senBMAp+5cZZmX+t3HQLNpwx/hcx8F5EgAHvsoS8zet8xUHwGyqIxjlpPyoAAAgAElEQVTrawBak6sm0N1LON/gAbfUfUBfX+9uURokXGeN8ANu9ueJSv9iLX087w54GTvTd58ZKnd37/9I7/q38wiC1QAAlgKaiu8tC9cSH9w4oK0AcMG6hNE+qwFwOPaAAWCBCbTKujdljASMBFpTAgaAW3PeYnsd8qe1rW/BZvB/wQlaNcBQX5DOAhBqXZDGgmuvXgCMAhEEtlruutZ9CQAc0uZSwdagARZqVbmgVVITaE4DLNXQ8hrgIgTa6vQDbclMoNk0SFxOYhw2iUzdggAca8YoeyOfFAU6LjBUKwKwZg1waMOfEoAzzVcb3qbbbkhcvIehsmd/uGB76+mzh7UgYl+g8vEjag2AlTcAS6LeCyMWawLgUER9/nojWmnbOokB4NgI/DHuGEYD3HZXpRmQkYCRgEwCBoDbcG0wG4qQT65ODTALwIwJdKS9vAGY1fwSvyjPe5NJi6QEwACM32PPSWsCzQfBKliFg8pWmTVrVTaB5n2ARXWJTKBVAJiDa4iQ60IO4oqfcJIWuAk0wLIrNUlTKdTOtCsAizSlskjVINA42cVqrlm/XMWgW3T+Ms1XG96mzZBykkDeAPz005c+E3NNhSIw1wmAwf8X/NsTUgcp9MUAcE5r0lRrJGAk0HwSMADcfHNSc49qAWDFgFT9AQBDFGcmOFYmAFZsU+gDXCcAThUEi4fWWoJgierCaM18FGg2CBZqc1m4RdDBoFvtDMAIfgkgFgLhdgdgRShtGACnna+0N8Wty7aOHT3a/iOct4/gXAiDYF9yWM8RT6atdySUf+ORrafZrv0cjLWLGa/2vMF5ybIeAIx9TwhsJ40wzadIY+UgywOMwaEwwruoXXh5uxBeYGKkYxIbgU+BJLnXhYId0T5g30Rm2ElBsEaqD3Bea7gZ6505+4bZjkdemOcSLZ+pH97LW+ds2nCLNCtFM8rH9Kn1JGAAuPXmLLHHPQtPOtwuu5jUHcyerTfge0Dl38k+wBi1WWaSxvv50tRKce2hBpg3jROlQZK1mRQlVGD2HMgHNcK79zj3c5GgtadB6oXbdcfsWc/SDQg3QcSMuXu0PVElCJa7ceNPk+rq7evbHZMHWNQedmnY9pyPebaLm/59+UXUTGmQJCbGsnUf0fDGRWimG7l2BWBZjlJJjs2GAjCdUJX5SrzpcQUMAKeVWLW8AeAKRMqgDjXArHRlmtW4IFAiM2oZfEJbIZNm/t4F97Qn4frGTAdCAJZFMeYCZ5EhGQDOft20+5l5A3C7y8+Mr/kkYAC4+ebE9CilBEQQTNMZYVVsrmD4s1golg4qFjoOqvoGkwaDyNH4B+8DDD9NhO+59Pyj7j9jB9vNXjEEBz68qj7A6KebVBdtVwDBIZ9hzs9X5HdMq4r1/8VCTWACHevXxi+ZmFygNUeBbmYfYFnfikMDH+nsHrOKbpJ9eeUJwFrnK20eSQPAKW+ibVS8Xhrg0P2/t9fh8+DiyzYgygdEUaBrAWBsl31pBO2sgo3cbPiZpHXjNcwpokAbAG6j60DnUKZPv7Kza9SkbXSNwf9JMEGnc/h88J+qZq2I5l4fgJdJXwELBUyrRDTHpZL9jt1hbyGBCisfEnhw154xx/sa5kADzOZ4JyUV6t+48Z9e0zl2U1f7SsAAcPvOrRlZDRLgARj9gmuoruVPbRYAHjNm4sVMug+Ua2yKDFlO0A9N/c0SfsPK1tVuQbCO+ps3LpONVxJtulYf4EoUaE3zlTa9iBiAvdWH9ky9gF6MAk0nMY2GYE09ABVHdLneNNixLQag+Kx/Tskr2FPtsofWHoczF3VgHizRnpZgEzjlr+YegRtISwLni8EKYxLbFnsOnqdSt6CMqM+kv799qH8+bCjv8ccRmIUnaYAl/Y+Ylce8hMjVnDpvAGbzopI9OWiLcX3ylgy5AvB5j/cE90Hbeg1gYjJ0BYEicj80AFxbHuCWf3hrGgCvAQZTunE+sA6Ui9YhhU7rdWjqQDRfhnzrExkw/ir8/hlyjMnNzv8bLS5YAHY9d2eW+jdtvEUazFOTKEw1bSIBA8BtMpFmGEYCeUqg2QFYkP5HCnC4YTUATFZL7hpgGQCnna96ATDIBP2GDwR42e7Y1jWeZ/0b/M34wtpg+eFNCP9mEaB74+H++xiAFVyOFQAXgqHnvQQkdRJ7EvYBIfzgeVN3qdYtAmDYaG4GQJrB1A3p2O1bQd13HTcOAuqu7R4m8wFO6gf0efNhPUdOl0B00AVaLo97luyll+VaO0Qvz4S5euEeIShPNKQ8AMvSjOF9plwornRKHVt8OCXDlZhXx12LEWuKUBCuMACHUiBhe/UwgZaNUyZzWS518tJsn/ctYiJaB/epOCuQRuUBzmP9NmudPACXrcJ0H3LDAIyQa8F9sqIZDh+z7Bst2z0J7j9orh/kX0cY5gGYgWj1+n0NcbPK0PSruSRgALi55sP0pg4S6J97zYWwiV3pN1UslsoHHfXY/SGTZpVu9M+dfyyUewm+o+Bbtm3vTPBv3sn/dsSKe59XqS/PMjrGLPLVxA2hyJyP+trKUuRkMMmN1SgKN7GSvsk0NiB/pTzAss2bZExxuXYH4nL61iEPsBYAjgvckwKACVwITUN9DVua6yOjBpgFtO2OZT/vWR5G1036LB4c9G6NCbpFzyeAOTDg7lQoi+ekKR8Hr0n9p8eJFtdy3B0iAFYcY6UO2zs5/mWAlVsgsoTgVKwspIGqZAKT+fWKymPZD33ojWcFlhei4qQvBx/c7e7cNWYbFCDmzP4nAsAxEZ1VAFi6HmL8kPGcAdvzvuTZNrUaIPXg/XTS+969Q9DvTOPMAsCqC9yUyy6BGAAOVxoHwOFj5Dy4xz7+yku3XsoHwTIAnH2uzJlqEjAArCYnU6qNJKADBlEcIw2AFdJo0FUSgKRiNOLIeXGBkbilSDaH3fuOO4DXtEiWbNC3mDYGxo5xD9k74FRMuqoflXNDzdIXAZJNuXYAzhJArFYTaBxwPeYrzS0oJwAulR3v6IJr90Ff2OjSi2EX9yZjToxdlZaVgKSojopJtudNVK3bcyAneziCMwFj8MF7EPp0OpUhamDfG/TmCEB8saAOPE04RlHdpKxlzWTbw98E9eZmCq1wrwquZUnZl6HPJ3JrjsDllCm/2asAtQG0KtwDk168RQA4ps5I2ZgXApExJkC7FIDRQiONzGNfmmXQAKe5N5iy2SQQpwFGf+C+vt7dtGbGdzeivUUTZd63FyEYrDMeYE2gDQBnmydzlroEDACry6opS27+1fInYXN0EW64XMuZedyUHoz+rO3z2m/u+0DZ69gG73lHw6bp+elT5p0hqvwnv36w17Zs9PXAKBz3H/s/rrhKVG7zr5fjQxdTNuTSX5WB8wAM8oP8wb4vnGf9zhvjTZt677171/X2duz/+z/9GMZ9VLVeb8ORD997Mv6dBoC5sng60RijdljSnztRMz2+8N7uQXuft6A8RvmsfJg+VvoR1miHxmNV+htfxlp+5MPLlHyc4/JfQlci2gfsnwSOhmEgYBpos6aZwUYwJogVO8UhfzcVCKNASvrF+tGFF04iACtsarHGQB71AmBZFGjoi1TeOgC4HvOlcm3TMglBsKTa0jizYzzmlosnFAqdv4B2QgDM+e9iN1IDsAAQZdpUad0yAAab5xtYjWy+AOythusazcQD4IZ/1xWAcQJk4MfeA7Ccos+wsmaVT0NE16Tk/hQCVpU0SGnGRtvm68U+yky8Mcq17H4l0wBTFwVVmRsATr6bMSkeSeBOPvBmcg3VEkwg0Mx1aTGBZnyAYS2d7zmQv7piDt0HFjdgBu29SHod9iM2JtBpJtuUVZaAAWBlUTVnwWYBYFXpNCEAR7sOQDzafff+CHjSkj6A2oP2X8NPiSbQnFk0255vNu28jzHJ3g4FJsG3UCq7Z3YUnG/Dv9HEmv8Eptsc3ArHAw+ZN1mzbyi0HL6VlxQw3iNXLLtLdQ5j4E8YkEoAR7GaT9bXS6ZV4Dexso0eMyZh3yQQnAjAtF4ZdPOb4HoBMMourbx1ADCVR97zpbpGswIw1F8NaMX59BoAjmq5+UBddH64AFv4c24mz6prwpQzEmglCTQ7ACsGwYrCq0f2N9exQbBEGmDFIFhCDXMrzbPpa+MkYAC4cbLX0jIDwC6QDPifeh+AigPtKnOctEe1uCw4w4/Pw83oTNykgJbgWrgZ7QDHnq/D353w/RWcdTCrAWbbBK3vc1DnDFhI34Dz/q4CVN793UPD1w91d//Uj06JP+6wCt4Mq2xhHlqiAWba7T92yrypWgSiUElEG+pYU+BtOJq7Ui0rwKH9vRAwhstI/X1FPsAQSAc0xvZN/gT8DnyovgaRZlf4XeXboiMowo5xGQTiqcgU0jfBW1G2n3INMj8eouEOAXAZ6vtP+E7GerP6QCdo/WKjMytMkyliJJBZAhkBOARpfMAnA8DqAIwTJwmYZUA486o2J6aVAJciMZTqsJF1qbTNAjCU3wDfj8CXjAH3FGB1gnuKIuw5zgZrMsxNjS/Kl8Me7i3/GD7n74O9B2hYvZ/Cv/8v2UdUX35vgOwWJzPt0G4tF2W94FIhCdMgUX/eeBPo7iWzZr/3rK/5xTZJXVbn4LRIGqSTFtwGxzFYX+UjSIMUikBtgmCpLC1TJlhORhQtLYEwAFs3wo0OzJAr5srw702+WXIJbErAHK28Fo8hoALqTvBNp/GuAmYnLkBp5Ty4ge6iZtUQye8+gOHPoZAE8EyX0Q4egOHmhmbDWOcOuCm+DMc/RuqG0PmV3wE5KbDHmEznMTkaAJhoTUEgP4T+KWiAHUgB4GEO4Yr5suN9CnJDvgB/wQPLgwebs4yB7UAj2z/36kUBOEcBmCnHmUAnAzAj1qpJdxZZx5gRGwDOIlBzjhYJZPQBjgVg6Jjc9DicwgjHMGJMoGl6J9HEbV21tWv0XhtfLrJpo/BZEkS41jLhphIjAYEEsgIwlwaRQCdoFXY6TvV5j78dvfS03AJcsmAKPvw3gLUFAi++pGchNw6A6f7sdwwABy+/4RqEPYz3JtSLAUGLsCObAi/ZiSIAj01fepqyVZhZfEYCrSgBowFuxVlj+hzS5DKQ+/+39y5wUlT3vm9V9TA8RETxcMDjKxrijdxoQCMS2T6uRnNkuz9BJYkxRkHcJ4qaSCQ+dzLnRMWg3kgQcEdExUS9vjC5BhOiwI5GZO8E0YTJvRqj7lyjojGKCMxMd637+6+uqlm1atWrX9PT/e/Pp2G6a9V6/Kq6u771f0VAtkbbKAY4ZFX24FWPATYBMKbdjecHeBIA+w9pdZ70iTmLGnUosgGwQNytZ7U1T4xciHF3tQIA9mKM/W6zJOVCm0cCiPZ39FyXU9cTtQCrK8oc/9uo48PjsALVKlAnAI6bll7Dl9q1DQALV0wPJ+kK11smMbIcj0qP+dFHX3mg3WFvBlVTHdzoY4CtQnrCH9+KVel6222/deetG7bH7m44D4Zlvzq0ZB+2dYdVVLYtd11rmQKpRksm6ZfU58SlJ2w3AXAS7K7rWtexx9/c36JrJV9IeY6G/vqQ8Oky3AT3s2lLS6x+XEMWYAVO0S4zAPsgq8QA+8NELMkqANMYJitwu517vN7WVoABeJAf34wAHFplNXCsAXAAr0kATK7Pkw+a8zpNQokB9uZUdo32tzficKQCo3QRGngANifhUhSqCQBXZwFuxPHiMViBvApkAS5DrdqwBfjuLScaygGZpsIAbHtJBKU64mGEebyrJN0yZrOuVS3gVACmGXmlVvKeR7Vo324AbDgeG0eP2n7cE08s7smrp2bB1Xfvs0TpQMsurPbA82kA8Dd9ACb4E671a91qq1lyI30OKRUP7it0/AEb+hNPStdhgTAx28/JEbhTm+HX77YMwbuc0nTP0mqUwGRxrQEAB3OMAnB5Xr2Oe6XnLq3PKxGAV2+eez/csMvJVx1rymmHL8mUfPXnz1/cVfZSxAPGk+mfXmpMlpr3POH2rEAlCjAAV6JaE+2TEYAjGZez7qe6ThtcoDMBsLDde3C3cz5kG6wWYGOcbNYs0EKEXaBt1/qMKFh/Lv/ARlygleRWjXCBrjwGuIk+BjwVViCkQC0AmDrUkjkB5MQchJUsxqaal0GKywJdizJItcgCnSNLtX5DYMABGMert2C7Rz3zzPdfaPRHhQHYqhiAtfjUkJsujmMJdzZOg0V9gQ/AcBVe4oFmrNuyEj9Lp0KkT8cVX3Ad+ydZAVizFuv9kbu/6mpsGlO20V2O6wvA0VjiPJmmGYAb/S3C49VDAQbgeqjawD4rBdlQnG8O9+hKLMAxADyoYoALpdLH3ELh50pJpIpdoJsAgNUkWEEyrQaetjwUK1BXBVKSYGFsWCkd63bNwpuaoCmm37jaufoaZfmlHTvcdzPW3y2XQXLcrRks0XGlncrv16AMUkz9YuMao27RpsMddZWu5KQwWBzDmWHLnYYAOAKl1AKlVzY8veAxU7KfUIIelGxRLZpJfVG3SQBs3Fdx2VZKz5RXoZSR8V9TXdXUdnJtQ38WSj7krdfXPO86AJvX2g7CmcplbOTcenf+7ZbOYWNewyu1fjptrQiCUwBYgiMuYv8B/SPHhv0q5vQ927YowWSlAGwC1sQY4EEGwKEYYEdYe/vJtPK4QCsAjOs4C8lXrXLyVc8avPr5uc/i2Kihbt3TJy2ZyBbgSr7heJ96KcAAXC9lG9RvEgBnTIIVSpClu0fjAmw+MhYvxHKG5LIAB0m2kATLtwBT8q0gORayQFvij/jR+hT6Hsgs0CVYWGbAZe/HmEdsFugIAOdKgqVlgQ4lwSJ363DGaT8rcx2TYPXhg/80jidllaQHxwE36PPKwzRGgVoAcJ4s0AfNPvTaP6/opsR2au1bbbFl4MsB0QGQZ+3b4NZdMwCmNcZkdlbWmbhGVY/Umw1ZzxQTABdssS+u9O9VMs0GgDtVzyyrzl66Sg87VwFFCc5KyZeQO3V6XzeeEwfAWfaNgK1JFICsUjImq2zULrgpkGUuRkAOj4b+xGdLwv4Z3q4JAKvdG+JYJayqEKfE1sp6t3Bl3jcpcVVcn0pyKJpCIgCnQTr9vgLMn1RcoI1W4gQLcAnrnIHfbP8aJWsMsMkFmrJA+xmln1Ys5rmSYKkADIC+GgYVcmsejmuZNchI/Z7nHu3CzflH+AyeT9ePMvmqcBDLzS7QeT6k3LZ+CjAA10/bhvScBMCRhFXlGUnYTLYci7uVMkjvYR/K3JwLgKNlkLxxX17+LPrSyiA1Ng44S93ct/f/L7eNe/2d3yoWX/V4SjflIR2FffFmhizQVJ4qaGfop+MEteRSDABHz6fKY4D7vCzWXhIOjgNuyId1kAxiqOEa1MYdJEuISbqkzj7dAmzQwbT8tMzRtE+oTSUATJ1kKStUbwCW8zDHRhuB1jTnWmeAzgPAok9sDiXMIosqlegT4k7v4PbiaB1tFazvBfAMwMTfewVtPAttZFxDXwTPJatwhNK/tJSKonggbR46eNP8KJbZtp11en+u5T4TlJChhhgj8p6+DmqH97JoErcOTTtzfxVaf2l6yfG1sjJFOJNxUOKnHOO603Y/oQPw38c4a6MJq/o/2gaX5QEHYMzOL1tomov6vRQqg+RnqlZAXymDFBsHbEzKpQ6iukDbwj1J2A4qjHgAbIndPetvEf/DgGJJAwrBMf7fwAA8WH5FW3+eDMCtf4x5hZoCkSRYZWtuBAZjklApMbpzJ6PrVAD+5Iqla7R4YZqR0k+4jJEPwNHx7Svw4+GXQqimDBIswPZpuJjyawdWXAuYT67WU6AVALgWRyWuhI/ad60SOdVivu3aRx4AjlhKo9AqIQ7uoMdAz3L90RgANrodh2E6um8cnJrmYYLYHO2yAnBmTdSbAN46IgBsgvsqADjNuqoluoKV0VqL3/LPYXoS4kxlkFJigHO7QKfNEXOpyALczJ/nJACePum2U9ZtuWjkjl6bag8f2L8OBuBmPqbtODcG4HY86rxmVqABCmjWH3LFvA4uV10YOpIURwUJE3iYrEa6W6jah2lsV4gLOl1x2LZR1na9NqkOMjFz2HTw7EOPIOni+nd2iiPFcHs9mlDdU0PSJM9F1FAfNWH+LsIQHkA4wldobFWLSuaZ5RjEnR5JmjfglBqQIWLcj2vmwjsgi2qhQfMAcMiSmwBxIbDT42692FmTa7MJCKt5z2TZNfWX1QIcgV2TVTgGsrOuI2LdbiQA91tKGwbA9YoBbuaPaKIFuN8FGkuwkU1b0G8hW4Cb+YC26dwYgNv0wPOyWYF6K5AeLxiZwfUpiXbKSYR2c/+qA6zfkw+HCEa7vr8MC1wcLTEa297RADU0AX9fEyBn7R8JWBaBUMnlK+YhHt450jo73/yNXV2/c6T4XzXoR+/8esz/zXBdVyvTWPvNmUjhElU/brnn9C8hruwBraM+eCzs+1Fpj20jCx9QjW61REnJdZ1Tv33ew+Rix482U6AqADZppVtewwDcHzc77erZIVfkmL6ygmNWsM3azmQBzgTAVa6j0QC87UPn9mid4HId20ZYgBmAY12gwzHA7ALdZt/Mzb9cBuDmP0Y8Q1ZgUCqgW0lLjvh0wbU3YjFUQqaovcZb4mFYaNb78EVACohdhNc+UJrKqSALpTgXF4XXogO600wPU11WaTnVABXJce0bkZyDXB07/X01ADS2AaCNUeqcyl2pfwc/8gC1WV5fRSRXOxdJ1u7q7z+8RryfpX+jJVnVKmM/uuapxyBWE4PmlCSpFidqDABLyLUK7rtIeuOHHfjDMQDXQviEPhbee/pkTfdXhw8rHDb3iw9tr/PQqd3XA4BDECes+y1HjPJigne4xaHjN27s2pYhKVQ5a7PuFp3jvQGxADcvAEdmRi7Q28Y4t+kxvfQ+JZXKAMDGPrX6wdQGyTLtS5Fk6xb8PYxe+/G1685bN8wA4F6/xjrAmZJgpZ74A9ggYwwwA/AAHiMeOl0BBuB0jbgFK1AXBd5cc/r96JiKyfuPIn54p+zz+UdTi8qr+8I9ds24k1edUpdJVtGpDsCiYE+0S4IyhBKoFrXXeAuJiWz7XR8sy0Ap5sL190FsjAfUCIyF+/GWIBM5ReZkAFR1DnKe6W1oiHr2bwTVCuapa248BhpYy7VFbgoYNKcMx1WcLsGuMQDsZ3x902AdZgCuhfAJfbQsACslh9Tlh6A6DMBBOZ+s9X2rcZUeEACO0STrOmppAdaTYCF84wp4AQV5MHzQ1bI5B3BqAmA9CVbWPuMAmM4bMwSX4Xfi0hO2Z7ES61mg6/yRrqr7JAC2hGtMospJsKqSnHeugwIMwHUQlbssK3DzxZNPgXXtF/Q3TrRzv7X4+ZVx2uRpWy99GzmHN395ehdEodIB+iMTBDMA+0nLYEHVYIxiaaHtvysW2iBeswIANhyiCGBX038WwG56AK5lMqg4AAYBL4cF5m0kcKMLYPURAuCbVs64Tm+Dm0RPf+trq46lnSLbhXUXzhdKaHe47BTjXH7uoxf4A6T1Z+jzVcxzFS6Y5/l90IX6/K89emtSn3qbiA6YF7Lz74UJouZpOQPuR/u9d9vIv+z1W3/uecfJosV2d9QlBrdzmkJTWIGrsgDHZGRW69nit+t3+JLZhv+Rrb+/nq0JCDNkd85lFR4oAK5mHbUE4Hr91nO/rAArwAowAPM5wAoMgAIA4Gdx0e0VirdRH08crr4ef/IjFxogGcmQ7HnjTn5kURwAJ+2zdd3MkaW+UigzYz2tx5VYgFUrYkzyoYg1Ehbirx48+5NkTQ8ehiRVEz4265Ov1QmAZWxyhf0PSgA2aV6rj1EcABPEAkR+HQfAOw54d60Kg/p8fAg2Aa3WVgJ11v4M1tGIFCqY3rzyjEd8iI2bI70feyMgWejgZkCWcTJpIZwvOHbpJ1rcdVMDcKnP2r8wxHoRk/Tr0Ubq+UoZYwB4wzNDF/q1gHHsXkDoxIG447AHlSF67jc3nkO7mrJAZwXHTGBrqu9bZRZoUwywKQt01nXUOwt0rb5TuB9WgBVgBaK/t6wJK5BBgVsunTQP5QMo/qX8sMXCy3+4+Qrl/R7EOq6GW+YMbC0Kx5kGd9fRqgUYFxt7e330wO3oZs+VydiWrMVZxtT7mb/odxvVOcVsR1kCi4qz+2t5HGs5TbcAK/MtouENeJ7pdAw7UpR2XWjS4vvfOOyQDrewCRdMI7yeu6n9vB9s2KlLHAFgJGlCG88dWgLx2zEWYgnBuBA72m/vQ2yCVTmyjzqfekFwJQCclCDKm3OjATiAW1WzGgI2A7D24UgCYGE573jw+Ap2O9jbVUIfapXuqbhHy/ccR/wPBTble7ZTOjYE0QbLMgErYl5Vd+uq+yMLcASWo2MHAGuyAOOO9ZOqCzjNE+vbW12PLA1jW78OxezGjJNVi0h/TWL9peNvsACbftEkABeL9gd6/V1TsqgNTy94bOoxV92EjsqlkILfCuuqDc8suNE4btbau7WuAxwDylmTYJnqAGcqoRQD46r13JMtcBs3HRh+rzEKdHVt6Xznvd6/YrQx+I5YuPSHk1BWsT6PRo5VnxVwr+2gAFuA2+EoV7lGBQx7Opy+A4rukC30JUpuzQokEhRfIJMKYRsBsuU6a2MAGLuJW2FFojvpxrZC2ABA6T6dOKbejwblkXFwofi2B69F9D8HbopLCVhpLcqY0mU7tLayht1IcnQlshZRHKtpXsdKsMbaMc4Y/2+ak34IovG/onv8yasm+u10Cy+0ogy7/YCsAHMAwEpMMb0X2affygygFyfhgMni9c0EwOlxrdF4VLJGYg2zsRasSbqG6i7Q1Vlow7HLNEIoVhlvVNd/eoxx07lAmzT3S0RV+XVjsnz6sPs6+qabSf8bnr/E0497rzkAkxu0Bps1AWAT1Opu3b61uBoA1uBdunWbxtHh2ehmjn1dx1o2iJJgmVC7s+QAACAASURBVE7B/uRVJrDt3yM+xpfaeCWQ/OZGSNb6ev/D3c8OZYuWMbb9FmbTZH1Lc8TKHG0ca9nOCsCxsJ9hHSYLsAGAqacge3a13w+8f2UKNBJKGzlWZWrwXqyADM3kByuQrIBqUVUB2AM9HyhDQJgCwFW1VSA20o9ulTbMtwymAFj0czwuAJ+SFttUYC/HMMdq4YibEI0Kl2Z7muzbt4Z7lnJdYZM7Mtr0uzgrLtJGmDUBcNo+/QAcjFPPc78SC3AlSbB0GKs5oOYA4D/f2T1XKyGkSRyF5wxJtpoegEnzOibBUmHX1zMCwJo10wSsMm42K/RpwFhVfz7UGmJuo3HNXgxyVgDWYbeKNRpBmaB4kANwAL/+yWMCS9W9mdoZ4VMD4Lh2al9JybLSrMwmN2u9RjFZpE3t8gBwpeswAbBxPgzA9fypteZeuhn5BmSGavnwLbwXfuOFQxzhUlJNusmPm+IW1bGXFmC6jvL26YEb/PGO7TxF7fx9L7p0M24Cin5POct6fMkPJ51G/SvjwZBg34AbPGc6QnzFte1nTWORtTlujnUVhjtnBRIUYADm0yNVgVYCYALkB2fOLPznuJfXe7BaXn8yAEs3bc29Oqxb2err3wzw+5Su1UkCGzJBh+D0rTVnnIWLqXvQBwrJ+w+4SBsA2N8atw8+7L/W+toqCtZR+5z4KFnWav6oFwALR6yzXXs1JkyZoculkRQLMN7TyyAFFloNUDOVQYJmc3BsF6NfKt9Ej9j+aWModtm2bsLVyEX9+1ZUBilLuaIs5ZQqzgKdRfN6lUGC++2/IqHZudCQyo/QAyVJrGV4/2L/tV4HOC4uNw8cqomwqu0vFoBNn7p6AHDMOJGkYqZEY00OwDX/4mqiDk1g67tgN9E0eSoDqMDF39h8CkK9yt5ydscBRVGUHnr4bKMEn7O3D7loMwthZ/fRVNMAWIFjCv+ag+dSPEdQn0sXTV6pwyy2dQOCVwKGyQOQQtxCYzm2vTZujtTfAMrHQ7exAgzAbXzwsy69lQBYhVSc/D+FBp/LYAE2AXBPoSDGXXbr5vdVHQ1xy6kQrAOrtPgKe4MSAwzIs36P+Zaz1FpmANZigCP7UGIt2jscf1zuz9+W9ZzI0q4SADaU4NGHun7nSPG/hm+3KcGNX/dXbSNhFzR4hZIFOgDgLUu2jBw+3H4LO/gwG+wLjd/odMVh20ZZ2+P699vAn+96U//6ZKPjiYd37rRmpc1B799UM7mSfrKUojKVQcqiOSUBy3JepLUxxAAjhEAg87M9ytu3D5+Ry3Dj4zbvdXzcrDZYXgBOS0SVtT8G4LSj3jzb77jzz3OR9IrOLaq//dULZh8cSrCXdaa16IcBOKva7dtOgdEwAGtW3hAcp1iA8V2LEDdp/TVah1UANkBxrnnUMxa5fc8KXnkWBRiAs6jU5m1aDIB9F+hQDHAFFuCI+7Uf9wt4nW3bLmJSpTu0MRFW2PIbTnrlAfDuflboWrlAq5D71i9njIXrLQHLcMBFKP64Vqd7JQBsSIJFNYC/gGdQB5gsjVse3NKpQ6oPp/vNmfheXJIqWpsJgtV9/fXrWaiz9J+eZbpcLzhtDno/JgAml+O8/VQKwFk0r9V5Y4BOSkRE+QK8G0AWlRn6HuL3V6gArCXBku68atkgapsVWA0xwFX1l+QCrVqaVQ1r7QJtGierS3Yzu0DX6rzz+6kFuFJfteqnmvXNhLfTqAlvrId1jn6L/EdPaejQcXd3rQ/dvK1mnGbad/a1xxxil8puv3gWcTN02l0LnttYrzk2ejx9HQZrrGyiW3nzADBB6cyZDxbGjp+wHl0F547vHh12gXamLVl0+MZKQZwBuF5nJvebpgADcJpCvF2t55uUkKqIBCEnIg72UUiWlgQrNQY4YxKsamKAKwLglIRgpiRYRgvwQACwUmoplAQLx6uurtDt9BF65e4tJyru2frSjRml20mfLGtNA2AqZwQr9RI943MzxQCbwJuyQJuAMwKX9XCBNrkxx7g7m9yi2wWAl8BDZOjw4aqHSLEAj5Ki5cKjxP66f/7iwunh82cfNJNeL7/7FfzuBSEZAA/xRsEaNtW1ev6Izb6niexn1qyPvZblM1CLNjO7JnaO6hkls/4a+qs7GNZiDZX0US8gveDqqafAJYBcjekR6Fev8bKuXQXPIY417tZbJwU3NrJCqR4DrLhA0zSkpxyeQXwwA3DWo8PtmlkBBuBmPjpNNDdYgfXSQXoZpCKSS70M17FP0o9DWhkkPTmVnjHaSziVNmZuAC7Z7gqlVNEr+ACMz+MCTYckzs3ZEFtsdJOmPsxxusHlVSjGN3oaxLhAK1mg0/YJb6+PBbiJTt+GTsWUCMtkYW7opAbRYDoAk/UUF2T/EJQzisnQPFAAbCgRFFE7KbNzPQDYlAXaNA7HAEc/GLrlFjdb9vJcoouuU/q04xbImkhge/2c2Qdde8eKP/8KvyMnERSjTvXo4G9hra+FK3WlH10N2HrglXSAEI6MDy33aS+8c8GzsPQZrcTd23ZZRz6EEn5aP93YEeEI1iq/D3iVrPAtrjjPH1+xYMNpNdgnMl98zs4tWNbbCoQi2aQ1C+/7ca1y7Di9NFClZqGbADE3DOJ0SL2BkFPXXGtR15gVcvNYgBUX6HAMsFc+iQG40k8l79dMCjAAN9PRGIRzUd2jTTGxg3BJDZtyXLIqclUOuyhb9CO0Bs9TvYsOYxKstH2o32j8L1t/G3bAeaBMCpgAOJS5uckA2GDZJRftVbAYIjNr+eEDsKkOsKm2L/VZjQu0qQ5wlhrCcWWQtrujLhlZ+ABZY4M47FeHDyscNveLD23PdFAHUaMIANvWsZ71NwTABLy7j9x59rbtw/18BPAqQgk2YR0lYXiAAXj2VUfPw40jPzOwEYC3/em/XW1wkfaPloS/0cOtYxXoTD2SBlCtZJ8sABzpl8a2HGej7gJtFwrvK++p+0mQTdhObXt6O+39O3sFwb9qTZeu5E6x77/q423/036/rVZXWsuKGzakJojKmgQrwcobifOtFoD1sTgJVupHgBsMgAIMwAMgOg/JCrACrAArYFbABMCqRZNgUrNwyiRYVsF9V6tVG71AzlEGyeD2a+yPYFXfoLs6+wBM7W5eecYjgTU7KkEAltUAMM0pyzg7dhWvBCSRRa/8iHGLNgAwtQ6Sj7XSuZwAwKFl+m7Qd9z1yjLVPRou0JuQOOuIgY4BzgLAji3WhiyqmpXYALPdgJmzXSF+AzEoxhbMb89Gu9n9ccb2Qq3fSvbJAsDGNkYAtqxjlJsBUSu25b6dcLOgKFz3BNtxHssKwB22PTqnrsa1ZAFgOgaGOGBZskgtg4RmVE99PB03iuUVtrPCL5GkntiGbaH9tJJGuOlTjgFOGov20csq+fHErfTdwWsZXAowAA+u48WzZQVYAVagpRUwAbBi0RxCsKslvApATANPoyU2ax1gShpVSX+mRFsqANPBM2WXptjmb31t1bH+wa0WgLOMkzUJFmlhmHO7AXBsHK8JguE6vWIgXaB1ADYlvkpzk84AwEXHsY5zhf39HACcZZ+aAnDBsi/AZ9CvaRsCcnLbxnfCuiRruUGHxBjgRgNwS/8g8OJYgTopwABcJ2G5W1aAFWAFWIHWVyCuRrCy8pZ1F27Fo5vHBZoSYQUxwKiBilqnM6DJIZQIC5bSRciLsRCvqyqnVKnGWQC4Aiuxbs3NArOV7FNXAPbjm03azrlq6nIFlmWTvACMC2vV4mx0P89ifc9qAa70HOH9WIF2VoABuJ2PPq+dFWAFUhUwAY5u0UvthBu0tAKxEOxldG7pxbfY4mqRBIvcoJvNAmxKgiWSXX9xZFPdmVsCgGMSVgVndjMB8O9evqML1urvysnZ4vbJH7/gwriPoNLWRcKweZM+MWdRtR/XPONXOxbvzwrUUwEG4Hqqy32zAgkK/PKFr48tuoXX0AS1eO010yfddkq9Bfv58xd34X528OOJH9LRsFJ8GeMiwYs15bTDl1D9RH54CiRZ9xiC+TRhBVpPAa0UkrEMkh/nS6t/EDXJlURY9JbcZ8eOHe8qJZUaXgYpi3W3XQG44PZ+tuR0UmzrmHq4QDeLBbgeANx6n3heUbsqwADcrkee1z3gCgwEAOuLXr157v0MwPGnghojSTGaKHPy6yBpUFy9ViU5UCjGUk8w5O3fte74jpF/2eu3mMXhwUwUy6EBwvtwAb7v/K+t2jrgJzFPoGIFHv789FNsW/h1RZFMSJx7+hNPpGZ9rXhA3rGtFMgCwFnccLXSQ5W4M1eyT11doOsNwPWMAdYtsKhBPRpfHvImNpLYrcHfVC3CtW3nO0KUkODOxg12+UDcsjMFia/me+3lm7gBsOaICXNO2fTS8vu99138xq3Gb8zR2DwS+29DLPu1cO9fgtcv4/2HdAu0sm/QZ4fdd05JdLyG/YcIy56P7zeEA9h/F7Z7D5LGzUfD7skT5kxsqw8lL7apFGAAbqrDwZNpdQV+vumisyzbvgfrHILnS3juh2dgAVaA1JOibBnW9qNtW6ncxoih4m87eu3f4/WB3g7y/emTl7yu9AVus1bjSeU57sMP3jdlW7hPqRZg7PdH/AB+ClvQ3p6HcRfFzafVj5O/vjSA1UvLKLrIBEGh2rQxABxJROR3gvYJmYhrnoCoe9bcyRiasrsOC9ZhW5cdumJJJMsxbe+eddF1OE/8DMLLD71ryQX6eZGlTZ5zqdb95Rm71m1bEYAfPvXUeXC19EvvFOE6Ou3M1aupbi4/GqxABQmuskBnJTBbyT5Z5lJxFuhwJmt7YZolPK8L9AABMP2or8XP91SCXgJb4O0GD1alCzT+2dN7jdKKzkm4V/uEBGRcCygg7V97vIP9e/BiHBKcLcN1yyVan/IaAjfQKYM2eZWF+7TEndjnRFxX7OvvL9t4kO6Dd4M/FjwcK6Bc3rAYrAAr0DAFVIsr7qouw4/HJeXBbarzu8FzTy7awj0JZQrw4wQ4JlAV9uH4waAftjW4k7p79G8AsSWexfYv+O7UUXi1tiYAMP2Y3Ym4ta/IMVPmM/3TS2PjjpLEDF+U2QvvXPDsFWnihy0Z2fZJ6zPrdh2AKRuuum8SIEeyAccAsFKups8qWBOskkBdUdRbNbRHfVm62JDQWUsXbCP8+guNgWAdRtF8GZ5lgBbWq2KEOMzeaV2ZBslZjwW1qxUAa6DWg8/hLAdWjuLI3Y7EML2F7TvWQ+Fp/tzITfLMJ1af5r9+5NRTl2ONlFW2KIQ9B5bcpfhbloXBAyVGcFHYD4I9HUM6Dij29W2h+pp+mzOeWG0896udm2l/fNfcJ+cKIKULXd/yrK7rwZkzC0nr1uEW30M3wLLzHfnthUND2jkffXShCYC1fWmXtoLj5y9+6jpo798sKjmo6f7pxSfSd37dHjO7JnaO6hn1Vwyg1q71x5M1fq09tpXS2mh1gCuB2Ur2iehigNDsABxfB7hcy7dn12wlC7RxbK28kjyHDTWE5Xvbh374fE5dM5dBSrQAK1BrAmC8d3RgLdba4nP7XmAZ9mKLN728HNcU1meSADhkgdb7tKzdsf8Uz6L8j6QZA3DdPvLccU4F2AKcUzBuzgpUo0AIgFXIJbC1xXu+O7IKwPjhfwo/Tgdj3AO9HxDPUqvCsArAVvf0SUsmhgAYP2gErUkxwCHoTphPNfHKrQbAoVqrGrBWAMARq26sdZhOwhomWAqDpXgavf9aBVcM9rb3ugToQd1TMZ0Ad+LSpduDK2rVguwBsLpd/dxoIEsEFViau2dd/CWM94DSvoTPxqmfXLF0TZ0AWNa5xI/ha4C4KYBA3Hjqh19/HgHkfbjjWNV12fB9kAmAAc5rTS7QGizmmtsXH3popwE2E7+yyPW6OHLkT3T4jaw7DLeRPtHP+VTbU4F8CcZ4vRJukzcaJlETCF7Xta5jj7+54RACy3p68uITZUkpHT6h+3zofgM2wdPBfnVoycZ5fML2nP304WbUZbZwvkX7bx1r7YrOob/vOACuZkyac9pvkSm5E930WLFgQ3AzJwaUJSA/9IMNOzVLciUwm2kfuhkaysAsxAWwINJ5IwG+GgC+a8FzG2dfe8whdsmlHBf+jSoJv3d3rX8/opNhbMrIrGWIjgVgGi+nro0G4NCpQ7CsAHCQMMsD4CloTF5mh2sWX2kBjlqOy13LPj0A9vYnbzdoL17Gjp9KS+CVdm7zdlagWgUYgKtVkPdnBXIokBGAtR5DcOxvK0Pu83OfLVuDyy7R5PrsNwi7QJddmisE4Mh8Kk3YpV5MIaboFttxpnj1I/U78XCnsugi9cy4khXahRnNMajNmDBOcGGX5bCluUD7FuG4TNGhmrMxFmDDvkHZnIEBYGu5Arwkk/6arm5etRzrYfxPsVwEOnfhPDwDf45SdO1D/ZclsKyWXe7RD7lJGwC3vBUQjKvcNzX49buTEIwbRICaZLfrLMfVBIkEa4iRu9K23J95fUSsuwSLCK7bW7XuYr7HY05PYZ9cFuCMAOxJk21uFEOsW4A167PRGq3NJcu6izhecG8Uj/YDrw3XZ/c8HYABLv+O8wTvy4d+c2BhnCU8y3GMAUhv1zKA9jrulYr11dTt8g/GOBcaIDq+H2G9gfUDzOw33R77KGeoSzcq1HPfH6dvSKl4cF+h4w/h7fardsGeLEruerzfH/sfzM4wd2VMH9qzaMRtWkuBWlmAKR74yAmzg6SXoRhgL2O0994XoSAB8Kc0N2odgGWMcUyfuIEqw752w04fyN/FGmWlbq2jy6tppAIMwI1Um8dqewUyArAxI7PBpbkbH+APAgC2LIotlsklNAtwENNbIQDXLEO0AVqVcyISi0XbugFFK3G32LMglV2gE/qREKzFYIXOO7IkZK2vmAbAWgxwCQMhBsv6HA2Y1QLsTy5kTY7ZX3fBrtUHKs2yqluID71r6bHqezkB+BGoczrNHVB7OY7vOdCKICAZvCUgi73rAcB+AiodHrPAbZY2JhforACcZ24Ek/oaOjsK+/YW3VWeVbtHe02HIWKxrnhNYddvaeHFuXGB5y5uGqsqAP7dxU9+ybZt31ugFLbulj+DjrD2Vt2P8d4MzOnHmIwPrMtxM+7JnP14Hz2ArOv+T+HYd5ffsF9FX9+Dy/kKr0HJccUXXMf+iTKebBfeD4EPIcu0ce7BmAzAtfrmG3z91AqA1RjgOAuwMhYB7BgCXNsq/ZOaBCvJBVqJQaZz/v/Bd1knPIiQWIsBePCdea03Ywbg1jumvKImViArAEfckb24X3xgf4Qfq5OxxAPx3AqL2P+Hiy1KXkQZgesGwPp8amEBxg+ilnwk/Np31TPFAOvvqUlMdFe5aJmL7HHEaQAMgtvLhzk9ZjcvANNp23XXecNGFj4gd+NRpqzTIeCumwt02VKrfoxCAOy5K1caAwwLcAwAk+u1Q4lXJBzjEQbi+gFw4IqbwX24drCYzQU619xqBMCmb9Bsbt3pAEx9VwW96uQ01+I+QORpuKnyGNr4idyWw9L0dhoAa22y9CPh+ojFJ94anoP9quuUvua4zq/8OZggnGKAyZtBmVeuMZv4J46nVmcFqgHgjEmw+l2gX7rDT9r5XhwAxybBCifIImvxk/jn4/jg0LVLxFpcZ9m4e1YgogADMJ8UrEADFVABGBdGKA1AMXPkGlRJEiyrG/D7ohc33A/AXrxvThdoFxdjV+NCkLI5NiwJVrgMhwbAnqXWBMDhWKzofuHSHVHQzpJ8i06LW+45/UvQpWxhMsT44k74P1QLwLFJsCy4GdsCbsayZIQcv1EAnOgCXUMAVmN/1Y9hXEbqOlmAe5yhneNmPPbY+00IwLnm1owA7Lru+wXbUWMv5aGuRdmnOgGw6RchAtJ+IqsGAnBDkmc18OeQh6pAgTwArJQiolJIxjJIeF+WIzK5QL/wp2VjvVJGdE2w1SqIo0RJzEorg9TfZwDQKIUUxARTMk/Z1+SD5gQhWxVIwbuwAlUpwABclXy8MyuQTwGtnBHdVaUsiRKAyapqcnMmd+Z1Wy4aqZU7km7JIzvES9r70v2ZZpUXgLHLu3iOxTOhDFLZvTrfqvtb60mwKgVgv0dDYhNDspTKAdgU2+uNLWvx4u9Lg7rAmiie5efNAKB10TwLblycL1mAEfj6TbhwhksTlfupaRmkqDU3SHpFY0UssVQaqRYWYB2AtfjgkEt5OUa4Li7QcZAZvK8eukrcpKtwgc41N5pnLVyg/RsCSes2rslgAaYySMgw3VnYvh0ZiYMs2H7XVVmDBxCA+wp9xX0Pv/2UUC3uTZc8Be8Gy/dgkGusoQXYOGal38W8Xz4FtM9VVedtvpG5NSvACtRDAQbgeqjKfbICrIBRgVoBsBYDXMRF5mP4MjtTXnDCclwrCzD1Z4BgCb/zv7Zqq+qyjKZwY4SV1rZkiSi68P1ov/duG/mXvfwMtaHtahZnPf4XuweJsAzj1xR+aa4DCcA4YJ4VfcBcoGMhs67xstlcoHPNrUYW4ExxwnkA2P8yiNY+LpdPouzVlXxl1gmAjaCpj+UDcHIiLgbgSo5rvfd58POfP8T3SvCzu6edgwzA9T4q3D8r0FgFGIAbqzePxgq0tQK1AuBGuUC3y8HSLK/Jsbc1doHuB2CyNCsx1Y2LAc4FmXqN34oTRrUJAKtJsPQs2lnhI+5zWC8Adjqsj7lF6+cY18/QrLtAB5CcNodGWYCpjvN/jnt5PT5DQf1qRbeeYe6Q/7bL6UV8dLC9KBxn2vxFv9t4y6WT5uHmHbJ4hx84Pud+a/HzK2++ePIpCMf4hbe12+kYduQ8lEgy7meLhZf/cHNqfXfzTRHKJG6h7I6g5GndxZ07phSG7ybLkqnnigqwXj/9n+HPTz+lv7yY1p93syUOgPUbNOg7LgafLcDt8uPI62xZBRiAW/bQ8sJYgeZTQAdgNXmVnhTLz9Y8kDHAzadgfWZkjLktD9XXVyztO6TDuTTIvhwDwMPFR5fstHejbKF+dt0KyiCFXJz1q/H6u0CHLp6tSKkfQxmkSMkgTDpbwqi8AJxhbqYySJmyQIfnkmXd2copaVmgWx+A65oEK9EFugIApvJlEnDjABjnck+hIMaViihX1xAATv5+kzWrhdhoiin3YZWyEsfV6fZqXj9gcMfvwe/N2ciB8bBhBhKC8f4xSvkzBuD6/BRxr6xAwxRgAG6Y1DwQK8AK5CmDlATAYSgO61prF+h2OWoGCJbwe/i9t2/NkgXaq/EbZHgmeDbVASY9NZdrektmnn71vPOGKRDdR+/jKV3KGxEDTBBR2L5jvVcyKHTofQuU8+GOY+MusL0dFuoljgznUKRNXLkjPx43y9zIjbOSGODSyN2uTl33Rx9dqNY/zhLXTACVABYkS1UgUbcySFqpJIMVN8YCbAZgxK6/qZZZogRaqHu0Z87SS5ligLu6JnaO/Fsn4q2pTjEsmJ6VV3u/fEp61toQANviceQ1eBsW4fPLHzvrXJzPb6cCMPaD5fe0vN+XmtV1oayv7I0tM/jb1jr/vDPcgArdbJLbhfO2//nU96fzDef6vxgB2LK/h/2vCz7DSjy7adw89auvPmHebGh6J/ruReWAK1Aq68sfDus9bvddQ8723veOh3XV9WtvufHK4795YMEubMabe9AGrGMjtV/8xOIepa/QPv3vix04vz7rWva/yf1t6yqMt1Uff+cu94QRw5yH0GZ61jGS5pX3uHN7VmCgFWAAHugjwOOzAm2kgArA+FG+xXZgWRCC7q53b9tlHbn7MHEhfqilK14SAM/ERd6onlH+RV4PLipuRj/X+PvVMga4jQ5P2yxVh0Q96dMjp566XKldSxAQilUNbRfWAjT4BsQb4V8808VxqI1NtXCplnWQBCo3APsHJ21ulQCwfzGf1LferwmADSAtXVNLu/qmGG4aVAW/pMe689YN22N3V/U6UM5h+1Wql9vruFcq5YYi5zjB7bYxzm17/M31Y/W1NsZ+AhjVINzYvwbA1KZvSKl4cF+h4w/42/eYSJt7VQD8/W8cdkiHW9iE9XZiICoVdSagVkKrAYDX+S7RjQZgLcRA96bQX+t665+ryP50rptcoAsffbQ4rl51DQFYzpeA1nLEVbZro2682OE6Q/e33d4XofU+gP0ZqJV7DI7N5QSvsGiP6f/begbvoVxcdB/ULtqrDLmJANw/vmU9i/Euo7k4QtwrbPu28njxY8TNi6C9bX48eKEtowADcMscSl4IK8AKsAKsQKMVMMQjVg12jV7DYB7PDMFlaJ249ITtWowuDK/2fMD4DVgz1Qp+evLiE4/11x/N4hzbTwCj0SRY9r8CQs71+pfJ8AyALfd/b1fntijAp4+ZdLziLMAVArC0INslMbpRFuCBAmA/CZbh8yxLdrm2vXelLtCq1ZYA97r1tzymWmxDAGyJqyVoSsus2IGbZlSGb3bYkhsGYH1bggUYh7E8/jXHX34TgbUKwPBI+LEr3HU+SGedFwPwYP4Gbd+5MwC377HnlbMCrAArwApUqQADcJUC1nl3HYD9+r11HnbAuo8DYCWRVQ+8b24G7JDHjExoJUq7LowkwVJcmvMkwfLjirMKoLtA5wTgyM2mtP7iLMBaaEMR4AkruZCVBWoIwL2OJY763rr/84WIK7MvWNhlWb5LYHrd2pvPiYPmHAAcjK8CsO9eTWNVMq+sx5rbsQLNpAADcDMdDZ4LKzBACrz5H4u78DP7XQwPTyoxb9xRlyzKO5WLv7H5FFxY+ZlC/d17hjjWuFtvnfR+3v5M7ZUxkKgHlglLjPbHFLY4d+miyStrMY7fx5v/cdv9+PvL3kXQmnGfueSUWvafta9q54H9n8VYU8vj2beP/8zcclwtP1iBFleAATiS6bkHh3wWnvfhKZNcua4925QFuvy9lzEG2DuPGg3AWrx9s7tAGwBY7BgyrG981xOLjpC0lAAAIABJREFUt6kfRR1Ek6yz1QKwI+xr8fv5K32MrPMiOG/xrxFeXgsqwADcggeVl8QK5FWg1gBMMGoJ51gAKiVSeXzJDyflTo5iWoMOwEsWHb4x71rztK8WPPOMldS22nkwANfqSHA/rEBzKxBnAVbifLtlvgTbXoWVSBdnR7jHBABcToIVxABToizLddY2qQt0FHjDGc2bLQbYCMCqq3Eo7ldaoG26WTGdXJVxwb4Cf5OLfShuuF4AnHVeqgW5uT8dPDtWoF8BBmA+G1iBQa5AGG7kLfvu8UdePFGBJheBaO/i/bH4fyvu8j4rLPEFtJTWXmtox/2it/QaXg/3pCjix/a7+HLowush8j3sJzqso/aZfPHrcXKpFmACYFs4e2NHSmj1OCa1zvsbllv7BlyAndlZ2HlkT2nEYg+S/W4lLM+c+WBh7PgJ6/GmX9Oyu29X6bNDhhVewXuU3ZQePYjlOxsWAFm6gsZ8569/+om+H43zgx98dufcSzfP8+bgLclauPSHkxLrVargibisJzHex6HFgaQx1oAMmtJqjreUbYpWb/3HkrOg9T2BjkbN7dvRA9Ubnar1S+U3puxz5MWbTABs6Dtov3XLkpGlneL3cq6YD/r9C/o/oiybfbvd6Xw3OObhc0JuJwtxUv9x5wC/33wKbHrpjrPwmfPPQXzmrXmTPjEnt4eHaWW/e/mOLsCS/AzgUXQtZ8qRE2ZvyqNCPednmkejx8ujRS3aJgDwcj+zszoOWWzx/bB3AgA/DgBGgqSUOsA1ygKd5gJdEu6KHGWQzAA8c2anlgm6B9/hahbo0KGohwv0Ncd/a1pcQitTsimyzgpX/GuVSbAiAF6OAfYswDIBl7xWMCbaipsXW4Br8cnlPhqtAANwoxXn8ViBGioQglzL/hFAiiyugFYJVaPxN7nvEgCvxo/aP8qhhYW7+dIddjh+2KVbr24BRkbIL2H7VNqOH73d/b+TXIAzArC/egLIlbgwp+yRiLey5uC5FM8RmvW4G19S9+FH+To8Fzq2vdZzeTa6QCtW57j9ejrsjgOKorgFY41Jc5tWwRPCIWOrfUi/vpR9Nrj4144qINOyfq3Br9/GtVxxlVWwL5SAWj5WZQAuwyrBynzSJQ6ALcu5O65vuqmB43e0d+wNZ1vo3DBuT5p7pS7yNTztuascCtQT+AYSgLWxM4N9PfXIcVjq1tQEwAf89aDf/ue4l9fju8a/oRiMP9gAWI/h9RYia/WeuXr1xiwxwLSPlvG8xx42dH+xa1e3l6m9B799N+O3T1YWqAcAU78mN2eCya6uLqfv3z78GZrIEkVk8fXdkf3YXeUAGksnqdvVMkh+DLI+hh9nXOm86nZCc8esQJ0UYACuk7DcLSvQCAUU6y9ZbefjA70Q4w7xwPU9/E0ATIC5DM9L8ER5QOtqgBZZbYwAHIYzue8f8fyUD8tx69IBWHWBVizA0lJLsboXXbp5uWf97UHmyeMd23kKfY8g0KWLEG9bALLY9jh+pG/LC8C0nzJ+GIAxVpIVOAzAwcolmAIE/ykAYGkRtl709KYLJtw4sDb427XjQXF1T6GPgwmAdetxYKFXLMm6BRj7+MfWG6v/tXbzw98ub2KUVxAGYPUmR8L2YLx2iyEOg5a9VdjuPTYyCZNWOMZrcB7crVhYuydPmDNRB0PcsDjJskpPQLuyl4Utbp/88Qsu3PTS8vtxgGSMufeIgJwGbNQsaJNlHHzif22yAG+Bl0DP0KFlL4HgYW+1CuKoyQfNCTw9kuYYGV+IZRiLvmekNkdMmHOKeRxL6kTt4oA0bb84AH7hT8vGlkTHa4HWZcGDdVUCwOH65fbCOxc8m+g5ohxP459zrpq6HPrIOrt+ube0fbJuzwDA3W5BnF0o2b/BHEaQi7NX91eWn4s8oi7QfhN44Njfw/exXzvXf18m1pr3gw07s86Z27ECrAAr0GgFGIAbrTiPxwrUWIGQu6vXdzUAbLQgem7VSVOPSYIlLbWw9qKsg3SHlq/92F2DqzNdOIcA2HdhprHTkmCpFmB1P9392V8HjZUbgAMX8yBxWARCo8ArLek6tJahVLHIS328Gw6+KzvNNQmA9WMSM3bFAGzqv9JkYFOnXT0b5wJqVeKBbKcbnlnQ9PUjNdBK//QCbuFO+rbqGmwCYK2N2m8AuAb49dvJNvhnz7RxTADc2ddzZxR+/a77YTFh7ebxhbUGx/XU8vEVtxes4nejMBoeB34On9UB3XH67k/arzDE/u+lvtIzYchFT679XdsRXRihHLoRfkgXbUeUDsnrEj7YAfijPXc9P/JvneW66XBV3r5X3xnq61DMb1gzmSSrVES99n4XaL8FA3D6twG3YAVYgSZVgAG4SQ8MT4sVyKJAnItutQBMWaAj1s8UCNYtwGpGZgVAAwDWoPSnWO/n8IxagB3rGuFalLAlnwVY2U+1AOfJSm20AHuWWdTGRHKSsgt0RuCNs9q+hC72w5OygFJ8s7S4twMAi6J4wO6wN+MmwB5Y88bRo7Yf98QTiylLbdM8dAuwbVvXwuq1BBOUkAVr8I+EI072Lalk+cTNng2pYCrsstt7uZPbYQoMvY5aiKPW50zjGCzAWcBZjv/y8v7s4YY5ahDvYiHvYk5jsSIJm7ZV+qcEHSREw5Ufbv/hGOWU+aEkq/MdIUpwT/Us6uWzhUrXwItE+Jna8TpkeY8dLy0mWgVgXDTdimNMWW/ps9q9bZd15EOwds6+9phD7JJL8c8jvJO3pzR06Li7u9a/P3PmzMKoCW+sx80fckGGm621Gc+vUDuyAH/Yue2BUT2jyoCK7bgJeR/CGKRl1bcQJ/XfNB8WnggrwAqwAoNEAQbgQXKgeJqsgEkBxQWaLj6DGOBqAbg/Btj6ES7Ayhf3KYmw8gKw4gIdjgHWXaBrDMChGOBKLMBeIivosmeNAJjAmCy09P9/9Y+z6nKe5gKtW2QN7WMtwNHzKuoiXanFN+1Te/TRVx5oAmDtfepmh1scOn7jxq5tU6Zdgay1DpK0AA6EuNZ2yIpuU6zcxt5dQ/+PzuG7HvRfl4F6TN/Uabt+5r1XnlIO63MKANPnbj4A9pJqAFi6UpfPAQnEvvtwCEDhxqvBdzfg8aFU0K4RAJvmqAG4ergzu4KbLNRZAF2H7zJMW0crLuU6AJdvNMS4hCedq2ELcLglAarlOBs1+PUb4UaAQLk26xgcJ6OLsdxfiL0Tt6f0f9eC5+qaDT/tc8zbWQFWgBUYbAowAA+2I8bzZQUUBeoPwP1JsFSLpOkg1BKAKSbNc5nuBuBICzDFDjuW83ZSDLCSeTpuvyqSYFmYkw+oBIn9SbAqswD3xwiX9VSTbElKC+r1pgFwcryxcgzL9BfOAl12u4bV0nNdNcYIh+OZKwVi1QUaGbVhSbUvwrj7KOfTDlhUp8Ci+oxnFVZPtd6C7R7VB1D0ATj1y8CxZgB89wrcrtUdMkJwvQDY4AIdyaKsA7Aen1tpDHAaKPoAbnCBDs0xzkU6APhojHPokBliqD0rbQhkI4fZYGWPxk6r1mu/h5oAsL1Q4LPfD6zJr6OAayPmVoxRY4DDAJy+XR2/1jHEqZ8pbsAKsAKsQAsowADcAgeRl9C+CmilanxLYu4kWG+9sGysUgoJSZ7sE3CRdq+SICfISByndl4AvvAbLxyC+pO+yyCVNxqPp3SBfufNl6/WyhnJ8khdXVs633mv13cVzFIGKahBbIgDTq1PnOxinpTkyhjzG3KBNmRy/gXWfyKeXvxi/QCYyhypxzG8TlOSrMYBMNxhvw0guK3M6tZVMoGRHzcMoEXCtHcDAKbtQrqNXk7NYRH9Mdxj16ntYfFD/LncvqPUZ+1fGCKTle2T1QpcLwAmF+MYgOxPEBWCuGiCqnoDMGmaNMeEGGG5BkMCrboCcHJsM51PtbAApwGw/g0ZbV8dAEf7rzYpV/v+gvLKWQFWoF0VYABu1yPP62YFWIFUBUJgqCarkrVzZXmmb5Y5LQq8aaWKtPrLoezc6FLWaKZYbOpftwCn9Z2vDJJShqlMnYklnKopg6QnwTLFAL//4e5nGy22HhCjhtQzIQBWAVkH5jAgSwvyM898/4XUA680qCcA+8OELb3xLtCu45zkuEW4u8rY14pdoLNagFWdTHNMcIH2Ek65cA8Pslwb6wSbsjLr8zPVFzZlgU5bV7sA8B13vbIMnhRfL39krIfPn33QzDznfLO0bZV1NIuePA9WgBXoV4ABmM8GVoAVYAViFFDBM1SuiGr0WtYKfIH+cxwAa/WV/RECsNWt7shgfZJluyiVYxHcJAIw9a1Z/6n/YJ9QZvBybeG/YPsR5UmE3be1pffP7z+WnKXVGg7NqZKTZiAAWINsmnauZFv1AmAcrdE+HBpcessWVM0CXCsAzhJjqyfhMs1Ri0FWk2AZs0TbtnucsJyfqPHSWhmpzPtp8G1yna5TDHCaBThaJmn2VUfPU12mky3A4U+WyYU6zeKbFxyX3/3KiTgfV2PkThzTN2y387A5c/Yjj5WGPUxzEIXe61sB5BsmIg/ECrACmRVgAM4sFTdkBVgBVqB1FDBkuK4acNPUyQ3AhjhdNQlWxEXaYAH2Sy1NPeaqmzA/6SotH3Cn3vD0gsfS5jygAByKoQ0nwcqcbbqaJFjK+BkAGMApkMHc/hRpapqfDsBxFlkd0E37DVwSrHQAdmyx1hUWhTTgke4CrWWB7kEYwM3wgkCW63IWaD1GWO8/FYjv/PNceKzIsAIA7irA+KH48xAfdq2O3kkmAFah1PucFAu2PWHWrI+9pkA23fh4AHHJxxE4C7vvLH8sbx9IIb56weyD76fXKpx726+fM/uga7NCuGFOQf93pKwzDeqTwnj07wm9JJ9f2i/t+6Re25ttPvVaJ/fLCtRKAQbgWinJ/bACrEBTKtB113nDRhY+QAIrexSu/pZffu6jFzTlRNtgUpUAsO7ynNcFWq01fMQR/zykc9iY1yD1PhQv/NxvbqRyNomPGgBwtP9oLGq4DbaXLbB3nKWUCFLbmMoMZRlHWkrT6uz6ybYSxpfxtJF6x0Isw3wv8SbSPbS3Z0p8veFyqSRTXd6UWF7TfjQkgRjKC4nJsQe0ITHA9sK8ALzihg0r1TmrFuNKAFi3AIMQ12tQGgyH92/CcaRkdLspcyjCMn8eQilW4L1OTU8JnLj5dKxvnaXtBNOObS9CX6jjHnmU90FCOtM8YudgW/8X+jubeiNXbiTHQxbvsqXaOKeY/r22ErTTPu9ZtzcbcDbbfLLqyO1YgYFSgAF4oJTncVkBVqAhCjAAN0TmTIMMBAArSbLCSbAyukJXAsBHTJhzSth9WdwJgVD31atbmwC4fgZlX1ADhIZiadPGiSv788Kflo0tiY7XwrV0o4m2TBAckyUaYQH2fLj3EgBRIjc5z+G9O18yQHCwBlMMMNXl3bJlycik/UgfLS7ZBSxdhazxF/Yn74vqXn0ZJIMFuGCvqFUZJAJeR1jHhrJE5yyDlATAANFNoMl/D+BViMdw04JqsIcBWINP3Dl5VwHe65GVf4z/mvqEhfeIyLj6PpaF2tDWSRJobftGZPSfgT8PgYU72xwUkCcgVuckXyvb9XVmiYXWLcBKVYEeHI+b0QdZ5ctJImnO5brN9Ojx68vryRYpqePSH066Qnm/iMXfgDWfiedK/H0j7Y8ngT3pge3ONGxD8j5BpbOC9p2FnUf2lkYggaF8Xz6o/7F7df6LkhwyNJ9MX8zciBVoQwUYgNvwoPOSWYFWV2DhvadPxkXkb7DOYbhCeA7WKrj89VuAb1o54zq4AUoXQ+8qQlqGlff7cDG9HJYJypZccl3n1G+f9/CauP1aXc9arU8H4N6df7vFt8h6Y+Qrg2RKepWUFEtZSFYLcK3Wzv0MXgXCdYCjAEwuyLOvPeYQDYJlDWCq0Ttz5szCqAlvrAfUTIMK3XjCUk03RMouzgXLervfZTqkU9BHUv+6skkAbAJH1bLqu0Wr8bd6/3of2C6tq3es+POvAsDVAJXaANaMAEywihsX39bdsPUY4AjwKoCtA7BpnWnJwBIAmEzQt+K3hDxGqIQVrPz2WrUkH7lAK/tHyu0pMO3L2a0AML1HnkkEw7J/pRRg0N4pOFe6JfdneCPSv14icKBdsgfvp51n3i4KMAC3y5HmdbICbaSACrKwSF0Gy1S5rA5BrWU9iYvOB/CqzypYE6ySQFkcexQuOi5Dg719MMbrldj3Cz44J+03/2uP3tpG8la8VB2AyT1Zi83d4RaHjrftXXvZHXBnFdYe3mBBBudKYoAj8b8Zrb8VL5R3ZAVyKhBOlCV3DuA3Z1ehONssYFgrAPbnaYjTpU0hAKbXqktyliRYAwjAYeCMAWDFyhtprwIt1bRfumjyylq2NwF53vOG27MC7aQAA3A7HW1eKyvQJgqoAKxCLgEwLj7e9iA3BMDVbKtnXPHPn7+4C2D+XRw6inGch//3jHkt4zKnf3ppqMZvmxxyXiYrwAp4CtTaAmxyH9aSWZUtwEoSqvL3lfXveB7tTaudADh0LmoWXeniTBbajABsah/pnwGYP/6sQD4FGIDz6cWtWQFWYBAoUGcADitQ58RaaQA8fdJtslYwP1gBViC7Amqsph+nmX3v5m5ZDwBW42tr4QINBQMgHgQu0LktwH5MsH+mhGOAqwbgIObY75+TYDX3Z5Jn13wKMAA33zHhGbECrECVCtQZgPtwwbbv/K+t2pp3mj/fdJGe1XcrLM9HTZ+85PXVm+fej7jjL/f3aa/pcIrnFN3Ca3iPagPTA6VmrBKeQ/3Xaj1i3wKs9EX1itfgi/5UtC9bkIWLusD2PXhNiYpewnO/cv/2Gmy7W8s6HMwv71q5PSvQzAowANtfp+OjZ1c2xQCnuVGjm9wxwLSPHxOceQ56zG/jYoBzA3CH3XFAURS3YJ16TG8tLMCZ5tPMnz+eGysw0AowAA/0EeDxWQFWoOYK1BuAdbfqrC7Qq5+f+ywu+qYSbCK+eHf/bwiwwXNrRvkR9yRhO09IKKWyLcJBCad8LtAhmBbWWlzlYswy5Nq2eM8D7SKSfC3D317ZmvCc1PnBynyK6SBdc/y3pqHvp+WFtLBmXLf+lti6ulefMG82XM+RDVnsGDKsb3zXE4u31fzAN7DD+2bcNg/Hj7Kx9vSKvnGzHrvs/QYOHxmqe9bFX4K2FNuuPvr6iqV9D7/39lw3a5S+SjhfTv3kiqVrar220Hxt67JDVywJ4ui7urZ0+lltKV4Sn4FjcT6ejzk8juzBt3nJh0JWsAu/8cIhjnA3oc0Ib64m0DBl4KVMVLfgBJ6C/ShJ1eNLfjjpNOrD0Kcp22/Qpyi+P8XuGE2fXepHPgbCupzXArxr585ZQ4cPfwvT9TNB5y2DVAbgu15ZppZG0s6Z6/Fd82ZMOabre3buvDEyhyrKINU4CVYm4MyYBCvmvBQn4jx8FJrFAnNS/5wEq9bfUNxfqyvAANzqR5jXxwq0oQIhALZsXMzKkhWUETprEqxIfHC1SbDWbblo5I5e+/eYx4F4FjGXPwIePxWBUhWAySrbD8eZY4BVC3AIqHUAVsZCYrCnALEHm+YXB8B5Ti0G4Dxq5W+rAyUupv8B5/3peD596F1Lj83T40AD8MyZDxbGjp+wnkBSA+BuZAu+RrjWKmwLYNQAqv5y9ZIy/vt6Bt6fYgOVAhrhJyiqQZ+B5I2G4LwATNmR1QzO9P1UsO0JJds9WKu7K+v5ouTR/aYY4CVLtoxUIBbfceJheJT4Xi1GSFbji/U5AJZDdYDlPMNxxqRx/5yUbfUGYK30UGwZJMxP3lBJcYEmz56X8fyk/G2IlEEqu0zTYvUyS37/6k0j9bOR53PPbVmBdlKAAbidjjavlRVoEwVCZZAs6w0sm+o1SgAma+3NK894pAwH3sN7P8lyrJVJkjvCKvX0t762KjNcRN2cre7pk5ZMNLzvTaxxAKyBeAAKNL+408ZkAe4HXX8J1lXXr73lRhWAMRZZKmfj2etY4qg+4X5QsAtUGkZmfQYwbPxwWO9xi59YTPUxB/Rx7z8tPcQphCyL3UM6eo8sFjsv9CzA5Gb+Mn5M6eI1sAb/5PQlywEAZLX0H48P6Xj3jL7i3n/FGyNh5T8eNyeewt+voaboNagtSlD3+NmrLj5NtS4jgznqjwpZf9RxrWln/fRieSGsP6IALPaGzthPkIX+1+W/kfPcsmGlE9PFCHGYvdO60nvf7275cPHRJTvt3eB1YI3y3pRW5CEdzqV620PvWkKlW6x1XV0d415/57fQ4XC5j7Bepf4nLl26vXvWRdeZ9kuyAKsArFlnu6HzfRgHfVrdVBf1Bz/47M5Q+RqthIyhpIwOJKqURpDR+yBI1srayD4vunQzbrDJYx6xGFIt2AE9kXnwplNATYKlxww33WR5QqxAiynAANxiB5SXwwqwAs2tgAmCYel40XdLdh1rymmHLyFXTvlIS4KFJn5W6CALdCUWYAJgsvTGQbpJVR2AAQrvll2ixQ7XGbq/7fa+iB+Zfcg9GiVM9iq7QBMf2eSu+wPahvZXwco0Bi6ol+t/EzgP9NH0QRautwuxvjEEtfQ3/n/bB2DMG+6LlnRf1LehzRyscym2jYA1bJYHxZ+Bq+gsgNR9BEs+5NK+X3l07hUKAJNr+a2wzsv6o/52kyYZAbi8KwAV59z/xNzuxqs+y0E5MNdCOTBAL9yRAZ1veu7U0gVaCIfOsXLpMK0tuS5j7PINJQJfx1qFOVO28uU4p56M208Zg+4khVygaYoBTCr1V0krPFfjOQPPwFVZj+cNlZzRgThagkaV09inrrcJiKmsjQLAgZvrQJ+/PD4rwAqwAqxAVAEGYD4rWAFWgBVokAJ+DDC+eH+Ei+iTMeyBeFKiqY2AAIo7DMcA18EF2pDoylt9fwywYX4yUZcukw7A/ZAbBmACW8RtbvVjgENwbImrAYDHoO/pBM6BdRj7DDQAPwhX3L7i1vWYG8V09kCX1ThuMzTI7bFLxQNEoUMmvFFBmfZRLL0jlG3nop8b0N93ZBvPymsA4EjfBMim0zXJBRrtfQtwAJuKZTYMtWFw9QDYgpeDtCBH2pIV2AzAIctz0hhGAPahFhqtgVZH4P838f8EzKGeABxYlQ2upoHscQBscJsO+mvQVwwPwwqwAqwAK5BBAQbgDCJxE1aAFWAFaqGAOQmW1Q0CeKhOSbAiQK3G8/7yha+P7c8yHZcEq+ymbVp/LQA4DMflUQCCP75u7c1k9Rzwh2qN9SYTcVPWAZggVYNnf12+Fflc/Pg+BpCahA2wjFvrCayx8nPPXjV3peoCbeo7FYD7G+gAGyS1qhsAe67PNIWMYyQCMLp5Bc/x0OjP0Oh/95emxtXW0AJsrLlqiuENjelZlf25KZZg+ZYfVzzgJ/MAT0DxZlFnUtS9XrJMU/VyMe0fGovro2eRlNuwAm2lAANwWx1uXiwrwAoMpAJaIiyaSnDxF+d6HIZUqyiE+99t2/kZ9qXSSBR/ugJf5P9cJixx+/RPL72wUhfoEZ3uGUqirtD8TLrVCoDDMcLlkZodgqH5Oj8LtA6pins0LSVIsKRajhEr+gdYfukY/hf08wb6m+DH+FYNwJpLsQKi9Qdg2/4e1rZCiz3ObQFW43q9cy/QUYfKagEY2uNYlOHah1W9T8e213rZp2Vm55CbtQbA1I+WlChwra7H98+UaVdMc4RDsd69Bds96plnvv9CPcaptk8dShEGcDi0pAz1sTfZ4sZkAK72aPD+rEB7K8AA3N7Hn1fPCrACbaaABtT+6nNfgNKOtQLgIAbYEmcCfWeh6+nNkggriAG2xGwAKyXuIndoWO2tlXhSjHKSCzTdoAhigKULtO2uxXp/URbeRskcdwT6HcsA3F8GiZQxuBMvwNvfwFOWOVKtqtUCMLrrzwINuKWEVZUAcFwSLDpf/IRd9fi6GbQAbNmjvdwH3UoeBGS7l27uR1GNdGT9vlGvj67lKlAy6pdrnWP7IpMF2FRrXeuLxn4Xz7F4onSYeBb9fQF/B/3W4/hxn6wAK9B4BRiAG685j8gKsAKsQEsoUGESrF7HsaaVXOuxpCRYzWIBNiXBwsF7PMkC7CfLQrtEAEayqFuQ4MqvPxtkkG6MBTioG1yDJFhepmdKguVbgMPJtJLGMLpAaxZUuCb310klXalUjF8aJk/JIpOFF274twK2ZKIxH1Z3ubvtr9UV9j+zkdJKxj7Dn/CaWICPPvrKA+0OezPmKrOl47Fx6JAPTurp2+P/xd/7eO/tgPvEt+GFcBte9+JJMeNfHj1q+3Hvf7j72XhfJqKTD8TZb3hmwY2mfqn93/++23h9PHr/iQqzs0cswGYA9meHnAEy4/c36Xjr9dFhgffhmTxf7sQdka+gnax1TlCrj6XUU0/qy4fvf5ST0Gqo16IcXEt88fMiWIEWUIABuAUOIi+BFWAFWIGBUMBUBuma4y+/SWZ0Vi6yNRdnuiinkkdH0QU6lUEqHDfq933/9iG5dSMRlrzy3DFkWN/4ricWbxuIdaljGmJ5JagOtYfAImzdgrYRC3CpaK9QSifJGFY8ZRIsdZuWMEuWV/riQ/N2NgKAaY1B8qr+BS+npFavnnfeMKUUklcGqWNZqHQYkmXFlkFSag/HjZFUBommo9c17bA7DiiKokw0hmcky7LBZdocz2vKAi3sW3DOBjci/JI0BrBO7JPmrcf/ksy1sv5OPeaqm9BfOVu6kDrIv13LfUZ1gS5ZhSNCoAtQdiwb7cRa7LOj1GftXxgis37vg6zeM2DfpCR0kX7VMdS/CZor+VwmuUArFuCqQzlMAKwAcyQvAjKdv+dn4cc8luHvS7A+FzenrsZNqu/i7wCsK1k378MKsALNpwADcPMdE54RK8AKsAJNr0BXV5fTD63NA6xNLxxPkBWoSIEuZ+q0XT+DpZNuEu1SL2UhAAAVE0lEQVQA4D4AS+/sVAAG4G54esFjU6ddPduD4jAAW/bVlu0eE+k37n3PalzJEmKSYEn3YkDo0R6EBu7GleYySAFgbepI/scAXMnh5H1YgUGtAAPwoD58PHlWgBVgBVgBVoAVaAcFFIiVyxWW+PFzv7nxHD0GWLEAB0mx9H0DvciabNkoxdbvGu33GzdepVonZWZWYLfeABzJOh0CbbYAV3p4eT9WYFApwAA8qA4XT5YVaA8F1PIpfcXSvoffezsSktTuobl4LscF4JO4nHxAjhCOXTTGJ9ZuJtwTK8AKsALZFTBBKWKQ/zXGBdoEwDvc4tDxGzd2hcIL4mC3lhDcLAAciidGzDBbgLOff9ySFWgVBRiAW+VI8jpYgRZSYKAB+NAV4Yy0LSQtL6UFFdj00vL7cePmy/7SEJu85ogJc06pdKm/e/mOLsRMUuyjixjIeZM+MWdR3r6UPmRMJ9xb3/b6lK8nf/yCC7P0+cKflo0tiY7XsNPwateVZbxmbuPHANtCnCkca5bntqzG90rgTbEAh12glXhivV8vC/Jl+vuVJsLKC8BK+8TEVaZY3QqTYBU5BriZPwE8N1agdgowANdOS+6JFWAFaqSAWrcUXf4FzwPxlMl4yBocTawjnj70rqXHquCM9rDsWnSRLWufCmFTeYvf4DkMF9PP4eLuUPw9qtwu2QIM98C90eYamkOefv0kQTWShbthBSIKqLAKsPwRoOh8NBqSBzL1ThmAm/NEMyXBInflLBZgxU06UxIs6hc3LN6CEqHkWL57dCUK5QVgGmP183Of9WoFe0OWszyHXaaD0kU5yyCV6w+zC3QlR5P3YQUGtwIMwIP7+PHsWYGWVEAFYFgfZqC0yo/7YVW87cFoCRA7H3/fIKFWui4HoIq3bNRpFVTD0YPcYL++cluLyoTQIw8A5+p3sAPwW7+cMRbav4ZFD7ctsWbcyasyWRUr3W8wnMxJF/H6/JW2dasjqlh/UXLJno/jtJAA2LeWxlmH1f3wWViDz8Sp2M+1bec7QpRws8dG5lv5KOLvp/BZomPvAopWo++jrII4avJBc16P6z+LBTh+bnechQRP99A68HwJY+/HFmA6FKFEWPSGdGcuFv+6s3PYGPqcUimkUBkksgg/88z3X6DG8e7M5n43brS2K4m3gvF09+nB8LnlObICrAAroCrAAMznAyvACjSdAiFLrmNNQJkOKtnhW2v38sqx9OFi/DRYJB7DNlh1CWQVyI3sl7QthwU4R78MwPnAuelORMOEmg6AX17+LLENgaoKwHjdjc/GQ57bMSDWOQnOEE9IsIULMlB2dL/btI3yOC76KLsZ43O0QXWBxntHqy7WMmkSAFiUxKy4/nWX54TXSXMr4qbWMsAwlaUBp1fn2j0Yzi+eIyvACrACrED9FWAArr/GPAIrwArkVCAJgAkq13V1dYx7/Z3f4oL4cKXrpgbgN9ecfj/mGsRp+hZV5X2ytP0Rl/mfQjuytM0bd/Iji7LtR9DiWfBS9iO9wmOG98XmrQAnxfpmwfrWD7Jx83lrzRlnJe2X8xRIbb5uy0Ujd/Tav0fDA73GyGRrHTV98pLXFZdGb1Oi2yQSrAlApE3eAnpJFgCY9UfAnzwmVK4F/++J9hQfa6pXGozX4RTPKbqF10g7702ZfbYgrPleuZfQ3FIXHNNgkwLAruVMOXLC7E1+05CVVwFgAknE9r7nQW0IQFMBWInfTepfgWhjDLAC4JHxk+ZWTWxzpRrzfqwAK8AKsAKtpQADcGsdT14NK9ASCiRbgANLLq11PZ5H49nUFuA3f3l6F2CDoAkX+wKWOBuWOAIj+3a8Ho2/JRgDPu7El/JXaBsBMuKWN2TZD+1hwZNWwNT9xp/8yIUaxIb3tez3vPkQ/MH6ZknrW475RPbL6jqd5+RVYgMVgLXpRsAGD1ATE+eg3Wo8/1GOKaCfXdYPK1WzwhK83Ym4WnlMaJvSvwQ7SzhwyZdAHBlP2abDc6Tt9E8vzZQUStdIBWDdAox1vRgHuRUCcCgpVo0AOLSkNDg3AfAZZ/x4NuJg70RHO4YPtcf/5CdfDWU4znNetUPbGTNXTrOF/TTW2itK1lGrVp0jXaT5wQqwAqxAuyjAANwuR5rXyQoMIgUyukCHY4AHzAUakBgk1wqJvNx3gQ5bXPsBWEKlCpwKHNdrG8Foo+fTOAC2upHF9UXPwhqGzBzlTkJlUYR7krAd/4ZFBIBhqR8dN54CyxHLsl6KhRL7VPIRjQPgNJBsIgAu5rFcMwBXcpaE92EArl5D7oEVYAUGtwIMwIP7+PHsWYGWVKDeAByNHa48BliN89XrC9cQgEPHOQccR/arEQDnmk/dAdhzfaZJhTK6avCatd5nhQCsfRZD1mIdgCNtKwbg/hJIkSRYSZDbTACsxiengXsKAPfCGr8ZpvmjILC0Bu/aZZ3pW4dh7fysXbD+Ddv2sG37Kji1b/W2qfttFELci+2UJC+wkJ5x5r03YW6X+wcOf/941cPnnKNanzHudzD+zf5+hx/+yu9f/MPBP8Pr6d5+G3d+9Pfjnnji0h5lP7mJ5vPIQ1+9kf5WtiXOy3HsI4K1oY45vtdm+2OHtoXXfS3WdxHaUcIseug6heYTnot9Bdb3ZX8NLfnjw4tiBViBtlCAAbgtDjMvkhUYXAokA3DI4voGVjYGzwwu0En7VQ7ASYm3agjAReFaU/b5/KNBfGdWK66+H50JWfdV3bV16M4zn7oDsGVRzDIygg+sBZhifE87fElwjPQs0ADro31rsd620k9oTBmkAtXvhb/ynhmSYOWJAQ65QCtjRxJZ1SoJlimzta5VCNJce5rlyMR4+2iQuyMZgCXc/cCD0e8CEv+HoY9ekOqXkZjrLmzbAxrPALru5UEoQWx4PyHGeNAcQDXNybXcZzwXZMzJ3d8uOJTkbx/q75FHznnMAJ1p84I3vvUl1MOldqnrVsaXgG91iN3j5qOuz9M9gPhKz1nejxVgBViBgVaAAXigjwCPzwqwAoNaAc3q662lXJfYX1gtgDMJRvNsq5EFOBTLnGaRbhcA1t2acfz9eOS6uUDTOaaXE1JrACsu0vJ0NJRHigBwh913Tkl0vOaVQgqXQQJYT/rEnEX+uR3XfyVlkOgGxuQJcyZueilUBoli0nfHMyjtlADAYaAMW3mTAHgHQPtLOI//b/TdiwRdYYjuB9nkPlSYpbENAEyWY0fY6/qt0goAe1Zg1aqcOK9+C3audesAHLYWh+ejWMkJsiWgD+ovbJ48K8AKsAJQgAGYTwNWgBVgBeqsQMYkWIAkcTW+limhUmoyKyV5VhRGE5JnaUmwEkEWFqX5uOiVdWXzJMHS96sLAG+ee79nTUUSLM8CnJKUKhSva1vLsD8l+HIx36uxTqm7lgQrsk2B2qZIglXnU3dQdB8CRh1CQ5AY6wKdCMDkmtzV1eVo7szSbVkBxCiEKgCsug0nzZfGGkAADh1v3U2cE2YNio8DT5IVYAUyKMAAnEEkbsIKsAKsQLUKAIKf9TINy64MZZAAwNa7eI4lKIsrgwTw7R5/8qqJSVZlzcrrTb28H71I2hfxmHcr5YwC65thvqF+tTJIkf2q1U/f31AGqXv6pCVyfUqGaG+3SBmkIpJlZQJg9ZhkL4Nkybn88oWvj1VKIcWUQSq3rbU+7dRfvQFYtYIiI/jdMIXC9TkSR5wIwPAOuBbJ1H7V7BZgPYu26o7NANxOnypeKyvQ2gowALf28eXVsQKsQJMroMKoKV63yaffktNTE2nVKla3JYVqkkXVHYD7LbnhGOAcFuDBAsChmGQtURgDcJOc8DwNVoAVqFoBBuCqJeQOWAFWgBVgBRqpwJN3Tp0LCy5l6SWr+VdPnL3h/kaOz2M1lwJNC8D97tcbfQCmOFrXEe9mTIKVHJusZrHOkfyrwiRYXDO4uU57ng0rwApUoQADcBXi8a6sACvACrACjVeAAbjxmjfziEkAXCr0PeAUO1AaydpDXUMkfjchCVaoD9t6AZnEDqT+0mKAPzXxTwvVuGG/dBLNQy+rFFMGKTsA95d/kqAqhhY/iFv3mD0/uuXd90a8hmlQKSRjGSRDmScG4Gb+EPDcWAFWIJcCDMC55OLGrAArwAqwAnkVeOquqcsADV/HfkUEP2/C31SnNbDeKtv9rh+GVXfm2runngi38NV4s9Pb8EbRKk7tsDr+iNe7ee8VHVtMcC2UsfHGgHX4XCS4olI1tN/DGPNdbxuN+QCex/W51mFDCtb13vuhcfOuj9uzAgOhgAr+euzuQMyHx2QFWAFWYLAowAA8WI4Uz5MVYAVYgUGqgAq4yLh8E9xAL/IA9mGA6nrPnbloO86nhetuLG+zr0firSmwRJ1EEIsfq9H+38o+JoimBFdxAOwr+AbaLEI/lOE6Mu6Js5+9dpBKzdNmBVgBVoAVYAVYgRQFGID5FGEFWAFWgBWoqwKqBTgMuSHrrAai4lFAMGVHPoQgVbEcq9BcAQDb1xPgJs2JrM91FYQ7r4sCF1w99RRXWL+gznGj5dwVN2xYmWcgZf+ia4lpHbY9upr+soxd7ZyzjMFtWAFWgBVgBcIKMADzGcEKsAKsACtQVwUqA+AQHPvz2wQ4PcIUAxwaI9kFWibNMrhd+2NI9+u6CsKdN6UCOgDfteA58kao64MBuK7ycuesACvAChgVYADmE4MVYAVYAVagrgpUCsAEogZQ3QTX5RV6FugqAFjGEJ8w67nX6ipCG3Q++6qj56F+9S39S7UX3rng2SuU94vYdgOeZwq39BXbKTyLv0fguQbPI/AcA6u/3GfOVVOXw+X9fL8v/P34igUbTlP66rFs+2ZLiGvQxmixdYR1rNoH2vWUhg4d19HTc7Pe94dDt50xqmfUX8tzkI8eIeyzbVs8TC98i3KGNUbmRSAdtx4G4Db4YPASWQFWoOkUYABuukPCE2IFWAFWoLUUqBSAg7hf27oRyapmQBVyh1bjd/O6QJvbh2KPLbYAV3D6KSDXY9vuAUI4WwgmCRwBqXuHwdjqBlGutGxxI4EmYsJnod195WHthcJy3/baA5jFHLy3FBtG6H3h/LgVIHtOGVrthbiRsVZ3WZ45c2Zh1IQ31mMO09BOHTfSd8Gy3vb2NwK1sj1xjfq8ktaj9FmR23YFh4p3YQVYAVag7RVgAG77U4AFYAVYAVagvgooAAwAtQE0YjFGpCzOlSTBqokFWHGj5iRYNTj8qmVWBWANaE2W1BBMUnskPxvjWWh7EDN+PBKjPUUArPUV2c8EwKqFNa1vZX8jACsgHxlbgdxc6zHNuQaHg7tgBVgBVoAVSFCAAZhPD1aAFWAFWIG6KhAGYOstDEb1RwNr7NoVU3/lZXj25yGtsA8+OLFzzPZRL+JNsvzSQ7orWzuGvesO76F+CKLle8K2D9ZKJgV9aWWQZAwwbTS5V1OMcV3FaNHOMwKwBEtyCU5qTy7QmuXWUy1kHc4EwIrrsXR/vrtr/ftxfdcLgJPWwwDcoh8IXhYrwAo0tQIMwE19eHhyrAArwAoMfgVUF2iOtx38x9O0gloCsGJNhdHW+inc3z+HMXNbgD/s3PaAH9driCGO9F0vAE5aDwNwa34eeFWsACvQ3AowADf38eHZsQKsACvACrACTa9AbgC+9phD7JK7qQy26iPkAh2K083rAm2Kr1UswpG+6wXAikt30pgcA9z0ZzlPkBVgBVpFAQbgVjmSvA5WgBVgBVgBVmCAFMiYBCtwgVanObNrYmd/BuZaAbCYZVvO+V7yq8D9uRoAzpgEKykGmAF4gM5PHpYVYAVYgdCtVpaDFWAFWAFWgBVgBViBahXQS/34JY3UMkhZYoBFwV6hWIdfwbzG45nLBbpkW+cXhLUQ+/lljWh5PSVh/0PBFuvL/VmhvrcN/eBflFJIxjJIGdYYTZCVsB52ga72rOP9WQFWgBXIrwBbgPNrxnuwAqwAK8AKsAKsQBUKhK2+5Y78ON0quuVdWQFWgBVgBViBVAUYgFMl4gasACvACrACrAArwAqwAqwAK8AKsAKtoAADcCscRV4DK8AKsAKsACvACrACrAArwAqwAqxAqgIMwKkScQNWgBVgBVgBVoAVYAVYAVaAFWAFWIFWUIABuBWOIq+BFWAFWAFWgBVgBVgBVoAVYAVYAVYgVQEG4FSJuAErwAqwAqwAK8AKsAKsACvACrACrEArKMAA3ApHkdfACrACrAArwAqwAqwAK8AKsAKsACuQqgADcKpE3IAVYAVYAVaAFWAFWAFWgBVgBVgBVqAVFGAAboWjyGtgBVgBVoAVYAVYAVaAFWAFWAFWgBVIVYABOFUibsAKsAKsACvACrACrAArwAqwAqwAK9AKCjAAt8JR5DWwAqwAK8AKsAKsACvACrACrAArwAqkKsAAnCoRN2AFWAFWgBVgBVgBVoAVYAVYAVaAFWgFBRiAW+Eo8hpYAVaAFWAFWAFWgBVgBVgBVoAVYAVSFWAATpWIG7ACrAArwAqwAqwAK8AKsAKsACvACrSCAgzArXAUeQ2sACvACrACrAArwAqwAqwAK8AKsAKpCjAAp0rEDVgBVoAVYAVYAVaAFWAFWAFWgBVgBVpBAQbgVjiKvAZWgBVgBVgBVoAVYAVYAVaAFWAFWIFUBRiAUyXiBqwAK8AKsAKsACvACrACrAArwAqwAq2gAANwKxxFXgMrwAqwAqwAK8AKsAKsACvACrACrECqAgzAqRJxA1aAFWAFWAFWgBVgBVgBVoAVYAVYgVZQgAG4FY4ir4EVYAVYAVaAFWAFWAFWgBVgBVgBViBVAQbgVIm4ASvACrACrAArwAqwAqwAK8AKsAKsQCsowADcCkeR18AKsAKsACvACrACrAArwAqwAqwAK5CqAANwqkTcgBVgBVgBVoAVYAVYAVaAFWAFWAFWoBUUYABuhaPIa2AFWAFWgBVgBVgBVoAVYAVYAVaAFUhVgAE4VSJuwAqwAqwAK8AKsAKsACvACrACrAAr0AoKMAC3wlHkNbACrAArwAqwAqwAK8AKsAKsACvACqQqwACcKhE3YAVYAVaAFWAFWAFWgBVgBVgBVoAVaAUFGIBb4SjyGlgBVoAVYAVYAVaAFWAFWAFWgBVgBVIVYABOlYgbsAKsACvACrACrAArwAqwAqwAK8AKtIICDMCtcBR5DawAK8AKsAKsACvACrACrAArwAqwAqkK/P+TmMFNliPh5AAAAABJRU5ErkJgg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4" descr="data:image/png;base64,iVBORw0KGgoAAAANSUhEUgAAA8AAAAJYCAYAAACtlI8BAAAgAElEQVR4Xuy9DbgcVZXvXbv7nBPyAcYEMOEiMjIMj/AMCIGEQAQcEJjw4mNIgiIwMSE4YgJzzcA4IGhmTAQDvIoQiCME5PuGhKDDJIoKGYlglEE+zLnvHUTxKh+JEZGEnJxzumu//7W7qnrXrl0f3V3dp/uc1c/Tyemu/fnf1d31q7X2WsLhByvACrACrAArwAqwAqwAK8AKsAKsACswAhQQI2COPEVWgBVgBViBGAVW3HPOMQXp/ASH9/KK/Gb0XsUjF5370K7r7561TDjiC0FV6dx++byHLw7Vkc5PHSEPdxyxj4PjUshtXp1BvHe248hHVNte3bg2tfcHJcoK4VyCemXXLczc/b4dj4/73YRn8PqorGPkBWcFWAFWgBVgBVgBVsCmAAMwnxesACvACoxgBW64e/Y6QOo5BKiOEBP8v/Hj8EMpnAchzaBTdA51yvIFglzpOJ9DmX19yBWO/Jx0xC1KwhQAztgmmnHuRrsf86E6GJfj/AaAvV5IsYT6Smrvir97+OsjeFl56qwAK8AKsAKsACsQowADMJ8arAArwAqMUAWWPnFKl2ZZhcXWeRLPv4mArAbAaZCbZAEOHUtq0zhmA2AA8pOu4/w4sDYbdchSPUKXlafNCrACrAArwAqwAgkKMADz6cEKsAKswAhWwHRJJrD8x79bf1LEVdnXKMXKmxGAw4qbbSYAsO+eTQ0kjZEBeASf1Dx1VoAVYAVYAVaAAZjPAVaAFWAFWIE4BWwQrFtXpSMPvOLv1m/36+v7dc19vhkBeDCxzWQL8JfhAr3atACb7fFqswKsACvACrACrAArYFOALcB8XrACrAArMIIVCPYAO87lkOFCPCnQ1G8Q2GqtI8UV+Du0B7gNXKCtAKzvU/YDbo3gZeWpswKsACvACrACrECMAgzAfGqwAqwAKzCCFbAFwSLrKuB3ZZYgWLVYgDMGwUoCbgqCpQCYgnEhevXrcWPkIFgj+KTmqbMCrAArwAqwAgkKMADz6cEKsAKswAhWwAiERUoE7slx+4OX3vmpvcYV/7xNRWnWH9jL6xac24y0SpUSMWmQLHuOIwC866A3L9HTIPl1qNm4MY7gJeWpswKsACvACrACrAADMJ8DrAArwAqwAs1QwMgJrPIEN6MfbpMVYAVYAVaAFWAFWIE8FGALcB4qchusACvACrACrAArwAqwAqwAK8AKsAJtrwADcNsvEQ+QFWAFWAFWgBUYngr8+o7eRY5wbvFmt/z9Cw6/2p/p1pVbx40eLd7A67HwoV/7/gVHzK1HBa0PVzriAiHlBL3Pvj55XbUfp4SI4l9Gful/sY0pa/9pferzzNoml2MFWAFWgBXIRwEG4Hx05FZYAVaAFWAFWAFWIEcFmgXAhyz4wAP6MH1YRWC1V3tceeR7Fx7xZqPTMAHY7LPR9rk+K8AKsAKsQP0KMADXrx3XZAVYAVagLRVYe+ZZZwghv0eDQ8Coeeds3Hh3XgPV2i4hAvOMORs2bMmr7Tzb+fSnv9m9480xr6DNA4R0ZkGJCYggfQdeb+l7508nb9x4WX9cf7Pm3j0DkaafVPqhrluQO/TX69Zd+IheN9SXEFe6jrs5pv6ALDtT16+/8Pk859rJbZkWYFmQTwhXbMCcehA47QWcwIfg78AC/PKdvbdhTT5TnXPFMqy9X5LSWSuE8wmUgcW3sFA47s2VNtQjbOEVzvXo57Oxxx1ned84+a+jd4kXUOYwakAH5V+v7v0B3jrNHw+OPbunT56sWZSjfaJNsgDXPhdxAYN0J5/tPHZWgBVoFwUYgNtlJXgcrAArwArkpAADsOMsXbq08MIvD/kuJD1LAEodKScCTi7H8971ay+kfMexDxOATeA1K5oAvO6hC67Ty2jtMQAb4kUAWDgTPcAtYd2WSSmXVqqovNSbPNflUrkgP1h0Bd18IbBdjpsxfj0q/B0PShU4a/WsLtAg2te9du3HHWcatUfgizsiP8DNjU9Ru1II3BhRMO6ij+twjHJp99B4Utus9lnTXOp1A8/pq4WbYQVYAVZgWCjAADwslpEnwQqwAiNRgbUzZy7BBfiN2txXzN644fM2ALaVLY8be01x167XsN9xGyxm5+Pq/ye4yH98zsYNZ6+bOfN2XMRf5LeN9x91x42dTeVhF53ovd9fGNUzqTwwsMA6jur4SrBEfwX15pTGjT323Ice6mvFes2ec8/1BL0AqasBUtPR51k6APvHtTkqOM5iAf7YJ+48uFDqeg5134U21+DHdAb+PoBg27AAzwGcfYOOef3sxv9/xnOybpnOAuat0KzVfSQBcBhyQ8BpQGPysWYAMFl6sebkKk3WX3hDiHnYW3xnBYDToVsD9prmwgDc6jOU+2MFWIHhqAAD8HBcVZ4TK8AKDHsFNMjt7+ruel9pcHArgSm5PLuyAKCtukBrr0NlYfWaDzgA5Mrj4DY6HxB8P4RbgYvzbR7Qwp1ULERbt+L9MUbbygXaccV4r6/oOITYVwdj/OD0DgUAA1YeQN+Us1hZg8lCO3v2vQs8l+gBR4hPwEJM8PIum8uzzQVaq78bgZU+Dm3+nU46CwDrLtQDQrrHS1H4sj+WWizTw/GkrhOADSlaB8DmHuGta7b26O7RlYExAA/Hc5XnxAqwAsNHAQbg4bOWPBNWgBUYQQpoFt0w1BLASvF4CICrIBopCwieCEvvBToAe++R9Rf7ZOUpwLofEQArOK62XQFgxznRg9zoOKognfte5CxL7UNqCICxp5dcmjXr727syz1BFJ3/VACcvIdX7QlW9asAjfruQaJYoD2iNgtwCIBpD3ChIKYQfOuu2T6YZ5nXcCpTJwCTe/ShfzH/A6/4Wuh7gE3LcZ4WYKz/TTiZV5AFGP//TNuP/AzGciSebAEeTicoz4UVYAWGpQIMwMNyWXlSrAArMNwVsLg0+1NOAmBTlhUe7M4D5CKwk5zjB81aM3dusbhr9ya8R5Bra7sWAB6SgFmBK7NwngfkH4xJjNaDUOn7hP0JtgKAnS65NwXJIrfnguO8ody0PbAe7uetOb96AbgW9+hmAbDmAm3sAWYL8Eg7j3m+rAAr0FkKMAB31nrxaFkBVoAVUAroFmDahzvrkUfe8qUx9wC7mgU4UrayT/erHgB/zLDqwkPX+Q5coz+CthuxAA8JAAf7dIXzignAmgUXjC/ugmkXkaJbYwGWo0p/pv3D+AH+FSzBb6P/E0dqdOgkAE7YV5sUOCqyp7ZRAPb361IQLN8CjHNlOZ4qOBaeNQOwFiSrprnwHmD+AWAFWAFWoHEFGIAb15BbYAVYAVag5Qrk5QKtuTT/EpM4lADZHRi4wQuAFdoDjOP1ukAPCQAH0ZmF8wcPgLtHjxKT77vvgrc1F+jwHuAWuEDvt9/uXi9F076gbwTSEh9kAFYfoeWhNEiO2A59xuN95VZspDtSFcgV+ZAFh09JcoHu63Pma2mJwmmQMkRstqRBqvR519ZTg5RNxljT+qQ0SGYKJcscIzDPANzyr1rukBVgBYahAgzAw3BReUqsACsw/BXIIwgWuTuDcLcUReFZKPbrugA4WxCsoQXgagTmIAdwvgCceQ9xkAbJiEC92wfz4X/m8gxZAVaAFWAFWIGhVYABeGj1595ZAVaAFahbAXMfMKUqohRGWdIg+WWx17fHT23kR2l2du48yINicnt+Gc/JeCoXaD91kpcKSaVB0izG/lwq6Zi0NEjkWj1nwwbK29qyh2WPbwDAehoj7IP29whnDoJVS/2JE3f/h2fxpVRICnb37HGQHkne4YkRjKtl4nBHrAArwAqwAqzACFWAAXiELjxPmxVgBVgBVmBoFAjtP8YQRmoArKFRn3tlBVgBVoAVGOkKMACP9DOA588KsAKsACvACrACrAArwAqwAqzACFGAAXiELDRPkxVgBVgBVoAVyFsB3Zo9UnMZ+5qyFnmfXdweK8AKsALNUYABuDm6cqusACvQAQrcP+uWJdgLeyOG2j8gByfNf+RzQSoh2/Dvm33zGY4rvlc5Juadv37R3SnlSgXXmXHedxbXvfe11jHmIfuyGdOQ+7fwpNkW9vHOuubJp5EvOPmxfMb0BdDV39965dWbn74urU4ex5d9aPr1CAt8ObWVdax59DuS2xiu0Bfa4+04mfZoD1ctRvL5zXNnBViB4akAA/DwXFeeFSvACmRQoFlwqYHysAJgSDrgOsWpX9y8+fkkeesB4GtPOf7gckkgJRBy8QI49t57/MmXbdzYn2EZgyIMwPFqGUBHBYPI07Pm3j1DSKFueMCKe7WUcjr+PAtPRAh/+7Sy3Of/4O99KVVToehcgJsbl8dZezUIHEBrn8etiE/0vfOnk0e9a+/JlPuY1tcbZRARO6l/qrtx42X9SWUG+3f/TfeoMWv8Mft16p2zZbwBAOvjMOfBAFzLp5XLsgKsACswdAowAA+d9twzK8AKtEiBNXPXFAdL2zehO1g21aO3u2vg2FKp5xLPAozcoM5L+EL8AI4pa/Ao0U1WTLIO07Gv4NgcURD/LF353UoTYp5bFlsKRZdSCFGEZK/dXScMlsZR5OSJ3ntme5XaQqz45MOLAAiOo4M4+tmA/mZRv2Q9lgXnxLgxksVaqxtqV3s/GD/N+dyHlvSlya5bgAFD9xaEeMK36PqWVR1YvfZ2lwbdyUu3bHnbBsAWq3IIpuMAOKmfpTBTd82YTutxFkEz/n8G41xE42ELcHWVLSDoH1QQ6nTJvX0AjpwbrjjHKciLlMYS56VQ52MAwCb0Oa6zXYtuTc1tkWX370Sx8DP87cNv5v79AGEW8Iw9jalOubv0nAHctfSJCN3ON1CBonb7j92iIM+RgQdIqHulY6EgpvhzH+nu4GnfMXycFWAFWIGhVIABeCjV575ZAVagJQrcd87K2x2pLuJ7kfv2fumIZQSgeG+bD5e4sD8V7rMPo8xE45g/xl4TgFHnJGqXyqOdicHfwn3cc5VWEOt2yfHe635RLr1PFru2Uj++G7UOsUI4F0vpkMuwOY6SOUZZ7SfSLua5rze3YPx5ADAau7LYJR/0rbXGAiqoLTrlKboLtOO4m20u1airyr+nr693x+ieV1AnDByumCYLEnWj4GTpJzQUBuCqHEmQSrDoFuQOH4CxBvcWJG54BCmaxFW4nXAiWiMAJjCc7/09a926Cx9JapvaWr/2wgsN6+2VOiQTKLo4P+L690Ey0oaUEwnEaZbmmBWoO2KCDqOhPlPm7FnBP4umw+ejlP8khbiF+qRxmW2afa576IKWuP635EuUO2EFWAFWYBgpwAA8jBaTp8IKsAJ2BWwAjJKP4guQLJtqD7AOplEAruz3De0BFmK+B9VkVe73LbcKhg0A1qy4kX7IChyyAGuAbIwjaYyZxp/1/EizABekM0EHXMx9u24hTjpOAG2W33/3wH/YABht/hPKKuCw1TP7wQ0C3ITIZw8w8iMXi7t2bwJe+V4DpXpzGRv5mlWO5KxrkUc5M+2S3qYJoBGwI9DzYFNzj/4IWTzXr7/w+TS4ToPkLP0TSKZBtAnVFkt0MO0sfZaLgw9qFmTlAj1m7LuX+dDNAJzHmcltsAKsACswNAowAA+N7twrK8AKtFABHYB1K2hG8Az28ZpBsCxW1kfPX7/4bHMPcAsAOKSmad2uNRBXXBAsdKLcnLu7C3M0ADZXMgS4BK46mNpAlgJr2Vygd+586/x6+2nUAmwBYExDzjtn40Zr4DNfhDVnnnlYURSUWzx+YHtL48YeW3jnnUtglaQbLfToPAD23JpxXn0JLvF/jzmo/cAjDYBpLzItoM2l3GZ1ZgtwC7/kuStWgBVgBWpQgAG4BrG4KCvACnSmAiELsJRfgBvjeswkqwU4FoDJKmzuwaV2sWfyFt0FugUAHIlire8BzguA/eBUtYKpHwXasp832KvbhgDcU9y16zW4tfp7uUPwalh1Azi2AfC5Dz0U2Xetl/M+VYGFee2ZZ50hhPSjjRM4TyNLtA/UeD1gWKcTwTotOFOaddV3UcbNiDUYA1nEx48eJSbfd98Fb3eCBdi2HzdtzjYL8F7jxh+n7ZUewA2Rb2M7xcUkfrMA+BeLf7QMN3O+oH3z3n7Mzade/MTSJ7re9Uf3Gbx/VOWY+M2osjjyiFs/vEurU8aB23DsLDrWX3S/jdfnaG09ibZO6sxvdR41K8AKsAL1K8AAXL92XJMVYAU6RIFmAXCwB9iRCJglFkAOggN9r7AZyGooXKBrjkRdqwu0mebIDIJl7AFGdGCJC/EKONiCasWAdiSdUqSfPF2gq5bcHowVqZ8kWb0fnbNxw9lhQK1+CABEF6HMCgOa+3FufBnHlnklV5Slu9q3EhsfIQXBuHkyvgrA4RJkhXaF2FezKOsFrNZlE1L1PbdZ3IEtAPw7P9JypwBwrXNuBxfo/1r8w49jfR7EAg/CpftQp+C8gL/3wTn2OXxGPlSBWfEb/I8benIJ/ldwHIVm8RvpuGuFI65AmbKU4gqcX1/B33tRW1NuPvXrHfJVzsNkBVgBViAXBRiAc5GRG2EFWIF2VkCzhvaKwAIs5mkuzEl7aGMtwLYgWNAhYgGuIQhWJNCVFqgrMsaMQbByBWDML+riHA5y1SwX6CsNkE7sp2EX6AQAXjdzJoKqORRUDcGQnAUACtz8oL3CAtZa91NpAIzyj2uAiz3jzjbdRVo/TtCN8+wJ/bjnUk7993d1d72vNDiIoGrKUt0UADZgkKYdpAViAJYq33UzLMAayIYAmEAXzwkWAFYWXR2AfcB99tIfrauUdwZxfp2N84/yee/lQ3M7f3/z2FgBVoAVyFsBBuC8FeX2WAFWoO0UsKRBUnt1G90D3N21331GeiXlijy2+8+7B0v7wn1WpUJS7/UUem7wgmYpfWLSIOnpmGq1Hvu6m3NjAK7jjNSsvAhwJm+AFfcLvgty8Z13brYBMMGqK93L0/YAR4A3AYAJas3yGgBnCsxVSxokWxCsie9+58Ydb455BWNRUZH96M70dxYAbrT/eoJgWaDdPwsiqZ+yzBmVd+PmWRAF2jylhhKAfddnf0y6C3TBcWZ+8OZTH6NjUbdpVUNZjev4iHAVVoAVYAU6VgEG4I5dOh44K8AKDBcFdBAnWKb8vkM5tyQXaIyr5jRIetRnc16+pfabU6Z0G5Ggd4shTIOk7fHtR1qq+bD03o+x9xdG9UxyBwZwM8OzABuBsbIEwWoUgE0Xah/MbXuNfb0tEKpAkAJZpe2H/esjfrXihV8eovItU3v6ntosAEx1LHl8M/dfDwBTnUbmTPVnz7nnej/qMwHwuDHuQbt2F8gNmW4E7IYSX8TtgBuUJpbUS40GwcpqAUZgsi/j/FyNYZgW4LIPwGG3aLEJ4z4e5dkCPJRftNw3K8AKDJkCDMBDJj13zAqwAqxAeyqQBsC059cS0Erl9P3i5s3Pm3tz9+sbuFGD293Yi/hF6YGD7qq87EPTr/fTGBFgUMTpUaPFBCPncNDPUiQX7poxXYEZ7RvG/88AWBaRqo26QPsATHDpOhLWXxU4TVlc8d7FQwnAfhol3RVbQViGKNXtecbxqGwK5AnAmgt0aA8w+mULMJ9+rAArMOIUYAAecUvOE2YFWAFWgBVIU8CES788QSaiiJ+kA7D/ulUu0HoeYaRrCqJV+0G60ubGxztDgaQgWMiBvW8lOjQCXHkWYH+/r80FmgG4M9acR8kKsAKtUYABuDU6cy+sACvACrACHaKALQdwFgBGmVCE57g8wI26QMcFwcriCt0hS8DD9BTQwNXXJCYNUsX9mQrZAPiZRT86plBwfoLDe+HmzavqHGIXaD7PWAFWYIQqwAA8Qheep80KsAKsQCcr0Dv/s0grJPz8qLcffufK3AL56ABMUIn9lee7UsHDGIJcI4pzICNZh0vjxj1o5A9uNA1SNEp0OGhW0D9bgDv5jOaxswKsACvACrRKAQbgVinN/bACrEBuCrz+81seQGOfiDYoVk0+btEljXSktw2geWzScZee0Uh7Q1EXc3gK/U6v9N24JkMxh7Q+mwzAIbdid9zY2T7UBrmAZ85cYuTiDVIQGe7TEQAmF2ZLLuEgorNxLALAVD+6/9fpLY0be2xSIKw0TZtxfPE/PHcGXHS/Z7YthZx3603H3J3W59KlW3v+8OZAEFG9u+BM+vrXjx7SIHFpY+bjrAArwAqwAu2tAANwe68Pj44VYAUsCsQDsApSNO2AYxc/W69wIw2Af/OpT+3VJ8Zug177wDXyN7LgrAfYLamws/O5w1ev/Hrv/EXH4FXFfbLyGBwslQ886p5V23vnL/44Qk49WCnu3In/jgEkHqXaGiOPPOLWW3cl1ad6GsyWkW7oNqSbOYvqir4Cog5X2vYeZeQvnfmB1bc+1kwArvfc4XpRBeIAGCWR87owY+VNR1HwstjHosuew7kokV9ZPfoZgPksYwVYAVaAFWhUAQbgRhXk+qwAK9ByBUIALJxewNafMYiQxfP1n9+8FEj2JW1wLsBqyaSpl95E70UhumIp1d8HjP0QwPWXaP9g0F2v6C5+WA6UX0H10XhvO9LBPIVoxh+r9BGpj+DBzgYcmCq7nKmFsjgBZb+N193emILxmNCNft9EGWXhJis0gPJpfy6hMWEM1HbXKPHHcp98UY0T76HS71B1ij6uuEUyQDJcDACM9n6MN3X49csoGJWy8G4DUqttZKhvgVlKNPsbuB3/C+Z9l2XcXr8O9js2xwW65Sf0MO7QAOBHsWZP+EDrW4Ev+YfnDytIl25akYs5PQLQ1QA4eC9jeQC2+Apyb8/pKfYdu8cde1BcH6ExSnEjchpNwxhm4NlLdb/2tRP6DBBHlPGqBTtpPK1a2hsvO/p2pOu6qPKd4czDP/videXGgZArdk0YvGbcH3sCS7ocLB+E77NeHFW5yvFd9mVY6rGtoFL+8m889/l6x46xLNH7bqStesfA9VgBVoAVSFKAAZjPD1aAFUhUYNqMz88oyMKTqlDBmfX0k9c+Uo9kWjsDReFO3bz5q8/X0w7VsQAw5eb0XKLFKsdxYdEMwa/flYJOWIkBbbbjVFeOr7Ylf4lyh+E1oNU8Zo4+CtCqBIFyQS7DvlG6GPXh1xiPoJycGvDGA3BUs2zjitPatKRinhMw6HNUeQWwcl8dNHGMtK3svVXHxetVAJZ0ngCYq2AaKo+UK2b9ioVZ388rnzz8zltPio7L7Dc8Ltse4F/f0bsIY7zFm3sJF/lYB3k1/j9091j3tdG7BJ03tL7eUjnPHrLgcO/GgeO8fGcvrNHOZzTtsBVYXHDIgg88YLaNSNDzcG6RBbwH4B60s3XN1h5LP6/2uPLI9y48gm50qEfMWJdWTqFqe0ljorIx/YXmFXcuNOP9RACm/dSisNoAU38Y8OYQH4am9H1DkEaPfnx2P4Q12YS/fVgOypNFGefriZrFmI71FqT8pIubVXF1cJNpvM1NW2kP0C04hW1xbtzSKW6JG38WC3demqcBMNJ4YQ4eEJvA22QALgt3dZdbfBbnMa1Zb6Frr2OXfO3pvrzmzu2wAqwAK1CrAgzAtSrG5VmBEaZAhwGwB7jxQOmB7FFYRmUxxpfgv+Gi+nSynlasrVX41JZauVbjwvsKvKeD6t5+OxYLMDXeO/nYxUfo1mizj2yvqxZgahNjDYA/pn5kXHGnbY0AbDYDoBU/1CzAYcA1gTc6CBW8KjSGwO168boAxC3gbIJ5OgCL7d7NjULR6T6q7Az+DMMZaw4JF+kKTgeFOE+DZ72YgmCA2YSY437Z5X3j5L+a8Osf9PvxIdgAYNtyLce6v540pj197r+PHi3eSJqXDt2t+CpLswALWcANloqLMzRZQaAWAGxBXuS4YgUOBQCMz+uXUU5ZKs3yBKt6eyjy6MpvHH22br211TEAN2ylxphwjk/E58yzrooF8ORYgLZnRNoyxp91n3M960CB2v7vpJc2YWzKUg2PiecAuJ/0vtPm/ePNvwjtr9assv3FopzkuphHBYjV6899/bnIvuqQJbfyXanaNS28IbiG9dh8zQBczwpzHVaAFWimAgzAzVSX22YFhlCB6TOuWgBIuCMYgnCuHOj74409e018Be/9znGdTzlF56ewbPz7T39y3YXTT7zyerx/efUCXd5L75sADJPIBK/d3bDknlB2Cv+JK9F34eroyqc3X3udrZ3BPW8u8Po9wGt/t1saNbnQPTDHHCO1kSabdQ+wB5tUVw8CFYVaZTG1ArAJl5p2HshWg2957SYDcNQt2nNpNi28aa+rAJwNmEXHA7CvvWX/sNUynQ7AwWqWADBfxkX6v3jvlMoF+cGiK2gvKgFxBXArkHOaV2Y5/ie32OrrMIyijlyINm/22sB/ci0+K5t0C7TRDzW9/P0LDr+a/jAtwLaykTEkj8k6L7Jep32+8jyesAdYuTQPAsQMi23QfRpgmuO0wS0F2jLdl/V6VKcgxOO+hdfWZxwAo50QLNvGc+s3jq7blThpHUw41ctGXKAdBbqfwjO4kYC/38ET3h7qEXGBdtzC43CFjgQvs7lXJwJwtG/VXxx053nucVusACvACsQpwADM5wYrMAwV0KB1d3nQOajYrSyGB8AlD66t5YtwYf5hXJh/HOD67wSuuMDb7oHoAC56YOEUdyqohcuzK90dugt0EgBnbEe5QA86zt5eu+ExZnCzTgiChWlWox6/8fOV5xn7btVxHYD18nQqWNv29tqKskNwnt0C3HkAHP40WFygTdDUg2ChcpoF2JquKMYCHATXQrtlPB/H8yNqgBnGRcUsVlUFnLXDJmDWEeQa7wFwFrjNUqYRAK5nTNX+WvW1lwDAan/tQHkMorYHQa5Cw2pHADatumlw3RIArlhdJ8buAa4DgPX2sH1jgRAublTA2myx8DIAt+rTxP2wAqxAXgowAOelJLfDCrSRApr11wBgwK5UVoDPhgC48h5ZfyNWXVcE5gsAACAASURBVNdxN2cG4GztKAAuO8UpviU5DOkVS3KSnEl7gM2gUWjHhfvyi3BfJqsv0VPtAIw2KnuHq67V0fHZ9gBH38towY0NgpWxfmYLcCgKNKI7VyDWqaSSsu4BNl2ea3KBjrhMt84F2qE9wIf+xfwPvGLZR2ssZwRe6XhQ3wLXprUVReRanC87tD3E1jLvX3DE3GztOTYX6NCYsszL769VX1e1ukCbwJjovgzrbWJ5L1CV2YZZRx9jmgU4CYCpbrOA11wvixtyPADXCq0GUBsA/CiA9wk9yBW7QLfq08T9sAKsQF4KMADnpSS3wwq0kQIR92d/bGTtrUDqZYDCb+Pi/OJqYKulhekz9nwXFl6knvEeKF8LAFfANbUdE4DDynmu1ElyJgbBMqJCp7lAh4DY2F+LMVB6oPdUxiJWiZ7Cl4Io0JTGxXEew3Omf9yMIm3bF5wRYFsGwKbOpjU2GgRrZAAwgaJtX64fkCrdipw/AFus12r5/DF1HACbe2YzuCPre4RT3ZdjANh0ea7FBZoA2JGFk7w9wZH9wmZbzQLiVgKwv/fX/67gPcBt9GPPQ2EFWIG6FGAArks2rsQKtLcCugWY9tpu2bL0bX/E3rHbPACeZ1hjaY/qXbBczfL39dYCwJoLdFI7EQuwOcY0dZsFwFFYrkaBpmOTjrv0DH1sYXfpzrQAR4FXfCgcBbqmNEgWF2jnNmgWm0YpkgYpCIKlR4Y2zoj6XKDjLMAhK6rt3Pv16t4f4H1//y8hZ4b9vc0BYH98tjGZFmff4p32eWrm8bQo0DUBba3A3GQAtlmLGYA5CFYzP0/cNivACuSjAANwPjpyK6xAWymQ5AIdAK2QT8Ha+0EVjKqr/xpMgFygw3uAa7QAe9bltHbydYGOsFFsJGevZFKaJCOlkMS+U6GiRau8v/ibAiWdXWnI7kptg2L7XmTVSEpaJvJCDucBTrMgR0/E6p5o20lq7OHVi6h8uxVAXXQMDugQqx1brO/VjQBwxcU5vj51aNsDXKtrdoYgWAHoRlIYFcURoiy/i6F4KZFMeA0DL1lc4T2xOjnAVRZIrm0PMG5aTay6VKePSVrm1VYu0ClpkMy0RgScSWmTIuU9ALbk6fXPc+QKLszQ0yClQa3+ASFr8FClQWq1BRjn+klqj7GQ7ALdVr/2PBhWgBWoRwEG4HpU4zqsQJsrEBsECwGm5KB8TnSJ52DF2jqUANykIFgqXVGhu/j72lyVK6BJFl4dYBEN+IeAwL+kFElYckQPdlbjS/PTluVXIDtp6qU32QCYyuupkLz6QZ3tW1eOK/fJF/1+cDxwrc4CwIUxhdlB/Qqo/w5tePlskwE4AqCVwQWA2+aneuLwLLl11R7gdAB2ltcIm5Yo0JE9u5Y9wK0G4CEPghVxGSYXYQugKjBdedNRW2z7dzOX9wCYTpKkOml7gGmMZrArfb9vUtvN+vwMIQBH0hzxHuBmrTK3ywqwAs1SgAG4Wcpyu6zAECtg7gNGNGSV1mjKlE93aymJtozfZ9fJf/rT2MkKihH5GRd2zyOn5MFxLtABQFOUaP0Ba7EsyQfj2tFSMFEqJGsaJH+MQyxdYveWKNEByLbzuEfi2OIAeOuarT1x+Xmhk7IUu8I9RLhiA173WLRLysnrF1/e1yevy5qXN31PMaC8IJ9IGlNS3mF/XnQDYCSeC8NtzjWlQaojCFZSGiQExdpmS5GkNLb0tWvC4DXj/tjzGo4GaZg4DdJwOyN5PqxAZynAANxZ68WjZQVYAVaAFcioQBwAU/UYCA5HVb5r66lR4JRrLQGy4Hkg5sEL4E4CZj8olepn5dZxJgTj+Ks9rjzyvQuPoGBn6pEFgCkI1ssJY8o6r4zycbE2VmDN3LnF/zvppU0qNRF2EeCm5XNwUf6kYlDHmYd/9q0lUrNpxb38G899PgLZgFt63+i7HzmUb8BNoy8ouSwA7LV1u5+mCaU4D3Abn1s8NFZgJCjAADwSVpnnyAqwAqwAK5CrAklwnWtH3BgrwAqwAqwAK8AK5KoAA3CucnJjrAArwAqwAiNBAQbgkbDKPEdWgBVgBViB4agAA/BwXFWeEyvACrACrAArwAqwAqwAK8AKsAKsQEQBBmA+KVgBVoAVYAVYgSYqYEkDpfc2OFgqH3jUPau2N3EIQ9J0KL2V4wzbeQ6JuNwpK8AKsAKsQN0KMADXLR1XZAVYAVag/RUwchBzxOohWLIUAEZGMuc3cow88ohbb901BMNrWpedBsAI7tRT3LUL0YqFH62YAkr1lsaNPRYilf1jCGL2qCvdy4ui8CzeH4PnCkRGfhwp075HYiJ12bxzNm68O6m9cx96qG/tmWed4ddBNQSTcuYjmNWdhVE9kwa7u3cWd+3ehJODglypB/U7Z+MGlYc8pu79ZjkKWJXUjmpr5swlyC99o3YiUDq5GXM2bKC856nHm3YCccOsACvACjRJAQbgJgnLzbICrAAr0A4KMAAP/SpYAPh2YNIPgTQPeqML5V1+YunSrkm//cMzAJ6jqqOXTx5+560n+a8NuKS3a26DKln70oDchFjQ3ecc1/lHH9h75y9eh3mcYxunta50bqmUDc9nqFdpzZlnHqYBrTmcfrHXqP8h9ww8QkBqAjC9hi5P+BBJAFyScktSewS55T2D0zQAfhmdTsaziL4Oknv29Oog7g/IB/LCzt0naXUj8qkxjBv3oAn0NbSjINhxxfiYfkKQPNTrx/2zAqwAK1CLAgzAtajFZVmBNlbg2f++/QFchH1CXVo6zmNTDl14RquGO5R9N3OOr//85qW4CP1S5Xrd2Q59v42/rqCXuMB8zHEKdyF3Mb3XjTd6Jx+7+Ag69sbzt+0vB8qv4M/RwfhQX3Y5Uw84ZvFvQ+0i7yzK3Ibnpaqs106kjCyc5gh3Y7VNsWrycYsuSeuLAbiZZ0i2tu0ArNb8J3juhWcAr3b49frxwFT0Of+ME6WSdib8UO28cdD+j0cBOtwGWZt/86lP7dUnxm7DkX0sbSmX5e6uwmVaX6+i3ER8Fl7vd7qP2UsMbgpDeuZxVgoCpg9fvfLr2VRsbinDCtrf1d31vtLg4FYPQkuiWDhJluUKAmCCUNeRX0DqoPU0KgOAK+DoOCdqVtVIewlw2Y9j56PuWm/GWeqaZZQV2pWFbbqF2ZwTjQFzuRgTuKiyHHIe0nmdVMtrsnQ3d2W4dVaAFWAF8leAATh/Tdu+xdcfO+cBDFKBkvej99ik09fXBUuvf/+cpfjVJEBwcTGwBDBwvN42Lg168UP+YfyovoL3CQZKriv+tlCQ3/VfS9eZdsCZD5MrWeZHpF8p3+2Ng37GV00+fd0lmRsbJgVNCEVO0rscISpw5ojtTlFOPeb9C3/b6HSf/e9vnWe2C4S7bqjgu9H5JNU3IDRDV2IVvlR/HEBxtAZdHE/D2nw0AGtrq2IVPlIAEw++CZItAJylr4IUh2njYRfoDKuYd5FaLMCwqH5ctwzjb9xwEV/BmAiUFTQ6UnxIs7rCmizpXPGBOGJdtrVB4Bnqi+BaiC8DglZ781cwDbdcWJ0N2EZZuOr+C8DvLr8s6p5dkPLaAIjVOOW+Wt1yZByOc/vhd668OG+962kvBYBDcFgBYHE/tFpWWRKnF/N+Dn9SHt5+Zd0dGFiQAMA2QA1cp033ZgNcs8Bt5jI68GLsK1CRbnAoIM7yevbGDZ+vR+92rPOtO1++TUjxGW9N1+LLcof++qIF75+bNO5v3fHrRfhcKA8HnBNr08q3SoN2HVer5s/9sAI2BRiAR9h5oYMjvqL/DRck9ENHgFQXNCYAsALiSaevu0krs10Wnami5Mz3YFW9PuDUh2uGMrNf6mckLOXWrSvH9Y8a9SIuUA725xtn7c0CqrhAe9ME1/966VtLsXYVq2flgesAZ8nRf7VQaWxr1wbW4XLhdkJ9CAlXUPGXlTnlB+p5nA+mBVg64mpAwcrKZ0Zd5PwbgPZ0fz3IKowyb+KQf4PJBFcFoKjz7jS4zQLA+PyOT+vLEYXteQNwxHII2BntvrMqbE2suLiGXWTzcXs1ILGtLIm2866WPcCm2zA+i2dj/eB66wEwoBETnpAMwCEgHrS1QeAZ6osAuCD/Dhf8Pwj6ikJsoLUJ6hEAVuMMj8MpOIfCffoFtO9bnNsGgPV1Wzdz5u0aBKpDyqIqxL4e1Pbj9Q34rKubDjYAnvXII2/5bca2Z1hoCZypnmVPrnlahfYc46DdAlwdb9zXodkOlVMA74/fgPHI8Ty+Z9uljVoA+Pa7Xj4Vv4wbMPYefD5fFW7PkVIMnscA3C6ryeNgBZIVYAAeYWeIZv0lS9QV+DGHS5fTTRfuZAWOsw6/8djs8wyr1vauovO3pbKzGfV9N09y5fwRnmRNVgDsSPcBzfpLapcAbGWceKM86UtkARYF5VYasUpvf2LuuPJg+UUcO9grb+0XVorV+OH5dKUMWT3lufhjpxTyalzQAVjkS5NPX39E3Px0XVAPrq3OTH8OCuJjrOY2XQjqC2VxgqlXvbCvn6K6lVd/nyBYh1kc24Q5T4MWVRdc5WorsD5SWfvNOvQa7z5twK/fjYLgQmHwgbLseiW9Xd36HPqQqXbwz7tj+kHTctUxf3lxW1jwUwDYVZ8hcl32bkhkAGA6PzNZd3MAYNWXYSXOxQJscdMF7IRceukMe3Lb+/b/G8MVNxfgGWYAHNq7a9nbG/oA4YUJwHQ8pGuWNuoE4GCs6QAsn8S4fqxZgAfbGYBtwaJ04Q2X4n6c34AfQQGpXsLzUO//D2hBswbM4FMJ7dGhADxbCcBkwbVAblLALTUNPSCXeYK26vXKlVvHjRo9+g30NxbP5RjTNOh/Gn57n4WXBF0TkDW2VBTi0Pnz/wK/W46jW0O9cboof8HFCw55IAmAUWY9frMORx3yqHkW1yz/lATAKPcdPE+jsQWAXBxY7lmUXZw7D0rHPZnAeeHC976pA3Ut4yJL856+vvm+Dqov4fwA8/+U185yXB+97oO5bVz77PP2rrd3jaYbU4f5a9dOFuxWnU/cz8hSgAF4ZK23A8vpU7hdPZ1+FHQAJldlfGE+5FlmAUoSX9zC22+IC3Ypj6J66gJfir21v5+OcYG2WYArbtJVd2XzdWy/GO92fIE/hS/yj3ljCPeruUDjrvwdKHMq6hyIX+nbML5LjTrRfsKWtMdRlzQanVovXhddo+Dvel3N/dP02Zduf8obG+aAPaFOGWskRucFwKZFOATVANOiU/pSFgDWQToDaOPcg1VoiPYvJ30F1APAk467NNhO8PrPb/HXS+smPwCmPcB+w3F9NQOAqU8j+JHpdktXyL8RrnMcbvz8GsUrFj9tz2cdgZ4GlfsvAjAZ7reeW3DI3TYX0M7r5yGDC3SQIigLvGJc+v7h6jA9fbO0YboeR4NZVdbLcGPWxhl21SZ36Q+svpVuHgaPSBCsNrYAZ3GB1vbU0s1eHXwDAPbBsMb2SLM4AA5ZZH1xM7lJhy3A1nb09bJYqlfoLs5px/P6vGRtZ82arT0auOkA/Cq2ftyEaxy6wR8AsAV+/a4UBON8PynOBRoFn8HzSDx78P1zPa5FPou/Cbz9B11XfBkfmn+JGf9y3JCf6LdPZXwwdroGjvZh2qibOi4CVd1V29K3CcBmkci4/AIMwVnPRC7XiQowAHfiqjUw5hAAG3tvw1bQKgADAn8EqDwE3R5MPyb4gv/f+Or+ayuIGnuAU2DV3DccAlMdttFvAMAGrJsQjaIBsB8XAuCqa2q0n/qOxekSq1eOABxyS6ZTIsseYHOvbgR4HWdvNEXwH7EQ+5bZelyrzX7SALmVAbySPk71AHBhTGF2uU+G3NTDfeQHwMUxzhVpfbUGgMnaVyBPCz+qsQJgm0st7T3NEuiJgjQZABUEYIoAsCOwD1GSOyqBdtvlm60lCFbW1EEJAawirsdxeYYT14FOWgZgPwiWcoG2RHYOuUJ735sqVVFDAGykR+rpKh44UHIRcCtIiZTNBdpwsba2I5xt2l7lULtmdGvML3LcT8vUwGVJ3VV1ADYstIEV1IdMsrImWXgxiBAIJoBlqeAUj3Kd8s9QJxaAzfrma7Iiw+o8hSZv7tE19x7X/NpxxpMl3BM2BMDWcVXLl9xC+YMFt0jpr8YyANd9anLFDlCAAbgDFinPISZagB1BLjDkhpwEiN5wZK9yKY4PgpXdAhwJnFXpwgRg3YU4LQiWZ7Gehh/wF3GSI5UIQUdov2Qgq+G2mmHu2vjC+z0JGyu6GC7T/vuNrmV0X211z2weAOyDp2X/buCazAAc7AEesS7QdB6HQS3i7kpFzL2nse6z8UGaPosgQ6kBmOhmzffxOfcs7/nsM270s6rXbwSAi+XyX7jF4n9o0ZYNd+eQJVbdeICr8Vr8r6KV0zrEtZG637hGAJay8PfVvcmd5QKdBVjNtELk7qxHg/b0VlbTLO2ZUZqDPcApAJwhwrM1CJYJwMa+Zhp+RwEwDfhbq3/9Aw/2ApdjdQ0jHLhBO1NDoFktq4JUGZbTTADst5dlD3ASuGKMyxcueP/Vag4pwbdaCMCBO3ie33/cFivQjgowALfjqjRxTHEAnAaBtv3BVktsFWbrAWC1H1iPCK2NFylokG5GClzUhdy17RbgCuye6wEwrNWhCNXRfqrAmmgdtkWsjoPdZkEwnR6aK7RH43IV5WvU3YhtUaDTLMDGHmDsU3Jo/3UlF6m3N5cBmAGYTofwHlBlAf5DFX4q4FWxIPp5X6upflLBy9vTGnHlDVx8DeirfmeG9tM28au0pqbzBuBQECwTUusF4GxBsBJdoMMA3FlBsNL23dry6toAmMpRaqAs7cUBcMp+5EqU6XAOYWsQLAD7fQn7kFU7g3v2vCcuX3FaPmN/rjV9GHIuHMBjZRsNear9Cc9JNgD2u7bst6VDWQFYBbzS3ZbjgmB1CgDDU4euH1RALxJCt5rnvFzcHCvQNgowALfNUrRmIElBsLTotbGuyHA9/DfsfTkdoz0YT3JLvh+v/yf+Nt2Z6wJgfe+xaQGuCYAloo9W0jNRjsuJRqCtvFygq/uhDV3Q9+/xK3KMqVcegbD8M+X5X922v7YfN7KPth4AxhcCu0BrH8V6XKBTokCj9fxcoA2vhiypknIJgkUSmSl0cM5ja4QKHldxVUZwPWhxGz7Hiz1J4/a5ZotSrOXKjQTB8tfMy5NL7tOt+UbN1kttAGzsrZVyFgIJ3ouegn3UoTRIFgA2UxThuyDSRiUNkmZhrxmAFx2DMYXyGIcA2GI97qggWILy48rr8Hmlc7niAm0AJbkIu9K9XAdIHwojEGtpLw6Aqb8YCK7uEzasxLZUSQTiae2ovs488zALBAf7f9OOZ/sUNKeUD8D47UK0e4dufG/H80C/N92N19gDTDd4yY2ZUjfSIxMAo5yykiII1va0KNBDAcAWlVNdoP10TZo13W8msFI3Z/W4VVZg6BRgAB467Yek55g0SEUjOFWmIFi5WYCrAaySglNpFmC1x9cHXKsFWNv3SClpKgAsnI/GBvmqukfb4N8PuFWLLn82g4bl4QYdFwQLl2f40Ze0b4eiknr7d6N5gNMswAzA4Y9lDgBs+ZzXBcAx7djd+quFmxMFmtoPQR1ZHQMAFj/FGUjRUml/HAWU+4gajwandVqA46yPujYdbwHOsj9a9BXOCu23Dp8dt297336XGNG3qyVC6xBrSa+UT3CBTtk/rNaqu6twWadEgR6SH2TutGEFLIGtgmBVXuNVV+PGXKB/j/Z8sF7uFOQT7QLAehRojBE3QuVaRwg/q0ZmACa99Mjauvt4wwvFDbACbaYAA3CbLUgrhhN1za3mANZcjr3rn0p6JEs6IuVGXBDy91qaIz0Nkj+VqJXYiAJtSzPkw2K038oe2ze+P2t/vV8jDdIqId0vaceDfMMZ3JUjABzn/k3jiNOla1Txv430TRG363rWOi4NEvGIGUm5SwxeaERsRgwXSg0hvXRR4RFYIkmHC3gu0IblmcpY0itlT4NkixI9nIJgeVHJPwmdvJRU2QCYIjzrkZ1t7ZhBsGxlmhUEywjCVMb8fofnwQCeu/H5/Rj+HgoADkWarucz1ow6tViA/f4jUZkN63aMFdzcH7wu5JZutGFCLM6Vb+LzOA9j2Mv7AYiNAk3HrRCccKOjnS3AzVh3brP5CpjuzDh/1+A8pu8f5c6LR14AXI0Cjf3DutvwULtA+xZcX219TzHNX0+DVEsQLHaFbv75yz0MnQIMwEOnPffMCtSlQGT/L1l/i3Kqad0liDTKllxXfLhQlPd4eWtxpxi5f4VyW1VWYwOaQ8f1/Lxmu2Z+Yer7v1761lIj128QuVo/1s4AXNcCjZBKcQCMGyyXw0X3Qi9o08uQg/bl0Rn25OF33noS/dUEC7C1nxGyFCNmmov/4bkzkEbve/6EcY6tuPUbRyMCePix6LLnluB8uzGt3IgRbhhP1MgFTO7JC/G7czOmTDfgQkGdDDA0VUlzgQ7l9S06e013nX7a9uFHgg6lQUqLAk1g6gfBitmTTOOrpEGSYoKWxzc0bmswLy8fslcwHYCF3KGnZ6p+bqqRqofxKcRTG6EKMACP0IXnabMCrAAr0IgCsS6wym1WfMgIiEVdBdbJvAHYsFy2XRqkRnTmulUFhjMAm3l9/YjQta5/Xu2k9WvsCy4h5+6MORs20Daclj4MAA6l8TEB2CwbcRXW8vRa0hatB1jT1o7D8FS5heFS9S0t3VDdAEyCWVy5A3g38h2HXJzVOKWzKQaQIwBtA3OyIJv7f9n629LTmDsbAgUYgIdAdO4yfwWMH4+mBG5oRR/5K8MtsgLNUyDipusFqoLLHSy9RvqiEACHAz1lTIOUsAc4lAc4sxv08hnTF8CKeIem0JVXb34agY/Cj2Ufmn49XCQu99/Fxf6sa558+pHmKRttOW6sy2ZMm4EI3IjCXXngR33L3nuPP/myjRv7Wzm+VvTFAJyu8kgD4HRFRkYJi3WbUxqNjKXnWdapAANwncJxtZGnAAPwyFtznnGyAhYA9oIfdX04EqTJS2FELRru0+FOEvaQUmClo+5ZtT2y/zVidc6WC7gdAfjaU44/uFwSz0GUd+lAu3PnW+ebsL5f38CNO0b3vIL3DxgqALZBKUVORjTki2hMvptyQrnpPcW+Y7/2tRP6TNdlvT79ndYXijy68htHn53kAm3tQ8h5t950DPaup/chUfYPr/3qvv0nH7oJxXHzAXPU6l/yD88fVpDus3h7jHZi9/pzjPtEmeCKm0jzKcuCdw70lsaNPfbchx7qs0V1pmjUczZuUAEQk9rRy6GdnuKuXa/5Ua4t/ejHV5Slu1qLFB1EiDbnYxsfpYvyxx8zvjvrtXjzdzQrwAqwAvUowABcj2pcZ8gU8F2Y4J7zFqwei3CRtQZ//xJXIAjuFOQbDUVorFxESZW7TxYHlnt7XUrY0zoP9e7E4Z5QqgQtUqRX99mLFxwyhQF4yJadO25TBSJ5ej14FX3irzBkP0UOjT4SndkKwZFAT1qaHuQVTgZgua8ecdgvm4d0rbQAxwGwzaL7zSlTujUAHnCd4tQvbt78fB5zztqGCaW2egSIBaewTd+/a8Jhf3nMzT40W9pQYJu1LyELOBeie4A/e9lzt+fRh2V8+D0pzEDb42PmSFX6uwvOpK9//Wj8dkUfBhhGCtjyEOuFfMgs7Nx9EvbhB/ukzYbScvvSOFV+4O7unX4OYTPdk6UN5QLtjh37TFze4Zjx0d79yXgWGYCzfuK4HCvACuShAANwHipyGy1TQNsLc4gQYhkuNhBoKbIHZjl+sKfR3hx1DLkBg7+rwR6sAKy5Ebm4A38doJrcHimaZCiQBL32A1i0bPIt6EhLk+X3lkv06nqGbkT69pqoRizX23zjsdnn4SbHt/Fed/V9e9l6xsJ1hqcCcRZg/X18x9wrCuKNOBdoSxu4r1Z1kTaPAx6uRrTu6VAUqYzUI3C7NoA2EJ3cmgH3q3GOf9N/E21cXXDkZ3XrLx1D2Z/hvffiTwKLoH0D4neXBt3JS7dsebvRlbVA6aMYxRMmgBaEeDwOgAtSftIV4imMRVlNyWqM/ZbI4R5ArBUwLeVsddV7UhRW65bZWvowx05AH4Hs6Hv9g91IBTVYXI8pRSzFpu6mZdTM64vyKxDF/3ENbvuNMgpCkZpnfEIZ6hZaONuEdPwgYdZ2dJglAMZJfYvXbgV2XfctzSKcqW8CZyP3sS9DkN+40fOR67MCrAArkEUBBuAsKnGZtlLAC9ZwShwA4/3rcKE1C4NWwSpwRfgsroCmGsEf7ABctf5GjhuBJuoGYEvqJAyxkm5qqIVmAB7qFeD+W6mADYAReHWzvqfWNh4fcE3LsF6WwPman/z0QhsgG20GltucAHgLgIXyn/+tgklvHPpY89wnbHNLNuBVAagFgAOLaL1t1ALAEYiNQrZyZTYt1baxxwGwIwsnaRbmVgMw/Y6YgGnCbRYAVu2cs3Hj3etmzrwdi3cRWW9dR34B60ownysA+3218nPPfbECrAArwADM50DHKeAB8N9g4D/D83g8I9ZZXKBM1MP6+wndNQtvrAu0EXFR6WOzMtdrAWYAznbKsQU4m05cqn4FbACMz/p2c68tvgAmmhbgrqJ8Tt+ri1FcadRVYFt0ylPM9sw+dItxg3uAlWW3q6dwjT9egt3BvoG/6RrdswZjVFZnH4rrV65as154RQvKrZlasu3ZzQLRtQCwrb2sfdgswBFQVltqQgBMUwvmmKZ1Jgtw2HJrazLNSqwAePbGDUHqKB9y9cZ8KF07c+YSz1Lcr+1JrrhI79nznogF2HFOTLAsq75NKza7PqedGXycFWAFmqEAA3AzVOU2m6qAB7GfRicEwFMtefKUddaMikgQjAvZnyXtATbqhBLf52EBtkNdINd2uFzDrVu5pvmuvC4u0pbggvXdoYXJxQAAIABJREFUGPuXNGGVa3KhIA4zXH/98h9H+UO6is7flsoOLFrO6GpdsQqXwOPx+hPee4Gbs80CjLKn4RbARr8N31ptcTtOHOsBZz5MgWHUI0YHVX/S6etuii8jVuFL68f6nGk8sNjdleQCbXeRhiUDGmYYF4bTfHfquXPXFPXAOgkfotSAOs34ANqC++jBf5rRZ7PbbASAhXR3GJZiE4CVK3RBOhPSABjzDNyg8wDg7u7CHK3P3UWneGDZKd+DfiJu141qXC8A6zl8hwKAbfO2Wnst1murpThhn3NcvmJ9DK0E4PK4sVfF7dWlMQUAfOZZZ3huz/147wa43cMKXAlo5ezcedBQAfCz//2t8xwh9C0vJdcpTBs90Pff/aNGvYibPwdhFlcgzselKue9kKuO+cuLLwnnphf/H97fSx2HVZvqH3vogmctbQf560mbrVtXjvP6oHrqgfV9bMqhC8949r9vfwDiqd9Veg83A96MeU2/dRtQZqpTlFPxS3SCbT40nkY/n1yfFWAF7AowAPOZ0XEKaMGofo/BT1L5+Fx5lh4EK9gDrLlDUyAs3LV/DP/Ppx88WxAsLRdeaA9wXhbgVgAw5oYLc2d/PLfbAdj5BY4dbSz8dlmEm3jJmW+ANrZQB+35VRSoUvsx8G2FdR80X3/snAdQ14dvy/kneyefvv6IOAswzFdHYYy0h5IecTcCcKgCrWn9JQC9MbbKuJr1gRlqALb1r1+4MwCH0yBlBVubRdn2np9+KQ8AHjVaTNCs0wzAFndn2+e4UQCmSNIJgbYSb1zVAcDWfbP1tGPuN/YBWMv1izgYAmm/JN1YURGnbXmAoWnTLcAWQK3+LklnCW46fRxv4PdBUnqzT2LcowCiS47+q4U3hQE4fAZUgFXeZYBoqG1qQ4dcvYUU4I0AcaWu2I7fsmX4TdNvekf6bNZvDrfLCoxkBRiAR/Lqd+jcb7/r5VMR6GMDARieyQCsBcHKZAGu7gFuCgCT5Eku0LVaVS0WYH1V4wDYtvIKJHET4aMGAMecJVFLLAqmWoBTbgBUf/gJsKX7gBTiFbwZWK/JqoUvLVzUVN5LhlfrGOPnXnCuwMEEMK/Mz7dQ5/3xaXcAznu+7dBeIxZgCwDbphSxCqOQ9b08AXhyqdQXig7tihnFgnzED5iVZx7jTrUAx1llbfPJ6gLtp1KKSYUUpISynSiZwNUIgtXTVTxwoORiX65UQbbwyOQCnRIEK7AAhwHYeQntfyARgFMCcNn2KNfqAp1kZSVLLwUBI6srxvlL/FYgDoj4E1lZj3n/wt8aANyLBXlBt9BCx6fxHa88rWxAq6y8L91OwdroBmwJHiDwjirDO0qMrgOAe485dOERafMhy3U7fFfyGFiB4aYAA/BwW9ERMB8/FRKmOjZIbyQGz9MtwPuM6/vXt3eNfgFlKBAWPUpkKS4L9xAPnimyc/AgC+9FC94/V4NrSo1EewHJVVilScrDBZo6HHoAhgu0lNtMS2+cq7XpAk1ziHE7TgXguCBbau2qVl3qYRVcTL9kAjAOIDKs8x5v4QIgjYsCbZknLlrCLt2VtpQmumW5MgbD3boVrtA0mqzW1pgL7Ui6laVLt/b84c0B5PzEXlbt4bswxx33iirL1R537EFmflOqv/+7Rz1otm0JEhQak+HyGgkWRP22wr16uAKws2XLrq4Z078LGZXLMyxb2BIhvuYBcK7pkjoZgG2RoW3BsmoFYP8jZsk5HLsn2ABgCt54Kr6THtby9Ebg1gTgvINg2XIFY25qD7HVAtxiANa/y9R3RtiKS4Hg6LdCgSYd1wG4VmAN3JyrABxyjab2a3CBpg+lcsuOsyj78yHoNufJr1kBVqBxBRiAG9eQW2AFalKgBQCs3JkPOPXh38a5EUfBLt56OxQArABbOhdaAFjHt8AlORaAw3udqe6wAWDLxXXoPPQtXHHWKK3wo/tN6JltA+S6AVjK/4Vo7OSKqD9iQRqF/HygKg2OuvgDXPsWtZo+YDUUzhmAg328+hCy9pGnBZjSG4UiVCN+ANxA/75dATgTRMdEaG4kuFXeAGwEwXp0++svfczY158VgCNnsZcH+L6EvbvKJbq8ZxCePEEe4CxRoK19URRoAHDR7M/iHk2fWT8P8C+Ku3bhRpsI3WijDvy9w0ae4prTH6UBY5cYvLAsu14hq6z6HvH259LfuQBwZP8x3Jg9CzMDcA1fvlyUFRhiBRiAh3gBuPuRp0DzAbgasKlTAFgPROWfEenu0to8Y/IAG8G+Yk82Am5EJ33aZhVvlstz0pmfZgHOALXUvLK6DrpigZ6T1dKvyrG6/bX/84wZhCvLHmCbBThmblnH07EAXOySD6ZEhqa5Nd0FmgA4DN7yeQDBwej7XXjmlgOYJpMpD3AMvN76jaNVNGLzfKbzLkseYFSN5hy25eiNyQOcybJbQxAsIzew7cZSVgDWoy4TxKl9t6SVDUrps+67EmdxpY4EwRLOxbA2X+eDq56ayIgSrUB3zoYNW2wWYPX+3Lk9JgT78HvuQw/1meNr1AXatJA+/6vb9m8mAPvfbZordOUtzf2aXqZZmG0WYB3WR96VEc+YFWitAgzArdWbe2MFmu0CXVckZSxLrPtyKyzA9QFwNShVDRZg6xno7yWOCZjV1L2/tgGlAbAFOvq7RNf7SrK0Fe0F1heyopqpWeg96RS36O7M9N4fXvvVfXkBsC1KLsalQBsX2icaQB479na2ANuiQLcTAC+bMQ37QgtPVs6vKgBTWqS99x5/8mUbN/bn8XVsORfNZtW64zM2HtHsv+cf1G+uZNj/rsAxa1/mOeb3lRCgioalPBQG3TEnmePMBMqWz5UpRCu8GvJY03Zuw7Symvt2tdfedpmqhTYPC7CujQHbkT3FCVGgrS7QBMDmfNgFup3PRh5bJyvAANzJqzfCxn7f7JvPAKbRBVSp4Doz3C6k8qm8xkPMO3/9orttkmj1VDmn4G6rp5285G6yBXgEAXA1jVENABxJfWSuq219vDKBa3le50JcO2kAbHF/bjsANiE7AYB7B/eUT+jeq0hu0CF4b2cAtuUBxn0kpBzzoZPcuGtPg/TNKVO6tQBW5DqqgHXnzrfOpyBw2jlz5X59AzfqZXEssO6a7QTgKeW91/zkpxfmdQ6nuS/78Gkr51uA/bHYAFUHZVsbZLUEXF9EbfhlbWmV/L5iIDqwzDYaBCtmP726CbDypqO25KX7SG0nDYB96KwGwXKEn+IoLQhWErBa9gCHgmCpiM6OpPVVlvp6LcAMwCP1zOZ5t1oBBuBWK8791a2ACcDnfWdxXRcTebVT70QYgKP5jM3o0wl7gGsLgmXZA6yiXRsRn30LsL6mNhdsW7l6z4OkenUAsLU5AgLTeuWDqHkxXm8apLggWJ0KwCbE2oT1oyiH9tkaBZPANSkNUgy4DsAl+CsI+rc0KwCjYEEPhNVKADbBthmfEW5zZCpQRxqk0fY8wGH9jABa3Ya6QcCrhD3Ivfh8PuRHkTZXxwTiqgt0JKexXzUSZGtkrjjPmhVojgIMwM3RlVvNoMB956y8Ha5q6s6993j0/PWLz14zd01xsLR9E97zUzv0dnftOmGwNE63EPUjT9H5uLhfS3Xx43IRTuYV+HMbzC7n48flJ/j7cWpPtwBr5XxLU6gd35J8/6xblqAs5eZTDwT0WfHJhxd9/p6P3npYoehScno/WA/GNnDsuQ8t6cswZVWEAbghAA7lME5Lg2TZA1xJ92QBYOkIihrqp0GKcQlvbi5g/xzKE4AJRmICZoWsUgzASn0VyErfPwt32HtFQbyBL5nL/fXR0wiFXY0rJaiOb2WtNQgW1be0WTMAq3Y+NP16fdze+K3BurJ+f5nlslh2622b64UVmDX37hlCCs+tPXRsQJadqevXX4i93p3zqHc+FghWsNgz2H9H/6hRL+KcPwgqXIVPIlIaVVIUkStxxAXacfZGOZXSKMZKTGJGoz1XI0F7YlfcrEf19f/R6/9gahPjeAwuHDPVd4KKUO286add8gGYjsXNh/IOd85q8khZgc5SgAG4s9Zr2IxWA8wSfhgW4kS8FZMDVMJFWTgneWDcC8C5H2CyjABUCvfxWNdlIeZ7dY7DBcJ87LW634fWWl2gNRfpflEuvU8Wu7x9ldWxqfGQuyYA3u8n6+LUCMBo1pq2SIGcJQ9wS1yg7SmCSIH4sdI+39g8x448HpW1HLz2NEjkAqrnAUYd5ZZcKIsTcPf923it3bmPH4st7ZIBy50GwJHUR+b5mLDPUu19/P3vfz+Q5x7gGizAQ7YHOOtnttPKXXvK8Qcbwbj8KeSaAqnTdOn08dYLjEMx79mz712A32HdZd8fxpa+d/508saNl/W3ej4mAPP+2qE4M7hPVqA9FGAAbo91GHGj0Ky//UhFcQoCyvyIAFgHS7wOABh/P+oU5C1Je3c9cL6gUQAGdO/rWX9DACycwvXSceluMVmm+/Hh2YBys/IAYMCXSulj38tqPT1aBcAx56YtR27saRzsu02P7KzaqMxNyN9H0yBF8vUqUFUgbAFgS7on2yDjAoBFyraxC7Q1wrK+f9KfjG2PIpX7w+svXTVEAGw9cThgUP0/CzEAzPBbv6RtUbPVwNjIpNsRgBuZD9dlBViB4aUAA/DwWs+Omo3F1Vm5GvuWVQJg3b04LQiWB8DzcFI/gjbm+O7MtVqANQAO6Uljg8V3m+4aTWBObta1Cv/69895CuMlmNYfJVmWHxZFcQ/ePNg4pu99rUJiQRxmgF/eFmAXne3Ac39tPKqPQnfhjvJg+cWsY/UjPcdEWg6aD9yavz9rfysAG/t61X5hp3CXDYAnn77uksb6C61Cy6JB1+ECHQvAWdPJWHKWBkGFSIW4MdW6Bxgn1Ft6BOq4zw4DcK3fKlx+uCsw3AB4uK9X2vymzfj8jIKsBs0LyhecWU8/ee0jafXTjk+fcdUCXLNUrPDCufLpzdci1VX1Mf3EK6/Hq8rWjpz6TBsTH2cF2kUBBuB2WYkRNg5jj+13MP2P4Bm1AEv5BUDQehxLtQB74PpVD4A/RpGiKVBWAwDcPyAHJ81/5HNv6ctj7g+msdUKwTGRhmMsnxLpFcRDRo7aVlmAtwtRPk3KIgUcG41nCmDHj1VPdRRj6a4X3jFGZ5mUas92yAWaAJjWLkt//hrHAHPLIkDTONIA2JYGiXL+DrjiBj8iLrVDEGnkJrWmpKFzuFUATMG3jPFjTPJUDPZhjKOlUaBH2NcuT9eiQAJU7h49Sky+774L3varfewTdx5cKHU9h9eUT9l/BPtv046b3Sf0TTeDr1z30AUhYEkD4P322927480xr6CfA8y+sP901rp1Fz5Sy3z9NmodJ9VrhgU4bf7mHuhPf/qb3bF6QN+/PuJXK1745SHfxXDP0vQKXLSb/YGJBWDHGSgKd+rmzV9taE83A3CzV5Db72QFGIA7efU6eOyaC3RoD3DEBboGAPb37gIAfol9w4f68NoIAOt7gEP7fh25AH0swBKQO3TNgbA6eOl46C1QIA2Abcctw4qD3UjROBdoFAzSw+RlAbalgrG6ZQPem50GqQVLyV20qQJJcGQMOQCimDppAJwVpG1KhYJbpQFg3gAcA/SJ46xFV8d1r3QKhcctDYbmXUObIa0TAVg6H0cwu6/ZbhbgvciaNeM01gEYHkz3ClF4IrDYehZZCyQHcBw6Jp0HsE1sH9xIJJjf7ZZGTd6yZWlw86Yy/qWF6TP2fNcrQze1n8FzkTrEFuBmLDG32cYKMAC38eIM56ElAbDmZtwrAgBOz9/rlsUWitAMAP51IwBcaxAsgoRaLcDDeW15bo0rkAbA1ENMZOegc3//b0xeUn2QQTRoWx5WFFTu1f2y8B7TdZkszLW6QOPzfSJs00GEdbQ/ZHmAG18pbqETFagBqPzpKQieNu3NQYvFEA4MidbVkEWxBqj0+w5gsJUAXO84kyDcOFe2ZAHgOtYqgNc66urfn/euX3thbvmybZ+TRACGy7KLvOJWF2nPQjyIKNYxx5XLs8pNrLlAh16bA2IA7sSvMh5zAwowADcgHletXwEjnRClN5qMp3KB7irud5WRBslLj7S0Z7C072soR26SkfRF3V1/eFA7HlhlTQuwUS5TGiQfci37lq1u0vUrwzVZgXQXaF+jGEtwKL2RXzYGmFUE6K997QSVxismUnSuAIwbVOORJuh7KetsnQOfG6xAHgokuOfGNu9D7uw59yAYYjUlFlVIAmCUDYGUrX7anPw2WgnA9Y5zvwm7F8S5HdcDwHWtlec+3ggAY6xNd4VOswDDUjshFmABrK50d/gAHLEgpwEwHZfqWor3AKd9APn4sFSAAXhYLitPihVovgJTpny6u2evia+gJ32/WS57l5o/eu5hqBRISMekDylwvc46Tsve/FB7tXhpZG3Lksu87j79is1oM6uG7VKumRosXbq0YLPi+iDrFuQOW65dH0JtQObv1006Ru0nAJmCrTFjJpyflDpor3HjKc1fbB7gvFygGx0npTjKYw/wUUe9/GI9a+XD63vfO8qNg/Gk9fQ+By0FYOOzp1yYC1391wSAagKtAcCpFl8bEDMAt8tXHo9jCBRgAB4C0blLVmA4KMAAPBxWcejmEONuXbflNyu0Zplx1raaAWrNaDPLnNupTDM1SIA75WosR5X+bAl0RfIo19rdA+6RJoRmgWNqIM6tOIOFV8FYqwC40XHmBcAJQJ9prcaOfacvKQgWBRmrJyhYXp+VhCBYW8bvswu5km/up76OP/6fDxZd4jlYbKvB19oIgF//+S0PYJifwLOEfdXTDjh28bNJGr3+85uXwm/iS5UyYtXk4xapYJX8YAVaqQADcCvV5r5YgWGkQP4AHArQ4SvFFuVhdM40cypZoTXLGLK2lRXUwtswIiMIp3s7Z+XtcHu8KGacIyLeQFZds6ylWaapAJzgHt0gAMfCtzc/BYR5WYAbAOBg/20eFuAGADhXPeo5z7LUSXOB1l2c0d4A4PLbcLe/WLXdwQCcRRsuwwo0WwEG4GYrzO13nALbV64cVxaj3sDAx9LgkWJnuVN2npAFZwNe9vjvTbpk4dUdN7m2HjADcFsvT5sPLiu0ZplG1rayghoDcBbVq2Wy6lpbq5XSCcGd0qyKSccrLsxj373M2B8cimacBpYJ0NhWAJw2TkodlQcAJ1jjM61VXjcE6jnPstRJC4IV2qPbBi7Q27fi2qhPvohxHazmJ53tssuZKsoOpesiC7CL93bAHXt//K2swQD2K7RjdA01FddU9+Nz8j8rGolVAJEfYw/zt/GiksbQa/eAYxb/NouOXIYVqEcBBuB6VOM6w1qBVgPw67d+C2kIxC2eqC4iX18wadHF5FKU+IixwG4Z1T3qtP7B/v+DypW9ufjhfHrztfiBigBmyM3K72z6iVdej78rgTG0BwXZ+OlPrguiYiZZgPv6/tRr2R8c3deEQCPk6rV9e79rKa93HxprKL9htZTVWhwzztix+G5nOenRUD+m5rogtWiQdi4Nh+NZoTXLXPNsi/qrBYCzjG+4lxkiAE6TNcmqqAB1T7+8xgDgTOl0MgRraikAxwmRdZwMwGmnUuV4ngDciiBYcHV+CsOeToCKfe9Poc+PIajhY8i68SberwCwcK7CcXJvHm0cq0xa1Q0DMN48itr1yu/t/z3puEvPyKYkl2IFaleAAbh2zbhGhylgAi0NH1+0rw72iCPfu3AhfXE7r936rR8IR5zmfUMDAMVn8XdgAY6z9hrwWkJahw8iryHl1wvVRbnb0OZnNOkC0M0TgPGB/i/Xcd7G/x/WlwlQPQcW7Ple/j/9UACW1n1G0bUO8gvWA8Bw7XwQJnXKnxwaw6juPwPa31WF9mi/WUEZv6+ZQH133Fj8vVc56ZFHPyGwj9E9pFgSOA/lx7dRsLGBJEWO/+TDiz5fK7Tm0VbafLq7dszWItOnSa9coQfLo26uxwU6eSxi3vnrF91tG0BSvWRt49v0+0nTJy4wWb310gSm43Wk9/GbVQAcE5hpd39P4cBRA+49KEx5WP1HIgDXEOF4SAG41nEyAGc5EzMAsJ7GyGzSdIE2j6dFgba09/ST1z6SNHIbAONiqhc/ui+gntoD7MjCaY5wN+JvCwBX9vvqe4ABz3cIIU/1rMol1PvfeP41wTADcLbziEvVpwADcH26ca0OUeCNW24/VXddNoaNgDvFQx1ZwgVLYIGNzCzJBToLACPly+sx7YNV5UIcuxmdKmD2Hmpcky+Z/0qSzFlAKMMyKbiKsdhaq/twVQcAxw1nd3nQOajYrX5E9YjSenkFwG+9PW4Z3oxYp6OL5lu9HadGnRTgl0qv9aVYpIMuU/SInTP1s2WLs2v6jD3ftdyYMOsFNx7iLPRJGmQ4D5paJAVozL4j+1wt6cfMOr24YIJbnaDzw/YI2syzrTRQawUAp4C/oUUUWhMBWDpfhxsjeX1QupREXfWDja53mq61RPQ2B90oAK9ff+HzlhRBA0K6x0tR+DL60wHYGkm4BqD0hz8kAFzvOBmAs32dplmAB/r+eKP2O7QbN6S+iOuJG1Trtj3A1ajOFc+j7oE5ehqlpzePWqH93tCN+mfwhAdapb1aAJhcn30XZT0IVgIA003/JZOmXnqTGQQL10HjMQIC6MoDUD352MVHZFORS7EC9SnAAFyfblyrQxQwLK+mhVZZYXGBd5JmnS3hQzEPbmx3YorBft+4PcBZANiVcppvXSaY1l+jX1ibZWBt9mRtBIDjQNHmikvdKQAulcSfzSiTBHaDe95cEOfKHAOJSUC9uyjkgWXHuccAPs/COfpFCwwG1s84l++BPaP+pmf0njVGm4FlO84FOmksOeqROOca+knSdUuaBkP1cc0Am3FDC0FwbZBnbTJoL8+20kCt2QBcz1x8q66vUo2wahG3CtV5rXeark0C4NB+3aTPjAUMBxxXzHAKkixowU08MwcwtZmQX3cLIPpqQPQPLH23HIAbGScDcGu+cUNRpIOtTs3rW7cAA1Jpz+4VNViAYwG4YhUOIkkzBDdvCbllTQEGYD4dhrUCKQCsAlzhjiqsG4F7stWNOS8ARodrpXTHB+7WeO1Id1Oee4BjLKUVMN659/nBHWF/5WNcqSqWzb3mWaA0yUraNACOcUlOBP4tW5a+XQ8ADzrO3gVZCOXbrFOPRACO68d64wHrJAflc5F0GN4+aot1PLAaD9WHvB5A828CFVxnxnnfWUxWCqdxSHMCAG5hW482E4Dv+eithxWKLqUbGVPj+pby1FYH6hatd0ORsNOCYCXkng0A2ZY6B8F+Po6bqV/TAdjPD+yvT8Ie2jTATTuea9TjRsfJAFzjJ7JDijcLgKt7gJ1/w2fodOUOzYGwOuSs6NxhMgB37trxyGtUILzP17vJ2AIAtrhAhyy8ee4BxqzigLAuAG4nC3CNAJxmOc4PTJEfNMFtOr9+cIdfluSDNQDwkKaQSrEGKohJAiYfrNKsin65LFbDPNvKAOZV6J598xmwEH4v5iurrjRICdopwC3JwlsJgJz1hkDqOmFOqkxe612LrjX+BKjizQJgeKDc5Qg5C10EuVoBxbPWrbsw2FeZ0Hdant+WAnCj42QArufMbP86gZUWcBpYgBHFWXNhTtoDnOQCHQmCxW7Q7X8+dPoIGYA7fQV5/IkKbF2zpmfCjrdpb+lhtoKtsABTAC0Dcj36ls9OvuTiKe0AwLa9PzFRhmnsSVbeVluA49a/IQDevPmrz5sN16lHXQCsR9vWx5ExMJdfZYgBeGlPXACoAFqTwTALWGGuFRfcLEGw0gC4lrZqAbVaokDnAPJZADiA7ixBsFLG761TPutdi671/Pyl5QHOYgG2AmIDAOy7Stssy94c2wKAs44zLwBuIA+w0mvs2Hf6drw55hVoGIkt4d+cSNOc5lLPeTYc60TSIHl7dRvdA1wc41wRSq/kpVA64NjF5OHCD1agKQowADdFVm60XRRoBxdoPYJ0xArdJi7QPgBnBKwRA8A56MEAbAmgxAAc+oas2QK8Zm48bKLl/gE5OGls9593J0SgVmXmP/K5txiAg7VIcyMOIjpbIVo4z3uRbH0LcGRPcVoe4DQY2z3gHimkCG3N8EafNnYYpyvW6LQ+CPgaHScDcLtcAfE4WAFWIE4BBmA+N3JRQE81FLKqisDKGU4DBPCbfMlFczVADQefqoDhDm9vLoXGX4unyjNHgavgbrZdi+5MFt5D8BxLe2ypXX9S7QDAoT3GJvBCH1w0rR7qPcBPPznqu7ZoxDFplUYAAFsDcsEry5pmqm6rd/xe42q+Zf0DmhHI/SqdbgFWYOg4Bw4MlrZvwqRm2L+sRqIFuK0A2Funt8sNWvwzWaVxDjS0B3jp0qWFF355yHfRjh6tWZ1aBInl7tJzhVLXc3gZuDJ7510Q0TmpDe0cjaRAatS1OA2AE6zX+GkUV6576ILrEiI7B+NtdJwEwAmgHeiYUCYp5VSwVm5B7oi5IaD6eO97R7mdagG+6sNLFiBWyB2VyTpXLn/8xutyuVjjRlgBVsD7WLEQrEAOCoRcjfVAT2HACwWYMtyPkwAYvOt8BxcnlKdXQW4IjgVSn0i5tHJGNw7AeUeB7gQAjguuFBNduJ0AOIj2HHca1xMEyxadGe3HRVtuCgBH0h2l7AHeuPHm/hw+yrk1kWSlzJi7lwE4uhqp7sao0moLcGYATnFTbwkAk6R1pPcJANJfkoQoyX6RSAqkBPfrtM9dJhfoJABO6wDHky3cGRrQ28hiaU4D4JiUU6kj8WE/Se9aLOKpHWoF/vmU/3lwURTVDRS4jG/ZudfAyTenfDfb6uy9p/t8BuBalOeyrEBtCrAFuDa9uHSCAoG1NQTABqy67gedQoEiu0ZANgSeJuQm1HOMYwkW4MjoPQiPy9PrMbWz3IgCrazQkxZd/IBuowxdAAAgAElEQVR1b6/Wiy2HsD6ImONB+0knXFxaoBZEgW47ALZEt25oD3CNUaDbAoCTNGi3L66MEYwZgDsIgM99aElf3HlWy3pTO1n2QTdyTtcBohGYTYNoWwqkjJZj29QyAbACxtn3LpBCViyHtT0CAG50nCkWYH9Uu0VBniPtweEC9/E68jZnAvl6AZi0GfzPnWEPAs1CGwfAXzjlH2fAkqu7rw8UHDn1y0/8v89nheaQVRgq0hyWbboxCLJW23JzaVZgZCvAADyy1z/X2QcwCKuvlM6blOrHtPKasKpbcpsBwNEgWBJ5d0WQd5fGR3t0tb25LiIaLkSZmxWk048MysQBMB0P7+u1t//GLbefqrlsV3TXrNXG3mAG4OqZGYBsYhToaHqn4QfAaWmQEjTI9YPeQGM1piBiAO5wAK5nvVsBwCRrDRAccWWm+mmgaQNgqpdg9aTfmn/Cb+cXUMx0v84MwCnz2i0d8XHhyH+3fIxD82xknATAGSA6EwCnaWbMIzSHZliATQgN+gcE/+HPO2/cd5+9X8G1jBZ0S5Lm5+A9WxR4QLBzQtlxvmvWAdz+kxTilsq1gnOl4zqbDYCuHGIIbuAXiauOZAUYgEfy6uc8dw3y/oimyR3zILKUwn35pGAvb4stwHlMUd/f7LWXCVDz6DupjeFnAf7q8xG3Xy/iNEVlTpxvhwJwDa7WSVbmuBRXQ7oH2D93UwI2JZ3iDMAdCMCNrnerANiXNsnCaKYx0pcjCRAVmHh7bm0nuAXMlMVTjir9OWb/cWYApv5i4FNZsceMmXB+jIU4Avr1jlOPnJzgKp4ZgH0NE246RAKOUZ1mAPAXTrn8elDn5bhRvtstjDpIuAMvKHhNAGATZrEtarvv3lx0CnOwN+wb6QAsJlb6pYecgzNsPv44i/cHN/tKi9sfrgowAA/XlR2CeWmgOBrdv4HnpGYBsCjLVRGLauWqIxQEKw8ZIgDchD7qGWeeAByzBzhuWE1ygbYCsD8GlWu30NV/Dd7wLgISVQv2Bue4B7gePRKjQG/ebA+2ZekomI/lJkHcuFL3R9dz3tVSJyV9Dq7jxP/CRd3HY9pkAI4K07Z7gBW4Jqe1yrTerQbgWs5nLssKVAHYCVyYdVVs7sz79I1aFsArxXLQAJhuspSc8nPmvmFzDzDCf1oBGDda7l32+A0XDuXKrD3zrDOEkMrCDe+Ceeds3Hh33HjWzpy5BHO+Ecf7C6N6Js165JG3/LK1tDOU8+W+h4cCDMDDYx3bZhaGK2/JEcVDHVlCtE3lylNvEKxQPRNyQ4DaJnDaigXJE4DjokBjHgP4RXsOkaqnanNqHgDPuGoBAprZ9q8pAN6yxdlli1Zt6B2yfNYDwAlgWqseKQD81eczRHb25r7Uy0e5tFCrBq04H80+UnLuqly1bpccjws7m2sgNccA3EEAnBKtO/N6MwAPxaeV+8yqgA64VMcMdJW0n9esq4CxDgDuZLdnBuCsZxqXa7YCDMDNVniEta+nHcKdwFcHe8SR71248E1b/lsKVmXdG6t+FbIHz0oKgjWc5c8XgK9FII0IWCXCW1/fn3p79pr4CjTW9js5dQeEIjdnWq/pdggOQeC0GZ+fUZCFSD5M6ch7f/qTcAqh+gCYxpKLHqkAXDlH7VBrm49/TteiwVB8DlJcYZUlM8ViyADcUQAcnwYJ08i83gzAQ/FpbX6fr//8lgfQi0plCGrcgRur++P/7bBgPoXvuY/R+/AYWzJp6qU3aWXVwHAt8dik4y49443nb9tfDpRfQb2d2Fd7NayOK3HwpcnHLj4irk6zZqZZgitj9Pbi2i3APcdp+3cHgM3fRo2L/Xq1WoDzAuA1c+f2FHfteg3u2Nuw//x8Vzo/AdA/PmfjhrPXzZx5O3S+yNcP7z9K72sAi8wd8iuYxxzXKfyzcFwKDBZYgDPUxzY5uQE1ZqFaCVvlZuAMGG9akrX+/KGsmL1xw+fXnHnmYUVReBZvjqn06/SWxo099tyHHooNxtesc4Hb7UwFGIA7c93actRGzl0VPIoCTDVjsJZ9ufQL9OzkSy6e0oz+uE1WgBWoTYEsaZAYgJWmQfofepElAnLKzYW2TYOUZb0ZgGv7nHVKaQOAN4BY/h81duk8jr+n46/RBLoArafxY/4lgiJHFk5zhLuRjuG9VcUxzhXlPvki6hyI927D89K0OpOPW3RJszT69JRPd/tBr3xX5Fa4QBMA4wbAieRW3YgLNAC4WNy1exMW4TgEX5uPa7b7odUKwOg2z025JKVYCCi9lUCT3JtdIfb1jilZCTxNANbKJNcXzsXw+EJ+Y7h3U79SPK4DsCsLAHPlWt3f1d31vtLg4FYqS+NAgLCTPEBfgUFM9P8mOG7WenO7w0sBBuDhtZ48G1aAFWAF2kIBBuCK1VNBbfLeWAbgyhnbsjzAtg/I1pVbx40eLSh2BUX/LwEsDpWupCBDtH0HxjFxwSELPkBWTPX4j18sXgpwIFAzH8gkIJacdfQtN7XFB7FNBqEBcAlDUvBKukLfqwAvpKMHwOJN/E2W4hAA+1ZgtPMUjh3nt1EB4OQ6eUoQFwTLd4Ue21ecbO7nzXsPsA7AjQbB8iy1F+gArAElWWlPwfn8I2hIllYdjgNrr7l3V4PTpPohqFVtmwBche0wAEvnevSBmyZyBurplmRlHc5zvbmt4asAA/DwXduOmtmCq088TJRd352lBB+pGXde+1PKF8wPViCTAvqPcKYKWiF2n6pVsfTyDMDNBOA1xcHS9k1YBboANB9qv22xZ8cvBkv7voaDZF0xH5lgExC44pMPL/p8FoB3nHgX6FraGSoL8K/v6F1EsAuQebXHldi6c8Sb/nsQrxYAJq1LbsGZdvZRK+k3LfFhgPSwheecAXgarJQvAgSPIsswQGg8RCZoDj18aE5bg1qOx6VB8i2xulW40q7cHYoCbY4R1tztO3f+Rzh9klGniWmQPACeBx2xDUrO8YNYadZh/TsmbB2G2/KcDRu22IJXZahfCwCbSxQCcaWy56Jdy1py2ZGtAAPwyF7/tpn9SAPgi6+afgauqPzgPyMS+CP7vxsMYMYA3DYfZzWQLHuA7591yxJcuFBEUNsj0x5ggquu4n5XJQAhte1FT04ER0pdk7ktajSLu7Iql7MFOL1vMc8tiy2FYnBT0dS3ap0+ZyX2+slgr59esBZwTQJgX/8s691sAP716t4fYDyn+fPE+ffsnj55smb9pUOlotN9VNkZ/Bn+Vvng6T2yCv/F/A+8Qi9McAWQXQXQUZZMVVrIVWd98NZLvv/8Z/YvuUWqU3m/8thOgQXPOmblb+MA+Imtnx23e0C8iLIHa/V6zzp65RHa6475M0cAJiv8uR4A/zXtG4Y18Hi8p6zGeH/aAccuTr3xkPH3wmpRNPf/moGwwscpXVI/0iXtVUmXBCCGpfOLcDe+oXKaOLOWbbrxEbOOmTpp+eM3XheBb4Axvd/ISeDtsf2qB8AfU3txHedE380ZluHvYKwfwXumBVjt27UBsO4mnVC/FgCORIymOZv7gxmCGzkTRl5dBuCRt+Z1zXgu9orsc+irm3ChFNwNpC+b1dc+rVz8DKDrx5fnfHw50n4SdWdu56i3Z+/Tv49njRArZFGsrlp8xYo7rn0q4rYS0+ad5VGjJr2zdb+d5njQVe/be5xjH/ra031p46FxG2V6Uf8LeK6vCBQeoz7XRrWw9M0ArCRvLIVVxgsa6/nPFuC6vhYSKzWQD9ZvN5OVMuPIMwFfzm1ldYH2u61ESi4iOE4MkKJgrW3apqT6Oe87i5WHTRLE5wjAWaTNut6BBlka1cu8fGfvbfht+gzeg5ORuM5LTdOD18vxQ/W66e5cgwWYXHmvQBvk1ntw5SdErkIvP8b3GgIeOd2WsWJ/pPu3QhQoeJAOx3Hv+00E8Fzr/IeyfH4AfPNSb4/wNsxnIgEv1vQK/B3rNm2bd8bfi2HvUqvp8EvodCilJnIHBm7w9tSG9vDieCYLsOYCnVS/JgDW9wDTOHw3bcD5AtxQWEDu0Pw7PpSf8M7rmwG489as5SOeu/SIniq8RrpX0Dl+tHOSZtGMFJJCzhdO4SICaIJJp1i43Adg/IDNcwqFLaYLdJcQ47U2X0ajk/EsDjpj/ke36HtEh3Gtw4zjceYVHWdb0pjNSdA4d/a8/WCjWpSFc1FR4gs87JrYT2B/19JNQU68li90TIdb16zpmbDj7Rdw+LCgiBZwzAh+BkmdB/HF8kl1DahFAqfXWjRwlJPXIfok5fSlC1AG4HZZ8BzHkWIhTespAKIUy2FaO3Q8gKY828pqAb7no7celmCN9cdfEwCnpJmK1cSHWr9AXgCcwXKbtk5NB2DN+gvrlZgH6+Gdle8fuRZAvKkRALZZgPH9Nh4WMN81tySke5oUBS+oE2LeOuKL+B6kG69hAHac1fgO/bQnWKReJ+4xzg7A8UGwKKDVGz9feR40o5sKtFfYA2D50bjAWXFBsBiAK2eXFk3513jZSgBGmkznVFzHPZxXECy2AKd9xfJxXQEGYD4fUhWIWFOF+z4pC4jGp/aWKeulAav9IlwG1xZhAC5ir5UHn6q+KBbfSgFgf5z9uNt3PiIDrvXesPQVgdssZXoLQiANgPwJ2vXC6osFuKihvLSe1VusKAj5uAbNZruZtOgkALbCrye8D7ddA3I5fsDIqmJ9+NHAAcqLUI4CysQVXEupsVJPyJgCGS9o7GPkFAr1yp5YLwX8SrhgWYgfIRVh1NJQAEQZYK8X5+P9CIazLGZAAQDn2VZWAKYxZQDvmgBYXbzOTXbpNrUw4ZeO5wnAea13LbrWeuJuXbO1Z/QuEb6h1zgAm8NQe4Bxo/OKBACuWIkR6VYLpqX2AKOxd2vvmQAcuFfXOvcs5c30NZY6getrlvb8MlkBmNIdeYGuKDK0euh7eYNUSHTTAGmUZJcz9YBjFv/WTIOESr2UHilujBl/L4a9BdhPhVSJrlxJJeTs3HmQlmLINz5kdoGG2XdLlvpYm5fw/ACemdMg+ZBr2WNsdZOu5RzlsiNLAQbgkbXedc02BYABt9mAsyCdk/DlRXvNdHfjzABM/az+ytN35zUewwJsAnCpUHBOdqX4ag0AnFkLo++2dYE2oDVitSW4lVLiRkgAwLiAkwvx+masc2XvnOfabFiKkUPQmYfzwbPAVMvVdZKiUsYLGmvz7DpVr+rZ6lmARqXq6XJHvSfBMhqKjkw92ffSinnnr190dwpgRtxm82irVlBLA8RaXKB15dNA2Aa+fv08ATihzZrWu1Zds52FjqO5QFOVZ/A8Es88LMDGEMRjiAJ9hv7mhl8sQr5ble6n+ogBYNzgPV4DZ8v0ou1n1SCtXLMAOK3fVh/P+Hsx7AG41boPt/4WXHn8EnhyUByL3Lz49Gtc/7p3uOnWDvNhAG6HVWjzMWgf8JiRplpGFRgCJPf1vyi0PcLqS6NQGnxPigU4+HIxxhOx7tL+3RRLrQ1UMwGwdNxt3hwa0qKDABjpKgK4tUKrI90dehnHdT9ILu0QiAG4zT/bPDxWYCQpoLlAG3uAm+MCPabbucISyIoBuA1OOgbgNliEYTAEBuDOXUQG4M5du5aNPC8A1qCvH1ZBBFlQe5/Unt29xxYOYgBuv7RPhtU2es7BussA3LKPInfECrACDSjQTAC2BcFK2QMc6wJtWIAzp1RqQJqgKluAQyqyBTiPk6qONgxvDdWCnqKsjiZVlaTAdnqbWuybcaJQOEW6LuVCfgVPFSzVD4yqXR/TnuaXMEhy6Y4z2OBQNehr9Nq6cowtwPWubm31GIBr0yu30uaPjL+vQQvrTsni1f4Ics9EiMn7sQ+G9rdVQ8/PnLnED1XvDUx9WWtt9KPODdgXRx9YVc913bf8vRloFwnk5RQ/AEFcAnHT4moL1pTFLVkLdNWD+T6C/ucEXyKWPMDmvmK/3zayAFtdXrJo0aEW4Oj5zwCc23cCN8QKsALNVeDlu7aeKlyxAb3A7Vls9/LHxrpAb125dZyWHikxDVKeAIzxhfYA43f6ZMD0fXj/4IpCneECnQbT9Ww90fesxpwtmfYo12oBNlPuGH3H7j/Na7zN/WS0X+shABbO9QDLz2KU5FW2/P0LDr+63hFnBuBq5pPjdI/FqvGmAqshAHbFqU6BgnpRfJyQJ2LIU9HYNph0THkr0ta/eufL9eIVYAAegrNDh1wEdFqIu70qCAwlINfyp8HdVH4F8PrFyhDl1/HPhZZoeaFQ8kYb0XrC2eZBM4JJOfOxh1OlKsIj9k6nCXTFgYEDAaPra90bqwOwf6esHgCuAzDrCYKVaQ9wvVp0KADjDmfx0MmXzH9F/9iYe3vZBXoIvlS4S1aAFWipApH8vZY0SPVagDGRZAD2cgznNWFLQKFMTdui7mYAPlvbqdCaEVjNtmOvazK2p+qn6WPTIWP7mcebZUFef+wcypGsoo6rwGGnrw/tQ09r4/Xvn/MUKnr71MUq7wZR3e2l9Zd0PB6A5dr3LzhibtRCXHnfb9N2vK/PmW/m+9Zze5vjWXjl9NuxtvPw/lfwpGtxzXsxAsDGdSZSaVa3zNV0TN/CxwDcyFmUXJcBuHnaxras3RXtxxfMKfiqItcKM8KeDqjRcPEayJr50fCBCSC3lmNxFuA0AM4aBMueQsj7EqnBAtzOAJxVi04F4LLrHlEsqLyVlZRIw9wCnGLBYPe4lO/PpItAull3zsaNme9sJ11Y12NJyvrVr6UJsUWqNptJvZDP2m+e5VKghKOn1iF2HQAc7cWeK5jSI10Jq+8lqHCwZWi5u0SnAV6cPCb41Ql9QfNx3wlpluSk5Yv7bsg41goAn3nmYVpU49TPfDPGm+UUHSkArKUsK5UL8oNFV/gxR5R1WLPyRo7b8n3HaesDsOexeDTKTYDRaBOMR7N8MNX3AIezn4QA2Ogi+RgDcJazvfEyDMCNa1hXCzE/OHqS8bYB4LlVVxAvHVBoysoNuHugf1pCeiDlxrHzpQPv2+fQVzfp+XuDL5EaALiOvMS5WYDf/tX/uMqcg6ZGZi2MvMfURFtGgjatuyMBgGu1YGSFrxQXusTvEfNCs94LVr8T24VmxgtC6zgjF8LR7Rmx80sD4RoBNBeYa2St9InWk5eykXVA36H513guDzm8//CO6YtwgemlShPLT13wlNXV8flf3bZ/WXa9gjtwev5c8xzrPebQhbFpcOr64dYqZQHgSBAsIe/AjyHlSK+M27PkGhGiVSqkMT3uHZYAWrnDLw2j3u8T/fxu8Lz1lY2cgzm1G7lZmbFdc1tZ5LQxv/8ztpt2+uVycxUW3aWw6H6JOgO0/RCfrb/EnwfjuV0WnaldheIfy4PlF/33cN79DiWxLU6dnKsmn76ObsKEHjpkm+XeeGy2n6O526tUkq4z7YAzH352+xNzx2l9VXpIsFLb9gCjigJc7ZgBuBHrcOS4Ld933GJocPtL7zO7Hwb9KiD6UErfeee1P92SEYAj2+WSgmfxHuC0j0c+xxmA89Gxplb0iyt8KX0HX0ofQQNtawGmycVAcPChzmKVpX0M3h01SoVEjwD6FtQAwGo8S4/o2ad/n9fwJ+Ui9h8qoNZDX3u6L8t46kmDRHs+mq1FTSdTkwubaZDMFEeWNEilTnaBLr7zzs34cfPPz1rUTYWHRqCq3QEYQmVyFYwTNA4U69UsDarjxpHTxWuk+VpAuMExBADcQDu5XHzX8uHxy+YMwHSJvd0pyqnHvH/hb+sZz0ip0ygA13ijJVFW87PSiDVV66hesF5RHjf2muKuXbjWEPq1hj6H0OelWePNci6aFmBssXvaB+Bo/bCLc9pxgtX49sQqwMSP4bXwbbTjw6/fJHk0LMGx4/GGcqfWH3EQnLQHGIaTidjK9xm001QADl1HSmcjrnfGoO/96wHgBOtwxD2aLcBZzvbGyzAAN65hzS1oX5DIF17dA0wXkbr7srZHNzcX6LJ0V8e48gzZRU/NAnKFlimwdc2angk73n4BHVZcnrUHfrheHewRR3YNyOUZ0yAtQrn/n713gbKiuhO9a9fpbkBAjRiDGWOMDtelzsUHRsQQH5dc8YPrLFHIY9Rgt/hNDEwyEh2j0aRnBaKDOtEgSCYIRmN0AMXJTSDBCIwvwiyDj8Seb66jkpsQAxrHANJ0n3Oqvv+/TlWdXbv2rtp7V9Xpc07vs1Yr59R+/veux6/+L1+7w5mCny9Yd3IZHvjhGcH6D3jw2g99+2+/tUaRCMG6MIcjaQUAhgfFm0v7D2yF0fIsRVIFmkWLzGtcBYJ1ASB1UtECUtrpLPsYuvP6qB4sT4bYEj9VHF9YXFZ2T62ech9sTnwQBa2l9Sj8nVd2rImdJWux/3vQ5rppPdtC/7zNq6Y8Cev9KWp8O+D4pPwBGHoALesZf35NTJOlK5t2rKe7/8PgnRfNnJ6y37x9We7s3CdxjQjPE4lxJQUFZe9XEZcLyfNsCTyjbU6YW+SaX+R4ZfZdMgC7fXAy4L089OmFGDPvRr67ZGySDzDIIjwOMPhP8Ix6IdQ/zoNjti3qO2qTQQV9qt82BHh14dwnG6HuKHUAdte5hLzTaAB2XfcuiAY92bdg5EV5TgJZEwRLZgM3uIwB4AYLHLvLBYDrF+WkIFiRY9B1BHKZt7YGgIdgL7RKl79f/r0n4S1u+MAawO9H5s17VzYIFs6Vagcs5t3boc3r4WeIwooPqmTd0ddeHT4kq8pG8oFGtVnV8kLIaXcAhoebcZrac1rGNZPD9AdqmXWRAk5FE2uZfpPKpI4py9zRHBMeTC+Hk+s5GISMz7JorKnjxIoUAAft7IL+74EH4yXwQwUeGE+D9CG+f17NpJmGZuKS213i+tcAshgeMt/KYAINFkX2ZNty8CWbH8jHe3m0qYOUr4ybTJM9tl39pOPaPwOzyEMCTfGrry4bMzBixK+g4nGMcIQm1TteW/k83adfT1hetY8d/2flI3B+sdozByBg4en/bd499DhVyvIWX0KDGdemprg80GbCEtfBsP00zXKk3fRrRuQZR/I8W5J0XeO8mOxK0hZnGa/MhScJgNMg1dfwagEwnGURuGbHyrTtaYTHX/hYZN+ydZKCYDUKgKOWiWQJzGMcrDlaiIXWhkkm0EyUaG+KQeBX/DebBik4ZkygZXZ79jIGgLPLULkF5oHrdWjgaP9hRVoDjA+JnBtVLA1SHkGwlCc4RBV+ueDnn4GIfqiF4H2eOWPptHOHaGim2wZIQPKBpgEj4UdUl3jwE46tBTTA/wyD/0wOwmWtYrI2mfhiL+0BO2vnvPppPuNZ9nFOlgzBsFNfikYBOAa4DABbnhaY0v5CWiFrLsDyaugQX4Ktg39vzQrAxKr+JTxge36P/qevRMoXcHyG34HHUQhESf4sMJWGZIHnwIs4nhln0FYEOnf8n+99TqU8NiJRxwP5Myf07EgA5XByCPiTJsybrlI2aV/rAHBaHW0ATg4+hZY7fZUxo8/89Nq1/RIvsjQAOJJ9IyY21lIibQxZxitzLWokALM+wnHf4PqIEYAty36AMZH2/JA/PO1xrntCEgA3KgiWjMxNmdaVgAHg1l07rZHzHvhU/NO0Oi240gvznzrDtj2Nx8j0rsibI6pk4inLL0BzV/NpIwlkAYecxcDVnrU5AOcswnyaS4JNCXPFfAbBbyVrepYix+a1nQbqWIYxgb4CAPcRjlY4GGtoBr1mzSld4/YfyrpWNBqAKRliTuDyBRbp+AlH88vIuuZXPKJ/4I8CTTG7NkpAW6tc68Otut0MzPPW3YNy+M8HZMuyWmO60TSYhbKqZr+RvSRzHQzAMg0oYSx1c+kUWIayGgCceJrFrvNFjlfmhG8WAE4KbhVNteTtdW6wrbQ0SG+s6nsSKlNuFNE0SKLjSbm9ZWRsyrSPBAwAt89aDsuZqMFvICIDwe24WZoIgLm+wDIPfqJ1aQENcLNuqUJM0nOYrHhc6aacOXQv1USqGXQKAFcgmMuEC7p/sZPujQZk2NcvwEPIRDg+FBrgKAATaxH4990FP4ZBfFC7CnD5LmN+7AEnaLP2sNrfWnn3Aeb3UGvM1f56qZDI4fw+rLOjv9fA2KpamO81MPP2xyNftmUAeM6cRJNifwFlUhVh0VwBmKc4kLQo0RqvzBnbaACu+/Vy/IupAFwsEP/hZ7OOAjNmvC5ANHS37+gL1xcWrV1GbqbM8JSAAeDhue5tM+sdf/PUYzCZSxUnVLUta8ZpS6eBWY75tIsEmgiAMb1DLMetAeAh2WnclxFDrP0NBMHVAjfRPk6NbJ4GwFEf4JgJNIAb7QOcjwm0vA+wtwyhn+4vX/teb0yDCnAKZtm7eb9D2K+nJQE4DMSl3gcLxsMOgEsSQbOkrBXYq0/G8yzTdUXGukLnajlUAMz1L2YAmAqgFQmCBfNMNIXWkYOpYyQgIwEDwDJSMmWaUgJberd0HPZH5wUY3KnsAOHt7HWTlk67OwGQV4JP8DVbrtoy8rCxzm6of6iojQTf4nKpXDnm3YNdewVteKD9X+PszZxxRnySOZpsr+1TV0wH0zzLShhnbn3wFjnFr9qTIV0vQSNfG+c++2mUFVx4Xoc1OgnqsmbroVxEfQdrm/MDTSTSchZYxXENUwAOgS67/JR8+xKvT7y1kDBVFLVJB+iRejgXNSRM/ZRRA5xnbta0aNA8AKYiOXODYFE+wHkDMFfU4iBYmIav5muLFVXhlAfGAg2wF4gL/XS5fYg2SIJmmKfB5QS/4gbJSruZF2kCDX0PygFt/QWixHjCKam4c2UB4CSALWq8aeuGx7MAcLz9aJqkotIgGQ2wzMqaMkVIwABwEVLltPm1878yFZ6Kn/Eejl1rFlyo3/G/D9qWe9Y3t/zjyw0aStt0kwaFqOF9ccFTiyC11Nc4k24IAMNbzxsghcK3OKCHQ/Igt9JRukAQvCvUVCfNNXi/IwwAACAASURBVK8+JEGWFWVEm54AwGUY58UgiydQFqBReRZMCMfCv5mXF3XzdMHaCbX3WR5oYBysX5uM6V3SuRTT7mWBwmY3gVaNhpp2EWLBS+WhktN2fC00ITM2z3S/Q+FURQ/ROe/jTJCuA8A4YY4fsJfmCI9tfmDKNNexNsA/0ewZX/Ad7v87qw8wT9YeBNp2+RFeFGg6R3BeAIygK1p0dQCOa5n9tmMRphOCawmjUfPGKXGupVoGaLZLVwvPWZ2XVTIgnOd5Rg+8qPGmXTPxuCoA250dl1XL1V9B1eNq5yL5LQCpnwowDsDjL1w/nQ12RZs3/2HTZZ9jAl1FIj7H/X+N9ldmXU2ZYiRgALgYucZaNQCcv6BbAYBh1nBDiaXTqAvDtXZ5aRbEAbw8jWjSXPPqIxiUhl91CKVJAAzt4wug/+H3g/9+G/4Y8/VUAI5oxuldlfGBJuLvmIOJ7LACYFgHNsVaFvBSTrOScnXJcy2SUsmpXuT4wdI04dzvvPB9rDrJIsq//J/3HcWJ6sx2FWp4+eVr5sRnHD/Pi0LbjACM+YsFaY28uQaa5WDiKmVF65InAGe4Juflr1tksLki2k6NvF7E+WTaNBIYjhIwAKyx6r29vXb5X/f9CKrO9G9C2/eNHDxv7MHOy0GzdT/clg6Auec5jkX+FY4fBoBzE/gLPRtogEuWPbtiOd8B4X+41r17AN5S/x0EBYD8hfG6kBtxT61daxB8jm6E75+N9udPAvpZvPmu2zWm1JJVksyXYUKehneINcA5yLUGhHsOWBWRqXb2TqJBwTT9qj1QV4DnZ2DPP83RzoeAKxhHIQDM08ZJPAgmiT5P6IqYZ2OnWQGda6KdAbxi6UDmzMkCwDEwzPAgjeKKrUWGtc0T9AsHYJx8hrlyZZf9epO9BQEAR0ya6V6aGoDB1BlBN0kqycAfBXmVsrw+JfZLogY467XJH1PsnNXRrPptFXGepfod5z3e7GeNacFIwEiAloABYI398LXzr78D7Jivh7ev223XfcgDV4DPOqgmAzDPBLpqWZNE8EwBcA2XoV/Ldm8iDtmMwOzYI44lzuArCNTY9qKtd6GZaeRDmV+mRvbUEMmQVEkBYBxTzEeVHWjBPsC4Vtft3WevSIBXT3sKT27vCFI5pfkZ59YH+huL5VGD5EHb+SrfpLx2vJ84/00yJdUzsK+XcUy/Q20yH4DFEbyzQJIBYEjCOkwAOOMDep4wzY8Wnmkd6r7TwbVOAmiSrt9NqZFqZgAeOThwGZseKdEH2PP15Zg6c8BYaEKdsSy9AST2S6YAUJIPC8J9JzE+Xhd5v1TDPqSepfIar6TcTDEjASMBSQkYAJYUFF2MB8DwIP8Dx3W2yGiAswBwALg3X7CwJ+iLBmAEcZ4WuB0BGNdEQluZGPG5YABOhVeYglemXOo4RhOAc+sDAThBg+tpeMVBsdQB2HGsv+XNOSWAWSR4GH1eZgO4fMGB54PWzj7API2y5oMfV7OSQZuCWyRPra0BYI17Zt5VWg2A4YW5p+UVmVnLAjDK8dVXl43h5B/m+vmqlFV4YRIDYMn0P965DZZxP4TrxaKUPZH44kXzJZaOWfWvYZx/IRprmo98UC+P8eZ9Dpn2jASGuwQMAGvsABqA0RR56calA9gMDaVJJtAZADgMmFXvi5lAOgBDCHrrNfjDCLzhG0zOw/mS6pjRt5b27/89BEYYA5rm8+H/T8GG2elY7tcAvtdHoo3OmLEQ5oU5FINPLdedn8cPyu8mxLrcca3noN7m2Rs3XMzrE+tQv1fgBgMBpMjsypjRZ3567dp+drlSohRTxfmaw4YA8Piud0XRqgMATogknQa4teM59JENgFNBnl26Z/60z75QoBlf+adx9rUCmTUMgPMEVpx8nu1pPlCFa1C0CTR21MQAnCXAWZ4AzI8WbjTAqXflZgBgURokngZYF4DZ/MCBJnnHayufByEFeYBRXn1gCvQKnTM4qewZE+YJ865KnLdaPvrB84LkdVDK8kAWvP0NFdHYyrwwhUjf/wLPLf8T6h/C25QywbboelnGm3pSNEGBvu4FkJbSrcX1INZ1J69adncTDMsbAnPNELpL6I6XernlBd6D/3wgTJ8m4eag26+ppy8BA8AasotqgMktLnGfbJAGmAPA7oHOkeWjezcu3Zs0FRoq4cI0DRKYPw5XKAy+tASi826G6Lw/hX8PdHR2fLRSLr/qHSNWt+WSq+GC9nG4EXTDjeCHWAYenu90LYKRlb2bFHUjidTHh+zKmDEP+2kP6DaEfWIdh5AjaZhOy5mX4OfLiiSmDR56AE718c0BgOX6kAHgBFmnabJxLWLyF2jwkwBYaNYu80AjOkd4e0zyQY3bpNEADw8Abr4XEflaMgTXeI3bZKFVigBgXhTlWloj610aLGFiCZGlrb4SKV/ABOgK0xGJ+oB77DYm17BXB/o/m+m7b8TgwGSeiTVnnMKySZGqdQBYok7Sy3beXom8QPefVWLlguu2ve/Auf4zTNK+i4C73P2C4Ev9ybA+UwUNs0HnEl+uZRlvoSdUTo03AoD3LFs2pkpG/AGGPBpi4qwrOQe7w++QzcEipQlHX9u9k51SHVCjPvM5TZ0OoqeVfiyvcZh25CVgAFheVmHJZgNgVRPoCOQiABNrtw+cUQCGY16EYteai5pYgN6vcwG4rv2N1UdA9m+OV1AQndgnNR6uhoS3ZPKaYM+H2ssRjO0YAPakKQwsFchawt86FYB5+XsFQC3UDotyAOM45R5o+Ce8AeCs8qvn7QwkLPFQzF0M3lrkbAKdmwbYALDGDTSHKkUAsGRkaRh97QF6RP/AHzmmyJzZ1R+4BSbJwjpu1e1mwFhwAXNX8PIS80+w5KBbEuctmzIuNeAdfU5LvlhUAmC0DpO4RmgAcPgMBIoA0b2jfu1L0/DSclAdr85p8+ZVV43sJ6N3Q91D4cHnTde21uOLFa8tX0Pb1z3/DPj2HPyN9PuowsuEGSetWr4Jvycd39Lb2zH+N2+/APflU7F9aPPfocoMun2dcSfVYQHYcp2tMJl74Rl1V7mLTPzIvHnvsvU55zZYQpKn4GkQU5ZV4Nn2Bqi/BP7dybz0qsC8NsG8cE4e2HaVB+6PnvdkT6mT/D+QTupZaHOU33cFFEurQI7/b00WtXOOjdIeWmn8n5WP+C+6Yv3xcn7nLdPh2p4BYI2VD8yPa0GwfA0wBJ+Cs+OIgn2AQw1wPa2SehAsHQCGMxgCa7mng7iOgP/jBWdWYEaZcEPzbmL+DXWu38ZsnpaXWgYajpXyDW7p3dKRYGpMr7RMft0QlBPgumHa2VQT6UQTaHkNMHs6KGjX0wCY64vNly15s+w4H++0yRvejbv+SfTnNgAsfzEzJtCeawdawKh+8kyDZEygVaXvly8CgLFpiTy9Ee1OQu7dYGYxU0uJOmEfcsCsAuTp2q8mA+BEuI4Ape9ulXBeawEwZSEn2q31nMUp0e+zjFfnVOnr/iL4WnvWevEPADA85DwNB2j4Dcp5EAxzfyf5uHVuUvsqJtBvLf/efdDWF6A/dNPbAX9nwR+cC+4VYIm4B+A9yB3+Cvx+AvyNBnk+Ac/haKI+2h+4hAa4BrKUdUUSAEOzGGzWAXcDMsqDY8saCz/i9z2Q8/h5+H4J/k5ZcXBNoKkXVDA/+1NgELfRA2YvCB45vG7pEe0vyVpDZ0+YOnUJGADW2A1sGiQ0f160+c4rv3r+3x5XIqWXoMnDIs0yaZDQB3jPvn0/OfLQsTtrqZDAjLnTnlwuu/AGKV6XToNkW+5Z39zyjy9j+6wfcDAO3pToIFgqAExpYzEYBF4APghj3gX/ngDHps7esGF7WoAt//g/+AB8CdaD+p8ItM72iK7xs5544r1g3LS5dtCHyjJJaoPT8usOawBWAN9gabQAWBB0qwz+dRMsG3zaDAB78mVNqptP8zg8NcASsJB46cr/RYQxgT5zQg8+PEc+MmmQggoJmmBuoCmsx/HJxZ+F5cV1+IAqAnM2DzC2q1KWtzkl9nQjNcBDDsBV11lVIjbuKa4fMAO1hY1X5RkoKMsA8Ep4BkMFRuijC2D5Fnx/1C8Px13QFofAjOV/nnw8Vj7SviYA4x3vDuj7i/APz8wZtLwA4j4cE7IIXPh6vTHXjm1FDTB882B5/PxrHuHJivXRlQTgCKyKABjPdYDhtb61BheAKciNt1l3s4gdMwCss/Pl6hgAlpNTy5fSBuC6fzA+hG+EDYM3gaPgjwvALFwzPsII0RMQeKuDgz0is2sKupU0wPQiSWiD07S3wxaAxZG1yZvwMuab4Au+inNCaAGwwLS6Cm+eb4A30BAALTTLwi4TTbWNBlj+MpU/eLUOAMtLSVxS0oxTpqt4vmgTBEtGbqZMQRJoJgDGKaaMJ/TBTTM/hqa0NMAQDPRmP46JyA840m5R49VZ7nQAdo+MAi8LtKrfo4CtCcAVy3FOs2x7OxeA48eGDIDRFeKM4+f9BtcmLQiWAWCdHVxsHQPAxcq3aVpPBGBBECzPVNm1IXqzFyALPpGAEPWgFvUHtlgQrEs3bnyQ8nVBk9YaAB8sT+YF3mLMoxMBOAFyU3LJepPxyvzXPvtpUY7ewN90OJlAJ/j6evBZ6ShdwMndG8JpQjonrvmyeA3Jd+EtMJjN0wAszgGMAzAALH+5MQAsLyu6pAQcqDZsAFhVYqZ8oRKQ2eP09UPSGiW8l8u0DxMMz4u0l02hK1b6iyPlKNDBOCTGXPh4dRbdAHBdaoVogInzfQIv66EXowHW2aBDXMcA8BAvQKO6TwJgyk+XDvRQC0Jx0UUnUuY/QVCsq9lANexNijbZpN/MJgXD4KRJyAzACXltDQDXN1+oWRXLqwafB+3qzDwBGIfA1zi7P4MXLhiggvoYAA6EIfnQKby8GACWv/JKaJbkG4uXbBsA7u09pWvMH7vAtxoCJ/I+xF1y/XdeujGLsEzd4iUgAXv0IDyodAYH7wSTKWGgKI1R1/1qo88gGk3VqrBuJJIvTNlMF/ytDQAUpGqUCG4lNQfVFEu8RtN9gI0GGOSWHASL8teNmUAbAJbay81ayABws66MGVeqBGQ0wAkaTQPAdQlLALDl+UynacNVNcA4BEGbr8MhDHRBf4Q5gLGQ5ANN6gNMUCBN85C0QU0apFTTRaH4io4CnXph8QtkWX/ZPqBcywNwKviywiDujwGEL1aQkSnaQAko7nsPgCmXprxGGjkvFKFccI2PumlI3i94igBe+xHtchHj1RFsJAo0uBBBG+DXa13rteUFwTIADJJQA+DQXxeCYAUADIGsqCBXWYJgGR9gnY2uWccAsKbgTLWhl4ABYG8Nar7MOUWBTtCYFwbACX2ym0yYAxgLSj7QCB6O4sGDFB8EI+0aAG5NAM6qWde4KrY0ACvDbyCgJoLgu750+kp4eOVpLwdKJXf8dXe/FAZo1FjflquiqMH0wK/c2XmgtF86sjrGAvmLFMGw0dZTUy2ptKdwvwjSMaX2r2EWnjTk2HUhj40U0Qg3LwA7oK+fB4S+FOYcC4IF0DIX7q+r4VhXtiBY7h6o/31op5OWbSwNEqMBHjk4cBmT/swLdscEz+OnQXpt5fPQF0SQrn24aZCY/kwQrDx2Pr8NA8DFyTbS8uKpU3pgs9/v/3jTLc9uuz3PrvNoP4828pyTTFuigE2B/25CNGMJcLQ84Ept42DXXoEfsUQfcimKGpUGaShMoCVyDAc3izB/M29vGACWOWNqZYwJdFRWQwC+wQBaGoAT4DFtM1Zc2556wz2/xEA3Q/oxABwXv8K1tB6ESsJUGV8MQuThe+txRYRLzwVAnZeSvGsd9io5x3AcaVrdvF56isarc5LEgZd8MhoFuinTIAEAW3+AP8iQwkuDBJHSLfdwOKYEwDryM3XaWwIGgBu0vkXDpWr7t51/9nHVCvFSNsEm2D527OHn7dv33uVFQnoRopZMecTp2gfPo6yDkrmDecNPiyTdcgAsC6McYWhFgcZ2JCJ2e90FLzVE+0jygYZbnWd2q/OwFTSe18OQqL2swGYAuL4NsqxzDte0lgVg3IP/d/xrW+F1iig6bqJ4UJPzlaUvPpiDDDM1YQCYLz7Ja0zE9DcBLMN4HpLX6UQNqIRffmxc7CxVxyFRXthnHuPV2eR93Qs+Q6Uxopvw8vyetGr5Jk6Z8BhWSDq+pbe3Y/xv3n4B7nenwg36TXiz+u9QZYbXEWiYtaNAk9KEo6/t3qkzZ1PHSEBWAgaAZSUlUa4Xslt3TJ3yIyg6kyrO1fYumjoZHhrsZ2rXCfcW1yJoFjETYbTcP/g/OkZ1rQm+8+AUykES7rpGmf2OGma6D388g45VOuvrzz77Mg+Av7Rx4wA7Tboc20bSHHDMvPYkxKhURBae2EZpmNLIeRs0134A3LulQ/OFgDYAozDFqZfCleNGkabXVeIBRbi3DABLa0S4MuQBdZrGRLQYjfIBlnzAT7sehYEB0woKjrcsACeaP/smzv/w5YkndjilHXC9jedQhaBYVeKsEhwPzY8TQDuiRU4Dcha4pc23OebaMnNn1ztlfH12x8gzy877xzLyiJlhx4A9wZxcVSaae9hUa2IJcAJhRQC3iYduhmYkUKgEDADnKF5GC0u3fBMLqGDZ8WwAwGlDgLy4s2zXOiIJeBXaRwg+p2RVfwTtoYlJ8DkA3/8O2sGE4vi5qdThPhpoiZkxeiBtW+WxojngmG99ZtsTaXPL47gqBLOaxBStZ9kl7nUQ6j6QCz3ktgNgnFyyVp2XnsgTSSYAlngJkZgDGAdgAFj+bDIaYH0f5UDKgQx1Qd9vp2UBOA1uMeJzCiguOfatCTcLtMgh3Ca04cHhn+2asE9FEx2AsA4ApwFl5AxkwDSxLpQlFtkCvsh38c5iHPO+cYOPJkTZjoCy0jihQxlt/LJlr44ZMWoUmqaOZsa4GMb9FuSHZ++RlRIhE7q7P7YTy69Z82rX3v2jXoF/nsiZ4+J5PcffIrqCifp2LXcXcbomzpv3kXflr36mpJGAkYCRgHfdM5+8JLDok1PuADOQ66G9A/Zg9Vi3q/SKD5lpAHwTrMQ4vy4E5nN/YBO4GfoaXh0ATtQQEzKbuO530gCYgfTEObBjBhnk7ucss04JmsREDSIfomtm0oO281VYg69x+m9LAMZ5cl4KePKrONY7tm09B0VGMvLIBMDppuzJKZBwLAaAZc6QWpnhDsCKgX5igqXlZwCYq931Ij2nATBCssAEWRqAHYfcKQhiJTohvLbf/8DBFxPTNgW1fZBVhcraiVaPeK1Vvz4DCKpjvQaQeZLwLKfSTGn4Zqf6ZGcB4O/d/8Z8DiCzU4kAc3Dwe6veeBKeZz6VdHWD4+uu7jl+jvwV0JRsVwm8vrrvPuJaX6jPz113fM8pDdsbb9zfNx9usPgyyAHLzivgWfsI/zsOafHxPScLX/TorgnVZ2F96I6tmesZAM5xdSgADk2Ng+ZZH900uEwzcU47TgM1jCECrwjUHSX3pTQf4NQ+olrsGCDnHegrx6UyTTWJBCRMn72Rpvn/YhkDwPKLOtwBOKPfb54pWlpWA5yqQZWM9AywtpCn+ZTQ1PZVBuxzOkY4mDKNn3tYdEpQY5P1Ab5zwRnTAWh/Kn+W1UoG88gIwDLdembUew/bW5UCe7bFlPXSBeADBw68I9Acx+YEGt0d1/ScMCk4IAnO4WNWkhZZRoCmTGtLgIZPCLZ2O5yvqJDqgr9CwJMnLRaAT+g56ZGipWoAWE/CBoD15MatxfrLBsGl0Be20QAcwCfHhxeuCwaAc1x201QGCUgCcGL+36B7A8DyCzHcATiD1jYW6CZDW7hgLQvAkkCXmkpICJa+RlNoag3ABj7E1wt8iEU+tcFJ4h1f+O1t/bIALCwH4wBT7kuEZthyGmRvPE554FwhZIM8EkzGcV5Sc+b4GcdkwruS6AJwxXFnstpf1NiOHdN/OcckOtQCC0ymQavmXgEPMUewbeZhDv2HTZd9Dtr5Psw/khrHl8cet2Sd9eFpj/9G/kqbXvKtn13aC29JvlEvSVYcfeFjtVy9go9OnfSRtH4JSvvrRAHYXecS8o6vGa6AvHfAW/WzYMaelhYhVaQ5ptuE++ajjkXO63LciWWb/DPUDy0T4CX9joP97nmjRhHaTQByDLvfBPeGv/el64G4RF9o8bEO9vhn6TG+sarvSbbPE3pOnmQAWG/vGgDWk1tiLUoT7JXjmTAXrgGOamcHYRRwUSfXBOMZag3wU6un3AcXoMBMpWITd8IF3b/YufmBKdNcx9oA48S3dhgO/4ppPdtS36D9/P4ptIlV2F4By2uazFECaQAso/kNhmMAWH5hhjMAZwl+xQvQNVwBGHebSHvL7sQkH1OhJjktkBYctxz7Xi4wptX1YVEWgGWCXiWAtAemx/zumME0SE7yqw5kmAbs1Yo9OatMeFeSRgOwoD8PgIlt7YEEOcFzQjBcrgm1/FURcu8kAzA2VYHnk8kfvujxHSrtJpXVgVmdOnmNt5nboQAxCYDRLAPdFb8IcwF/dncdPKRv9c2UK1XbPa3kEEzPhr7ui+H5fRxtUg3PJLtsi2yCfdjtPaMymmZo960kE2jqeFpf/+LDrjdGCuCT+sTlaZi2u5n3gszYDADLSEmjzHcnTep8Z1TXTvSz5fnHFg7AlE8xDL/pTKANAKttqp+8uKAXLoLUW2KIAk7IIvAvwaAp9bfVxF0x87TliW+P2Z5/suOLn4slhBe087OXv3BUxSnthDZGhe1o9Kk2e7nSBoDl5ISlDAAf2Arnk3L6Hl56q+EMwJJa4NrGpHxU6Z2a0EayVhTaAwDeLNCYSmlDGwTA6cG60oE9NKVOeOng9SMEYEkNMcqEdyXJE4DR1PmwMQenJGmAVz7w+jQO5CYBsHcMTKhTX5iLrpQsAMN1EkCHYIAt1MT5n5qGds+WOWOq5eqv4Mfj6sfcvqMvXH8K2z4A6/OwgJjpw//wy9H13tp0Kc6D6hekYZGF4y987B7R+NPGxLQJykx4ieC6/8tvrxANt/xdKXtJSQBmwDOqHY4CcOQYDtCDS6ofSO9F5sJz2Go4BkqbCExzfYApoFYaB1xAMfcxapyT+gzHmF2a7d+CAeAc11gUBAtNoWHzroKL83f97m4yAMzXAPOWg9XuwgPPInjr1uuX3QEa4kkpZdZBmYYFQWDnMGvOg1MhijSmvBp0q9ZZ69df+bLKtuNCJ6bBMgAcEaMBYPldNcwBuKu0f//v4Zqs5jdaE2/MZHk4AzAKJNUXmN6WAj9TgVYzEehQI1qxq9tFaZZkIhvj0NI0qtfd/dJ7iRGv00+7hgLwoOt8KKtMeFPKE4Cxfdbfl+1TAMBJ0i4GgF2yjTVRLnXaN8ThNxxaCJJ8II2WIxWrm20fpIOwQ8NvUMmDYFCqfEBnTKRq3S5o128/3fw6fbsPXYkcAJgZfFTzGphLY6FXIar5qP2EiWpeHABjIC+JPnFoRgMsuQUNAEsKSqaYKA1SHhrglLRJsQBUTACryPDRJPuoA4M/CTTU/sGsaZCUgmCpaIDBFyLm7xNdDwJpGFw6DUMF3mqug7eb/g2ELJ7W83zukfdk9gSWyQrAcQ0t2TTz9Huny/afVs5ogL1ANX2VMaPP/PTataH2I0ugJJ6mMM/2spjx4n4wAGwAOO264B+PAT+vnpImmDI/DtoSaDWTAFg2knPo6yuabwMA2BvrR39//As5mUBzg4bB/Dx5/enw8oGUIFipMuHJSheA04JgiSI4NzMAw/PFbgpAwVWL/BNA69UgN98aqwaSjKkyagRvgGvv30C542oyJiuYtoLfTg00xqwW2vvOgXKZMTFgDeN2b4YxoGWZZ9GFbY+/cH1uzxaS15jciuUAwBUCqbs+1n3SzmBQtA+wwF/4BSg7Ef4K1QBTJtA4NFGfeMwAsOSOMgAsKSjZYqz/bxAIa9++9y6n8/iqaoArz25b0jF1yo9gHDPh7wC8Bfw6vEG90x9XDD4/2D94FwW4kfJBjl5mrDEAxkBai6ZOBjNBG7WXwSeMcM0caxQAV4htn+Y6TuCjgZdtFoDRdxgDEWCe41R/4Msu+0EP5Pq9H8qir/RL0B4GR9gOUP0QXAwxnL2nubVtMskvdwC+n0NK1r/CscOgzE2Prb3i9ks+u/o4u9IB9a3DfGFtL5G9n6q6h/6HPxb8+cCoEeTohx++Yq/MnhJof7GqlAaYC7cgE8e2Jl986jLPjykJgBnT6wpxnU+5xN4I1YwJdMICGgDWz7PLexmRMW1RBOIA1owGWObiUysjBcBBc9LpdxhNsCAQlgeOtut8ghMlOkzbI+mHLIS+dgNg1FhnlQlve+gCMOYBlozmHMkF3NQAHNXQgkmqdQP4iS4BuXkAHIBkGgAnwKw6AEuMiTHnrsDzDpjUkvB+3igAZhQguVnoyQbBSjBzTjJLDgNmJYE25U9clAl0zL+Z6hO3nwFgyfubAWBJQZli+UoggwZYBoDpwXom0kmjjwIwuRFuCt/2bmKEfAMg+K8RXhFyIdwBQKcHylwAvmz2Q3cA+FzvlXXdccG/HQhIpmsCnQWAN7w0/xF4cOSZUfniqGmSRQAM83065htsWegPNTa40XsNZfQBZh6OIg9BKrvOmEDLS8togI0GWHK3KAEwtimbLog2URaZUWMZoIkjOQAciS4tCXyRvLwS0B72kdEEuqEaYARgnFsWmeQNwNheAkCH3dHa4CQf4Cx+vkn7nusDzNO2ik2Ua7dEX5OaBsDwrNEH8LI2ZgLtuiEA0+0FY+cFwWK0u1wob3cATkqDRPneoqn8PFAiLQV5qgTBygWAJYNgxUCc8gE2ACx580orZgA4TULmeCESaCAAp75dpAAYtODkM3Dz+t8w6UEIOTHVst0n4N+pAPzfT/nPJa/8+oRQQw8X2EfhAtuDMJwFgFH4SoDqw6hAIBrXuAAAIABJREFU88uupacJtqvuibwgWDD+w5MB2m8uIwDntcEMAMtL0gCwAWDJ3aIMwNiuFDBSWmChCTUEuoLr0Di4DqF5Kf2JaXSl+qy1wMLzSk77kXKJbUvmO040E88xCFYAwNLrwJEJb29k0QDT7aVog8NIzkkADAG0HuME0GqYD3CCj643VREA84JY8WAWHsyf5qdj4ppWY48rmg2AmbgsKJYwqwdPA5xUnjm2Hto6Gf5OhL9dZceaeNG8bfhi3vtIpBiiLQSFaZAwrRGmGOKaQD/w6jQSRiEne3zZeybQ/f1WN5UKiZsGiU1nhPXQx5fqK66Jtq0Voj6NBljybsYUMwCsJzdTK6MEGgjAKhpgbQBGE2gKpD3pwAX0B+vXXXll/j7AeL9zV3A1tAEAx6NGC82XRe1wADiTCfT3Vr3xJFxwqLx57g54kz+J1QCDlh3SDhBMkYW+VY+6lnMecbomzpv3kfAmx9t+wwyAs5jxGh/gnIJgZfXFhn3cnnmA03Lj1k7gCMRyTZGhHbgO7Y4BagJ0SmqglfIAywBwQr9DogGmr5GqMuFdX/MC4KBt9n5A9elZAbUQAAtTI7EaYFkARv/hP/xs1lHg97kT5FJ3N8Jbv8gHuIlMoDkwGyyvB8EwiXOpNJjr4PzeyuZ19it45ZPjwMjFeKHhkvXzzfg4a6q3qAQMALfowrX6sBsIwCo+wJkAGNeEB8EAq9/VNYHGNnU0wBzz5zwAeI9VIp+yqi76Xyv5AH9v9ev3BVALN7Pb4WZ3PbSBuZ7Bf9uiA5hB3r0QgL1tDm/Cdw13AGb9YjP6sRoA1gRg1rfbAPBrW+GRPJ5OygfUlOBYEmbMBOInuPvhMhB1Y5HQuqaYANM+xLlogJsZgIPnBVmZ5AnAFcedyYEbD3IFENxyAGy79nkOcR4GuR2HskvSAINb1WfqKZH4JtAIwMEaxDXE1h6Q5w/hvvm39XVqLg0wq+GF+b5TB16yGJ6JxtEAHD1uQQDTaHkmyOkOOP5vdP2hzPLR6s/iw3n8BoCH8+oP4dwLBuCIiQu+QYQLpDA3YB4m0J4GOPABdq3Z4G+CSdIxYNl2y3FusmzIV6mZBiknABasNtlkuc4DkibQ+gBc1/5W4OY3F0x2vLx56PMFNkj0218WgKV9gttZAxwD4IsuOrFEbAxidojOaTzMTaBLpf16eYDzfhEBa9e2GuDrv/PSxbg3E6ArhFAsx9eyCgF4CbQP8RqSP0kpmgIf5MxBsHwYbwUARmnJyCRPAK4S5wROPt9UABZonD0zZ4EJdGg+nbYvRMc1fYArugAsEwSLY97c9AC8edWUJ+FlYWDtFQNaFoDhXDw8qTwDwEx7Vqqbm+5+MPXaWwIGgNt7fZt2dgUDMECWtQPeEGI0Z/wkXiBzB2AqCBaaQTeJBnhIARg7XwN581i/rRQAVvLpanoAvmjmdELcn+qelDS0ZkmphP0bANYDYH/tQmjNug4GgO2pN9zzS7QoEYFZBTRdr4HG6yT6vAngNcE02TNxPuZ3xwyKUg+pAHBiruN0AG6WPMDSMikagPG6P3ZM/+VJfry8+4U/rsUD/f23jxg1CjM9QBCj2oe1FKKsjvAwprdZ5LjONUnWRFwAtgi63lDBJGOpi2LphBBaPTPmTZd9jvLlDXL4Uhrg9DRI0gAskZqJ9RMuOgr05gemTHMdawPID629/E9cAxxocEXlDQDrPjWYekkSMABs9seQSIAB4GAM8LDjXgU3qlX+BZPn/yETBRq1jItAy9jrN5zoBywLwNVS+VEmzZHXfJAGqbe316YCYeEhL+XR6NHv97/z7iE74TumZVJKg4SN5KQBjqQ+ohdd1D7HB1hfA1w3gcauwxx2BoCH5PQb1gCMEn9sxoyV8MTMBlYaisVoWQ0wCitBe5oKW1A9YgKtkEs41BwXDMBhPwaA+S8wU04YTyM7evSB33NAl1s1BrH3vzFf4BvKqx+xFqIBGO4ze+BlNGgZ3bdVAJjTiQexdqd9f7Vc/RUcP45TZo9bss768LTHf7Nny5wxCeU832GY319yokDTeYYjXYi0xpCi8Bs8n2G/sjcmUrVuh+8BzBeWBonxAcYX2f8Gcju7NpY4ADM+wLHyBoCH4tbU/n0aAB6CNd6y7PwxzqiB4O1lqo/qEAyx8C6LBmC4qcyFi6pnZgt/LS3jPAG45Fo3RCM7N9wE2qF9gIcTAGfMZZvrOTmcNcAoyBw0t3mtR6sD8EJOiiJZ2cQiOUvmEZYBYA+u/3R4+cCYP3b9HgY0jhmUjA9wWCYFzr15uNWD13JlIeMPnWMU6EHX+VCHU9oBwMe6R0jLRLSAjFaVLvY7+HIMK2MEYMwDrJDTN+byktBn2B2dPin4kVcvLZ4EqwGOy6Gm2Q1+B//c5+v+vN6vIfwGZQQQHJbjRYHGPji+vyLfYoTKmsaZHzir3temS9EVrHAANibQspdAU24oJWAAeAikT70di4VwH4LhmC6bXAIGgE8Q+m/TS9fsJtA5BEzKbacOewDOaI6e20K0sA8wykAh9RCHJdwfB37CwUHJaMWh5lhBa8z2H7YhkS/XK1ut2JPBskjVhUEOonME4D/bNWGfyOw7Zd9GNPKyEMx5iRlUjfnkimAWwNTLCCDqM8EcWuj3y+lLOp5Ejuf3sGzKAPCwXPaWm7QB4AYvGaP9xd497aRjkRupqHb4u+e3umbNKV3j9h/6CnzHnGf48aC5s2Qt9suDb0tE27mOQL4wxu/CgLbGOvd1L/gM+Mg8qlE1rcrKk1cvuyatUHBcB4B/wkmDhDl/S451L2gGpoR9J6RTyjMNEq0BCMzRYAxpQbDaygfYO6lnzFhIXOsu2bUvqtxwB+CsUbRzXJeW1gCjHCQAkicuLmxJAjWbPkldCw35hYMgWhLjp2FZFDGavyWofhqZB1hiTvHxUmPNcX8PWVMMACvdS4Zs0G3SscDCz59dahRoRgoEMkW4dKYIEwSrTfbJUE+jKQH44cuWToeogf6bVjL38vXzHwwEtWZOb1e5cqRn0gS+l0v+6vH5wkiQbDuW7ewWtdvIhaA0wKyPK+PfShbDg+pkPzreLnA2fdICH1l8jqbCxMcBuB5Rbx0VXc9EylNc5JYG4B1f/FwssnN8/phndyFEgd4jGQVa9JC3YuZpy0OzMEUx51a82TXAONH8wIsgRE+GFzTxFDQSEh3uAJzjy4gBMHvtxrQkEmLnFWl5AMZJSWpug/kLNY1SAMxJgaQEfEx9CS0ym65JDoJV+slRA3zd3S+9h4LOIhPNvdxU1dggWIE5dlMNsk0Hw7r5wXMrPLMS3/Q6DsB2/4hu2i2QLW8AuE03yhBPqykBOEkmWQCYBumhlDsLwFRScDbAEw2wNADTedAYAHYfB6g5BeaHGmM6GrIBYMVFb2UAxqlycgEzEiCbZp5+73QlDbNlYUTMsfDXGTYGWmQDwFHRsvli6aNZQB3b8VLxlAfPKXV2vg7fWN9GqV1uANh7GaGdDikQMsrRce3dGaJ7twUAB/JIAeGYz29QTxHWhCmQUtoR9u8DY2o+YPrkSgsAtvDb2/rp8o3UADPjTNKQJ8pE6mLSpIUMADfpwjRwWF87/ytT4Yb5jHffdK1Zi7be9UQR3bP97Nm37ydHHjp2J9yrIfCpe6BzZPno3o1L9xbRt2lTXwKFAvBDf7n8RLvk+Lkq3U2wBdHHw9Pcwhue3fCQiFqMAZfY50MEu6fg34fgMZc4m2lNrVMl20XtoAb4h7PuXei35Uki0AynaYDh4eXIcAwWuRO+fw2qV2zHmvq5f1mwXdRudF5el32dHYNnfnrtwsgNT7QsugCMps8XzduGAGJRJiYxDTCTVByLJ0ZB1t8+7V2z1QEYV4cLt5blaX4Bfu8RlvGhljGl1o4Cze6Uvu75Z8Bvz8HfSMldVC5Xqsec+tCKPaLyWcCSze+KfWQxV04C4CxtB+OENqql/fvBEsYAsMT+iUFmUCcjBHvtZtl3MI62AmCJteAWUQBgKT9V3XGYeu0jAQPA7bOWrTaTAIjhOWD7vpGD5y3duHSg1eYwHMZbKABTADlAXNLtEtczE1MFYBpU2XYoWB4g1cpH3VLHq9AFaEXIXNbkmf1OtYtvh+52iXUl1mUgPN4usc4FgL/aK4d9+f9OMsemN5MuAMMY74ExLkGgBcj9N5EPMPoOc3wwhiUEv7667z6Q2xfq8nfXHd9zyhyZk7tZAFhmrK1WZrgDMK6XRlToEJaymlIbDXD0jFGE2Apch6fO3rDBy1+rWJc9VQ0Ag0RkATjI3dtq1zsz3sZLoF0BOPZcQqzrIOXjW5F4JfDbyauW3V2k1HnjKLpP1fnwNMA3X7CwB+Kb3B+2RaybFm++6/b67+4B1yVfB7eWO6HMoG25Z1Uta1KtTvzYN7f848t0PyXLnl2xnO/UtL/4qWmABw92zk7u1xoEOLoRzL0/a6BZdaX1yjcOgCk4zQTACe3QAMzTJCcAcARy2fFF2rXsO1zLwSBC6Hs3AALcABA8K80fuZEAHPr9Esj5BmYf0DeaQzdtIKzXH3h1GnFImCwd5Lmry3EnfmTeKZ62O8vHAHAW6RVXtwgALm60xbacpoXkwWqxIxq+raesRQR8h6+U8p+5BAC3raluXtL87qRJne+M6toJ988PwwuaWbZrHQH/vh8eqH9w63O/wJf7w+pjADg/AO7r/uIiUCqhhSR+quDyMcN17Q80GrpVNzALwHA+vFMziXYPOPaIY4kz+AqCKppHO8Q9ggLUb0DZv/YgFgAZzqE9omMIz+J+agDtuGSsZL/wyG60xqrrrFu+nQA4IoMcATjWLmW+HRz78eXrF1wsuwgqQbBANQ0aZk+DuauuAY4EEZANgtW0GmADwLI7p33KGQBun7U0MzESMBIYegn0WpbdMXXKj2AkM+HvJnjgxmeH6w0Ae2sjTJeU18pt6e3tGP+bt18AgDk1bNO13nQPcSeesnz5fhYiAcJuAKj8FpQdCevklSP91ldp0OSXsWF9qewUKdpe0NQ+BuUvrc/Tfebk1cvPpeetOnYE4JNWLQe3xviH25ZV75OVg2uR++Al7wKvJUpeeawLC6Z1yI0CcBRy1Y7JADCtQabBm4XrIv2U85Bnu7XRTgA8MOiWx3c/cZ0XARE/Kj7ArPaY9lFm28W2Wf9g+EkaglkABpPlR5i8adiFKA2SB7KbH5gyjUl1FEx73R/H7L2cSZ3kpVq6oPsXO2U28Bv3982HE/Nepuzi43tOvoX+La5d9a5goYkxexxuDOthw50MhfyUTu66/n6re9Qo8gf4bTTdNmqBwQTlHrggosm3/4FIghY5HI6dFGiIVcdAjy9NFsYEOk1C+scNAOvLztQ0EpCRgCjnalJdzOl6dc/xUi4iMmNoxzLfu/+N+XBvYu+PiVNNy3Obl5wWT53Sg1pfaC8EYPz3Lc9uuz2vPlqlnUZqgN+86qqR/WT0bpDNoRz5ePErOjvsL1FwyxPjSng+gTZCTaugDPk5C8A8E+jdx37w3hiQh49SdTBPG3vVck8oWeTXkbkBqMI58Pew1x4IBwkgLtMnA/nxOeZovi0GYKbbiJa3SABO6remLUaT6lY5x1p9nIUCMCdYlCevljaBpv1+LRduNqQHpoTm0EqBsJp147yxqu9JGNuneOODi92OE3pO9pLVy5Tjw2mkZcjNZ88jlrMUfpUA4FrdwES6bJN/ThurMYFuzp1mALg518WMqn0kYAC4mLVsZgBeNHUyPIvYz6DWl9jwYhk1wGAOfesz21Kj3/7s5S8cVXFKO0Fqo3zJVTB3/MWnLsNAprl94tkJatkI2A42vDj/eTZnfTNkG+AJIvKyHLWYhHwTtJqr/LK+yTDEjqHNiF13FpT7AZQJoJkF4CrhlpEDYAaKq9DXxbbr3hZqqH3QTB27Vb3EtUoPU+P0NLU8AGb7jGiwURiev7J7ZJocTl697Jo8NlySBpiNzEz7AIu1tHE4VtUAi/s1AJzHmqu0USgA0wNh0xepRIGORGsWR4zOEgQr5gOcGFyLEwQL5iqtAVZZoEaW5Zgi7wCTjFWUNhiAlVwBvtR7aJ9d1KrCxfUdKthUrRxxz2UDUDHlcHqLXdvdwvMBLhMCuWzjb9oRgG1iLYD8mwjAXTUZyY+hlYJgKWihV+Z10wj2HN+UKbYjvZu7yBxKtH8bDcAK/SnLUVJOtChiMmPaSB1Dylt7qq+4uVsjrymmr6GTgAHgYmTfzAB82/lnH1etkJfAX/E/IVYJpF0hn3Cs0llff/bZVK3ScAVgTqaEPQB4Z808Y9lvZHdQxKwXAdh2Pw8BW1GZUMtyIAl+jAa4WAC2LO8+ozV2gQ8wA7dl2IcXg/UDvnwJsj2wkF+2bGsC5KV4hQLs1Puf7Lq0mAm00QDLLmxO5QoF4EgUaCZ4FVykV9VTG9Vnk54GyYLcl9bR8OelTOKlQQpgNIsJdFK7a+asKZUre7ZCP6j5xU/M/Dqn9WloM6zpM2p8Ldv9uyjsWovh5vBWFExj8AnjVvjNtlZIAjD4O5MJH+s+aWfcTFu+v4IBOPPFWwF6Rfsj0xjiPkPS2zARhjVAManj1Dnm0F9qHzhAjX4icuLIm9uvPPSKxGZgWHont0FBA8DFLGIzAzAVCAu0bNZL8HdaswGw7Ko0SgM8fAG4dj8YTgAsFwQrfxNoySBYBoBlLw45lSsUgGmtLzXelteU5iT7pmtGDoDlQTOu7RXUlQRg2gSbZ9os21+zAnB2wIlsKWXNLBOcQn9/CgJZaICiNgDnNhc/4mWShltjXp5P2LsnjH9X4KMVA+AMLyXiMszRx0p/k5iarARWPvD6NIuKhi8jIdCu7CJO18R58z4Si5hvAFhGguplmhmAcTaLPjnlDjR99md2oFJ2ju7dvh20wckfkQa45Fo3gLXVZ+u1XfBBJX8O34+r/RY1YWZyx/tF3BWB+bLIBJr5vQ8eTv+UZAIdbweHktRPfNwdduVKxuw7mKayFjioyL1WN4EGWMZSS3rsLaoBXrT1rifYNEigVPnBos13XlmkCTT69ab3a0yg065ReR8vFIDzHqxpr1gJ8AA48Pmle84Cn1xIlQTgpABbKhrnZgRgBRNdtU0gATsaACczhjQzX5k2kspwtaQFzQXHIdQGa/TpB0XpuC8anTOcbtiXRtuycpXSbss2Zspll4AB4OwybEQLzQ7AVCAsMNSyto8de/h5X9q4cSBNNvIAHGvJAfJcCH6898S0ttGifTNPX3YKD4Ch2Da4Fn4jcYw03LL+wVL9xMcNJrpfh5dImN4n8HvWAuDU63QTA7DW2FsAgHt7e+3yv+7zo6LXcvH2blya+iIo7Twxx9tHAgaA22ctM8/EADBzF+1e8JlItEU5CSuDRWHwWxtvI82SWQlF+k690crJNyjFlXOumtL4ePKC7nLNJ0wYSTbsJ0dNdnw2Ei9H1JbElM4iAQPAWaTXuLrNDMA0/KJEZANgYVl5ACabQJv4bkQrDHAKfpxPQ4TT70NTnf5q9AEYr6XA1gNlqHt2VKPMaQ+0yhD7ZSxPAxw3WY7Vl++HP25l7S9znY77vjYJAEPu3r+uv3TlmEBbltzYWwCAG3dFMD21qgRyA+AX5j91hm1bz4EgAmd3jNZ73aSl0+5uVeHQ435xwVOL4GYSJAJfecbSablEqQv6KLp9mTXgAfDBfve8aJqioTOBbkcNcM5QKFhmse9nwcAYyeuX81x5ZsI6LyxkTo2gDPdlgsa8dkGD4+hrJTMIb245m8Tz5ulpok99aMUeFSGYssVIwABwMXLNu9VmBuAsc80EwACs0Derxe2DoEiLIlAMwAla18MzAfCLC3qj2mI+kMv2Y7nOAwy4ZwPgJg2ChSbQUQBu/yBYWc4HU7f9JZALAPPgNxBdu0BwnoAalRd5c0SVTBy0na8WCdgyW9kAcFRKmsGolDTAmn3ILCddhgtuBWue6/37mkYNUEyaZ0TOObct7pfj31xA3350Ti0LBNW9obRfVRtPKv+9VW88CTcgXsq1xfN6jo/kHOe1s2zZq2NGjBoVyyEOZSEKvXvFNT0nPJLHeBP6YZuXGrdoTM0IwElzLyK3rawM8s5XnOAvXSlB4MXu7o/tDNatEQCssOdi49Pd8w0BYNTsstpj0W8CDTDPhFq6TU7f7QvAoJG3QqWUn4qJ0gCHaZC+uChMSySEd/IWZQ0XtPWBlHzEVYk0SIVGgdY9F0y94SGBXACYgcNnIPXN0yzMcSC5alvWjNOWTtv0ywU//ww4oj+KIofcYqvh7eAZ8M9T4dubzkD1dHuE/a/Bd4TFg3Z1pkp5Fi5hfLvp8UHOvJ+L2sP+Tll+wX7edmDmHdF403Py64bz5QEwrw9dmeGY9xxlHTzsj84LNbmFn0TNtRwAy0aBhvRGxBqXngYJNMoaPsByUaD5Y2gmH2AlDax/w9LSDHLMXdXNa2uaZHXgi2ugNeA7UVup3l59TEprwDEpV5dH6s0lnp4itYoVykdNFuqRoRPAVTTKCJBK1hdCrAIcaIOwQh/cOesAmiz80R0WFQRLZSxJY0jftpY1FLIOYXb16/dBupovSIwzBM2iADirHLK++CkCgNHnl5WtNMBKAzBv9eRBOx8ATnlZGTeBjg9aukwERv0US/Hfdh/7wXsFQRaxb+p+ITN2pn00lXbd+RDT5Z/CicD4Rznvr+gno3fDb0Fu4/o8/ZfHpN/6KpUHODMAr5sxYyE8Z97ld7Tkso0bbpQ4n00RIwGMkZD9w2pHWcB0HOs+1jyahsKq634gANC00aBGGcxq3lIpb7vWkTTwJgEw23+gwWbnSENz9IEkcXxV23EvcWwSTSoOFxPoZxksxt/6ba3MIjMcMzNneohCCH4VNCq0uTMnDVIBeYDddf39VjfT764ux50YzwPsrgvglc1Z3ER5gKU1aoogGwFAdXiNB3FSBD/vRnvyqmWeS4Oi5joGr2qQ5m3fFACm3mKnXUTwuP5csHbR2udAA/yYIEgWb4Z6gbMEEbuTRCgJsHQTHogeNubgY3v3j8J8jyfKLFFtmax1V/ccPycorwJmVB9KmlmN+SVNJ7HvNWte7VKVSVJntLx0o0A7xIWc7lJQGFtjVa17nrJWfemg2fdieEEPzx9C/33u8iRpy/PeAzAALa2wAeDQd1nZBJp9CQp78bvw/DQX1kKYBziqHeX64zIa1KAMA6weOMcBGO/V3JezzDVfZuwcmOYCMPbJfa6h+mT9pbPmAW5WAF5z0UUnloi9A/bAIbAf+ipjRp/56bVr+2XvfbxyRbSZZTytXrcQAGb9Yxlt6MoUAIVE2dYR8HepL9yIRpkDwKnlFQGYq8FmATg6RhdSDpAr4TfUtsbmR88XbpyYUuBWKEe/IYsBMAPYaTKLjZkaXxmCU0yAi0yQaDxZC7yqD5O388wS4ecagL4KD22j9hPhg2yQrkg2WjQLwP66OyCDB+FFx1X1k6wOwFnG0CwaYEUIZABY1Tw2qunT0FqyuWtV/G1jJtiKc8ctkALAC1RgMctc8DzwNOHBvtSQZdp9Qx2AKaBXGk9jABgyjbin2FWCETml4ZcF2AwaMilNcIb2E9ezkfCTFYDTNmbKcWnwKgD6vKHJaqN1Xg6Ec3fBrJRYn1CRlWgPFLXnYGxSe56eQxEA3GFXL4imGZLXzIqCYInSKLHrIatpzkMDLLMXGPATuCVFXuQqpzKUGUe7l1l30czpYBL/09o8CWqGJ8OVYaoHof0HJpdGjd4YfgcotfcdODcoD8+uG8F3fCweh3oD9oiu8bOeeOI9Gjx9+VVAqTZ19oYN2/E7BeEV2Lffgn5nWyX7r9yq8zwcjgBwdHxea2FbiWOHsVr79h2bN1S3+35Iml9DADhNQ5wGe2nAzB5X/Z7WPwK9AgA/AwJ/G/4CgI/AKwK8C9ES6xpxvg9w2hzSxgz9By8RQtNr2Y0eB1ev5uLje06O+OW9wYVlSku7ug/MyyzKvIwfQAuBNG7SDDfwBAAO5qIzhuYBYAWIZUBFUQOLj4YRaFPUPqO4GWicj24KkaB3ifuLMcHOE4CVgK82yGxzSXmDLnueJZRbufujH7w2wXwtXjUmX+kXAsqBsDQ0ZxWw2lkH/i1ULlElKWUF6FQwKhBEvImKAChvEBxiABbOk17tvOfM7qQ0CNa0IlDasJwx7QDt+KRGygH6UoLgVgbgOMTKg7YB4Exbe8grsxpg1yWb6wCcPDyA1bmOa+9OKL+k6jqrAuhkWquDa9QMGy2X/h2e9T/kP4cH1QYAmi+HZ+J1nFF5bUEe+MNFY4GxXg1tLgG4xgCaYZsBpA/5QrTgAAoB4DR4ywq0afCXd/9pACwK9CWKjN0IAI6bUNdAW+TP3IJ7t/Ahq0Om1JCoFDcNBGAG2hoOwIzZcJ4APARziUCjBoCnbRR1AI7Jt6kAOG2+jTieCAMaUK88Zp6Jbt4wONQADEJJ1QI3QtZJWvdM2l/lVa9V4I2nEeNIexlAT6chAFxQFOhWAGDNrWOqpUggBYCXAI2OgxPw6tp5aP0Yvm8JfIZZAGaPQ5UlDFAvAVDdzfoc02PANpwxoy8r7d//exZWXYt8E/qEoGPeJ9JW+lhQm+1cZQA4v1PCADA8OKYBtSoAMybfVTjhNsOZ9z/9E7AhGuDADH3H3zwFpqGhNrqtUlPldxrwW2pnANYA0GxaUwPAKttVA4CjGn4F/+5GaIBV5l5kWa4/rk5QI81BxuCwDQEYRSP0e26g9lX4wqMRAM7uDxaA8173lP0o5QOfFYA77MqVUXNni02DJJ+fVzEPMMw/moJJAbQ541b2Ada8HphqOUggDYBZYI19j2qMY4CbVh+DbtFjQJC9dOPGB3n+uqX3318awHgaALPH8Tutjc7LrziHJWjZJgwA5wTAIMhP+qDZFCbQtB/2lqu2jDxsrBNE5nsGjoX+iy27cxswcAPAESEbAK6KxRecAAAgAElEQVSLo3ANMOYBVoDYYGS0dYGsT/SwAWBRkKRGAhE7hrxBqAk0wLHAZfRVpJGy5mk/85a37G2IBeAGvghIXA96/FkBeObp907f8OL850EDNoUvF7LJK/PS/EfYPMAxgOU1AFA787Tl1+Kh5H4sD2CJbd0uk2+YA8DYhQfrMN57ZNfYlBsaCbQSAAdBsDg+xXCexsyxYzBuADjfPZYLACcFueJEJE4L6JQYRAqmn6qxHQoTaAqA2aBcQ+0DzATBMqbQsqdQcwOwYtRjJohUO2mAh2AueQMwN3K4RqRvtPF60z3EBVeH5dzUbbJ7P6mcDsTQMKJr+klDhOYYYn6YOr6/EcgU5zLmipCFsryBLAcADjWnOrLBSYteNOi0F1lz+ZRFgexjWmCdMdBz0l0vFoA1rA5C6wHVOcjma84DgD04jQEubgoKXjkAzAHjPthHf4rANNUG9vOTFxf0wgXvG8yJ1hekXpINgoV9c9oyAJzHzaIBbbQSANMBt0A0FTgxnoA9PLt2jTEA3IDtEukiFwDm+br6vZRL5cox5VLHMQppkHIHYFHKIn+MqUDNM4FOSoOUkILIM0Heu89eQWlkcRhZ0yClyYxedKMBljzLmhWANXxevT1WrlSPOfWhFXvwS1ZolBShsJhG/0JNpUZbWbXZ+QBwCqxqzIuSt3p+X9k11YDPCIioPsD744q0oaNB4/ph3v/GfMWUNlnHITTN1ZzTLuJ0TZw37yPvsuun86IhBmrq0CkEYJ35wZxC812d+iyMa+69iOn6EMk1Ysascg6q+AHLXgNMueEngYcvWzodgjT50ZU9ZJtr2WBZKPHb5evnP1iUxFoJgI0JdFG7QK/dXAAYu+ZAsAe/p66Y7j1wM1pi/CmMTpyWJilr0Kw/jbOvPeyPzgvQJ6YpKsMfamk9Uxr8t44PMAeKvbbwd8bkONJfEDCL8c2NATC2k0VmWJ/1/4ULlgmEpXCeFA3ACkMJi2qYxQZ1DQDXBd4MAJxqepxTcC3pvNSy+1Hl4dtvMwIQeUCIThs5BSLKDPMiDakO4CXBjQ6osWPTaUOkcdRoK7Os2bHo7BvYw1EAVn9pEguCpSiL2EsTlXPQALDslc2US5LAcABgbhAsJuhVWhAs4wPcOudRbgDcOlM2IzUSkJNAswCwpsaXnaQB4KYCYDkNbX57UK4/mTND5eGbB8CaZqSZIZoHAlnnogNUIkBsSgDOAfaCPaUh6zwAOKIh11mvQgBYzXQ+DsAKmnkDwDJXtdYt88NZ9y4EcMN8t/ipwL+/BQ/2X/e/93V2DJ756bUL+9fMWQM6qT1b4XfMcRt8fnz5+gUXr5nT21WuHAlRiyFiMkQx7uw46hKqbNgGKyVZKEYNcFL/WaSfswaYHYpyGqQQgOfM6WIiQQ8wUaAjfUmZQI8ZfSvbpkmDpL97DADry87UbHMJ5AcfEUFJa+QyaHt5K2MAuKkA2FLYB8r+3klnpnS/okY0QCYCrzoAnIfvbB5tsDCkA1QiIDEAHNtxub/00FkvA8BtfqNv8ekxAMyZDZnb2fHBhznwG5QFwCWTyxV3ow/H8L3znHKl/LoPxB4Al53Oc2XMnXlm0en91yBdZylyBmA6bdJAAJfrLpo5ncnPG+YAxjHzokDj74/NmLGSivo8QEaOONY9eLDPT2U0ANB7J0Dx17CsDABjxGm2TQPAOrumVscAsL7s2qJm7+qrRo4p/QkiRJNDgwmhmfYNn3/87rwmuOShS88Av+jnoL2RRfWR11jpdoYCgLP5fSZKwQBwXTzNYAKtBKI578VU8+uknWQAmEzo7v7YTpSRDlANRwDWeekB4s0MwEW0oRHAKm4CraYBxq0W9QE2GuAibvkt2SarAYan+mmw4R6HyaA21yKEQDRhZzMFr6glngcP/8vh8CE1EiDdlutirlzUDrMA7GmJZbW9En7B8f7Bn7hIP+GkhWXgdglCZktuBDNoZQkYAFYWWXEVerec3zHmt0cEvsq1jlxr5fVzH7+mqF4NAIslqwkdSmAT9F4g+AZdGACuL3XLATAOPSdT+LoUiHXdyauWKb/oahcA1oHXIoAqWJB21gAbAHYjEcgVfYARoIXBzop6NjDttoYEGAAeINXKR91Sx6s0AAPc7qbMpAdcYp9PXOepAIA9SEZgrkFwpA089lePz78xCwCDdvPItP6xj9aQuBllu0jAAHATrWS7AnATiVhpKI0C4JxNnUVzNADcTACsCZ84Bc19ydsXkRcBsieHAeBsGmAWoocDADfLy4Y8xpGLBlhBgxvsD9l0RrLncVK5a7/88om26+wIAMkvO9BpW+Pvvvv09/A7p0zFIvZUCCp6DQDPFNt1/8oh5HmqjcjxrlL/md/+9jn9efQVtJV17m9tuvQRaOOzfjsOgVzA4y98LJIL+K2fXdoLWlYq/RJZcfSFj13L+x3Bk1c26zjp+hoAHOseIZeC5IiGtgAA5vZvADjPXWHakpGAAWAZKTWgDE8TS3X75qiRpYnzP712P8+cGMpBFGn3mBs+v96LuB18BG1WHcee8XdXrduE5UQaYLjwfxLUz5f6bYX9i8pD2SOhjufLwI4nyQT6ru9f+hmIqvdo0M+g6368i1hvsCbZUOZpxozam0eJOB+g6kv1LZIXu8yaoKGkAdbK9QrwZLnkLZB5IDeZHZo7ACuCe0QuGhrv9kqDlAGAg8XW2jvsTtHIGzzMAVjmXEsrEzHtDQq3swY4D/BsljbyAGCdtfb3CXfvpG04lePzv/TSQri3BEGVYlVBk7dk+XdOv5ELwJb1GlQ4Cf76uABMHUdoHaweAtk4svfVSgAM8z0c5JMI2SrrlRcAU2bSjIlyzTw5Rw1wbHoBZKvM25Q1EsgqAQPAWSWYU30ZAD5wsPJVCjLjPVPm0nc8OGtRUll4Q/vMVz6//tyUfuk+PAh++/3RFdZnGAr9DP6mMwNKhHb0M+ZALZp8/8Ii7sl5AHCaDNLMy4sGYI00N6HGTmNsBoDrG3ToTaBzAOA6CC94jHpZpX5FUhyLAWB1ETM1DADLibBtfYA1YT6UWlHaYIE2ll0tTxM84Nof4miJw8sSB4DpdvrKB6vndI4sBYGWRDtCqi9ZAN6zZc6Yarn6K+jsOKrDPW7JOuvD0x7/DasBBt/YDaAZ/V9+2bAcb7AizTBbNqZlJuTroDVH5cEo+PO0zvD/PbDG34f/d8JfxXWsyR++6HHUyMc+GgA8MOiWx3c/cZ2nyQ8+D/3l8hPtkq/1d8k/w3PYZ7Bv27Gmfu5fFmzPEYC5/ctdEvIrFZkvNU9RD6rl8xupaakoCRgALkqyGu0mmUALNL9sL54m+P3qYXs5kMqW9TSoB9wxT0uUxboqbYflUSst0gAzWmOhxASwnKgBdgk5hg28xemAqzkPymlAJlaV1gBraEHDtjXGZgC4vgHaCoBxWhn9g6X3LPZlAFjj4h6tYgBYToRtC8Ca51FMaqKc0nLijZda8OWXpgOM/ZQ6MtBBOj5acSuhTykec4k717VK27MAsF2yv+pUnR/l0ZcMAP/hZ7OOgueCndAfgib78SCT2NYNcCDQznLk7W5yXbItgwk0QK37aWYMb8P3Afg7ptYhWQHr+jQFwIngrQPApNJ5jNtRXg+deSmRUANbrZBVHAAOYTVPAOb1X6QJNDN2D+orrv1eOF9NAHY6QJvvkOB8CV8W6J5/pl5jJWAAuLHyTuwtCYAZU2Fsp2yVrAlW1X2F1ZYC+L3FMwsmln0frSlCsHy/eugKXhRoThtCYMZ2ROXR1FoBgMswl4thjE/A/CIRo1VNoG2XXMDKQCQvUcRrDcjEdZGGCcX2GWhbAG9njQk0ClzjRUJLALCCiTNlGTD/DBBJJOJ66iVO0QzaAHCqRNMKGABOk1DteFsDcAYzaA6YWeuu7jl+jpxYxaU45s+qANyX4tsbHs+zL5l5MxraPaDh/D6QPAIvfjzNK0Dn2fDv0DwZ7rE3wzMJ+vt60AyWc0UAMIzF+h1YpOG1m9dHQwC4o/T2rUEuYJjnryE9z1/AcJoCgJk8xcFyR/ITMxpa7/oh0F5zQZXug30hIDLRZsEa9tAFsIfw+RUjcHuyG0E6e4IAYMbUW+ZMbVwZA8CNk3VqT0kAzDHnzQzAaAK83zn0b3gALAJOnsY4SUOrCMBv5uUDDML+EmMCLpRXiwAwo8HNBsAaGsNYwCTjA7zC87nXMGXHp5zUCMw6AKw1HgPAo1MvzvkWMAAsJ8+2BmAUgY4/cYroIumS5MRcL5Xm/xuURD9giCS8itUAo2Z4+T1nPIjleObU9PGsAEy3JTNPxvR4D9S/hbhkGdRFM2NEzxWsf24BABzrgwXvOGS7fUdfuP4U0RxlNMBsGiQ2VRLMXZQrOITMLBpgJjUSBEOLpmrC/kVpkDhgS4vCg8wOZ8SHKG0ufbzCQGlwDCJhVz5J3I6t8AOmgqrAJjgXNDBL4N+oFf+xU7Wvr7dJ5jpVsp3WGIvahT3zIswHX6R4oO3a1icMAMucoY0vYwC48TIX9qgIwPx2AGphUX+eFBiKrigKatWGACyUlyjNlKKGNmi/GA0wAykaY4sAdMMBmAE+Da2tMAhW1rlkHUuzATBuRAV4xuJKeYGNBjjzTcMAsJwI2x6AUQwFQLB2oKyMAOxFeV52z6nbcV6iKNHB8YwAHOlLZjs1NQC77gfqZtVuHwAUWPbVNNEIxOMvXM/GWAmnLAPAHaUP3lyu7EHY80yemU8dci9dttJPhRQU8XIA45csANzZ8cGHZfrnrWPK/GKQibc/Aj7VYO6OJt5o3n0XmPVfBf/08iL7n1QAtmz3Xt+8mWsyLQRg11oDi3ZlrR8yN5oCKjnf8boZMxYS14oEoIPn+b7KmNFnfnrt2n6ZfZ5HGSo3cgVYYOrsDRu8c7rdPm0FwPNumrIS3rRgHjPvA//+8arbtnknbyt8DABbRWqA+VsgIc+yBmRiHwaAeZJuJwBmXkYUB8DSWn6Odv6Li+DmG0RlT7v8GQBOk1C+xw0Ay8lzWACwd9N44PVp8LC9Af7ZJScaqVLK2mAelNKpj+he0wA37XijAZgeO5hDPw+QMiUqxaHTAFuu8wjln7yHEOt517UuwfHlAcCBf+3DccCNmBGzx2mT3SwAHGh30/rn7eo0wEfIBCGdS4F7H5i2Xw4m7ugKhNrdH1Mwi10IfYCdErnGb4eGaHF5jg9w1C84MrZUH+EIABMLx3I7zG8c7IG5l27c6FlWNOJjALgRUs6xj56bzl4Ib2TwzckAIc5HXdf2gjbA24u5q761rWEbJ8uUFAFYGMCJ5y/MS5OEYx1GGuDEgFe8dWtnANaAtiwm0Jy6yr6qzaMBbj4AjplUK+1dYwKtYgKtrV1LuzfoQBBc13cRp2vivHkfeZdt/3sauWbZoEo62klehGLNqMfDBoCDtdOwrkjbVkoQLALgskN66HRFAhPoptYACyJAU/IbOgC2O+37qejUFRgUpqmcURtcLc9w2kIPh+McgEb5xAC4s2MQNKYLQ42pbBAsylx5AMzju8FM/ofIFBwzaw9meUGw6OBa+AIBzpVxPlSnRr8WATCMYcllGzfcyNEQs79DMDUXXqSRWQj6gfZWVA/3DHUMzMXdb0HdOTDmD8GhI/w9NWCP6BpfHRzsYbTTbN+x+gjukAv8SKyHCsnZGzc0lUKybTTAlPa3r+QMnlO1u/zw+rgBnd0hHNv2+a7jPAULC2+GIsfwovMtUBvPgbdJuPh/sAm53HHd52DhNgeaZAq0/b1Bluwd8adbDx049PcBcMNmx5y43oJbJft6Uo0klO/be9A6c+23t8XMGXQAGPqM+rommEDHAkMNMx9gfAnAk1dLmEAzZqpKgFPbqTGAVPThjUCsIkBz+s4PgBXHgrLIGFDMfebk1cvPDR44NPqX9AFWkFFMwy6tPUZTmTfdQ9yJpyxfvl/mIUrjIT0CMmvWvNq1d/8oNPE7UaY/LMOCXh5t5AFlsuOXKWcAOCalYQfAKAGdfZCwvxw4d664pueER2T2YDsDMGMCjXBwAzyYo8/nkPsAj7/wsXsorTQ8i5J/h6vef4execG58LjM+rVjmTVz1pQSzKdhyvkBMAW0AxAE7E4AOLSi8rTkAwMjj2WjRvMAuNT1zotBMDEY20ZYx7HQBpqeZwJgiD6+mRAvQvtARydEZi+XQclX0w4HkOmtP6U5hm9LkuqhVpmFYzS5diwbUq56Edo9iIZdeLhU3173Vh/UeQ9u2udg//ADvACwrjYAXODZSQHwQHXEiPEP9G4Nc5xFtMNiAA5G1wemJ++BCcokuDjCGyAL3gCRJfff9vyN19w8ZTrcTbwNGNUyu90QYflqAF/Y5GQJbMhxaIqNC25b1u6aWXb996A9VhwGgAs1gfY0wCDz2AuD4QvASmay3rPZyauXXYP/UPK75QCWht9tTItMnz+KMB8BUI2XCREz96YAYMb0Xs0HOAr0aZdpA8BkQnf3x3amyUn1uA74GA1wqpRzh+i8tOJpI9fph9emSs5gXhokNIEedDwYqLuX8dMgKWmAM6ZcaisfYA+AN12KLynQ79eBv3fg7ygPQBJyANPr/Q9fnnhih1PaAc+baPaLnz67Y+SZbvXgtfBMW7OOtMj5AGRPeWWIC8+qZLd/zFMAwTPvHNB6ggKI/MEpuZeXquQ5+L75+u+8dPFdXzp9oV+21jrU339E+dYxf+zylD8APqiJPdIrQ9wfY520PS5zXMcEurOj85xypRzkmJY2gaa0t10wnydATrNhjJ4fNC8PMB+Aj3qBAvb/gPr4YnkSrgermWbnz/cBrpk/U8ciAAxtQEA6a7evnVU6xmqVA1Nr1gQa+viERPtors+ONQRgHCf2J7PmjSrTNhpgCk5D2QU+wLIAHJhL+zB9BQvAIjPrqCa5DroA0XfAW6QpNTBGaLY2wMUBTBNqQM0usmoaJAQ6XmojUQArYlfPpSMjJ6VBGqIgWMJIzZzxoI83L/2SB7q8NEgiebVIFGjcLnQe4MfolFYSF4xctbBKgMWJeFwAACumhapDnyI8x0C8KABWbDdcX6WXE7WNI+23joUNAEcBWANUjA+wxAULiuQOr3lo/TXWGy0YdoAWFh+ClT8a5xvbh7QWmBe5mTNgDz6B0t5jokArAbBkXwMI4AOu/aGkvmSE2jRBsFx3N5VHONTwMmmagilJAzAA6kp4vrzaB9tx1L8DyE0C4KA/CMAF2rsasHXD3w+xPcuxN8P/a9pHu/zRitPpuRgC8HT7Cp6pTL8tD8Awr9cAkE6CeSoB8Of+ZcF2ylSbBuAwoJhovyb5AEe0vNEGZAGY7TZmwhyaTF80c7qv8a1pgOUAuG5y7ddHBgPu2Y0a4Eb7MctcE9oGgHGyc3pP6QpMkeuTlzeBdix36urbfrHdB2BI9G49AQKaHYBx3Pw56IUsseEtGWqHaa0v1gvMoYOSSYG5eAAMm+aZr3x+/bm8XLqcBRbm6uWU9UDx/ephe4cqDRIndzB3zwrSLIn2tzcvCCgBEJyaD9WTF6Zq4jWmoRnEZqRhQgMCZc5poVzKleoxpz5US92DH0XA0utbYF6rAWmJstVsT2NOcW2plhwl0iDh4BThXGM+UEVyLEHjGg/kbW0CrQFEBoDldqoBYF9OOib/tIhZ3+4k8adFgkb/3+XfOf3GtCBXacdxDF/80kuQtaKuWWbHJduXzHYSACZVNeYDzGkWykQBFi+gno9uvH1+2Xj9mpbXtsmJ8OzyfWjQN8n2uk/MARwMcM2cOaX/O/61rTCWmrLFdTfAM9AsRsubCMCowf3K0hcf9EH6CmgnBGBKUxwB4Ej7NY1yCN6gAc5F2yejAY5GWrYiQbA8P1zibPYjOqPIhEGtoubLNekGgcBkNcAIwMyYg2XSBmBoIAK56JM764knQitXWe0wWw8HRvsA5wXAay666MQSsXfAnvotnMOoAT+1GaNJtxUAB7uMBmHPD9dyt8j4AAcA7IPuP/gAfAnzu2dKEjOzvuUTJ3q+vq71WzhjYMHdUzn1vCEmQfCdD17G0+zxzXfjd4uVgTkvJ29wtLQf/Xgog2DxtLowyF3wh+HqRwYD9jTVH3n33jG/PeIFPJGYaaOZywnUb2GwK1kZsGIMvhcNwI2DNm9G3CBSmnMUiSz+uwCucph7Vp9m+TnUS3LNsIsFYAU/YJ0ZKfr/YhcGgI0GOGmrmSBYcelk0QDTrWm8bPGfOdQ00ALtbFYNL9dsWQDcSn3JXPpiQbDQnQ3z0Yp9gBk/4Vo+Xh7oqgBwqdO+gQp4hUOvATBxf0dFgvanlJwDmJ43x0TZ08JSvyeaQLu2PfWGe3653QfgudD2E/A3O2LazAqa1g6D2bMPyqDtq8G0zLqklRHAJFUtlqOXblKUJ7gCFp6XwzPoaijs5QHGoFalroj5st9OLXURD4DpgFd+YR5ce4foiNqiOScFwdI1c06qx5hAxzS43t7U0ADDC5mu0v79YBpPDoM2XoO/CQaA03Z6huO0eXJpcPAYANT1aHqsA8CUOfWvceEC2E0ygaYCYR0GF9XXgHInIACXLHINmojAhaEHNkCPbw6tFggL4CWI4izQBHM1mTJlhxKA0fSYGaPQBBrLsmNF7TiEu1+WlPNYRgaibacJh9IaYOy3IRq+2gSFUZSLG4PYt1QLGqMLFZtPDlCddgXirq3WXBS0rsWtD96VretOXrXs7rSJ08cNABsATtovBoDj0mFlogiyERNmHW1wXgCucp0wZeUlINZOq0WA5kEwPHtukfEBpgAYfX3/AUaPAHwJ/g7m558I2iiV3PHX3f1SqH2s+x6T34J6p6bt82FaXgLikmwQLDCpvQbGAumBgry+XEDFBiNBp5gI0lwAZsyXsY0wdREPgEXleZpkDNYVpIMSzTYRgOWCYMGLI3ip47qPY4As6EclCJYYgOWCYEVyBj82YwbklA7T0nqRpGmtdR57I2sbbaMBlvPPBdOQhCjQocY20OZa1hs0AIuDYNVSLTF5iD0tccfAwJ1sEKwkDXDWBW31+iIgF/npFjnfBgGwou9qMGPyC7jZnAzfDpWUgRCAtQAutdP0wEqa8g16Fmi0C9OYCl9saMlPATy12k9dHyyQvka8ZtoFgHVAAh+ISsQAcNL24sFWHrLOw383jzYU4dUTVZ4AjO2pprhKCpYmdakwhQqVAB+A5bW/OLjABxii/vZAkFZIW+WZQ/fB8+aD8KCPwCilAb5zwRnTa/6+BBRA7gQEXgfSYAUATPsAM4GwDoMyrwGgTsgTgAsVfAGNx/Mle52k5gDGQqppkILIyrQZMzSDGlf0XRamQaIjMvNMoCkNLkK0B6/O4OCdFNDicIU+xOxcMDJ0ZcxoSE21Npb9poAlkG6ybQAYZ8wAaGhq3FMH2iA6ni+gaBqkAIAZX+KItpb1A6Zhljnm1bN+d8zgoRN2bfU1v9hvzHxaerWGQcHhBsC4pMoaPjBbJY71cbfkvaDJDMA4hpwhS1oLrjz3+jmQoNHOGYJTYFVLdgoAHExZKfBY+rVCeo3YpgwAGwBO2l7NBMAs+LUNAN//xnwAjXvTT/NaCQPAspJq3XKCIFholqykAaY0uvB8UQPgasWezA+CFfEbDqKED7Ba4taVqvrI+QCcrv1V76leg/YBbgZNazy1Ui06dJY5FlG3rQC4CAHJthkDYwiAhVph2fqmXPNJQFNDqQUW0n35PpuHHDhQ6Sejd+cFwHXIygSPQihNWl1NCE7tKzswymlIGwXA9TVaoBoBvC5+DZ9fA8ARCWTWAItgpJ3TIA2VBrhZAVhxrWNRnBXr5wLAvZZld0ydgrlBZ8rcreHhcvvYsYef96WNGwdkyuuUue38s4+rVshLUBd9DcMPuEXNuvWZbWjCq/wpok3lQWhUYAJhYQseiA66zoeY9Ei11pk0SIHWtheCyQapjaCUl0pp4be39Yt8jLEp5lhYR2MapoqRQMMkYAC4YaI2HbWaBKShNDoxLQAOmkiIDB0BPg1/11RgZNdHOkq1hjaTtxcUgVVpPtJrqQGIjQZgWnaSLw+UZJV2nraLBhjnmXUuXhs5aeNUoQb7bpU8wJqyjoCfjvaW1UbrtAFjj7z0UF1vf50iaZAU19oAsOCiVASsFtFm2jW1lY+zYJxnAKxWlkvWsW94af4jYFKOeaHhQzbNPP3e6VnbNPWjEjAA3GY74vXVffdBdLsvUNOqQPS5CR/rPmlnHlN9Y1Xfk9DOp/y2Fh/fc/ItebRr2jASMBJoDQlkhUYdbSALenm04UHZ6tfhekno62XaIsRgRLUNUUCiPOCMHrzquLzHLHBDu7rn+DlBO3nAXtjWqjeehPaDe0eanPF4ZgBm55OHjPOQiSIAoywWz+s5PrzXqtbPIwhWr9EAa2uVZTa7KWMkQEsgLwD+yY4vfg5CUAfptfbAW9OzZp6x7DdG2t79znzaRQJv3N83H1aU5xfkQbBDnBOIQzbAfLvAd3lXl+NO/Mi8U95Vmb8BYBVpmbKtLIFFUydDEBH7GZxDFpO6VpYBb+xtBcCK2ltfHhEYUZWHKCdrHnDW1ACs/rIhAn6q0MdbK00ZR0Bc58VCVk101hcTQwXAo6rWBQdK1lpYC9Zs+qbKs9uWoEk1zO1I2lRapIGFNg5Uys7Rvdu375W5pn530qTOd0Z17YRnnQ/T5fFa3lFyX2JMp2+65dltGCgq8ZNHm4s+OeUOgJDrg44E48HDSvNNG3tw/Of3T2H8x8niaT3PJyoydOrIjqeVy/3kxQW98HTwDWoODmDVQtDW3hM95v4cfv9zKHcc/IUQmlSfBmDYw1vhPJkMdUfBX1+HXb2g4pR2Bt8P6XInHxgkv/Lb94dT0xrzAPiQEe4fReVbeT1Ux24AWFViTVyehVMYKp4wobbWtSEfMgPAgyWyuK4xdtdBHrp36O/9Y6zLR+0nr0A7kKTd2gUbBpBp/nAAACAASURBVAMvfdITA7HwQv5F+NdoOLbjYL973qhR5A/B9xN6Tp7UxOIqbGhU/uEqyPI+uMHNHDWyNLH/oANv4dxLg44xjdNXPr/+XKp8GUxeVkJwk2uhTJjaKpLKybV+Ab47EP2ZHAqy9/I+x/Id+78XNkHTcKESWPDll6a7LkbhrH/g/Fqy/Dun36jScV7tsH2qAh/Uj5iQ5qG9zaMNnJcOENEwoaENjGmQA/nqjMWvGwHyoD0dUMsKWti3CLZ0ADYi64waZN31rt3qappx3TViZaKxf8NzSKNuTLOvch0RlWVBzi8XgbZekdaYWN+Ae+NfI5wGvsLvbtxYlvExhmvjD2597hdXYn9J5spHHRj8CQ+AQRgrYJPyrD48CC6izUCGApnh4efh7xxG1gaA89ioBbXBgdegJw+C4csHGDiuj4S4sAdtiOESgedIfULcswMTaHiGfArOlxOgwHHwt8cqkU9ZVXc7/BuAmGyCsu/WzaXr3TDgHBwAhZj1FJTnmFQPL1NrA8AFnRxD0SwLwHDSjAthloJVamyQM4z8M0Sovrz2WxyAo0AcnRWcdLdDyP1Z8KsHx061fHap1Pn/wffR2NbxPaeEpnRJ8nhxwVOLYKxfGwqZcfp85oyl087NMpYYkFrWmwCt60CNeAO0WwXZwP/Jt+DfI0Fu18H3IyFSozf/WsoC9xIB4Jbh2HWuRWpafoRly/q5nwc5kkMZ2x2K1FE4rF8u+PlnwOLgUV0Z4tgnLZ2mlJtWty+sxz7wBA9ke/e9+3FaA2y71hEwtvuhygFYr6/DQ+2d8O9Bxyqd5Tz77K/ohzc6AMziqVN6/HrBMBO1DXmBa17tsLJtJwDGuWnMR3u7Jfns6sIVM5gQlJoNgHXATVvQ3uXRjfjdYluNHkMwft5YdNZHUx7Cly6a7XnVMgEw1XF4vd3/3iJaM5o0tsAiRwtWBQ0H43i//7+OFgXWEkJ1SpsYCEykPU6YZyYAfmr1lPso0IdnPRfkS64pO9bEi+Zti1n+MeVxWABy1hXTerY9wtMAQ3vjqPbXQTmp5z2dPcdkcqkEGVt02sqrDmuiHIHQOOD2AXS+Qvv0RqGVgVioD88YhwvKV+B54gbYr0tgLp0eAFvuWPhtCnyH/MbOp1xib4R/jxIBMBzrg7+JbPnh5mtsADivs6EJ2mH9f1ErG2hhX1326phAO0sNVRGAAeLgpIT6da1yHbIh5xiZS1x3NRzvMgAcAq0Honc+eFkQubcMMrwY5IMRKkcixLrE3e0DcARiORre2PG0ukOxLVsNgKkHuZtAO4A3dTRPuwnu/88KABhVQqEGwyvr18OHKHhqeAj+jy8p6DYO2IPVY92u0iuo9WiESbUB4OjuzzP6suZ5lQgiOcFZ0wIwyqwZoK+RLzyCfcIFYD3ze+WtV1QKpDwB+PCOEZ96rzLwH4y5sgeAnZ32bOYFIryzr2mBdQAYr70ACe8E13ZKoF5/I0aRI1QBOK1NNNsWjNV7gWpb5bGi8ciafLMbgwHaPXAcn93eBhC7B8AK4cn/kMUMzNJNeRAM5Y+g027BfO8A5Ypn/YcQZRN3wgXdv9ipvDklKzQlAL84/3kfOmEWcYCNanhZLW0EWrn1WQCGQtt8jXEUgBGWXXKqP5bQBDsQLc8EGtbyEVF5ySVpi2IGgNtiGWuTeHXNq12BuTI1LXjoIlec0HPSI68/8Oo0VRNo1iSaBWCAhbd8v2MGgC3pAFltrAEOzZhxPXq3nN8x5rdHvAD/PDVcn/wAOLqTh9AMupUAuDdqoncAhIia6x74SwLgCMx6ZTkAjA9pNoEcjL7WmAZgrCPyOUsD1zlz1pSOOnrCVmgDfJQjnx8v+87p8HKl9hG1A2PaTJlYw0swe+qye05FcyqpjwZANK0JdDDhRoCZyPeXFnoO42hqAM5Jy526T5NknYOMU/tnCwylNlpm3ylPCCrkCcDEKn3esar/Bs2G6YwCjey+fe9dzgJwFm1tGqy2KQAHS7yLB8CgQZwMMg4UG+vgfvYOrd0FAN4ayTvtWs9BmU/4je4A7S/X3e2am6dMhwfQwJ1nAKC5G+T/Q6wH/f141W3bvPvVnDlzSodO2LUV3mzQ97S+vQetM9dCCibR/mTTj0K5iHaY1y7dr86+Z+swgFk7HNMAxwE4iOosqh8DYNd5wA9mVYL2/wm0+Zh3ueSZW7vOHirQFY6g7mfMCYIF0j9HVD4PmbRKGwaAW2WlFMbJiQTtQbBlO3vyBmDKr7gDTsjb4cRE7VlHAN0ywx4OABw1i3a3wkXrbJBNrhpgeMg65obPr8c3vUP6aSUARkGxJsqBdoENgkWbQLMwSwMwHdCFY/4crI0WAF/75ZdPtF1nBzRyiGCRQ6DlATBc8H8NDwB/wdRVguB2BOCctK/C805WC6fjJ8uuZQkCHnZ3f2ynDugV6QMcjFPDb1rpepYm6xxkrDQeLJynX7RK52myUGmLLZsDAIfXQJ52lOeKEozBAHD6ysVNmmvBrnjmzMoAXO8+NJPmjYgB4FgRgOG5+1475mEO/AZlPQgeO9o+llTD+54HuR2EHE7BNd22d3z/iH0vHjpw6O/hwDjO2FLhOk3CjA8wygGDUNWUGxIADKUCjS7WiNVnAbjDrlxZD3zlvgidnF6rVwu6hY1siGil/XE41tOiKNC88jNPW44xaIbFxwBwmy4zre2tTRH8e21rRd4A3N/v3h6aVrsuvBUk+FYw1DrLiHc4ADBlAh3xAZYxgY4EwaIFKqE9lpF/3mVaDYBx/jwIBh+d74p8gJMAGG6+t8DN60lWAywbwVSkuX37rdduFmh+2SXs6yr1n1l2DjmXDaYlWmswpZ+7/J4zHpTZC+0IwDjvoiBYFUIyAmJTa4CD/aUD5zJ7U1bWuv1j+7ZL7oEHd8qENH1kSVGYCwTyiOVF+ijVSmQBYDqQFfZKv2wMRmE0wNmiQDMAnOjPywAwLkHEpzcOzeFe2SXyKcYSMQ0wcT7quvarcMiDUgRgUGHujmiJOWUs297OAjCoQa+Bl7moBfXagRfU59LfU9rN7EcchcfiTaBRY0z1CQG0rA/BX8WxrckXn7oMX4p7n5+9/IWj6AjRoFVflJQGiS0/8/Rlp6hdCVq3tAHg1l272MgZze9iyjwZLxGFADDmAa4H33J/B2+jjsGTUiX3sAHgZB9geqF7V181ckzpT3Dxq0WBNkGwsp/A4YMcIbPhZtENLc7Ehy+rZN/kVp3N/g12lqwGWATAWU2gIbDFKlb7i9GhAbYxmuRdlCQ8jS481EAQjXg0aU55eIAwABzITxeOeDtRN/1MBihqCQBGWWUE/Zi4VWWt+iIngGuXlD8XMQeVuASljS3vly+yLwIkhi4skgWAodHUtEMJ6ZAwqvV2tLTRCVg1TE2gQz9drgYYMoS4juWlyIwuuEhrHJZS0QAPkIIAGJ6H4D7ojgsAGL+DX/LmNLBe9a1tUi99eSfBkADwS/MfYaI9e6bOlE9vJAgWjHsPuDEugtg8+HwAAbNqptFJ5YdTnmADwFnuABnqrrto5nTQMIW+EfaIrvGznnjivQxNWkMFwJzgW0o5hocDADNa3F2wzvgGNLMJNC8NUpBeKcteylK31TTAvCBYqKFQ0QDDhXQP+qnVgmD5GuBosBXpIFiSvrveEiG42pa9Owa6ot8BmBkf4LCd4a4BZve8KiAx9XPRvmmAcMsAcF4vHLLAnuzLDto0XAfc0wA4kEUOPtK57DuZ639RAJyQKigclgHg9BVio0AHgapEOX23LDt/jDNqwEtjybS+LuYDHCkgziMsowGGl86YBSN4gRuDZIRZt0RWSZhAD1RHjBj/QO9W7zma4x/MTIssuf+255VSC9INRKNAs02zaY44QbAEqYu8ljhRoL2cvvG8w32osU0YC5szGFtPSINkee2l7672KGEAeIjWsRAApoJccaa1OGKuXCsA0eTcb8LF5+/5YmDTIsVKeYGu3ri/b74fCKv2ME1Fn5YRb7sBsMycVcpEtL5+xaGG3KTxtxoA98ZzVXrRQDs6MU2A/Yy3pwFmkzTAlWe3LaHTINEmfiIfY5EMmx2AVfZuu5SVBKVC0s20iwxl5iELl1mglzcO0foWFUBKRhYKWuEh2Xd5A3BCvIRYjlwDwOk7SBWAgxY55s6cwFkWWPtZaO2HH/kgWDzzZk0AXn3bL7bzfIyDIFdFAzBjOoyRmSEdkTXDk4iED3DUpxefxaP1E6JAU4tfz9sb8+elAmExxzyz6ZJj3VuPYu01GQbOSt9d7VGi6QB4zZw5XaX9+8FxnYSO6zDIvsqY0Wd+eu3afhYc4dH0fCj7FCzHIbjxZ2/ccLFOGXjD1Q1mAatRE1vu7NxX2n9gK7QdRqSjx4BLnzZOr8xFF51YIjYdsAYiJVtTZ2/YsJ0do99/GB0P56GzxeK+v14rYURmJldwpZNYJ5dd639DmRPhrwLjWAdy+Gytb3dd/xjr8iCyNMh3F8jhDTjwSX9sjJl1MGL5HMBYwwCwzko3b51WA+Bmk2Q7AfCsOQ9OhRQN+BJh0K1aZ61ff+XLzSZvMx4jASMBdQnkCcCiHLkic2UDwOnrpQLAUR/gWFokHgCvgRFcAn9oMi1Mg1SkBhgBOJDCvJumrKybP+OvoDW2HEwvGWqWae1wuvSarwRH+zvsgDXvVWkqAOYAIz3fAYTT6sHyZMp0OCYPOJHnOq69W7HM69DQ0fBXIiNH/Jl7cBBytEbCsXv9BBBs7dt3LAO2sXGWDx78kKCMB8GWQw5PG+OlGzdq+yfkvVFE7XG0v0rmzwaAG7VSjevHAHA2WRsAziY/U9tIoFklsPmBKdMYX0tRcKL1MIeT4Q9fTIeBhjj1M+VgZcxeI4GP0mSYJwAL/H1jljjBmNoNgEtWdRKb6gnm6s0/pzzAyT7AkTRI6QDM5AHGp2MvwjS7Z2QAWDcIFuyBT9QBN+rzi8qwErHupX2AS4ODxwAEr6+nWspmAp12fpjjzS+BpgLgdTNmLIQ8YeEbm47Ojo9WymWIGOdpg3ngCMFerGmwoR+nNMZLXJdspuBSpkywUgNwYl8OY1jn/zDAjAG6A8Am5MjUceLJ6c8FwRn8Ar8GJyve1PDDjjHWD5a5bOMGbf+E5t969RG2ugb4hflPnWHbkBcPfXpTPnBhvm7S0ml3p5XL6/hQjG2oAFhlriDfZ85YOu3cvOScZzutCMCXXfaDHvBHvj98QCXkpnEfeP+ud949ZCf89mH/9wOjRpCjJ0z4z/2v/PqEH8FvM/3ft/e//1/nbdz4pYE85djObU2eeuNU262Z5yd+bGvWtmdugxe65jPUEuDAazAkD4LB+uoIcXAtspgIAxV5KVSugFysj6jOsVkAOCkK9N597348cEUJry8tGARLpOVOWLOGATC47LyVENiN4wMM+zGaO5hrBt3MAIyRo7MEwVI910z55pNAKwFwDT6j2l0uODIALFPGaxs1rqxpsgYAe21B5LVzwRnWC9GOAAwXl8vhbRRCkmeqDU6F99JBsNh+oJwB4KE5X6TAKCvk+VOT6ktVDEM9tqz9q7wkyOnlSdUG353Tlk7bpCrrIsq3GgBTZs4HIGr2saRkvwJy+TC8AJzl2O47rAn0ZbMfugPWGPOFb4cHr4cgYjxcC8lNj6294vYi5NmObRoAbr1VZXwr18GDwTvwjPAFfyYsZOyA4/9GH2fLR7+LAxGxkoqAuGu9Au2cAGUw8NGQaYB5AAzjaSsNMK6DTIAvar0aBsD8/MDeSLw9wQucBX6u46j9ybVEkAHgfV17H03L18vLA0xKpfeowFiRbS6RXzgSMKv1riZmxHlIoKkAmJ7QYzNmrAwAMvi9QAD2zKsxCnOKFhqHEgFT0ThZAA58mIO5pIH2cAJgmY285aotIw8b62Dus0NlysfLkDdHVMnEU5ZfsF+vfq2WopZRtqtcQLhZxtYIAM4JfNn1aQoQbjUAprS/UQAGqHUs51kZAAYg/sH6dVde+bXzr78DHqwQjiU/7oHOkeWjezcu3StZwRQzEhgSCTA+mWkAHDvOADA7B2l4pcYB1nGQI9QlvX5j0m1g+UaZQHd22rNZ8+BWNIEOFowXFBECLt5arZCXoMxh1MJmAuAh2eRMpzIAjFrYOb2ndHEguG/vQevMtd/e1t9zyydOZKNAow8w87vfe920ec6cOaVDJ+zaWjd79ooY+G2GzdEEY2gqAIbAUiU2+BQto2YB4OqY0TenjdMAcL67uxkAuCDoCgSVCb6aaWxFAnD2fSC1L3N5ISHVE6dQCwNwZDao1U0DYNb02QCw3K4xGmA5OTVTqWYEYGLbp7mOg8GEhlQDnJTzl7eGrQzAvPkk+UDr+gA30943YzESaEYJNBUAp2lfmwWAwbxid4IPMNcEulIePKfU2QnBtggm6zYm0IpnQ3bwyaYB3vE3Tz0GQ75UcdjKxVXMf4PGm21sRQFw9j2gtBxDBsEiAHaJvcp2HTqqPKYcWwKxBcAywkt0H3xAs2NPhevl4bH8wPzyXj5h2TzArBRpDTD6+D788BWhNpYXBZo2gSaucwvM60mjAVbam5YBYDV5NUPpnAFYSVtLz5/WADcLAOP4EsyD2zkNUqqZ95c2bjSxEZrhBDZjaDsJGACuLWndBPqimdOTfHMlgmAZAC7gNMkOP/oAXLB2NSYtFQhuxrEVBcCNAn1qQVZCoKxrCtjOiU2KAPioI7puffvdwf+fvXeBlqMqE/2rqs+DkBcSZBInPJSb4T/gJQYcMBgDThxxZOlfYKKDIJAQHEMQhwA6IEpmJAMTYCSEBLyEgKiAMYCOCCNIEgUJcTAENLn3imgch1cIGQghJ+ec7qr7fbtrV+/atV/16O7qPrvX6pWcrv389q7Hr74XpIhzohRxkoa29lUG3jvs7zuTB2BZx0UBcMwH2EADbAG41bur9f1d/sGFc+ElTRQgjR8BWAp8+6q1132m9SNrbY9FAzAEzVrPBC4yBuKyAjCuhiAX8GUOuFGM0CBYl13x+AYbFwH2Rewa4jqXLV57vZVLay9fXdlbpwNwIsKzQEtsUqZwAGYjRfNBsGAnFRoFWmU+hKZCoHVeFTjBN5gd3HEX1nYBcF6Yy3jVMDKHLuvY8o5L9AKgSf7NuuUxWodFixZ5wz99k41qrGvXUT30L7hw80JOo0s0vStunPYlERxznRHt7/KlUzeKysL14NfQ1ru5OoO9njPxhhumva4duKBA6iBYjYjRGykAY8Cse+/9zPetCXSWFSh3HQvA9fXpNgAu964r5+gEgC8cKLy4/PZXfv5k178UMl0lC8CmkrLl0kigzACcmEfGHL8m7UQADH7IfZXdu0HLQlIvxT40D7D31lvzGRNoYfvVINgoyQMsymecKw2SBWCTLZ9eA7xu0bqe8a/5T0HrU016KLiM0gS3zGNrBgC3QftLl1NrCl0kAIvgFwfCamgXLdrSJ9EEP7D8xmkfowMXapLB1NlzvFcYzXAu+KV98WmQqEnzZz/7jV4mFZIwDRIti21ZAC74KlKC5iwA1xchZRqkRBAs13Nu4XII09VNlQYppgGGVDCgSb4dGuqDr7EWuQTbqmOHsAjU2T0zpstemHZ84KtmLAx7DYF71xXwAnk69HMyvkgOfFDuuA5JCcceg/vKxjf3GTph2UPLBv/hxL8/tOJW2CBjQ54THPvKrt1bDxg3dhs825OsBYHjvh+DMMbbLX+gRfZej88K7D0+j3VXM9ayTG2WCoATQbBc5zzY0WDqUIdRkQ8wbPkT4cijcJikF/qbhx78GB9h2aQMjQKN/YggmMLvJ7/3vQGTcWJKpdUf+cjhHAQba5phGMZpkHQAPHbsfid0uh9JOzTAeUEu74muMoXu5rHx824z7A9XhquTp95y0nbZerYAgCOtbt49Vfb6FoDLvkLpx2cBuCGzZDqZRg5fXZokTEcjgOhU8CsAcbyu7WcBOP2+7uQa25cvH1Nz+1+GOWDwM9EH7jmVKZPmz9lWhnlyGuA7wCTqFBjX+Dq0QjqxEID5seLxqlPbzMEvLTbk1YL3+RX3a/DDySwAIzx7gQvxKYJHgB9Kn2nAAnC2XVoqADaZAg+3LLjS+iZlTPrqlDICAI69RRT51aBvCfs7mkrDnfRb8O9NdN4Q7OsUL3D251IQXAZltrO/YTkwZdzB+elcBhelCXBR+QAFcJH5D9b9ymMbvq+TdTsAOIfWMTKdzWm6K9U+lnlseeGcB+AcMoyZMGf0l9aaQTcZgEcM/OI1wAKw7krYecctAHfemtkRd7cEOhqAo6Wpg+nwQN9RFIBRc+sH/roo5gD4C8MrpscjQIa/QUu8nR4HpdrlROsLAMxrjz3IUQ/ZXG5iNcmmu4Kx5BqE8ZzouR5V0i0RBLMkMTuGavvOD12fEnXQ/en8CzevhPGey4whsvhSAbDjQR3fXQL1JqA22A28A8J+YhZjpnPrpnIWgLtgNbMAcKUnuEeQdy4mjZwATNqi6Qp27X4d8g06wvyeJv4urQbgnFrHGLjmgFWh9rHMY8M1LxqAc7QXC2KVdQ/pgpIVCcBdcDnKNQULwLnEV8rKFoBLuSx2UCNYAt0AwDSOxpdPvHiGDHDh9xjwiv4GOJwQ5p6/Eu71f4fm0Kj1hafXe2CLzM0SpE8FwGjRiiCLcT3Y/zPZHBIAzByrwpjmwXcFfPel5s1KDbDnzHF9B8F5Btsn/G0BeARfA7pm6lkAmNfigjCEmt0cGuAIgF2ncpbv1H4BP9Ak73xfQ75TOfarjz/+jGxRssJLo710PsA5tI7YZQy8MmoeydCbEBCqqWMrEwAXZUpdNgBOAdzEz+lr6/5Vel6lvQjGHjZUlTNG6iwDAOuADR+iMAqpeB3MzOW0a5hBfkW02Yy569pUPWAWMSfTPf7SiltvhgfSz0nLu+6aSfPPnW3a3osrbn0EHlw/JCmfysS0yLZwPDDXBTDXyNqLG2OqsWHdIseXty1NfZh2fR1FEAhRtRdPnD/vClYeL9+0clbgOQ/Cb+gnHT7XBC8M97lHHTRv3k7dfsgr61zzccTj7AYApprZcQN9f5EHgKlGGJ6JV4MVJKQPdLbBk9d7mgHAMM5r4aEO/ZdnwBfTW+G+QjNuNp1hAoApKGMdXqPMB8cU+QBTrS8P3VhXt3+7+XjHaYC7eTGyzk3lA4zaVc911+nMmKHvogE4MsO+asZxcLJ7JEhB+BH2pTKFbjUA59A6JqA1DwCDvBKpeMo8NlzfPOPD+jxwZpVfUQAsWgP2XNU+pAtO7LRvlbP0wXWbGYZ1AKO9bqWAubwA/NljPttLg5roxiVbA+18ebM60fqC79lV669PuHakGR82a7JP0u4NVZvNmLuuTdF4miEn2X7QAgZf0Q02TZp/3jGi9gzAgq/mu0Fw5sQF593NHyiyLdq2FvLjg5CODYsVOb4i29KtJ0IuPBe9JHsBANq5CG418lLKpyhZ551P/TpSB/sMcobK8v2uu8YWdVxyDSH3ND9wxxYBwDBWfFF8KHy3wPf4aOwp7l+0jkoDzGhzaXGiiVXVQVCdPXt15cBJU9ZDJYRn8hFlhxABMBMU6wEw+X6FaKDBHHrF0qPvLGqNOrEdC8CduGrcmMsIwKxZs8gHWaSBVuW8azUAZ4Wu8KJ00THLZt1AlyknECYAuMxjwznnnG9HAHBa6NBeZhQ3WR1AaNtmCqTxZxJEzkzTVaIsBhkRQSFbMC8AG2uooVPZeHTyhgeIL8IDxJehCWrRIpJL4oVDWqhjHnKiaKZ8R0W32Yy569rkAbjoOck2bSYYCBtjIYm2n6s9TvNYZFs4vi2rV/ftv2PXs/Dfw1OfxALNd5HjK7ItnJsOGCGw6mogwk9A0Uijm7xYuWscEtdEYRFQr5TQlhct60LmE46z4u/ZoQl+ldwe5QPgJ2CQBFATQbAMTJ5ZH2C05on5CJNGnSjIFu1Dd9/ihaaDWUG2hweg43UyH2AOmn8A/f0VfDHwbyI9ogiAA6cCQb38TVDnj9DWbkiLOpWmS0x9PeiiChaAu2AxywjAINYo17Bh7jtlbuJWA3AOv90EwOUEwkQgrDKPDU+nnPO1ABxekwqH7OhapzfTTQOSqS6hmrfp+QH4kmtDfy7NsOQy0AGb8XyZueZdS5nWNr28GqMXtdmMuevaZMfRLDnxa5YLUmhjHBhqQUW9cWIgVWRb2G1KbWRipLxpcJHjK7ItHHjO9oxP78Y2iJtNl0zW0XxwDT1/8JqOB2AWUDVBrkx8gGt+7R42SjT/gtPkxW0aAKbmzACicwFE50Jd1OhuhRczd8KLGch6kzRzZkyg4z7AhgB84Nv67wlTJ+JL2+fgO8UCMIlRZD+dLoGS+gBbAA43Vk4gtAB8waNXQUA21Lil/cSDYGXP65zQwud9UE8+Ydb9Sunvhbef6FAOgEVrfvmuVQ8U6YGuMY80msNcZsCGu5Dto4AXCgmNcgHrlGhTB6uGU4+ZbuvabLacRGPW+GWaTjOC1iKBusi2cCJ5NKwR5DFmwUWOr8i26FhbDcDUp7gZssY2C5sPvLCp+HvndDwAO04UrAotmiDK8WWu764l6y/QAPOAy5zciVzAcGzI85wZNd/5fj0YFvydIY5G2iBY0I9SA5wXgNHUmYsiPdjrORNvuGHa66YXu24sZwG4C1a1AwFYqe0VLUkrNcA5oywXrAGOB+8q89jouuUE/sI0wDCeWBTtHLJrOQDroKGQy5ZEG5seQtOORg7f6ftutJUGMlUQrpO9MPqoQAQs2GnaJA9Zw4H/hiRfZb11br2KaJN/EdCGuaeB5UxyEu1ODVQQ387X3j7+Xo3ZcOQDqoXMUFus1A4qgjPF5pCiLayng32q3TX1dy3zXI2AMTTp1cmFgq1Wo8uYCOvaTCvrlPPRBHFr+PJq11Bg2p32Kl9kefa6xKYrwmjNoLE9FUDm32UAjC+WBfeGCGzjnw3GiwAAIABJREFUL06DPb7Xf7DrDz2bB4Dnf+GZw0OT431ZOaDJ8qsvPXc558tLYHQw8P5EVodLnfQ8tDkJvsYm0AjAnNk1Sb309a8fP1DkOnVaWxaAO23FBOMtCoAxby+bqihnGiSVBvgyQRqm0phA5wAlsjp88KV8QGgBuEj5FXW6F66hZeCmAM2e4TSTIJpGi2rYibhYYfDNAnB+82ccrA4CKYjq1imu2VSNrT6HF7cPDqgCePGwqn5ZYNYm7xPejLnr2my2nPgNaKB1jDS7OvihQCOKFMz0G4GyEpBCkCqyrRCAVWBkNjbyAqYePbnI8RXZFpW3TmNquGZR4CjNGGNBokxfIuhAmdUqm85H32bnAnCue42t7PA+xzYAVn1TWADugpMjCwC3IA9wBLSiKNAWgE03ngXgnCmpUNDCfMqmKyAq10wA1gFDfDzZNKC0DV4TmkaLGt5BItPtNNpbWTCuNG3U52AGejGZafyQdfKnMjMFYP1eMZsDK7NmtGkC/2nnbtSm6377qrXXfaZZc+LP3zTar24AYBNtN0ahNgW9IqG1yLYKBuDoxYCpXLD/omVt0GYE6q0CYDbnLIwvsyltUe3kuY/buiNbAhaAu2D9swAwRlxmg1PBRtgIOdC+Bf9GuQFlGmCRptglERPjqY5oVGfB+C5zHP9xtjz2VZY0SFYDbHpSiHMr59PYJjXo+c3fo/kkTJlNZ8qX0z+sp2xZmVtW3lbuAELpzGpjA+EhNg08Fw3AwwN9R0WpMNSi1/p0WQB2b5OJ0AIwJxkzragZpJhpgFO1ZaDtTg16OiBkzHzluYabMNe0AKx5EWIsFxoRfNe4cbtNTeZ1MmRTD5VNA1wUuBbVTso7rS1uJRBJwAJwF2yGrADMT52P1oxQKgDbhMQk5WImzVd9YDomAL9EJG6E77Fj9zvhwocewsTgwk9+CBLDmqgzC8CmJ0VrABhHkyfyNT8b3kTddLaycllgWBaEKbUJMgewaTWo6cxq4xLg6+o0ovHaYj/gtONHDXBtuG9ypXf4W9D+ybq1NEkDVTQAp15TySTYsevbTK9Vxm6LnrtRm6EGWD8n3erWj+vWuEgNMDVVTdOmbhZFtlUkAFPQ6x8cHNIEUkqkBpLNuci50j5MgbHMAMym2TKdT7s0wOCTOwfuBXeF8o98Sxct2tIXRh6ewKx/dJwHYFk7ovy30B7JnYvtStq53QZ50l1p7HELwF2wB7IAMJ+HV6TtpVpZFowxv6/ruS/zvsIqDTAVscAUGiK/B9/+ys+f/IxuGSwAf3A3yqjMcE7XsGgNMLabt03R/ioKhIsE4HQQCbPKCcBJLa6pHy26BNZNV6ls0429OAD2ICek77g/hXGo8vLWh6kxfzYCtjCfsW6+VD7NADt9mxaAlz20TPhCNQ106eCDArABaIb7r+GHKbvntaUt3Q2YnDrBC8N97lEGms62zLUDANhAyvQyVZf1QfPm7dTtQSONO7n2FeMDzAFnYk7oX8rknY0FgQoLE7PpauAeB89/9eBVgg+2w6TvYSGaliYwPezvO5NphwaIqlgANt5uI7agBeARuvSq3MH150S9VraVorMAPLIBOC/4q/ZqXhAuEwDrNHi8HPIAMF9XB4TxvosD4CBwvwoPgdcZXI+05s8WgBfOhfyUbTGB1kO9wQpDEZ0G2KQVne9v1AaTC1irgWM75nII82Mqqi1jmDYQCquVLGp82G2RbWF7psDYBg2wgZTrRTpJA9zj9hxSDapbYNgEUjHSMVxDXoH/XR9OeJArAxYC3gyY434MuPJlSDue665VlBG1Q2Wc2TfZeJFswY6XgAXgki0h6xvCXgSbMUwFBKdOU9SM8bFtWgAe2QCMe6GAYFiqbZo5UFaRAJzGjzZ8UorlD24lANMAVIseWrYLx9IeAHaGoOvN8D1Wdw0yBSOdDNP6wTYD7PRtWg2wTAMs2ydav0xRRQ5kjcGZtqUA4SLaahYA4/CLGB8VQ5FtWQCW7PDmaICF4KoBYAe1u57jvZITgEXtkN8w7Y/ufmCPWwlYAC54D7BvM0G4m+GhaxR0cTh8I78YwY1WeIwFYFUd5ubhQ3/3QE7JE6j5TMHTa1tzFoAtALcAgrGLx45eNmtmmo3eyQDMQ2xqH9zM6ZuK0gCnWCkD82dsrfUALM+LLJvdyATg9HIy2R06YFK2IQDYVBrNeuNSn9m8bTUTgEMIlge6EguuaXOl3enWk5oMWw1w/8sgs9GS/S1dJ97nVqQBXnHjtC/Rds+/cPNKeJY9l+3HFIA5kE4MVaQltqbPJlc9WwYlYAG44H2gzvPnrnFrwS2B5zwI3fZxXUMQ5mAeLMky7qJUBRO/c1w3WCWq4wbBmeCrCw/s7udoe83WHBcsMqPmLABbAKYbpcmaYOymBn6lH33PslkPm2zOMgFwaoAN0whRLW76+uha5pxy1frrv28iK12ZLP3r2gyPG5k/Y1kLwGU1gS4WgFNrHUUbTaHB1YEYf//HezmmIxJ1k7UtAwCOoh0bnkfCYlnHV+RcaVu6sbQRgDPJ2nQ+2pclLdQAv/rSc5cfOGnKeliTGaI1tgCc52yzdYuSgAXgoiQZthO7CMEFBxwZfhHBKdwsHZIuKIRV/m/HvRYg+HwegCGYynfBVOQM0gVXBy/mcAx8L2ib+iAbBU+5Jc1ZALYAzG60ZvoE035MfYPLAsBZxsFrgHXwJzvZTc2LdReLZgFwmvHpZFC8CTSby1kehMxGgU4vJ9l+M4HfxL01JQBjcYOAW41WGUARdZWlrVYBcBnmagH4VrU2voUAXJQJNN+OSLtr0ynp7qr2uEwCFoAL3htxANYBL9c5wC2rIaaa3J6hYDGr4Y3VEgDxxPnzrih4Wm1vzgKwBWDRJmxGdGi2HxMIzgKesjRIeXyAU9clE41r1dL58SZXRDYv0wtIswA4jZbaAnD5NcCqfaJ72WEAheRF86T5587WgrImmBXd94b+xUbpg9K0tXPC6BdNc9Pq5GJqWZZmfJPmz9mmujZkactUY9oGE+hIA5xG1qbzKZMGuCgA5oNgDffWJvcOV+6HPUM0y0WYQK9dNf0RaOdD9X3oLp4194mmPT8/evv0m2HQ1Fpzzay5G2ab3huLKtfK+RY15ma1YwG4YMlaAC5YoGFzFoAtAKt2VpF5grl+tMGxigTgLGeP3h9U1WocgLPMRdi6ob8tX7c5AJzOdLZoANbLNL1m07TNF7cPDhwwbuw2uNG/Q7ROPCwWPXfsU9tmmE7LdE5orp8HgA00qRGoFAXAVPYamEllImvS1mtvH39vqwG4XXOl5uOmwGgBuBAfYHhpE8yCyFP3wbqbRoEWBa8StqMFYEEwrbQ+wK0EQgvAWZ5wmlfHAnDBsk0FwIK3x6Io0DENsDjoxs1UQ0z9WwqeVtubswBsAVi3CfPvEWkPKyEw1nmyo/oH92TNvJpSbDGvtrY+qiQc6oBFtw6x4ylBuDkAnM5PWTf/tCbQ+v1hARjzSTdDTqK9agDAkSbWFIA1bbLtKc1U8f7t+YPX1FwpnKRq67UJ4/6paADuHxwcKmp8Rc6VWr5ZAJZcoZtjAp3oDP173cA7gEmDJCzDRYEWlnn1xd9+R+FLLMonrE1/tHr1kX0Tdo97FjrE4LQvwPd38P1AfQB1DfDaO6bPCvxYrJ6q5wZTnD377PBHDWLwMAxueyYA1NxQexxpc2V1PzjnyW0yABbUgZhAzpmgIb77J7dNXwDXhZvI3RoC60KfUWBdHBO2q+rTZL6p7uldVNgCcMGLmRaAwSd4PZx0ZHOj2ZXWBLpu8hyrw/oVWwCWLaj7+/6ae9SRK+ogqfrk9S/lzWbzmenGx13msVGZ5psvuchfdMyyWTfo1kl2vPggWeq9o39wT440DwAXC4lJAM4yH91amZogFzu3xqjSyFsHwBA6kqSe0r2AoH3q5dk+AOblUvTccQV0bTZTTqJ92U4A1pn0pgFgk7YQCk00xag91ZnlgqZv06T55x1jCvsm4zMFYJO22g3AB82bt7NoWeP+NQX6dplAQwyaOXAO3xWeaw8sv3Hax2bPXl3hwBVfIF8D37qWWKC5FbWDZQVt4c8R6Kb1AeYglLtEuItdL1jHwS8t4zu+e47jBV+GHwCeoawTHMcCsABEG3UBaOHeMZM3gdbVCQJnfwrAguvZGtdzbpGON9lnYr7NNPnWPRe0+7gF4IJXIEMQrPUWgPWLkF+7ZwGY3Hg4uMwHq2KZ5mszPwDT3fT0BY9eBRHS8WaV96OMCq0HnGT3aYAMa+tgK/sExebB+cyqxaPR+WZirWYBsEjTLZOZKbDpfK7ZNda0SSJUv7Jr91aVuTK/ZzSyIm0OB/4bFbeCeZLHC+fLaejbMHd47+t+GzXAOL5myImf90gDYI0WOzK71srFAjCfuYNsLdY3umhZY/tlA+Ds95py1OS1sABB+7E+wPCiZwILqbDAO6K/Xe8aUDidAjM5HH6H/zv1/4eaY77tWF0ow7eNPsCshhfaWhOv46wBAF7PAPAmOP4L6fgS9ZN98vO1AFyOfdkVo8iTBgnTIHjO0A8586JUaZCsBli2jSwAo2RGEgDjfPNqzOluUmmlmwnAzQPfaGZ7evcZnkTTILFnT5Z56S/ian/c5gGwuRm0DgL1cwxLZM6RLOwhkcZJB+AG40y02Yy569pkAbiA/a5Nd6UFPYQaMEU20J5GwbI02lNTn2JSTuO3m6ot1OzqNYNRwC9NFOF6uTLPNQ0wFu0DjBrgomWdZj76vhsZQrTafgd0nYq0XAbXltIWSQnA/DzWMACJwbiOgO8U+BJzZbV2OQm3CMBqaE4AcAKQOWBOjJcHagvADRFZDXDBpylvAh0E/n4QEQ8jzEW+OwJzntjFhnvjR+q5tdphXP5g4Y3QArAFYNWWHmkATGVRgFm01A84CyjqNMBZ2sx2KdMHiNIBTPp+5X02E4Cp6bJuvEXNlzf7zjM30X7Jq6UXtdmMuevaTKnZVi6f7rzCygYP/7otwjxB1aHQBFQMGo2eEXRavzRtmQB/mvbKPFeTsTUrDzACcDtkTedTMABHL4EM9kZHFckLwBQo4VnqBwBQ+GxP/IEtAHfUNiCDtQBc8JrxAExvjgV3M+KaG7km0M5jEIBpJl3wvBrNYgE4PjY6xqJNoDOufcJsOWM7dFqxdWBPwCywqnpQzwo2CFzwVmx/eOF2m/kFQg/A2FbWMcnGIU8DJc+Daz4ncUkTE2ysqQO2wHG/CGaPaFovNism3Sflml2GqhcGF8+Au/hjaWUjk0Uz5q5rk98LzZATL58CALPeJBOUUgsgukVighQV2RZ2qw3mpR1bA/TD9tTaYm17DW1k0XPVrW0zAbgZsjadj1aOzP5K+RLIKD2XbsnLcjwlACdSFUUmy4HzLFx7D4N59dNgVLooz6LjBWuAE+PVzdeaQJdlZ9pxWAlIJJATXvBJpUODYFkAzrj2Qr/dHOmSWgbAOmAQnSJU25i+rhkA0z4LMFGlTQlNVfNoSQ0unlrzWBMARllXndpmlW+tLOhX2pclJtCe1hRa1aZu/2SZu7ZNxgeYrmEz5MTuDy0shIVBQ/BzkNf7pXuLy8qggxXFHk1ARpFtYb+Z22PAiR1/5vYYazjaXivbajYAFy1rnWyyaIBTgvqIBmDOB7fhk9sA4NeHfeeoj8zbsJOHTb4ub47cBBNo3mc4YTJtTaAbVzGrARbckVbe8fws8IB4EA5h0AM/cIIzz5t72N0GD1gtL9Lqsba6PyrQjBDErIc5AGOlHKBUsJ9tUsta5rGh7MqqAcax5QiM1RIATvvgTzY442uqg43kBSodANP66fsRXBoFKZLSA3CwBwRwD7Q+1+jia5CWSTc3CrfitTKXp6ofE/Dl56t7OWFiHtyMuWvbFAAwO7ei5WQMXQB+cDFfFQWpFG0wTVpCkz3JBlHiy6fV3KraCqEnneZWMD92jEWOr6i2TIGxGT7AnGwKkbXpfLQvdbgXGSm0wBaAwzREsL6iqMsvtBCAtUGwdNBtAdgCsPK+1C7I090sb73td1E+MArmEAJ9e7NgvdX9qeY/ggE44XtaIgAW+sWWGYBzjK0lAKyDGP4c4UFJBxtFATBtJz2wMjcfAfikby/YEwTuV0ELcp3u+onHTcBSJ0PTlE4m4ylbmZE2dwkEsPE1jAJDidZRl7qHphUy2QNFtoX96duLmzzrxqhvr2Hy3Oy2TIGx2QBM56mXjVrWpvNJC8B0fNp6Ao29bg3LfDxXGiTw9fUG+n8Y5gIeHc5zE2hyj8H/61Ia2TRI5doZVgNsuB4cDFbhbfpVkLdsUf2hKtg0NLD3hP5RozBB9mgQ6prAC26hYIp/nzv3XbNXr97St2v3KJqAm/SMdUG7TE4e/Nx6+/M3u4H7OWZYkQZaBKQizTTfD6SCuRYe2s7HsYXtLp43911XLF++ZQwdM+0PxvOC6/cdNW/eQTtN+8O6krnJ2krIj5WBaEksADekYgHY6KQVmkB3GwCnzuOaEJ25xlIm9aw+myIYzQLAnuMc7zvuT2F8Cp/c6AonjXpNS4w0CGTXdSTP3eiqYgtZCVgJdLQEVq8+sm/C7nH0OfwFmMzv4PuB+qTcxegTKwBZHw6SQFdcfawU87tV1ZX5CHOpkLDNqD8+TRKjwa1S3+MU4xXOt6MXNMfgLQALhCfSAEPmblUyasxleA0AMckJhlALmtkvMprZxYMDA9fwsMlDZ+AOny5JeI0QPA+C2yyDOhRisXoVQtWfE7gumGk1zLV1Y4WyiyGZ9zpmfLwUqp5Tmeo7tV+Y9Dd+zN57ebBPMTdalEC5bC+3GoBzmMomTKCLbAvlU2R7RbZF1y4HZJIm+EBdWddelLoox9haEgU6rT8nH9lYBzDJ8ysOwGn6b4b2OQsA+17/wa4/9CzczN5hci/UaXB1MtTVNxlDWcuM5LmXdU3suKwErARGrgR4AEa/4ZErjWJnbgE4GwBXfa/2Hs+vbKSAyAMwQOiqEGaJBpeDUr5+vYzjzg3DquOoFsMD5nH0b2jrWrDtZ7W4cgB2nZmMFjkxVtI2JPtWlMkD3OL+AuclBu6FZcoEwDlACdclBks5ILNoLWbTx4Yd5JRdEoAXresZ/5r/FDQ9Nc3lTwTAOdbCAjAnfB6A02uCk9rnLABcG+6bXOkd/hYM72ST/aHzhR3JEDiS526yd2wZKwErASsBK4HukIAF4IIAmAVWNCP2AncpmB4vgd9NADgJvGBWATYQkEOY5BnDfFVroKH1DESSdkU+wOhnkBOA6+OJQ6u8v7h2vCsAOGfe2Ji/aA6T5eHKcHXy1FtO2s5u0zKPrRkAjG1mlGFh/tMimKZrkiVwlTwNUMq0NlxQJx3AJC93xWmA08uhGADu3Wd40tDe3r8xT/+U3+y7O27/dhZWAlYCVgJxCfzyuVsXwbX0yvBX8Id3Fk77s3lLyySnTb+59XQwu/wmjKkXn7HLOMYyycuORSwBC8BFAnBDq8r6uFYrrjul6vhf4nx7Yz0LABePk7pz5rxzG/5hGpTKBIBZbeutq373CKN5puMyB2ANcAvmVnoNcM58u5HmtkhYpQtT5rE1C4Azam5jGvQcmmmhJt4CsLPxzX2GTlj20LJBKot0GtziAHh4oO+oNPlwu9mM2T7sWAlYCVgJZJVAVgDOWi/LOC0AZ5GarcNLwAJwkQDc0JhWnSCA/Fvu39KgUkFlaLEOgDFQFge5ZHQ0UFaRADxuzMA/yfx2Q5GMaABGGWSErqKuMkroKvPYcoBmuN+di45ZNusGVpB528y3KOoUWuk1n/JoxGl8cMmcSqQBxuG0C4Bf3D44cMC4sdtM/YB5ueXbH7a2lUD7JLAFglmOGuWSAJzMKMBiyz3zsLl/Xsr0je2Tlu1ZJwERyIKK9W2MVhifb2+G59vPh21tPXrKvCNlALxly/Ixg/39v4IH2UOZvkkd/JurR9ueD4dq8O0H66uHIdbNHVTji38fM2XeSaJ5qPp65rc3H1gLerbBTXMU1N0Kc7iKbRPuyhuiObrBLUf/j/Pmb/rNyrvhXvG37Hlltc26HdQ5xy0AC9bKIAiWUIPJBJbqgWYxgNT7IniNR3eOaXZF24XXypbaBLoLNcC4Jjm1t3mvAtK0O2UfW15YFZkbZw2ElXcRwvpS/188XiYATgegOPq4FjZdGqZ8GtyiokCjCbRz3ITdwz99899gQkZ+wCbpkAraO7YZK4GmSsACcFPFO+IaNwDgpExc55sAlJ8M4ZIer9YC768rbg2uywQ6uY+73akExwa1YA4D1zuh0Fj4Ipug6xcGNozBKqQPgwwrzs94E2jPG76bAdxkX87wBx2350chiMfbJH04z0awC32AC+ArzLjY9oQm12w6KXBVXDxx/jxpUNcRt6nCCZdNRhaABTuxIADGN7LvkGhvq34lONKrufjAdjgOgQCuG+ygWmIeeLEdJrAWVjH1yRWda7ogWFjHXAPchT7AVGgZfU/zXt+U2t+yj60ZAIxzbpPWW7sWWQAYpjPkOcGxX1v3r8+wmyWtBpj3Jc4LwCkDWcXmkFYOIj/oPONP6f8slH/eE7cT6i9adGTfmNf6XoSxTmDHC/ecsy9e9vSdnTAHO8aGBCwA291QpAQMALjqOB7Epqk9FIGtBIAhRzsEgw0+G46Pr0dAktMu06lA2QYAw/Pv90IYJXXg7+08ACe01PEx+gC0l0HMnPl1AHa3B67/TXjevjTskAXgeh+u8yk4Np0cR+gOXAzCGf2NGuIi5T4S2rIA3AGrnBWARamOaA5gPo8wD8AEOJnIzHkAGHMDcxrkH0D7GEwrygOsiQKNq2QBGITQDs2jKuASe/qUdWzNAuCcvs9ZrzxK7S9tND248cOpa1P3DlT2r7iVzXDUIKctaSMCuZTwGg4grsXNA7Fp4V1khpxejo3xF9F/1k3SSfUsAHfSaunHagFYLyNbwlwC2QA4oTEVwa0AnAWaVmp+/NzKJ+rAGYPVrADMQSy06QRPwHP2J+qSAW20E/wR/nMMfKu+4x3nOf5N9f6Jy9LDUBY109HfvBk2D3dgwL0u8JwHoU4f6QGC4w73uUf17nWmiX7vGQoWQ6nPYf/4MhL6vJ3Udd01k+afOxvavzk8Hg65/vvLN62cJWrvoHnzdorq7Jww9oz9d+yCtIHBGEih+ghM7hzaBzb84opbISaQS4Lv1kUTbJo0/7xjmLYwRzFR8OGcojZIMLLgTHhxMJPOA8psgu+x8KXH9odjKFfosq4lzzKvaGw5/2M1wAIBZgVgiV8tyW+7evWWPoXPLTGJrrn+YYrcvKLcvfBWy7/Gdb1LwpOMaIURgNlpLQcfIS4HMa8BFm0j4/6GBvb+MGWO49IHwWIFkhfoUp6jRsBF2yzj2PKOSfUCoLXQr/b9Zdc1Pbjxu6IOcql9WVNurmTxpBlzSk1q1hFINOCXXAs3XLyeGX4a409nvi33wzbs2KjY6tmzK/858bn1cLufwVfgNa4SMN3q9ezz3sn/NXlI0M5gpRJMvOiGza8X0A9aIQk1wDJghvmQsS38+oYBOjcVXIM26BVY23+P5OAGSy65cfOX8O/rL5y2EDQ019Njptro52/fejNoa/Chkf3E/F+3wL131G73WShArK3gQ47vHePfy/0Oh4I175p7JMmz+btVWx+BfxoPgmFluD5tOmzuEfigTD4iAIUyL/i14fdVKr3/B4qEL57rbfPjwbJ9fnDUQfOO3CmBWQyqOSUIgluZ8ZDf3jnnz7eZArCJrIw29QgrxF/buz2AXpEADHv7fZwPbWz3IFjGfG9D+HzvlLmbGP9b1ue4DqdB7XBeA2zSF6zdznA80Cb07TofrQ8oCcCuU/s4ZwJN+saxiU4BHoDh4RzSmAJIAsDCczpkdFH/3wn8HTIAhmPrQ3CEeLr+exzPIylYESJl/RjUORHaWAPfTyK4Tlxw3t0s5AJLXANjJmyB/cD1ByyGCKDD9dO5B67Rn0Y5APD+AORaV7DBXJl54NFroU49fWv9GJ0HAWBo86W080LoL+oSZAFYIMmsAIygy2leY0AqgeCYPzDXd/3UhE2KAbLw/4n2BQDMRoHGIFxOzX+fW6kwN2JnMQ/rsImvhU3M5hkm4G7SHwK3ALIxeNcLrt931Lx5B+1MaMC5PMowNdKfbGPnBx9zmBGNIS/UmZywpppfvq2yjS3veHRyyL8XTFYj3X7JD411kEvry2oyE3WZJACnBcksY5D54KZ/kdAYf1rtNe//nGUeqjrXXXD0STHgExfWQawWgGtV7zjTft7Yb3iPyPyZGVoMagFMVwKYnquUDQOyClj+LrSBJoXxD9SFh6wJoj5UECyBvljbLKgm4S9YMzDgzBEEj1oceME613cjzY1k7moAdZ2X4AaI0dEPZeuDOeg18CLgFPiNwjg5TCF416AzJBhTFe7p4AJFNCnRR1MnegmQVlZFnwed3p4F4ISZsokmN9TUZgdgBsQZWK37DTvV4PgsAMzANswh+N/wdA2BuFwAz+CA8N8DCQxDH0e/a94fuJcBdCtHAbzYvR0HYBfO84Ce52jOTTWh98H/MfgXnv+N3+PgmNAAs3DMAjC0YdRerE4DRG+E+qjJPdBxK1MmzZ+zjdH+qsfguleBz/ciqAva4GAeyGwZ/J8H4BisSwCYQnW8rGJeFoA7/Yra5PGLIJrpUhuAq8nDy9R8fuhJBzSiQTbRBFeY7zeNoMo0tmYDMJVL3n5k8tUBuKheNvPj2OMsAeBFDy3blR+m0+wccU7cJo9B6n+bB4Bx1mnrN0ubowDB5OK4wQOgCf0YHhAAJwHkP31hypsCDfDW6qB3fE+//zxUjfnzCncA9LN7/+HTTAHYEOBJVxRWU81bv00TGmZaRaadTTZZ17r+7ratC2CQxPQOPwjHELTyixzoVitO79SaM4wBLNmIysKRUsA2AUz9VEOt9ID/QwEAy6omactAAAAgAElEQVTXNdniOhEAp5WVwVhHVBELwIUBsFCDykeBplpWJtVRBTbcr+CLPrgEPkVpkDgNsK4vALcY+DIAXO+D3eSbInPs6PqRiETNa4AZjWm9UtKUWPa7Cj7j515C46roh9aEOm4NTM9D82xqmo0m01hky+rVfWgiDf9tvKTjAB1gtmgANp5XkRcfqwEuUpolakuSTinSyJZoqEZDKQMA04EWCJu5wZcXXhnGlhdM0wJo3v4YGaYyP+dln9oHNdZAA0RzwPQQpl6DN7PoO2ToQywGYBxasyBYBZ1pAZbX4qZdA1EgLqMLkqaQEB5B23nwS1MuV5ky86bA0E018LwZb71t79MJcAWgdXzvpoT2V9FPMFw72O2tbIV2ZcCs0jiTscDD034CjTOpt2v8rposwFbVq23s8Sub4PzelxGftk3WxJo8oAnS/qA21K3VjnEqlZ+yD24yLSkpHzhLAYqX0LHgb57rXADaaNRWE789/CDo7h0IThBpZtEMec8efwd/jPY77LnYFmtGLTJnxm5UMCurg/UWDwwE18jSIIngWCcrNMXOeg4kzj9I0wZuXRMit4YwbZusHMQm+QDNLS68/nBp33CconNedI0Rtacrh9eHwActGeOWgXVAvbk/WC7cFskJxgXAs539DcuBrHfE8pOH8tDNkx+XyCpHZkWTde1ovSJNoPnAVK7rnxA43ndoSiS1CfStp4daXgBgAqugnZUDsElfbDqlcL6cKTT5NYTsRgokwTgTkCwK8JT0b03409aHAXAMMoEXb2If4JgGONTWsuss6odtj2p4aR3Wb5gF4Fg7gfMU7N2jyLWw+QAMVi51LbRuXuiPnHeP0/odBcAvPXwq+rZiTi4fFuRBeNA7Nqg4x7o155rw9/pecoKHJ374/pNefvi008EM95vwU2844e1ceTBBcMEMIvif2CZcvBZO/PC9S5l+Yu0xv6PpAvguEP8BUg/+Raf6RF/vmHXfH2TtycaHdYpaYNtO8yWQDsDya6LTzKjMY0szjzRlU0Tu1kZ4TtMvls1uPhwH0bQgV7+HOqdUndrmdEG05ACMbWYZh0Jm2sjLeQE4vfzV80+7/rR8VgD+ly8cdTgPiahdfXPC0D1FADBqk2Vm0KzJsUSTS2DVd4ZfF4As0VRL2pZDvOOQehIz7sg8nF2H5+/YMos3UdYBJ/rKcprQKoDuGvBDY3J8BuCj5q5nNcXYLwHgMcH0pL8wBKtJCcB0nEMVd7HAd1kGs5kB2PH87VlklXXfm1wvhGAYdkihbtxAP+RoFccCYF9aqa4X2cpdPCMGrAJB5ALgDPNUy7T461crARijK3PphiLNLZe3l0gOQRSDT4k0wDoAxr4qTvXKeKqkRDRopo98AEx9c8HlAeL01M2hSdAox/kt3K1PSP7uoT/0HChnbgLN+Ber2hOYQKO/MUbnRhPoidQHmDGBRvfNyAe4JQDM+DazftP8vDCQGNVWZ71O0XqdCsB0/NvhBnYXnEB/j5sGNg+8aXUhNLsDOcdcCFseTIWL2XQEYhDi2Oj/jotvOMmNDzbjbaEz96iw3AYod6WwPQfefIf14N+18MWIcLReo322r8CVtycZH8J73oW19a0ErATaJ4H0Wtzkg0yaNqjGoFkAmFsbLNDciFYnLwCn9wOuvzi4av313y9yt0gA+AHQAH9CpQEWgidodMF0+SsCAF4CGuC1Ag2wsh8TABaBON4TFQCsglwtAA8F/p/IoBqDfLFrkxKAI1Ngzg84imTKtL0YHgheEgJwQRrgkgNwLHhYlvOBhzWEUD/w1/HaUlBhPC4CTQRg8ME+y/NdNEOvW7EktavkRdpw4L/Bvuyra2uDbzDtCsvJ2sOUdInrHK/BxuHk0QCHQk0zzxpEJm7IL9hTG+6bXOkd/hY0RXKeF339ygrAXG5eHBqXeiixowjscsGmIgDesmX5mMH+/l9RbXF9LwS3YPohEQD3DQ/elijf6JK02+sO/pcOgCV9xAcfjoP90SwIVrAJeGVnMiCWVgO8Pl2wKNLeKk2dE2H8GATrb2lE5oIBWOQfTOeRMQhWXYOe5dokqtPBAOzeMunD986Pa2UbAAww+yj4xxwGkz4Ub9xU00sgtwHAMWjOcSxLX9I6FoCL2t7laudHm86nJj3UIoEOEKJiO8d9bOpyYXTBtLP48TOfOxASTW+Denzy+e0YSOXko5dbC4MUQm3VusmGpIQ6Q7BMMV1tURMtD3lWgQfSq9Ze9xltg11YQOo/y/j7iqYtjOYMAAwZAlaJNMOJyMq0UUU/JmmQJACsWqm2ArBiYA0AFmiOmXpRUCu+LUn0ZCwmNVuWaaTLAMAmssp6SopMm3nTYATQJAAr0pkJzItFbeD1pupXvxKDYokZsshcGV+CNR+A082zri1339/QhpcXgAmYxn1lSSAsCZhGoCvzAcY9KGpv2p/NWyoCYPxdCM1MZGnBccj/G4C1gduw3mTgluuHnBZUC82fIzwAvzZh3D9xvrTEzHfnhNEvin4HF47D2HRGUfvSNEh1GBT47EbmxCLT6J0Txk9PpkGqtxVPqUQiY6PSL6sJNPuSMUUaJP28sl6f+HqdCsBSc+Xo/h8H3fDnYOukD99/pAKai4BjWV8x2XOwHatT1OLadsolgVaAlKIPFIYF4AxbohXrlmFYtkqLJLB9+fIxNbcfTcUagZHChxLZELTBoJjIyXwbiUBYALMAwJcYm0azDQr6GakALEiHFEmKBrSiP4i0zIK1tgDMCSUrALMvy0QQagLRIgAWaHtFGmXy2+K111/TbADONk/GhxrkPZJfLLbokm+7ySEBBrqFfr05mi68ajcBcBWCFRz3jo/cF9Oi8f638EYDAoCQnIBoAl2UBpj4HOv6Mh0fQnrhK20bbLsEWgFSD25ecDeY2DB+bbFpWwDmdsG6LeeP2TPkYoTJQ7lDGCVy4cnTblrainVrx+bkUpyxQ+jISPHNkmEWAMaxmERRFqX6EQTCQi3Fl+HJ935mjkTjeunSX25M289IBWAN1Nb9eUf7Lwp8fRGQRGmNLAAXBMAUQLG5PAAssjgxct9oEQAr5ym6gAm15WHBNlj/NOsaa9u1EmiHBLoKgFkf4Jjfr+v8L4CCD4cPuaDWdzCJNKadKAyAIx/jNH1RX2GuDgbqsoGw2nE6dH6fDz694AnQZqBveuMDJj0nv2fF/M6fXfEzMAHg4nstR4sWgJu/DlpNMA6B09IKzI8xnywGR7mLGXEsQFSafnIAcATdMsmpgmcJI1mHQbCK8gFWRTDmUyFxcyAwKwsaJYowDfU7EoCpGXaeaM+y9c+qAbYALJFoFDX7kmtFQcGaFQm6+VdG24OVQPsl0PkA/ONTF0mDVgmCTHEaYHTSvhyeQDDoVZogWElwjge+IgGxSF+B+72047Ma4PafGJ06AgvA6VbOAnAsRQsVntUAM9soqwaY3YkaLa0OZjHrwD/D96tMm8IcuSb95A2CdciL73pKEMirrT7ACt9aWT5cMM+DXMAQE6Eh09RRoDsagAWRqAsPgiUzQU74ADPazDwa4O1v7Jp7wLix2+DB9h1kXSX+w2juLLpTNNsEWgf6snHhWKUBDq0mON1NnynNpVSTxgHI3EHGivG4A/Vc5hmbstUUEuh4AMa5iUyPESK3r5s9pjZcY80biZm06zmXQrV6OiXM0+Y4mF+s4Vf841OfqANs/UPTKql8h73entNEfaFJdtrx8Wbcdgd3hwR0prR9Tu2/JMGrSJAsiIz5cXipgi9r6Ccy01UEvmKFlzCB/tHTFyzi2ky0zTag6IeMsTEH97Eer/oZyXzIuOH43dzxWDAwgby0wcLUJuDuw2DSHEVYN5VZAEnfIU3A9SAHo+BlRctUte5ZzozlkEe1f9SouE+roCFIg7DpvLmHxSIuquqKyovGt3r1lr5du0ehG8rhguOYfuFM6BdT3kUfVR0oT/KbOz1D0+Aq/iBUojlcEyDPa71NxlwEANOJJPx7o3uMc/bFy56+E/8UBsJy3F/DefpuRiRCADbpR5hSidznGmNQRYHuRADeO8a/lzNtTqRBIvlxXcgNHDRyA6M8FWmQLABzJ3C7NcCmAFzza/fE0sWVwQQaxiAbFytmHtKtT3CWu2C9DhfgzgJwdlF2ZM2OAuCiJMyCrMgvt6h+bDtWAqwE8gAwRh6EkxXzTic/YOLc4/pXSmCTLR8BsCH8Yd0YdKoiTMOLoivAjHA51AFQdB9WAHAV5nMpzGdJvWzsQ+AYfnlbGjBXQCcvr9QvDUwBuAkyRTkp1z2LaXsWANZAa0zGKqhUmF3z6xSDVw0AbwJ6+4UbuJ+TXHEWDw4MXKOAfqXGOwsAizSxFDBFEMz7AifLcAAcRnnO0k+nAzCntSFLrtMA86bNBHYDgF03BruQtiW4E4DiHHYflRiApQAO49fCeVk1wCYQLcoljCDIA7Aw57ACNFupARbNUwTA8FJvAjV/xjn2zBxz9vBP3/w3WON6GqQRHG0/7xMmA8AR/ApiBYhSqYHCLLjHh3y+7EszuFbcD9fyI2Bch5NrTK12jFOp/JT+3ecHkMP2SEzD6ghcMiQp26wGOO86y+qPSABuljDL0u7Lz9x8YDBU2wbj4dLgQOqov1hQCl/QLGN8+T+Wnw4P141w9ZHA3VtgI/9Mdqwsc84BwLqttb3iOX9dw9yKydRHbF0CwPv2B69JAj/J+jEBZ7SkQF/FP603ogRg1vJC1CfeIMbCl4djWnbrydOWR4HiUsAvrS/TQIvGst0EgBWm1Hlkql33LGmt0gJwGvilA+YhOGMbRLM7b95BO7PUZ4Qnyvkaky1cP9acO/ddQjOzLAAs0qCmBOCFELcCrQ7En9BvOEs/JgCs8uWVaICJGbfEvLrQPMAokN+t2voI/PMh3QkSpSNyXUhB59zU2J9g/uwFX3TjFgNIE9+BgGO4D6gVgaoLLWQOe+532XFmTIMkG4MWgA+b++d3p5VVHt9gkzzAMiil5r8JU19JHuBXdu3eypo7C6JAS/MA8ybYNJduHgBmQZXcASUpmFTzFI0L8sfsT/MACyHfArDuMiA8LniRBlYhwTkgY8ifmzj/6zEC3GAmrGv0olVmNaIY0OJ3zT3iCkU8AkE/FoAzLbBBJQvABkLqtCJZ4LLVc8wyxlYCcJbx6WTYRACOtLRCH+D63TgKhJUBGLEBYj5sruVUArBOVLrjEZBnAM+w7fp8THyAdeuG+ZtbI9OEWLQm4SpBmgbBuvW23y2At9wRPOgWhzm+eN7cd12Bf+dtIycAa4dMzagRtvnCRQEwBrs6+KUpl8v8ZzGiM+1bl4eXwrSwnKYfSTCqmAm02Ay7biYtAWhikr1r/K7amNf6XoR5TGDkWDgAq1IaMf3K/H+hSLBmYMCZM2qUy7sCPA0H94Uvb54veonSKgAW+Cs3tN67Bp0hwTyiuaeVlfZkURQwyBFOoNSvx0x5LGqK8WNV5j3HOxEDfF8+URwcirTLtKkqxwaSMhi/GGwFMtEBMFYxGdfogcqkmLk21xeF9zzrNhLrCgHYCb4GLxv+sS6PYA28/N7RAN743zR1WhxmIY6A42LuXPJyDsvUrZMiaCYAzPv4xvtxFgeuM4Ht1/oAN2eHWgBujlzb2moz4K3oCWUZ4wgGYJ3GMhUASyC5bnoc+NtjSeEbC0+gs6dSGzAwtcanD5UJtK4v3fFovjqfZIH/LJ0R0SIXBcBNkqnxumc5P40BeNXvHoEbRULbhlre8WP2Tpf587JaYElfxN93aGDvD2XmybQNEx/gwB0+XQbqqOEdO2bgDMVYI20zL8ssACwDSMk6Jfx5NVGdo2jMWfqRQCodWqr0SrQSBfJWRIFmZSjTpLB5fQUAWAfXpF8wNl3tdZ0jhgPnh/B/CsHVoOIe6dYCNDtlwbhlAIwpmkA7dSvzYP0CNacUmYRDuURAKxNZZbmOsHW05stRVOOLZ8gAmLYnhENBwCdRmiMRFIrgVmQ+zLaHx8FN7mU2ArNIWywrB/twh36enCzw7slpdT97zGd7Y8G96kIiLxO+tu5fn8m7biO1vhpE1QAMMhNoc3V16trcuFUGX8cCcKv2owXgVkm6gH4kAAgWMsHCicd+fintQgWX8E4K304xeWLFZtHSNgJne9ADaZqOvuAPoikVMUaxOXN+M+ftW5aPqQ0EvwKQOzQ59rgcsgC6bol1mkRdECzdcdRE6jTACuDjgljx5vN1X2DFGLjpq32ANW3p+ooAWCFTAuyw349XAb3CHNw4D/CYnuA3EpNyo3no1lV3HNddt/dEx00A2CTolawdqlUdN27Xbgl4EgAGiL5XB9E6H2AM1rXyjudncUGw2GkTbbTJnHlZZQFgbEOnxaX9iHIBawA4FjU6Sz+yYFwwpliqI0FOYsGlM1hyyY2bv4QHWg3AWfZ9metIYLY0wXl0shMBsCqysa49e9xKoJkSaBcA0zlJcpNbDXAzF51p2wJwiwSdpxs1uIUtM2AqhzfZKOLw99J/3PQElIznkuXxxgkenvgXn48i6hY3RveWJKTDQ5kLUZADFwILZPMBfuk/li0K012plqLeT2/lv8Q+1ElZp1nXMgCwTmOqgy0LwLEVbwng6takrACMMFUBzdWePXt2SDS85Pjo0Xte1GlmFRAN7znq0aqNAPj252+WBMuSBsLKCsB0p0ghMgxkxe4oQ42uMAJ0mn6wTwkEJ3L9KsYUA3ELwGnuBuKyFoDzy9C2YCVgKoF2ATBnjYHuFb+A7/vCcVsANl3AnOUsAOcUYCuqmwApGYfrbJ303guOTA3ADDwbgmI47QY4FzdGAsBTYwAejs+rucdnAWC3z7tSCbTsIoIM3d7KBy0AZ9IAm0aMLgQcie/tpvMhuI0rCIzm1DXArjtHEk1aFxDMWAOsA9RmH28mAGugUnf5swCskxB33ASARRrjlN3Y4lYCVgJWAiNeAm0D4FgQP2sC3a6NaAFYIPlr7zzlKnCE/zI5FDgrLzn7vvPatUASmCVmz+A4j2+MGHPmUFMq1WAiXPqvCDShRPPZM8r9jcBEOOwL09K4bA5alA0xh/YqlQEBMGYaI/hm3Qbh5T8N84oiWJM8zKBtzuoDLJoztunt650mmG/Vd/y/9hwP/b24KNrhLtCYgcv2SpdrgCNgpPNvorZZG/zJIFiXBWCJby+sX6QNzQnAOh9fHSCjdpf45nayBjjNvUMDwAmNa5q2bVkrASsBK4E0Epj/hWcO9wIfXWwwMBwEY/NmLF86NQrWl6atMpa1AFzGVWndmCwAlx2Axal/CLACBH+cg1ICnU5/z92yNEgqAJaY/tbbdL3tAu2ryjQ56xghCmcwjVmWyMe5VQCsNoPOnkqqywE4AaXtAGCpD3TyPLcA3CIABvPku2W3NF1e4JEGwK279TvOyw+fxqaVg7yW7sKJH743iiXRyrHYvqwErATKJ4FOBeALvrD5JAga9++hRKXgngBgz7klkRqt3ogoDVLmIFjxfhPrbk2gW3QqdDwAL7r9nH3GVN5AreZo3/c+6nnB3wFAncpqbq//5qmfAqi5h5FpDct+8Zw1DzPa3hpE97sZyp08ap/KUQs++b3d/Bos+dapR3uB83P4fZ/wmKgdojUO3OAVVou8++Cd88f8cf+noB6a99Y/BtpliUmyDC6hUQgWJTX5VWuAJT62KgCWa4cxmIoY0jVj5KTO+jZnzAMshH4wda6Mco8TaYAtAFe2wSrw2m8js2XWHLdVAJwxFZIF4DYBcBqtsgXgdE8CL/341EXgCkMtdZRQawE4nWxtaSuBskhg9uzVlQMnTVkP45nBjOmB5TdO+xj9+/wLN68ES7dz4W8AwGCWE7j3wf9JejJ4Pj0brNxeYSBxsMftOaQaVLewZVYsPfpOfs4cXA76gX+i53qPQjnUEkdj4MptdT3nyxBR+/76o6+zJHC9VYx2OaqnmxvfP8xhDkTNviscJ2knKwCTCM23bV3A5gyHdqOI6hy4ZgZgztcf8g87ayCDAbXmtADcohOt8wF43Yk9FCzhpLoIoPMDLAAL4JeKlsCr69VmRqBaP/J7uFisgSvEpeSvEFIF8CtvRwDAMSBmF1cDwSUAYNVWbDoAU/NnHESRGmAyqdBnWjTBbo0C3SooRZm2oi8N/G6H/XMFmNUvh+H0cutsATgnALNpjkzuV1lyAZcVgOFhZfHE+fNIjuM0n0dvn34z3FM+F9ZZM2vuhtlp6uvKigAYHhDfxkBxFfq/Gf6eDw+jx73jI/clIohzbUBaNAg8GN4P8XrsON4dDWugYOukD99/pG5c9riVgJVAMRJYtGhL36s7h/hc27TxrX2VgfcO+/vOZOA20bEpAAdOZSNvAg3XgP10bSM4cxCqnTyO6cC39d+Td26OB9Dvu0ugQzYX+WCv50y84YZpr2sHYguMGAl0FQDDql0C38/AdyrC8KVn3XcD78/LgiiWAcI9gAIwnNiPXXzW/TNFPsAxkNYBruA4BOPZn4C54ww7FWeKUwueBQIbp9MCqwD4He+9QJj+RJ0GSe4DLI+yLD0ftACcfoyxvmIpnrICsC4IFgvZtHcLwJ2hAdaZlXu14PBmp0FqdpArXfvtCoJFAVgBtsQHGE2gb5VHX0Y/3/vhGnwEnHtsjlVyKpYBgF++aeWswHMehOH00etDGQH45R+fciDEhdgGY2StN1C7sArG+9lw7Dvh37HwdQGArwStzCL4P74cirTFHAAbPAyBW8iH751vUNAWsRLQSiARzdxtpNnSVhYUKLq9LGMosg6vAeU0t8Tc1wmC98PV8/qwX15La6wBNgDgpHYZtLsrbpz2JV4DDNfQM1yfWFCiphjewblz4fo+F/5LtNioFfZcd61CK03mxgF4QnNtAbjI3dbdbXU8AOPyXHfnafeGWt/b4aw6Gn56NzVxjo7Vz7CYaTIPwDJoxiBYKpAWmTzzJtAMAEdm0yZba4QDMCxnI91SVgCe9BcL5ptFt27491oAtgAMt+iFJ0+7aakOsnWA2uzjZQdgVZ5fuAGtGTtm4IyypkESpkBCWAyCMycuOC/h2/yT26YvANi8KXyg2wzzQxhFsK96bjDlg3Oe3MZe99ny8DuaB9IXAS8M+85RH5m3AYE1+sy97H0L4cGRPtjCg6xz9qp/3kDMFA0BmLZVNQTg7XAvuwJSR0VWFDC//wVQ/WFo6ND6gyxcoz98f5QSz+S+xs+D1oF78AOrrt4QmXGatFWWMnOveP/hbi0KGBQNi10j2Vjz1G3V/AX5poXpuPKOp2hgLbq9vPPLW18DwARu3cA7gAVgkXmziQm0AQAnTafNALgK5/oJcH38F5CHKQAbgzs3t64L3pV3D9n6dQl0BQBTOIUT6k64GX+C+gOjjy9daJEJcysB2Pecmzn/4d/LfI3ZzVkCAI5pYUUnTrFj5HoowAcYAZg8ID5z84G6dEhRxGlp2c4OgqUwGdb5+BKT4Z5KbaDqy32EW+0DrIPTVmiAx/QEv9kz5P6KAgGzgwuRqQ6gyw7AQwN7fyjJA0w0xCpAbrcGWATAKu0vB7T85XIN3HF3sCbQAJLrKTAnr63u4llzn4jMrM+7fPpJIDAa2EUIWAYm0HjbJxpbmQ8wbwLNATD6w10K18nP0/2eBoBlcxDMfcltVz/xpU56UFNB7Jt9u+4ZNzguYbZK4dgCcGOluw1Yi97DCy7cvJCB20TzqEmFl2QQF6ehAe4UAObGLZybRkssgmQLwEVvwi5prysAODJPDpwnwbAL3qC7o+DBafKlZ92/nfMBrsG6rYXvX+H6tRKAaSqlmEY6HAOaasv2kwouxSbLzQmC5Y32bkuVIikMgpV+jAlJkGBaaEqdRwNs8FKBFqlHtlakkqJAnfYaoIM1HejojiMISaMgu8EtJ79nxXwFAJM0Rk7gg8+fMK/u1pOnLT9S59drATi2KwqRqcm6p92LWF4RgTlKg7R8+ZYxEnhF8+RNYN58jMIEWpfmiBwfPXrPi2XVAKeVKwfAmwB4f8ECrwaAE+VZH+F5l01fCfcsDGpTNx90nblg6gjaEzeCRQMARs0v8f1tNQDLIE8mYxPNadr1aWb5bgbgRYuO7BvzWp/I7zTSAifAlexT5+yLlz0dC6R03QVHnwTPabEXOWw5QTtg8RAcB63VAz6FJtGZy4nqu8EDcE6tgxdSkXUF9oNApvuNn6OJHATadJyZkUbdArDSTNoCcDMvcl3WdrcC8GtUu1oWE2g2lzATuXoc9Tu2AEwl4PJpkPCOdwtCZ1EATHt66T9uegL+Pz0pe/VLhE4GYJzrg5sX3A03dTZ/tMFlzX0YzIFP6iAA1s1JFwQLH7TISwPdiwvy4qGJMm0DAEe+u00G4NJrgHWbiD/OAXBC46sB4ER5EwBmzYbLDMAswJvIVWQOPRtATKRJRXjYtdd57/e+vmGAb5vvF8Ha8byNAnPlwVp//8S3nFf3yLS1yXqNlw+qOcnGrYN8Ub1Ia8yZw8tkkEVm/Fx0ABzU9i6Dewp5OZP4AFxecuNmYtYOcLhSV04EkFyb1cDzZkBwpvfH4DTZs7gcgK3je2t5CBeMOzUAm8xP9AKA6Vub65sDYGFwJ75Mh2qAhXMzMQG3JtAmV1hbpisAWGDeHJkXlwWApUGwIOq0yhRaAn2K/Lut1wCnzxGsGiMx8ZsF30bU3jBac1YAFuc+rkO1GIK7G4AVECu7IhJYPPno5X8oGwBnmAudYzQnTe5g9FW6Ei6Ui2J7st5KlPs4wziMZdpOAF69ekufTjsbVIYWg48ojWwc7SGqIVZBNBRePDgwcI1Cy/yC6/cdNW7crt2KcRBNtCa90uJ5c991hSIYV6T1zvNY0CoAloFTWQF49uzZlXFTXlhf11g3PhRyJT7BBEjvWLSeRG41A+g4kCrq/BqafDe31koAhjdi3wVN5KcEhEc08DINcM11zq0EDh+Vlm1ma+DXPu16FRJ7HgMAACAASURBVHwhSwIE0Y+obhoAziIz2f6X+QAP+28d3ONXNsFa1see1JwSEPWd4de5cg8AiN7EgKgUWHlNLGpd4WXSASbaWZNyptpeUTmqAU7IRyIHDtwHnT5vsjNUA///uoZbpDVn14QHwOHe2uTe4QrGD4h8aTvVBJo3bxbNzZpA57lD2bqsBLoCgFmNav0CUo/mjP+PBa/i1j6NCbQuDVLF9d/G5Rpm7/LxvMDMOHQa4JQAXM/Z299zt9jXVZMHWGz2S9qUmEArQLyeB1hgAq0cI/iX3QYy+TSIqBHJNPQD9mru8Y30G7FtfAts5J+lOzZyARgl96OnL1gED3M0X6jqqhhBHhYqGwDjmJTa1wBcHlyi5efzGkcAqtDwYvNGANxMmTYNgBWRmcMNQaCw6gcny/1UpVsn0iKrIFp3O263D7BufPxxC8BiiUk1oGHQKx0Am/sOY47TemAwheZTtqwaAJbuBqJ9HjvaO1gUBCsPAIP/9RzX8c6NvzioQ35Cs80FEMsiM9V+lwGwPzw4M6ZNFZgOI9QFAfilsqbPoBmuuf4lLBSbgm0eYC26LgXWhGZXIge4H0GKokhbXjwAtzYIljDHsCAN0lYuCrRREKwEABvmL7Ya4LR3rpFZvjsAmMkFTJaRya3LwfEwXHhWwsMcCYqUBoCxvCCncBTReVF8DLF+6Hh4/19oUhsIK2VKI63/qlgbWofVnlHubwR+vjBMiUaUgmmlMpACuA3GGEyFTlnT5Do0u972dJCLqwZjF8AxBm7x9vVOk/k1q14idLoJNHupU8JjaALMli8jABP43HT+6QnfZRh/j+tfKQnaFQGwtH594sYATOVUtEzbDcBz5rxzm8JfWHjnxOjO5859V5TjNm192qgF4EaeYBZ4EPIgqOJM9AnuBBNoOYzWYU4CwFXfCWbs/u1BTwm1xyCDiuO8IggMpgJS0maP6+4nqKc1gZb0R+p51eE/KR6AG+vcONHEAMz6gks07qq5S03Iab8yAAbz5/k6TSxCZ8LsWADARcNpK9qjACwK3iXxIZ4QMwNnTMRNMGT27NWVAydNWQ9lY9YUYV1iNgwPWcfpcvVykJjoGqNJG0SBFtbLCsCvvvTc5SnnloxCnRw3uY9jCqXlS6duNJGxLTMyJNAVANztSwVmuphuQ+uzaRLBWAXAGGjKLF0QlXgjInKxYwz2S85XDLL1kaiPVfZ1LhWDvWDnaKGe1NFGxu72PWnn1/kSMNDMxsyCTSGWmj6zElKZJ2N5OId3ws3oQ7xUOxyA0wbBMvYBZgGYBR8usBW5VoHG6WF4CfuRULZtCYKVC4D733xa4JNLYM6tVF6X+fJKgLTlAIxrlScKNGh/D4ilvgJN75u/nfwJ/qUAaxYvkbdWZtTcXHR1MwZgUWUJAFPfYLZKCpDUBqhqKwCbyiF6nDLPdyyB4JjP7PkXbl4Jz4TUL/s86OYa+E7A7hBuEVJ1ZQwAmM8x/MDyG6cRf29NHmChBhjzB+vmZuIDLJibBeDOf2QpfAYWgAsXafENbt+yfIwW4EI/Wew9pdYYq0SRlvEPE5hl8/NinaaPEeYHfoZXZdEAqwNo8esVg3pJkCwLwMXvcttiuyRgEg2aHZusPIXVefMOiuWupXVFwB1Fkl71u0e6EID5JdWlQVICsEkaJHL9/vGpT4Rm//hnxwOwBHJVMKc91koNcF4A5rXOqPHXAbDEH1krl9uvflKqIbMADGeTxKwZI10bBO9iI1jLgoEZRYJOe69YtGhL36s7h6Io3hSA07YjAFthoKos7barDhswDFNIIYS3ayy239ZKoDQA/J3Tlp0EWBGGxnfPPuP+BbHQ+TKxrJ69qG+4egA5sV3XXRK4/lpdO6q++PY+fd+CTCdD1vmoll+unY3nps0LwBqgjcEyP94ixuj2eVcKTKoVpqhqDTBrsiyFe+YFAjsnSaTortUAf+vjKw73Kj5o5EhAk629PUPv/eT3FiYiq5pepopuz7RfW85KoB0S4H2A4Qa7HzxUoWa76rnBFKDRLynyACsBGOeTNBU2i0LcDlmwfeo0wKrxZYU5FTh3MgDjdbm/v/+4waGhhxjfYAK3FGDTppzC/cnWF62HMQCHaYb4NgQ+sg/s3n/4tFh6JcPUQ63Q7Jr2oTKBBg239PlRkgopguQiz1kLwHJpWgAucqd1VlulAeCsYisKWGn/RbXXDADOKiNbz0rAVAIyYOV+x+YGh4LhiXO+f9Hrq8Enabi6fT38Fvkk4csofHkkas9xJg/JypuOcySW44P9hTIYpjnPR6JMyjZnHoDZNEZlG2srx2MBeNc9stRKGLBLlUNYkLJp0HX9Q4LA2wJrSExa8XrMRsxuNwBDcKtVfGRokQ9wtwOwSA48FAtMvqO0Ua08Rzu5Lx5i2SjYqNUV+RartL0xM+vAvR5ehkAeavJ8s7WvMvDe8ePH1xiN+lYAqbugvatQhnm06528Bp049tIAMA+MYGJ7AGwoTEo+CJGBr4O/vwz/r3q+MwNi5b/e0FIFD8Mrs2PwRsBrgDFACEwQ0w+8ArvyDNjEP4f/r3W84CZWS+zX3I2y9uAN6yvROFzvRDfwH4U29qUP+N85dflKKMPmv3vgjPsv+JgF4E48HUb2mNmXP4wkBgO3+gE36EHAjaXooOcjRHd8f3iOxAQI58j1EIjjHOYhjTyoAbB9DW5Q5GbBfug5NbJXQTx7LsgeW8gCsN0wpZeABeDsACzwHxYBcCyIVSsBWBQFOisAd1sUaJEc4N7XCIIFAbAOfmnKJ/5z4nNwf62nQYLnVAvAKa9oOgDm0kJFrSME87CMJtCcn3FsNAi4buAdAKiLfJL4WABOuXhtLN4JAAzXA+cG8KP5DD5I40MyC6XgFzoHNtxd5LrBm0C77pwQTv+ClhOZSbOwzbenAmDmGJrnzgNhroBhACS4Zzue/4rOFLuN6267thJISEAKwAywcucfnnWYj3FmeJ4NurXqIUGlh2gmZAAMJqCroQ6ez3x5ojW2S5OUgET7iwUzAbAEqKOo9nYN6hIQWTc0ZGPuqhN/IRqTLnmpe/oPLtioK+P3QHDAyE1I3EZZ100HwKoo0CPdB/jN5yZ/hwt4VYWH73lw7Q2fN0hGiwdWXb2BBB/Cj8psXOXnq9o/ixYd2RczVwZtmNezz3tFeYB5bS+C7ZsThu7hzJ35NEjGeYBNzZNl5QTaaAJCJtGsYwCLd0CYG/oAi/IAi+QQy0sMsCvQglsATnkh0wEwrNKEMCBYLGq0IQA/APXXUeAV1WHatxrglGvXzuKdAMCJh+QYAMcfuBM+wOHD+ZnGAMy1pwJgOBEm0Af/gNMOm/git3Phbd+dJYGtcy64Fy7ApyLwDFdrk6d+65btOIOtc84HTaqL1hGx37POTmSyXK32zRdpeLEP8kKpcR5ED/O0f1F7w7X+ZeF5kyifddzdXk8AwJnAl8rJArDZjuk0AL7rlJsWSs7V3P78ZhITl7IAnF0DjCbSXM7fXAAsSSul9QEWADAuNoXW82KpfeLbIArsBOa+suBPbICohYYgagqsiXIJzaxo24oiVwvKUQDGQ8r5yV4YcG2y7eU550ZS3RQAnIgGLfIBZjXAIuDltcYWgDtzt40UAD4bJvp92Mh/I9LOxjTAKQAYtVUy/0cLwJ15QpR11GUG4FrVXcUEziJcToNniQB4cHCfg2Xlyyp/k3Et+dapR0NuVnSz2IcrL833LcgNTqrCNemxi8+6fyb+X6H9xcMxEL72zlOugpszvhBhPzHNrqY97HsbuJ2gb+FY2gjmTL/0rPtuUOVCN5FRp5WxAFzMimUEYFV+XW1EY6Xm2HHez6YWCmfZlDzAeaNAEx/hy963MDZe17ka1L5fgHGHbinxYGgqDXBWAEYZJQJZhQB86dJfbhQcE5rziqIlcxDZdABGP1xuvFvhZe5d4LLTcM0Jg3nFxgsa21BTHLm98cBqIgfVywSUZTFn3chpRQfAoKBa5QVRcE/yjIK+vF//+vEDFoBHzj7hZ9r1ABzC7b+EAPwJNDeLm5K5AMcNf2POhDNmbs1reRntMMr1B/D9K7whmUajHrnbzs48rQRYAIa6K+E7HzTCj8G/P6MaYNjjjwGo/CX8VnPd4KN/vmoF+Men++g0wCo/3aQ/vHt23L8+HlVaVN40+nu6WTW/tAxkYz0HzspLzr4P8zE6ClhmqxC4fas2fteYyhuvwDqPE8zEpAypRqFaB8BwXdsGgXfehH//Z9RfOHYBAOfSRDd/ZfL1UBQAm4xCZwKNZtK6dkqrAZ49u8LnrcW5UNNdiQl0LgDeLc4frBJh5wCw4/waJvJuOhk2BzD+1iwA1u2/Tj4uyj+siuJchrkKzptYMLSixsjtp8haQPZ72n75F2T8fta1pwNgmtqIy3tMzJVZf14aGCuNBpgfm/UB1q1WeY53PQBTX1x4+Ps1aDWmYOTavkrPcax/blYAZk0/WR9gC8Dl2eDdMhIGgGswpz/C91AgmosAUiAYA9X4QYqVerA4BKWVR9y+nMBWmo8JALPWDTwQc37ED/g17xJVWiW+PAaQSzPeMpQ1hFkcqjGs0nkhtL5ZG/9hHQC7jndzaCKvFgmA7G5/3OcV7WH93wOZ/Ar218fZcaBGWqBhlmq3sa7Erzxstu5DqwC/KNI4HYcgGjk7XxKAUCUARV/EnJ/3QTcBYEEgxMS4TeBWV8bEB1gHwALrCyquSHbycZj7PPNrMFsDwJyJL61OAjs543fVBBGUVRrgCAIk7cq2SGkBWJADmgXghPmyRONOykk0wE0BpzJcn03H0IkALNjfWlN2U3mw5boFgHFOXEqohH8vHwRLZAJ94P59X2GiQENgTwcC9TrE8soCcJYd1p46HQ/AOt9bqoGCB8nfmQCwQssL0XDjUaAtALdn047EXhkAptMnWl7wlQIz2boPsOM5UxzfeRb+31IAZn3hWQsKGMdW3/E/7TneE/D/KK8w4wMc8+/H8nnzDuv2hiT3YuSjpqsvOi4zC664/tvgTfY9TB1iiuxU/B28qbQCdFXQTODz1bdGVwVA+/vqPpVpPXtrP4X+pzJjqNd5+6t7x/xx/6e4Y5GptGBOpN6evdV/4EysWwLAapCOr4oIZDXgzDYQ80tXAbDrOuj3eA1UpqlopO3o4DZvECxYkw+CtcD3JWNhxwWmns7rMO7jub0cnXsSiM7try/R8kpPOaodlsKz65xdgQwPfuD8Oz8XBOfvfX0DyV/O94vtOhXvErcWM4nEoqUFYE1U5yQAy144gMwEUaVx7rEo0lmug7aOWgJXn/i+Q8FdaDOUGg/fId+pHPvVxx9/JqvcVOcFms1ju9yLk0HX804M/HomE3p+mZRJq+kVjY0P1BaD9yA4D95ARtfSojXAsiBYuO9BiXBn2DdapCwxAWCqUaZrF9NAg1Z5xdKjifztp9wS6EgA5nwOnwcRT8ITWqR57e159Z7h6gEvhg8G5CY/7PfOlKdBcmLtCfwbyYpiX2nG0ammneXeviNndAkADpzfB/sGR7kDzj8UCcAC0MicBglW54Henh2nMecfeciUpUHC8joNXp4VF/pmNRocrFSCiRfdsPn1tH0ItKIEWr0AoEQAwAIwJubJbx70338pgFItAL81WPszge8xAdOBvf43Oc1wvb2D/nunCoAFWm1SD2RzIQvArK+ySG5FaIBH9/7pm3zeaP0aNbSVKeCXNhvBnloDrB2FgVa1ntqvlQAMm+0X8KR3Djd6HQAntNra2XMFUqbmiUFdGng2eXiWjKXlAByKqApaozMgUOft+BzDio3ORe5DTUoLtbcCrbF0yUxklna9bfm4BAoHYIjKzVhGoLsTSQcKzwNLbrv6CZJNQbcHcN0lL5GiwWMZLhe10gRa43pAXrTsN8qZKXhxFeuTQrzJPlKmLeJSHXHtZdIAx4JgAfA6gTczjDJtNcAmC1aSMqUB4JLIoyXD4LQrNvVIDqkDGH4KHvAbWjYwCz5i1fIbcjRZyqqt0gDj5DmTTvLg2+P3/wkXuCqmERKYgUYP1KL2+ry+67j82U3X/nImboNOnzfZGardT/MvZo2+KdCWonNj5O/LbyhR+Twa4JQATK43ew7ZsVYFwAI/YVLP84K/iwG1Yp447yIAWLD3TM5R2f4zqYtlCLzmBODGGE5bdpIuhZFOS6wygU6jAYa5oXYCtS3sJwJcwbmM5XIDsMkDeTggY41mcjEbD/8qyO0dGjxOpjmWmFzDg60UFlS+yqSeIJIzO3Q9AEs0umEjUu2t2YuDeAAt0xPElhNL4KoZx0E+Xw/jc+BnD2gVPwX3lu9Wh/1JizZu3MXWWgQFe2ZM/zf47WT83Q2CT4F25etQ5x34N+ydU77y2Aa07Eh82Jci0P4NUIekClUAcBWuQbMcL7ivXo70uMRzg7XMuSAsE1TcVYzFhBKAe1x3P6Y9Pmd13XUhHoQuppkO503OGdM9Nnv26sqBk6ash/KYSzlukhxqdXn/XyhHAmEN1fbFeCokp6+pBthz3bUQMI23PMEmElGmTedgy7VeAhaAWy9zxwJwcUIfgQAs8wEuxAS6uJUpX0tciorCAFgRVMr45ZYkejMKsQ6swZificycUcsrAWDZApgB8LoTezhAFgIwjQ4t66wIAI7HbGj0RE2dVcA2uveNPZwFAm2AwKkixRc57jiTh2TaZ03/2E/LAJhqkXU+wJ/83sIBCWg3NNGnLl/JvZyKzaWIM1vum6uGMYVGK6EF1WhNBdOo9y2rlxeAsUPJvHMBMG9ayk9MZiqLoFDr7594x6L1qa1eitgD3dpGHIADMHF2D4W59rq+e1zgBY/D/yMTaM8Zhkj7ESwnRKICYPYFDwvA7H5ImDe7/iFB4G2BjmQAzAMrFIVUh8UBMHkhhLFLmKjmiT47wSKBNXsOF87Cb4ed1BaA27BgMgAWPATHHqBVx7k2h50K+IPWAvAHrUeOZR9URTlAeVNG3VhEYmNy0uLh4XqQJucmfIiv+6t6b2toa4PHjrh9BUnzsm7Rop6Jf3j1KRhjw1cxNPE9csWK3eTpq5HvttG271wM/mz/CPXuiMaTCAyVLRhUG7aFsks2CnQj2nMsCnQN3h6fErjut6GhzD7AZZt3keNJ5GiElBYQ5bOQoFuaQFhCEDYMntUWAEa5C64Bl8DPqGWIztMyALAE+mSWC3RLEQ2vQutqDMA5oBPHUogJdBoAlpuEh0HJxADcVPeEIs9zti0zDWgjGnWzxmHbHTkS4DTAdOJ7RABccWrHwDX0trDQHm+odnDQV3nWRAPMwi3A5FyAxrkAlqgBjSwC2gHAnHZXsPAA1I7/SqcD8MjZ0d07UwvAbVhbEQCL/ALDoZEH4JTHpQCsSYFC/Ab3DtRO5nwXqZSUGi0OUvWSBVgd5b91y4A7GlK8EGjjP8PD1drkqd+6ZTvX9gtQcALA9UsJAHZikZCj+vrBpC+xbvmJY/xRgy9DzdHx2u7iWXOfuCJ9i/IawjRI8JIAAl+tATlcCjUbmmEmDVLWMa69Y/qswHcehHb7+Lm5XrBOdqzoeRcpQ6kPcJjvsYi+VOmQojRESe0q7foP8B8M3PP/MWNpGwAnTLUD53Z4qXU0jI0CsFbD3QoNcJMAmAC02v9YG8W6lBpg2ZqgRrun8vbLJRrvjgRgPI8UGlA8bLWgRVz4mtSGSBvfTO1gEf3xAEy1uCIf4DwAzL7c4QA42tMWgJu0MW2zXSEBC8BtWEYRALO+dahVgQvaB6ivncnfEATnJQZapQCs0RQnzBxFfV961n1CH9uEljYelZg30UXJQz5b9yeRVhi1vq77NQCFVeGyRPlshXAN5XkAhvH+GDb1SfX6DS1zM5Y5K1w2YyyyNrOOsZUAnHWMWeSY0AI3GskVCZodi8jCgu5nWRRoOC6L2pwVgJXRmSVjjAFtQkMdOE+Ck9oRTD5ibQ7gIgBY4QOsjUysCIBFgE6hve1aAMa9KDIbVwGwKv93lvPQ1rESkL+caJjBFwGkaSRdRH+8DzD1/W0mAONLAXgGnAnPP+fCfCMf3RIAsPAFE2eZkckEmpPzZVc8voGPa5Bm6RNlF8+YPpfRzhfefq7B2cqFSMACcCFiTNeIDoAxgA4EQtg/CjZj8Dcs5E8KAGBiKs3Ct2gsl5x9nzC/LA/AlVrtnX6l8qPQtHmY+zsE4AC0v2EeWwRgLzgLomE+Agf3IVINg1olADj6nQuC1ViKCJ7TrY556VaCm/mo4iWzjrFbARilI0mFhBFIloBJNImeWcRHaOIM5zJ3robbXBoFOhcAC9IWGfkA46AE1iJ1ywt6bgK0o8XIgk9+j7gpiD5FALBBFOjUAdQM0ip1NQBLwF8UtT1cVn0O4Ac3L7gb0iv9bapzxw1uOfk9KyAITfk/Dz694Am4l02XjHTrydOWH1n+WZRrhGLtvAVgExNoRY7rtgIwHwSrMjQ0GXzN7w/Ns/GhrhATaAvA5TqXO3E0FoDbsGqGJtAx7YogcqzquFQDrAi2U5eE+AFdq+nBqi0EYEYzLAFgzoc4zTJL4M+HNs6cNXfD3bQtFVwCTKGJ9uca/YrNouVtOC8M+85RH5m3Yado7EWMUWzKXB+nCoBNzJxXrz6yb8LucZiT+PDk+OOyMIX0NG2arDcXFRoBOJNPsCwPsDBwVQcBMMpQZdINh1sCwHO+f9HrhqmMtCCs0PjyW6arAVji+wzy6z1+uDqMqQDZ3MZaTTsKLxMAN6ReeoAcCQAsiJw9yAMMNUHmtIuJyN2qKNwYeEsTpIz4sYoicnPaTvLoweZ9xh90fdNtp9eQkkjMqSISt0IDrDHrj8bMrxEfBVoQ2C0RBTptGiQdAAuDYDH5icljqIHMWTmD1eAVgePiyymMpr1HonXHpmP5lzmtfOw4qwFm24foz9+u/fzJs9no3eF+slpikwevEpWxANyGxZAFwZKlR7n4rPtJsCjVcdMgWCYAjBpe3VhEYssCwEfcvjzSJgtS/cg0wIxvcHEaYDVgRTOOwFQBr5JdFQe/taumPwJvej+k2YJrALpn0zLFjdFdnIR0CMjjBlM+OOfJbXk0wD+5bfoCME3H4GeqD+nL2bPPDrEfdVzePa5zummbOH5RxzHzZ4Ddg1+a8on/nPjcepoGqUAAJpYUcBP/WSI/bxMA+NW3RldlEaJlGuAvnrPmYQHcJnx6VdcLXQ5gXIMiNMAIwPW2VldM8gGLzHVTgC/dOl0NwJIXCoNurXpIUOlhosQScbQCgKEb9+GTp90Uuq+04cas6XKkAjBcdx8Ezf4pjHiqgCjzYL1WwG9s3uLI3FUffMxdsqv/ja8weWx56UsBWLJMEQSb9I3RviWQjC9/JrHzMoExdkxpADhrFGgegJNQWdeityUP8G8PemrclBfWNzS+sRUje0SShiwqaCJzSbAx2sZllZ7gnlrV3Qw/YNRt9kMguLen+obqeMw/O3DvgOcDPAfGo0833Nf3Z8yj2bYtBJfv0i0dkQXgNiyWLg1S4sGUy7UpOm5qAs090Go1u7qxsOLLAsCvHPL2+YkI0GyjYhNoEwCO4Nl0iQ2BFJvbBFB6THoAbmh1DSExHHoDnIsbo7sYAOY4DsAjuM8KwN5A3zUaoGWXY5M30H+CDoCrTnV6j9Pzv6EiF2xMuLJkbURHYhpfAODd+w+fNua1vhehbF3blVEDbBjNGXsggOlU/B0JMJZvUq0JNJogazS1bOuR1lZRJ7ouCHMc09Y0OYCxWJEATLs11AZHQZskaZKwua0QOf3LEHcAckEnPl0NwJJ1qcL1YB7cSxJggwHB6IsI2VbNqQHGZsHKxl0IELzU9JrdynIjFIDTiLie47VSeZ3JGSurT0DorS1vfzMJS2oTaEmD9facV/cooJpWredtHtw7l4lELJ2nCYyxldMA8Fcff/yZqz4w/Vp4Y4oR9vGZ5Uo3cP5OZwLNac8TuXVpKqSEhpvRtKYpw70sUOYBvv3qJzdKNNQxf2DGhFuoddblAeZNoOG6tZ312YXLCaScilJMXZb2OFeeLjHRLvf0eV8J14yP3G0BOM0Vo81lLQC3YQFEAOx6tZlwMf4yGQ6nJUJNCzwZ/Ex1HGxGlmfxAfaCyjt9t/Yj6LUe2RX6DtwAQ9RLx0I10rzosgAwdNjwAYbUSdDvxwInwMTvKh9gFQDjG9zD6mMzD4IlgVli9gw3pZlxc+a6plSuvXQXg5kMRqjmtaCk3quj33xRYB5M+oI37fsL6hEw7R/sHxLAYqYxwl65Fm6050OfLFRG2uasACyZ95rXxuw6QzDnaq/jT4XoaL/gxsFurRdAHktBLku4/SZtk2qx+f0p9f0NC8LF8OyLlz19Z5ZLggmAGkSBZiN502EYAbAi8BY7HV1aNVo2AmAV3OtSIGFjzQBgOkhFCiMsQrSWlb4dT0vyABPAleUYhvpdDsBibTqca1fDufYFmD+r2dOalqPACwBgaKXcWuAs14ZOqiMygUZY7BkcvC4MsFS/szrOA2/27zqNh01JrmRBbtm6meubz03+TloAlvRBoIwzv8WhSvvmctEqy+pgjF3jtADM1v3GMcf07hjVt00HwKZ7igdgUd5nkzKm/bWyHA/AOuDlATjl3/V9D+bPX/n5k59hXlrETKpbOX/bV34JWADOL8PULZQZgPGhFk5zTFLeegA2D4IlBWDY0N+AOZwNi4IAbZwGSQJ8BFhrvnsyB6UEOkF7+UNZGiQVAEvAmbTpevAWM5l+iIwDNFWHyY6lHmPg/BzA/v3M5o35OLcKgHUvEtDfWKItTw3AONdFi47si2l96wKoBp4349Klv9yY+mRmKihSjCVMiwXAOpx4GVVv2wiA6TBkGluZubLExHnY7a0dFgx7v2YiPvOi0aZAwgrNBGA6IJmGF02hwcRtlVfxN0FZFuiwKoG6Yb93JvjF/btg3bsagHG+QrkF7nfBEuJTnDyKAODtgBiKsAAAIABJREFUQE3H9lRqA1W/sg3aHyU+1+QArARsw2BaGkgnYzz56OWYjizxSasBFvdVn9+Pn/ncgQo5RP7Q6j7rbQn7MZQHP0kZAPPaUhUApwHLrADseN5GTsuc0IKGc0sDwFsr/tDxNa8v5gPfTA0wa2YLzy4bh3v6P9RbHfy/FoD1d+J2ADCu0dix+53w1sB/T2LNp+nvFz700KB+5LZEWSRgAbgNKyECYJVZpNSfMBw7HufSICVmRbU1Gk0R0fwAaE2WmWiqtD65NcAFADA8sEMU3wDhvZ5XODSh1i2zBLJkAIwNL5ab+6o1wBKQVQGwSjuccYwJicSCbhUMwJtAAzxdpAHOAcDKNmV+wLp9YI/XJaDJFw6nVfCYzBKElWERACxLg0R9fWWaYA0AExNphRa5+wH4tGUn8fAP6/prCCbzbu48MMoBbAqXxYCk5EyVgF9K7bQQhE3HvW7L+WP2DLm/ghEeKhllFV6o3gya9s9LjpsBcOCshRMRA/9IXiY4qQOLNQmAZYu1ZNdv//TyLBrgMgNwmnuIIAgTWz0K5pSmzZFSth0ADLKNaXxj5utwkOZ8Hilr0OnztADchhWU+QDL0qbQtEO645wZZgiCLgFBFlwlEBzzB9b1JRJbNgBm8gCLGk3rAwzl4SoU5VA2NYMuAQCrdmIrADgWbKtgAMa5SX1zdVGgFf7S0jbbcFp3VZdKADbw/aXC6GYApgCuCLAVaU4VoB0FmNKV8XuC/STa6qgNk7HQtTH0pYaMfO6ST9+3QJserBkArIFO8TnHQfCPnr5gEdwHrkx5giYg2BSAM/bHDs8MgE0mlFITbAE4vwbYZFnYMqJgTlajqJdiiwH4CRjR8eRZGoJgfeWxDeimRz6s2To1kdaP3pYogwQsAJdhFbpkDFkAmA+CxZkwp48CTQA4OCDKLWxoBq0CYJk2UQVuKhNoiQY4FwCnH2Osu0SKp6wAbBAEKwbaOAodABsEG0u0mfWUkphIY3ODfuCc4bnOGvwjj79w1rF1Yj1V5GYDgCRaWJkGGORBNJNy6HPP9mvuxuaZQNf7VwXZQjPrT35v4YAObk//wQUbdWVMAFjRRsKM2SAXcrjl9DmAsWDRAPyjTeefDvT9TWi6N+Xer/qec9zHpi7fZKCNVTQdN8c2BeBM0B4fRXEAnNKnukkAHAt+xE41ax7gbtEAp9zXtjgjAV0QrJQ+vokgWbH6TBRoGMJl8ACAaS4xcFksCJZ9cdFZW9QCcGetlx1tkyQwwgEYpVqIBljhs8utXCOytQ6AsaJZ1GxxruUsW+a6C44+CXwhiW+ohd0sEqzXMU1dJOkhNEN+Y48kkJVqYLogWLpJGZhA65qo+xmXBIDJfNhIzuZr0x4AVoAkiRbtBP52OSDX4VUJ0aF2VNFPzITYBID1wB367T694AmwykLzZdHHFIBJOc2Lh1Rm0M0E4GTUZUiFNMJNoLVXEFtAKoGWpkFionMj5ML1ZxW4C36DH5zVAHfWhh2xAPzLC37yKdBA3APLVfMc56PvWTbr4c5aOjvaIiVQAgBOaGH5+RU7xoT0CvEBRgDGlg20tliMQLcJAKdtM+/eEAEw/xuQ8QHgx3c99FWFf58Dv74/h/9vhevKXXAjvIr8zgTXiqVhwgG6wZJLbtysNS3NO5d218+Qg5cOOYK2DG0Q+HScyUMmuYMFMsoNwKzpsE672wINcEKm+INCe03LG+UAxsJFaoA1IGkAwA4xYQaDxeMlkBylXFKMO2YGXQgAU+jevOBuuGb8reTcNATgEPLVJt4WgF3/kCDwYrmtk3lzyUoUEgSr3dfbkdI/C8AQu+AKiF2AL5ROZrWwAkiO+/DOOG4GkyoJRRcdXzxj+lyaVoltH8rwqZCIyK32t/N2ngXgLgZgLtJkZBbWedu0+SNWwaXYZLk5QbAgWNS9KVMkKSJEq8aYkClph5pSZzWBpgBMW9dobrXppPj2sF2TNvMGwUoLwDCsf4bvV+s3wuAGuBl/Bv47gUIu095gjzd8SNXvJQ9kI0G7rDG1HXQDdw6kXrtLcJbHtJYGsEabiNcTBHuiBSVpf/CwFoCh7nkAMdeQdU5+TMdQqA+wgVY3Ni6DFwsJzbHsalwkAGuiJJN7WZ9T+y9FJGVSxqsFh0u1xHoYtQAM54EoZ27aNEjCVEo50iDJTKDLkAap+U8rtgcrASuBIiTQ9QD81IJHj/Y8SPlC88o67u/9QfdYr9/HUPf1SMHgJ1oZrk72e3ouhDeD9fQ/9c/KN970Pj9+rI+5al/zvdpZnu89Ar//x9HLZs18+oJHr+LLw+/nMb8PYxvwnQ/flmuauQcSC8CKM2bEAXAyDRJIp2FCXBQAU5GvXTX9EXho+lByCdQvEkQAbNKmqp7JhTMlAGPqgznwRYirOp4zy/Gd++D/EQAz2t8YAI8ULbAEzIiWtlrtmw97AzXp/EcIXwoQlmorBRBOyoKK/nWJj7AOgBvgeurylRB34Fxm8Imoya3SANMxKGRkCua0KaMUSFi44wAYNH4aE+JuAGBlaif+hCvEBDqZokh0ySVpi3b/9qCn+CjQCNerrt7wMaw0G9LWiXINS32AK5XXufRIor6FUC+7L6RNg2Ryf7FlRoYELvjC5pPAGoy4UsFL3rM9x3tF8nfVcb0Zy5dOzZWKcWRItbhZdj0Ab/r8o/eCuE6FL4Lo/vT/sAl/wppA14LgbeHfw/DwOgUeYp+FsuPg7fHF8HBzFvz/CNjAF4G24iZsi6kfKx+mJDqgAcbBnQAWnyBtQT0EZNHyxSJHus7/AfMtzGN7KHwjcBX4M0XHmIcPNKV9EL7HQhsbQR2FNxJVGyJTsKgN2CB3wZz+vj7m4Ccwl/8Rjgv8r5wPQB8/jv5W5FAsbss2pyVVHuCyaIDT5whWaoBXgyRxX/YxEo2iKmcFYHHwrzpYiyFYD8DilxPqNksMwPENPELMoJtz1tpWs0rAXJtu5v+L42ghAJtM20RLjO0YvxjuUBPolgPwqn/ecOfcy9630HVc0UutcO3cJbdd/QRx/5h32fSV8IzBvkDCnwmkvuW8uicNAN9+9ZMbJe0xe6betwD2sQwqRibBN8obbgHY5HSzZUQS4AF4xdKjgQcaH+a4BeA2bKGuBuB1i9b1jH/NfwrkOhW+qI19DL5/CV8WYIlmFkzZZobQGgfgBjh/jAVgN3BekZVXHTMC4MRGcB+GgB93qHyZXDd4H+tTBDeUHWCiNyYEaXKjh9+uhAVfBP/no2oSCObbgHLb4wCs2aEpUy60Yb9Lu0wJwMRf1xvo/6E/avBl+P/oeMPqPMDOnn12COqRNiUm0AozZ0d2TDlG2LvXwj49nxt75AecFYBdL1gX+OQFDAPW+QBYPJaOBeDBSiWYeNENm18v0/63YxlZEjAEYKP8v1RyZQRgjARtGJVZC8IWgBtAqzKBRgDGPSEBTKL5RVCl+0YcCTo7AJO+xQCe6Pu8y6efBNH9iYYOPtYHuI2XwX/5wlGH9/iVTbC38OVDLH5Gs4c1/wvPHO4F/iboZ1945n0YxnAM/H8C/LsEXuSABWiAL3MgE4R/oud6j2I5PLbixmlfOv/CzSvB7SlmAbT8xmnEgkGlAXY8qOO7S7CfcH6D0NdbEFxrf9QWu4EH2UxIvw/Q9poth5HWflcDMC6mwEz5MTRf5oNgMQDM7wGqOf7/QeO5FoDyr5Ja3liVlQUAMATScZ5tAK37MMDpTunfAJ5w4uzHAPDWHq/2Qc4/CgF4FSz4Z+uj1bQZmofFcxpCHScYy0SvjI+zgwE4ZUojre+qKg3Sq6PffFHg54trsliSRoiAaf9g/1AK4NaOEdbyOM4sOQrEVSwAO2sA7M+Q+TarXiQQzfEd02cloVrdJgTXujvPxdyaQOeRnq1bdgnoAdhc80vnWlYA1vgT80slBeGRAMBl37d2fN0rgXYC8IILNy+kkAvPbnMwkCVKWgfADBxXofg8+K4gcAwAi9reVCbQXmWm49cQiGdgv/A8CDFCCFhbAG7Stu96AJZBMGzy5awJNKsBRn/gqbectJ3KPITofwgB+C95jbGkPPoSJ7TJZhpgLZxy24ErLwzuoWtT3EYCgFUgnjLnYJP2dOZmH719+s1wxfucQQPa6MUqAMYATWZpfehIGr65RY4R/E8xlx0331CzKoZOAuliLS95qbL4tTFv/JMY7oVS1YA9qePDW9Jz4G0pnk+HG6xNLJq1QXlhkaIBeCQHwcq6BmWud+2dp1wFDz9svAh8WLro0rPuu6HM427m2MoKwDhnfXoiXjLxHMB41AJwM3ePbbtdEmDvdTAGGs/idrRU+tMXprz5nxOfWw/3doiWHH7c4AHIXkA0nPiB+BZgUUlM2OPxL+AHDPIYBKBBDVMKYvtsEEisrwoEmXdspjJlAZjX8qo0wAykCrXDqQAYfIDB3fL9COIsAFNNs+lcbDlzCXQ9ADd8gANIWk0is4I5tPt71/f/MfDcO+BvrQk04++L/iEHcwGzEpCbXwOsg9XkzTqmIbYAbH4GMCVXrz6yzwDeIj/ZlFpj7CkWadkQZmP5eVswRjK/rBpghcZWsCZM0C1pkCwAYDANl/g/K9vMtAnCSkUDcPigsDBMm1TvhXuQyDNeW7d1ErjuztMgrkSAcSUSH3hj/9jFZ90/s3WjKU9PLQRgrbmyTCrKvMDJ1SS5hOnPFoDz7bVbb3/+ZoihEnvhCg+ga8AEeT1YvGFsleiDv587912z0/S4fPmWMf2jRsVcksCcdNN5cw9Dc9au+xQ1Xw4ynwfZTwLoqgTDtYPd3spWEJwoyv1Wr2ef9/rDgzMZuBVcD80BWKQBdmvBfkz7qca28OsbBkwXPSsAown07NmrKwdOmrIe+opeElBoTQvAcP8AS04SNOsByCTxCmqAqTbZdC62nLkERhAAx4JgPcZrgGVBsPCtPphf/iyMJP0CiJYAcLWn8kFR0CzOPLpJGmDB22k2r6AFYPMzQFBSrp1tABtWywvA2IYCaGOwzA+ziDFKzK1V/sYwDLUGmA0+pQD86CUCOy9JpOhYfuS0bebaCB1YmXuIIDMYCamWWrVUS7516tEeRlCnWQUCiCfhBvCgEmmDa77vffSL56xJ5JWXaCFjeVol5rrxaMTJHLIkhkOPV72bcXshkFgJnEtZ1xkW6IqWWScAMJ1z3LJJKokYaFsAzrdjigBgFfQVBYT5Ztm62kXNlwNgOgHQaDpneK6zJvyB19wSH13wm30/81IXfVhPhJeDj4Z+vKk0wAYAnGpsly79pXFE5awAzGiHcWw/gO9fwTfyD04LwHAhfz30Rf4jtL0bXuBMtdGhm3dOdT0Ac4GwUJIk5dHOvX276umNSHRmWRok4i+87px1+zTKur/vr7lHHbnig7tl/sWxNEhsRGnTKNBa/1wIiuU4G+BCc2V9a1gT6OadIrZlK4HOkcBIAeDVs2dXBKZ5S8A0j0SWbdbn+m+e+ikIIHdP1H4SgIWm0Bo/VAK4cD0/XpqzNoxW7PnuxxvX/dgsfXhgugwemDDl3qHwFQQ2TL44LVJO7QBgBZQaaYk1UBtlSEA5FQLAoZuQSVv6PuvrqYH5VFGgi9wPfFsWgIuVbrMAmL4w5c2PRabLQLgHsAAsKmNqAm0CwGnGdvGyp2MRl1XSzwrAjAl03Ac4DJCVFoDf/raep1/dOfQijHU8fJ+D7xQLwMWeN2xrXQ/AzRNdsS1zNzFtECzo3QJwsUtgWytQAnLtOHZS16Qr/KAT2m+5STYZtFCjzE4nTV9YT9EfH137/6LJOO0r7zjzLoEF4OYCcML3VwDAALMrLzn7vli6O+76XnUD/0OB6z0E6z1KDKuOuIwTfCoKQojBDwN3qvJvNjhik4MUlhGAvVpwuCp7AgDkUiVAMjIrBlqNzvDIKkDdZz4A5gEKXp684Pp9RwXu8OmsSTKaI48dM3DGrt2jMDUkjcNQrbjulDlz3rlt9eotfdwxMkna3rx5B+3Ev9MCsO8GO1iTaRzH3oGBOTIzZxkQgvvMFyGORJSZgDevltR7wam5x7gV56cwjzEoF5yHYq4xU2vZWMaP2TudlxUrp5V3PA855BtjBbEtBsB8iTMRB+VscObQwN4fimShmy+/A3nQpVkKmNz14k0LKfxQA9pCAI4yKJiMLc3L0LIAMOYB5qJKD/Z6zsQbbphms0YYXTrTFbIAnE5eTSutfoubMg2SxAQ6VSqlsI2RFASraYs7AhsuCoDV7SQEG/OX/n/svQu0FcWZ6N/d+zwAAQmYjDpqGL2MV5ngAwVRIhq911xd3hVf0USNcoImislMjMagmJyZwOigjjqIjxHR+IgMYjAmkbmaCAkonkyCaMLJ04T8Z4iREEYBz/GcvXf3//tqd/Wurq7qru5dvV+n9lpbObur6/FVdXf9+nvh0RTnh4JnxYBsCTYjENjDehiqx1RPBL5TtIPdivRTZYmI4BbOC6VVSgLgjHUMWV3OQdZweQ0NhiJ5Ey9MXaHSZm/v1K6xf+7CN9+Bvxm2wWsYcHP2zoTiAF+WkR/xTdu97+6yqEyt5uCi4FeRuUsPwOgPzkfy5wG4UoYFXrT8CUXl5yyDwuVD2kyV9Za2jAoAj+n2/jwwbP8U6p4sqZ/AX4LGPNDuJmmAlQB489WfkGreMwCwonl1nHjrAsA8zAUAXBhezIOnDIBLrncW778rGNjieT2HLkwDwNCXNQBXR0JdFLgR+ubBb0vhNy7tYAW2C9aoWa419HPRcb5PrG+wCFbhvvMmVIoBoSZTuVgdw8dwcMpXS8AUfI6fzALAQ0O7h3mg9Rv4L/j/QUxjUgCWLao4X2gDwJAbtHdrl695Dfk7oy8vvKhcQVMksfIVHAtySKv6AH/gfd0rmXYJ7BZdu8ePSI3N9XcVBo+7884Tlf2Z0963R3J5A8BNMvsx6YaCh70ggEewqQltPiQALDGXiq3DAHCTLJAW64YOAJani4oTRtVPOyWUYqUKeZAh0qVtba6YrJLPZkjxNEsheBrX6bA/edL0qr7xjgPgGuoYsj3vOc+2z2H6CXKADaln30v9vfxjISBXbVMEwFDfv8H3Qk42/aUh58SObhc3G8LgLPBQ+yQce5nrV7WaGoKPZQXgBDiEvoXNk4VgB/d1y3MwJ6Xv+kKGFDL1DT8jQoCsZBKctA7jjqsAcIKZN9nwIQAnRG2uPrNenY/zPEvQLzLeLqv8X1w6QHYd3H/W0fdeFRsYKwMAYwPJuYe9V2HOj5HIsyEAjGsJtboly72BBWCEJ9A2zmHhLA1wysAaxy4LggWH0J/ydPhS2C05VuEo1yr/iPktEF+a/vgnBRpsIQAzE4N1Dw86x3WP9tbDz7GZCOhYRTCLcozTAPOa95hrLTUA07lFjT1fryIAC/PXc/d3YYRnjSbQMg2wsG9Z72VsTuB6R2BmNNGk+yYAVtZZVDvPALCanHIvxYNmnsFKch9MhgYEGjdpOhtBIKRMGrW03YwGaUoHMWnb01n+zf+4B/PiXkTrBM3R8/sf/7kgwqnOtrAuHQAMwHWYIP9vUleDdaMYZZurLykNVKT5zWhyVks/kwYk0aDyp5FNwLDn/kWHW9jMwh9qPUtOuY//XdCutI6kPjLHAy1wmn4naHXZ5kkfJek5iA9wInTDRh8DuKQJkkI7IDKB5s2dRbJSAeAxXe55sdpRoVVO0FpUc2pbv4AXNaOgxGT4NhqAFZdQ9UVALESCLDps96tSuLUs4vsar3GutBUzN6l9gNlBSsC64u9t23MlvtxYRV0AGBt6cMVvX4D7A4ImfioA7HkPMr+hdpXc41jtJ/4Gu/MVnPZXeD7US4ANaPdk1SjQcM6P4TsNvmhlE5hTy8ASIz0nmTJDNSy8pgJg23augRQ1+EKO9Ac/BN45M206Vpl5cgYAXgwQNImTW5wJdGC6LRsvfyHKADiSgoizAoIXoA0zgVbpWxoTaMWbkynWZhIwANxmE9qqwzEAnO/MtSIAl11bZl5HXnhIokYT/+F47bENflUe71dFJyAhDVRknjaDOTS/EaSFEvuJOaGTZl4QpTPypt3fkAlBV5CLEYunqYNAp+vat/v5Hv0doPedvROL54lMlzEASZp+75k0vFJUD6c9wHYJvH7wD4f+WBYEi8lLSTeqEblkNYUWATBoGu/jI0PzUMxBlhBG+TKcnzAxgUaNJV0vUUC0n+cgeifOM3z/Er65B0NKhvyklY5UUR1jupRFXN3qmtu4ToWjb8u1zVhHKJp30kgTzKTrB8Dh1EQAVtZlcG0sZOEJtZqOZ98Nwd+W0HHFAjCnQYZzsgBwSITUbzdrFGgO9Ml9hPowyzTArNnwgw/9dr7A1Fvkn4t1Lx4aHLxV5J8bC8Cc6bkvgLQATHyR48bLr82sACxyUck5CFag6U0C4Kz396Tr1hxvLwmMaABeNHsm5O1yNsCUDrtWYcZXNm58Lev0MnXBi1HrnJs3bHoma10j8TwDwPnOejsCsETDSwDYGhi10x09FMoJ6Us4Ka9wQhqoyDwlAnBcP1UAWKDRTAOvJBUF50uLg0hTBwXgHj6PcRwAp+m3DIAFmuuGArAoCrQKAPNBsGBzPQf8GZ+AeZhcWVF87vdIECyBnzCfDaACYQwYswCcCtCy3I00AHDkxUDGOkNjzQzSiS8cQlJSMd2uujO9ek1vU2iAMwKwxHRZpwaYX4LEj7iOABwAMnZkJAKwMNJ+dVbIM6FccmamzAMcubVQWFWIAh0AsErfvnDXFhM4KsuNfASdYwC4QQAsSp7NrDstkd9YfwIVXwbObJWAAmx4JzJvPrd7ZRciIzo/gGO+OVHVDFiy0Q/MkwWReFfDApwAfTsCXhpcY3vE54+aGAnaqgQPijOBTuoDlbGkXCiaMFdmM/R1F/SVmovhppVEM057v/jjfyz7BGyAvw7ndQbnetYOr8OaceCx1/ye/vbmfyyFTZLN+vthm/cfcPz8QAuEZXm4reynrf4DjrtmarUuuQm08HxBO2nGqcMEOkkDPIIBWDwVYJJWtt0VIhNoAQCnqUMXAEvbBJC+WaQBzgLAAs1zZpNnvsOiPMBwX/gemxoJc8Ff/6lv3sWemwjAqkGw2KjOAM3QBpMNwAfgaJ5g7IoQgC+A4GPjh8YzwcfsJbt/85c3jp+yfT2YfMILYjQ/tb6z5zcHfYz9Devb/Z513FN3bgqCs2SE1aqYJFGqU9YrHGdCUC3BuoymjNISBZrG54jVJiuagft+47WkQeLBDtbxbfAcvhoEwgaaKsFaWA1m24ELDRwnQMoKLsaXtlYNcKy2lmpq4+A4rQY4EsF6BGqAcW4loMnHeVgeWAbZ3hWgAboVTiXxGSjchqxyJGXSALBq39LsWUzZkSeBtgLgRR+edRs8ra+j0whmjo/f/NIrl/aCmrdj9qxn4fez/Iuyb0JH9+lvl4Z+CQ/3A/3yA/DvL4FA7oG/B0AjfKJjlRH0MB/XgoUbN+FFbcnaSKsBbkYAXrVqahcTzIcAMPrtgEw/68tou1N2T3ALzi+qD0jfZ3LFrBfCcBi6mAhYxqSi2S4CYHgQs2ZXQWocGQBLTGJpR0gfuDGKrvikvjLnpAdgMdQGVZZADjMPPO6azQClL8OvouAuAdzu2LpsbHnQ+ynMz2ThrYuBYJkGWKWdLLdFHQAc4wNM1ibMJ/o1Cz9JaYzAp22HxG83SUOM7YXaT2orrp8qslXwaa1UYwA4yAMskZkWEL790fOeBiw8VzJ3vxs9qjBt/sef2sseTwjqRDSDBc+6HjaSLGSEm8AgWK71w6SIxWKNpzgH8AWQTzkMtgDA3e/czEIxAeDu3efxv624ZdPZbAdTgip7qpJ2uhbQo40lg7A8V7IyAItfQKhc6v69xb4W0zPhH3mmQcL6BWl3+OBTWCwWgCXaUXa8tQIw1lVXDfBIAmDVhalSjg9maEyRVaRmyjRKAm0DwItnz+qBB/VDIMhh+OImAtOU7IvmyDDIkxCM4f99sHN9zIfcBbCP3ciaQBes8nS/DiEAx7bhuWBuRsypU5lAc+HXIbKqMxtzgWE9bDQ6f4GEjieVSasBjsKhvRiCJc1kwLZkO87Rnuti//ANsQwW4G2xtZMBZ5E2mV3zQgCGAr+F74f9goF2VgTAADT3c0Cj0odK/y0L1w7V7IrAH7tAtdU1aYA5EC2Bb9Uc1/GeqEKsDelQrB+GNMQAsvAG/ilGGwyxN7xrYW2/L/qbjVFzKTiTcvvP+NzdIgCG9foI2w4GxvIsG3M20k14cH7aG5QOAFaIAi0NlJaQjzduOAoAHH7xofBSRdpPFbmKTIlprkb+fFkUaJEJdIo6dGmApdE6ZWmQsmiAqUxizORIqqRrGe2lyjywZSKm0HAQrp8NX/zUmpNldUkgODCLjRy3vYfgYYIRrTFXcOAfmwS4QsiTaFd5ABbBLrTcX3CHTyw7XUzkbXvJQ7e8fENauY2E8smQHScFOYDnITuB1pQNPkXT7+A9Ed1JqLKAAC34sz4tyP8rgmXsusiXNS4KdGi49fYBNgCcbbUZAM4mN3NWYyTQNgDMaGYj8Ap32Uk8AKN22La9B9IAcGwbVZjWAsAC+KUrJIDgpDIATSfRfGIqJtDYQFiLKgDgcA5UopUVmKry8IlVrwbtxno+aiSej36QAmDZAedMgK9vEh1rai2qW6UPjQBgVrMrBGB4rwCpThjTZwBgiAK5KGw2bd/PlfOhWB2AYU2A+WS1HQEA4647YnKtcqvSAcCSdSFqPgKYOQKwUPus2F4mEJYBMASl4n1y05hAy6BWVIdWABb1W6cJNL9AhCmWQFvejlFCJVrS2BzA8xbMWg73gk/7cut3bPti1/Negr/HyH6Dl2+XrfjHTY+q3AtGYplMfseSlxR5yo8HYNgQ7oC1QJ+7FIY7OACu+PpGcwBLNb21ArCKmXPLm0DbxU8IA21Z1kyYF+bFeyWomCyM8V/lAAAgAElEQVTSdNogWHmuL1O3kUAzS6BtABiF3MuZOvuCX8AC8LhxE+Z8fu1ajIxp8UGwkjTAsW1oBuBr/nbLGQDp/45tIrxCwBTM/3gH/fvefznmhqQyonOSFiOnXV0D5UPJ6OHvlfBFrQR+CAC7ln0Do+3F31XgE8sFWt0EgAiBg0gDzGmcpX0QaaY5DTCcay8Gc1J8aUJNv0l9vr9yrRrgsGkz56uLDUXMpAUALNPWgtkwqwHGsRCAFWmAOW0varB4DTD5LUu6JF0AjPJQ0LDSZR34mysCqehySNIAS82vs/Qz6XrE4waAQ2mdVIJgXcsE6yLl7bI3IRSspYZcwCpz1qgyQgBOAKueBSdcC88K8myBTz98b4Iv3vvpB/JAW3MBer9Bf8gCwD0LTzrcLruboQ4E64gPcaNklme7Ctrg2JcTefatcm/d2iXQ4pJmYd+xCp55H4N/Bql//P7IAFiYR9g/J60GmGqfqQhI3QMDAztF0ZVj0iAlRkWWpU+y3a5p8+YdjBZR9QmCJQZg0RIwAJz3hWHqHxESaBsAZsyT0Qb5EdjsnAMzSPx3wxpgbyE87F/IogGObUMzAPPmyyKYTSqTBYBZP114AG6BBYLmdzR/Hm7+WQAmYNpZsBZnBGBVYAnl+a0FgDGIFr2y5ZCUJwCLAlsR88kANEUAzAa0Et2ZhIG1SEF1ABbV2wwAnDxfoZ4npTFK9B/G2mrx61WE71DAtbinjSidkCgtEfpbifL94u+CdELC1EaSOjJpgNP0W3MU6JoA+Lcr+l+A+WA1LjVtBuA+uvmwniOn11RJjidfceOsM2BHTV62wicCu4LfSq7lzX74lleIqw77ifoUk3sQMZeWATD3O+lDubt7/0d615MorqH+edZay7HH+QG6SLl3t75/DxegK2hTJraRNsdxy0cQIIoUlwTECnLyelFg0wnAoTzA0J1E6Gt1DbAox7Fk3hJlkSYNUo63FlO1kUBTS6BtAJgxTw75AIP0tQFwbBttCMDwpHsdyOwwkCFCMPUBYt/Mkk28KpAKTKBVAVibBhgBOCYYl3+x5gfA2IA08JQfCRq0VXN5E2gZACcE1cKNoLIGWHSnaiYApv1LmD8lDe6fx+5+mgn4xg5d6XyVwFYq/VSpR+TXK5groul0reLboijQIjBOUUcmAE7T73ff996rGqJAfwfMms8WgHd0qDEm0CMNjngAhiBbtwNgohaYfkoA8c/AZuF8/4cQoLLC5bTJwSF4AXMHuBxdDj+Q6LBBPZ794YLtrYe/qbl10CaFbK5/3FzaSzxwGWE02MxxuZ/ySJtj0b2d/iYBYGFOYDyHmiMLgl/pNIEWBeOS5tfNWwMsCBZW8V+2vZ3gnsRaisXB6XYLgojahQITRJTIczvVNgtM0tO2kajxjlsL5piRwEiSwIgAYN+v5aFKECxfA4zBsaqBq0ge4CQT6JEAwJz2ivrhdsBN+kewyTgBLo5GAHBIa6cK3CKzaBGEi0yb8zKBpjcXmca2YoYc9s3FlEZ2Z+FUb7i8Dc4nAXFE5XwT5nFwmIkerQ7AWWFXdMPUaQItuyHHRP1eLQiKRqsha6keAEwbjOsna5EQ9+BJjATtA50sCNYXl776aA11ZAJgHI9qm2mDYF1/90/6Qqk1GKjyiuVD4HpBU14WtljxxkaDHmlwxGlgIcaE9WvYlR8BAsOgVwf4cPoz+P/f+EKUAjDjTzxk2+4HPc/ZivMgA2Dbtr8G1liLKvWGYZaaWbMAjEG6ABnWVYHXBvcgb5Lvwxxqk2qeRdfVSJvjuHvLg+FcwLRoyS14U52yjdkzqAUYORYDwHHNpDKBhjbWwByz7lcEON8bHJzLm0D7jZYcq3CUa5V/BH8HKZyCvq747QucH21SaqUASrH+mBRPoTFTmE2hzQ0BsEiAgvkxGuC4lWaOGQkoSqBtAPiWU06YXC7ZW2DcYPbsvQYPv8mVf1sLShs3LWHTINH0SA9Mn965c3TXNj8V0oDt2jM9x4PI0OQ89kPSIMW1wUSU1hIEK8m8GX2Ak8pkMYGWgIsssqM0L68qfFIASA6CVckBjJNSCwA32geYvy4jOXijEZ9J2iMxAEcjNtfqAyyKDN0oH+CYNEhkLcRoWFc7g91z3dFDaLXA5rNE8WsH4BiT58R+qgIwdlyiUQ3BXBwA11BHZgBWbTMLACflqJTAd2IE6JEGR9FcwP5dyrN+CdpgSOfk8ebbUv9dBoAjZtIiE+hxo7yrxNpb7ENFgxvWAPMa3xAAS02z+fvuSJvjuP2gKI0RBTnPKf4bB44ERD/dc+gFMVDI++9i86kAmGhXIRgX2zb2aXjQOa57NLEYCEE5/J0rAOMAVNM9gTaapOeTadbhEBtRO86kXCY3A8BxC9ocMxJQlEDbALDieJuumCwNUhLc1h2AbXhL79m9YQFWIjMLQEQQBMteDC8e3uSiHMaZQG+Httg0SIEZtAiARZrdKIRHTJtFUaBx41WfIFgAtoXR9sxQLl9FAEbTZtiYYrTOUMqidAAcjQI9UgAYAPnbEkAmgd3S5CCuFwA33c2rTTvUaDhicsRPhAf0N+AFLUSAt5bgPT8PkYv9dkkQpO84lvUWEyGaNI+/8zmAab8E/rwBLOcFwF7BXsEE18KuJAbYqtccf/mUv5tcsAvkxTzM5Sp44MyG/x8Iz6YFi1+849Y85jNtnSLz3kBzKtYOk5y82I6iya4M5KRpkCTmxdJAWNBA7gAsGi+VNZUXL3sOgiHlWfloxy3QNJL+9VQxgbY6ho+xXPs5+JEPOsZXmxgQzPgAp70KxOXXXb5u1L7jMCuHNR6+y49detoVemo2tTSDBAwAN3gWZACclOIIcwUnlcmSBkkSyXY7RAG9G0zSljDiCsySBQCgkoMXq4oFYK7NoL1a8gDDE/dkPj9xnaNA49vhCrQKNLvS38JpkGjKIzRJzwzA4jzAnPl1xjRICRGRZZYDdHklQajM99w/317857Hv/IPExxcFv9h2vHVc3mjaNnnR0tVhHSM5HgmiFQPAif3EF0gNvgWZ5jkJ1AuO4gR/9ee3LAfT3ksANm+H+9MNbH543RMmA2DUwDLmxUGzcQBMC3GpldAq6jLLcfr4KNBhDbDYZzdJA0zzEYvalKVqqtcc33jqtT2g4X4IXhsMwPPsQnix9m3/3t80AKx7PZn6skkgLiI3V2PwAiJbS+YsVQnkCcBMrIpYlxzVvppy6SVgADi9zLSeIQNgbIRNc+Q3GuQApp2IK8NrkVU1CAKfxc3gU/klDggCEFBI/0JAQKQpjjGB3g4bh/nwZnUVjJW+EZWaXINP58Vy4CHSSooOzMyrUFstmPdqbmLVRSGP1kxrCHx2w+mS2N75EaOT68KT5D7AaNosDciFp/pBuQ489prfq46PllNYE3FVEgC2BkbtlGhp486Ne1GiMgyyxtJEgY73d5Y2qRSNWqXDpoxeCdQLjuJ67d/Xwd8V/HEt69BOx9r/rruOIVGRRZ/XfnPfB8pexza43jFGAJgCOzOPm9KDKYeUPjw8kssfodXz9ouaKMuDS7GNsabVxHe34FyXBMBw3b9YjUitZgJNARjb5tuUaarrNccsALtO9yG2O/x6s2mAlRaIKVQ3CchMrWVa5rp1rAkbevWa7y+C+xQG7CvCdzl8r4JvGSxXzjx66WnPM8dp7wMtruzYj+d//1jHsTAP+ii4C74C91T0RdeuATYA3PgFZQC48XPQdD0QaVgFPpUEUk6d+wpsuiofSbCfQMubFoC9sjvdLjg/gKqpv4807VIA0itmvQCbLT6FSVwape3g5/YCbPQur05EBWw5OWyGi2VXuO70AIxt/PG1+z7ABrTy2yVa3f1nfO5u2o+IfzA5UAFaYRkAVggq8zI8KDF3o/+JB2AsJIwkLchPnHahCtaRahXB2spQR2AqnwFMg3PTADAOqpZ+qgrFlKuPBOoFR3Gj4ax7+rsKg8fdeeeJg7JzfvLrB3sBVL8K94cdVsGbceyh81K9tBJFb0YALoAJNJMiiTQflwNYFgQLTuv33PInbaeAL/aCPMC8BjgJgNMFwZKbQtdrjg0A1+eaNa2MTAmEIdZ7FO5/uPchsAoud9+D/RCm7SxC5I8plgNZTeAY3EO+APs9cMcTH3M8az8K1Z7tfQGifN/jS1doAi2IuxHEmYjEofCDVQpiXpA4G1+4a4v0JefInOF8R20AOF/5mtqNBEasBBIAFKwZRH7lRFyhlysxUZR52UZeyqSA4HCbj8w6TdUEmnailn6O2EXShAOvFxzpAmBO+0uun7QaYEGqIRJQqsO2J6QBYGkaJNAA7+nefd74ofF/gP7R6NxD5RzTIMWZatdrjg0AN+EFbrpUswS466cEMDnlr+Yesa3milNWENIAM5CLAAwuB28F2mFNx0Q+wEE2AoBbeAkJEe+tT8PeZonlOi/C/zG/+lCHU/xgye0kEfEBui7DrAxGA5xysnMobgA4B6GaKo0EjAQqEpD5lKOfbWfBWsz4Y7Mii4AsHowBzERz4hiNLtQc1eSn1QCzna+ln2bdNF4C9YKjuJH67iv/BGXQBHpKkg9wVQMMYXQ869pj/npeYElSb4kKzKmDoFTcMZJOySkV/4ILYhWK5sz7ALNpj/D8R3rXvx3Xpmj89ZpjNghWqB9NFASr3usjz/aePvPM5fBM+TS2AZvb/tLYfY77+FNPSS0n8uxLu9b9xiNbT4OMKWywLsgT7n0N4O/v/THDOzP7ksN6jiDRsPP8KAIw3wUWjuOOhTTHUDCiAeYyEQyBFd9z4Od/DgIwZmEBGL4DzgsBMB6DfPU3GADOc2Wo1W0AWE1OppSRgJGAkYCRwAiQQL3gKE6UXBCsm8AU77J77z4WTPzEn2YCYN1LhAdg1udXd1t51nfl9Cs79xs/bpvxAc5Hyqs++tHDC7aDfu9oYm8AOKOYt67a2jV6r43mwkGqKbCm2N7letMOnjd1VxiAvdWH9ky94LcP9c8HgVNT4RAAS+rbfFjPkSS9GncuapMXgflyLx6DdoNyouEoAnCxUCwddNT9Z+ygdbDnxR1jTadFAIz1CcycvwOAe7YkDR8sTAPAGZem9tMMAGsXqanQSMBIwEjASKBVJdBoABalQQJZfmfZvxxz9kgE4FZdR9hvYwJdnb3VZ555LVgnoEYMPyXPs+fZtncv/HsMq61FrVph78B6wJ/Z9Gw0Zz9/7XNk/XP1DIGWba5jWwvB7P/LtuU+64NTUD5rfUAqj4Jmk6aqIu1AGsdvkL7b1mywtZgA/UcTV5IajPYP/xa1yY6RlwVYNfwjaE2/gufymmtWq63aFt8f1WtIBKvMHGwfZZVnDVmFn8Nv+zB1lqDPw9AmefFA5xfNogcG3J2jR9uY95gtT4pQqC7a9icYeBZ1dfGhPUcKsyWoAjAPslnNo2VpkEQQDBrgdVQDLPLvNRpg1VWZXzkDwPnJ1tRsJGAkYCRgJNBiEmg0AGcRVztrgLPIo1nOCWl9/U4BGDy+6MXbL22WPtarHxz0iZpdUh67z408/NKCFAydd9+9igHpN+D4AXDs9wBUfwH/nsiVnwn1rWVhWrG+bRwAJ4oJIPayc9eufRTgt6uwdy/4utvU1509d8jp7tq/PDzcw4whUjfWVRo79okkWcCJw0ll0piA89rYsuMdXXDtat5i27oNyPVqDmilAOy53lkM3Ja4+oimGMyGJ8aUQdlkAmAtQbA8+2x4yfEM9AEiQovzAFMfYHih02Pbbg/MO7646Yf1+CisS3yBYkygE6+exhQwANwYuZtWjQTaUgJbty4bO9Td/VN4SE6mA4QHwfPTp8w7oxkGzD3gFbtUMfNSLNy0xd54uP8+2HR9VtbBJHOzPAfWTPNiADi/mU4rW9b0Mr9eNV/NjZbTd1+9phegEaKK48d+/qxj7qn5/s1rPQF6ToNovN9kQHEJQMSLVKsKDYe0xKQnAIaube/HwyNsZH8uAmBWK5yyvn5eA9zR2fHBUrEIgYwI2A5xf2P3lpy39rkbVn/0rDPoGBDaIZjcTaANXOOvsor22LJOYrXhKrJwHXuO41oQF6CiGSey8Jy3kuSFUK66whMBGGDUc7x1jA+wCGIDE2iV+mCv8GYeAIzaWkGqow3w+8koD9mxUBokz4IsISRoXyIA+36/NAjWdyAI1j0mCJbqymtMOQPAjZG7adVIoC0l0GwAnA2s4qdGFygmAWn6BRIF9a3Lto6VmaAl1C99656+X9Ezmnle0sJHkjz49aJx3oM5kmmABQFrkrorPJ4VRHOQZeCLmGkg/kk59CvWVzGprzn0pyY5NQyAbestBgyHAPZOAdT7PsiPmtcuAYBkyxAQRMhjwTMAxDAsp6svbLI91NVROGi45ALIEgDl/64CMHMeAjCYTV8MRIh5ZX3f5AjEC2GafxnAAzACNycL4fgQypPWHz3O3Zt4jS0U81Z7jnW/KgAn3+u81ZBXbX1WAFYdV57luEBY2FSQ0kjmH4yFuFRIJg1SnpMkqdsAcAOEzjd50ylfnA03gA2V372BzlHFA3rXLt2tq2tcJMphx/JmfG3dP7+mq37Vejb/6kHw9bC/DuU7/XMg4IE7x7OcJwKNoe3df+z/uOIqZkOHRSORTQV1YTlh+g9JWQxGQNqi/RekE6kcYsoJ6iJ9g/+8r5KHM/iQvjhe+XBuzKQ8PLguhIoPY3N2qoyp3jIUygTkgf5PsGYvovOIY+20h/6r7HVsg3GNjq6JbPlJVdcWX073hlLSj5rSPyRvDtKOPgzAGmRQ0/hEvdfQJxWh1NRv3X3kAVgf/Ffnuw4ArAx4Nbx0UZlbtkzmlzR5z7HKQJpZTiEA9ixI52LNgjHhfX0HPKtnnHXsslR5plEeShpgDm4FcuShj2hUz3/uuT5NAFytr8kBmOTEtq11cabUID+ilVZZj1jGALCqpEy5dpCAAeA6z2IYdi0Co65njxupAAzADwEV7A8x0+ACcP4rvBXEVAYUlPFwALebf7X8SQa+IjPImtyqlpVCcrX2/mOnzJuqA4BhvDth3B+A/++gAFxDP0t5ylAEwCDfV+HGcUxY8PaOQqf9f8rF8sZGArA+uFC/MWTVCOsH4IqvVFwgE/VRBSW1pLRopXnJG440amUToVSf3JPdADSvO9Wlmml95j3HcZ1vBTmFNcDcaOAF6FlH3xu8OFadqJwAmPjUnvPMM29rAuBqfRkBmJUHH8AKjwnMuJU0wBT02fpV/KqbCICFLyZVzKRlQbBU154pZyQgkoABYMV10dvb6xR/sAcjDJ6Fp4DzPmjwvDtJSgO8qXnWOYvW3/GMKOgFbJD79owanrN07dIhFQCGui6EXGLfJvUyATP4PvDHeU1ypR7r30QaZXHZcJuqY1YUoaUAmXFVVTSnlreD06iKzpFpX2PKutfHQTWcKGs/rQaY6UMFgMHT6UTNY5LJMbUM47W6oWaIzEcPD/6qET7ADdpUsgJIrXXMA4AHx3r/wKewUL0+Y8qlHhutqxXnJW840iUTFbNkfQAsD0SDc62xnUzLNe1LqLznWDaIVpETbwINfqa7IKKtb/GTzSc4AwAHMBoDfU0HwKII0Gz/cwRgobzSXFAqMFqLD7BXsKfaZQ/30X6KpdY3gU4jX1O2uSRgAFhxPjhwjZyFAFyyylsKdmELHNw3Wq034DpDh9juqNcpNFfKeAMA0+fCbyScvuiDde/Ys+e7QQ5BrhAF7PGDXcdXNckWmjhPhvo7OzudmcWiB5o50i+B1jnaKrYJ9e5k6hOOGaFfUYQiAK6AquVi/jg0saKf/oJdPDViTgtvnuEh/BZvamxZzumWVYZIj4zprbhsPwTdWCQ3SWb6QMx8rR+Gyop+88E4hQk0M8wKAHtlb67qmCJ98jXjecmwYJW+qjgPBK67ikMP1RuAdWnUVNdxTLlU2qg8ABj6NhO+cD3o/aQFDGy9VeelHnCkqY3EFxMa15jU3LjRUEdXusoLAVpWk/yDi0zl+mglOTULAHN+tyjviN9rs2mA+TRNvB9zLQAM+8QrQPuC1nEk9RJnAi31S1Z9GtQfgK3FtQTBUh2XKWckIJKAAWDFdVHN50duPQCz3QCzwwHMIjACAUwEkHmoUmWkDICndWLZsp6NB+Bo3XCTWwDgs5E1k+baj4Fa8ClOBOBM4wm03ooilAOwF9G+SgGY8z3FpsEEWAzAgrLyej37KKirCuG5AnDYH1Zg/hwzJg7KKQDnJEMZAAtAvCEA3ESQRS+DRCihBTXCCVbpwsZqJbxM+6Tq9ZiyXDq4f2TraUyglJRN5VJceV7qAUea5j5xTvJup9muPxUQxdVVjzlmV3GryckAMJhUZzSBZs/TGQQLTaBZABa9DBC9MEhjAh3nl05fMA13WMfwQbAsx93B3e/Jvem9se7TMRZJ5J6ckCoJL6PMvv65PElMpW0jAQPAilOpAYAJMHJaVaEPMA/XCgAsqjsAVFEQLN7vOAPQNwsAC2cQ/YBB3rs4s+Y0muVI4C1sSIMPcCT4VpL/Lx1gZUzeI3wgsUqwrZpeIkhl2GEXLxVpgJsBgOsYREbxLuG/+rIspQismuAkVd9qKawKF60+L/WAI43awNjNoaY1Jnx5oMuUu5Y1KT432V+5HnNM+9aKcmoYAHNpkPj0QCLtaawGWCFNEJdWqWYfYF0AXPbcFQXb2QzrCKNHk+BcLACL0iCJ5JUmDRKuWdH9m7Wu4F7mVFMereh/AU6n1kfB75L1H9xTVLTOxgdY/13S1Ij++OajJAEVAGbNgW865brbgBCvYyuvBYAhqfeOqnZZ0GWBlpj6/o5UAOZzz27+9fKXQXKsqXVFkH6UZwmIhkBYAwALIlrHB/UyACy+RHVvYpVuBMqFkjfhmuBEuUcaCippUVt9XnT3X/TiQKNGMBaAdYxFZlqsEeI1LM1QFYmacR1yYVuMeznUinKqAwBH5hyBrjR27BOFvQPraa7b0P4JUgqVxu5znPPuu1exqZLiABjqW1nYu/cPTK7hoErUzsbWl1UDzOQBFi1sVRPo8th9bpTJAuoloF7s7NyTJK+PP/XUoO4LzNRnJNAOEjAArDiLKgDcccq4Z9lAWXzVBoCjaZA0aC+FqY+o7JUCbzFpjkR5bH1KlgWsShsESwWApWMSpUHKU4byNEgRU+y6mkA38aaSLr1EWGxBAE4Gi4f65zM5HRXvrnUtljgv9YAjfVrB+BctOsYiAmB9/c9n7pOsFXTIRQWAW1VOdQDgEuS5nQfBte4FOY5Bf9bz1z53NpUpHz2ZwirCHG+aHAfAqP2EoFRdPAQr1ZcRgCNBsDzrFrgn/i2OE8enCsBouiwKqMX2XUVe+VxhplYjgdaXgAFgxTlUAeAEH+CaTKDDGmBxrmBZPuE21wD7EZ/DJsAyc2GZvzCbDxiXhCT9j8gEOTcA5s2aczSBlsqwGU2gm31TydxS6mGeqngH01ZMOqZ2mZd6wZGOduJAT9d8iNpoVjN3ZpXHvujQIXslAF62dezo0fYfoew+2q5AvRUJ5VQXAPbz9+odjqnNSMBIwEhATQIGgNXkZKlEgc4TgPkgWOVi10GFzuJj0H2SlknkJ1yrCXTdokDX5r8aA8DqPsBcwCwZ1EqjSKeIAq2sATYALL44NZqPhjZ/ujWySVoo3e1VpFXVCOYDKXKNY7vMS73gSMf8x0U+1gXA7JqiV6RmC4zgpYq+PpOeyiNXh/0VFXcB8mKya71V5WQAuOYlYSowEjASaHIJGABOMUGcX+9X4aH3GTYPcCMBOGpeXdUSZ9UAo09z0pi1pEFKAcCiNEjCVEokirM9QTUIVg0ATHyIpf3yyoeL0i4d89fz7qZL7ye/frCXT4MkH1PtUaDTyLAZo0Br3FRGNsg64ScpLYsOAGJvX6L2NMrKb0oOwBrbaui86FwD5JUExM47rOfI6fyjRpO8pJpOfTAZnXN9a1dQt74I4g0H4FaXU4rtkSlqJNA0Elg8e1YP3Hf9jCzWgoUbN92q2rlazlVtw5RrDgkYAM44D1dOv7KTzcsbTYMUrViSK3jY8bzPQCTCh30NTiTFEmp3O08et0TuX1yB3eJg1zQ2VVKtGmAebkVjrjcAC6IPi2ZQpsEVz7YYYCNlJSbIshXka6aTAVjJT9nPN+xZ3o7ao0BHIFoqQ8cpPllrFGiovP/YKfOmZrzUIqdpAhQhOGiCEtrnWDNMfZtj2lyuMEEaiQ32o0er1vB50bS+gnUrk5kmjbnUL1ujBUBeLyTE0aW1mQ3HvKzRs1YT51jTWmqYnHTds009RgL1lEAtEMufW+jwVpZL9hbo/74ATH3jxk2Y8/m1a4fqOR7TVj4SMACsKFfWBxg2NH1d3uDpw/boX7IaYD4IFuRBuxC2jHeyZQRaVSUAXvziHbf29vY6UQiuanrz9AGWjbneAIy+uklpgxBUMQK0BCx3wZSPg29nMPUAwEJNZ3htSIM8+cXegv//BXOKMgDjOTWMSWgCjtBZsIuniuA1jQzTBsFCzbYk2nZssDLFy9DSp9WyhJtKTVBChxMbNEo/AEdNPjVCUCwAt9O8aIKWRDjSKDOhplPT3EfWsK5+yywkdNUvMt2mk1KPOdY1jkbKSfW+bMoZCWSVAAecFqR7OufmDZuewfpuOeWEyRQ+/fqHXasw4ysbN76Gf8vOZX+HoGMLYS+O2T/Oglg6j0PgtQcgFswGv74n4f/j8Rh8B0pF94Devr7d7FjYPhgAzjrLzXmeAWDFeeHMiLmzxEGpFKtu2mK6x6wjgjENViWB24h/LWdeXEoKgiUGUZtEgD720Hm/x8kSQGE/aGafEpoxK5hA0wWgMqZ6yzALAEsiaesBYG3aITEAa4IG9pqWmmG2FQC30bzUA440g5hwjWl6mRN5UdQqYFcHa4XYlxztIKdGb04iexCwhkNlQKP7ZdrXI4FFs2fOZmC0ej0BBHcUvC0c/NLjBMvaLnkAACAASURBVIIdqwiKjABkQ+c6njUxMIH27EfATe0cKLAvwrXtuTtF5/kVLAAo2kHPBXBe6Fje1fD3gcyIhaCsRyKmlnpKwABwCmmLAmGhZnTPqOE5S9cubUuTiJE45hRLwhStswQ0berRlHd7l+tNO3jeVLQICD4GgOMnVCa3dpqXegKwnpcgYlNfTXMSBWBNLzvy1mw2HIDbQE51vr1HmssTgMOZPaxhAJ0ZX1v3z0SzaD71kcCiD8+6DR7G15HWbPt8y/Pmwr9QG7sAvL42MqAaAlNy3LYmyc5lIZYH145OaxqtFzXCjm2vY/2FDQDXZ+6boRUDwM0wC6YPRgJGAkoS0LSpryMAx0RNfrj/PogL8FmlgScXEppb6wb69gHgxvuH4pTq8DnPM8iWaL41rimxb+uqrV2j99qvg3gOT1728hLtAsAwwobJiZcuD40ALRcBtGD8kn2pMmDce50XgzWUH4DIG4B73IUQ42QhKgomzZxU5N24bNt+fNGLt19K22ICbw6z9VcgyVrAp4R0ne5DbHf4depqhmWolpgL4gnVVdvKCsBLHjv3WNAwvgS9GQXfsus6Z37p8tXPp12rvQ9fPmps4R1wnbLRBBefSV+4/lPfvCttPa1cXgbASWAaB8CCc4mI8PebX3rlUk7rHAFrDp4XGB/gVl5h8X03ANy+c2tG1uIS4IOOVYYTNrfnHuJkg9DOJmI6gMHfbIg1wJo239WlNzIAuJ3mpa4aYA0Rj2UvJXTMiQgiDQBHHyztKqcEAI4KIgKoFmpUJ4N8fjH4nnvqmFHOU/B3JXUj86HwPH6w6/hqIE/BA1wRgOOChmJbb0MMlwlMDBf/maBkzWcAWN/GigVg1vcXW+CDUfFgymqAE84lHab+u7v37Do+TrNsAFjf/DZ7TQaAm32GTP9GpASS8k5T0DUAnG155G1+2TQArBno84StZnkxUU8A1gSTuUXOzhnsxFYLmtZsG2mAGyanBAAedhxrdtm1nmG1r2ENbaUGhE7L8RbYrv2iX2dEuxvNpOENOJZ1omvZP4Bz9vUpRkkDDNkiNjIgPeyUvRPcgv01Ct8Fyzm/ZLn/EvTb72NWd7Y7vn7uhQBhK/2xFSHw0hfAf/SeCnh5G774qTUn479vf/S8p0Ea5/rlboB/3yTSAPeuO6Vj7H9O/DGUO4rOAa0ndMyzlsMYvue3nVkbne0pWvtZ9QRg6K3Id9hogGufxpatwQBwy05da3V85uwbZjseE7DAsc7ZtOEWEumvmT7N0E+x5peXUkUTPPxe5/lVczPytDUaYIUFVS8f4LhNuB7/z2CwuW6SaSsNA2BN/pTMOIS5efF4PQFYU3vCudezvqIWDJqg3Z8KQf0GgAV3sMbIie9IxGxYAYARbDFbRPhcNbjNC4CjptTqPsAiDXDBdt/HAHBk/tC8Gcym30wqgybQvGk0V9nvRo8qTANt+tcRpBGKXcv6IewBAKStIgTjPOj6T63ZofAIbIoiPAADkJyEfr1pTaBJcCv5uS/DYE/EAQuCYBkAboqV0JhOGABujNzbutVZs2/sAYcLmoR8GB4OM4qQesgAsNq084E/8O1519hxHynu3bMKaqDmYyRoR9myprMADA+OheDnREL+k9Y4II5ojLEI54PFl4mrk08PBjmtH/Psyptv0ry/+cF/C9tmjqtIR4dZJ3kQ1ikIlgFglVmtlmmGeak3AOsB1WgKrLzq1QvAZO5DUaw1Rk9u6EuOdpATf/VmAOAguFQzATA+81zPXcc8O5WDYCkAcNEqWFOssgd+7FX/Xnjq7OeDKooVtkT22fAbKgHQlzjwAea1yVxdRMvLAPfv4J75c9jIn8lqmtPddRtXWgbA0KNEMOVNoCkAR85lokDjMTa4lgpoGx/gxq2PvFs2AJy3hOtY/6yTFtwGzWFEPTAv8i6CG+zDcFcNTIfg7x0MmA6Ui9YhhU4Lg41UQrwDLG3aeAukGOh1Zs1+71l4XRb46sCbxcdfeenWIFAFB7l4NgHdjRv/6TURAOPvYlGkbmsY6gHTIetOv76+CeP3znl7z7iLWegWlVlLInVH24OypI7K8eiHG88AyOlCkOvCyjmTikmySrsEePNnCQATuIS8TxNDGuBoY+TBXpgz/qfRHNLVwjHBQUTdJ3UWPfedgl0gCeJlY6QAzAcjYcvzAB4nLwPAUukYDXCKC63R5rFsV/Ws6aiGUAPI12VN+bKQpgtLMa3KRTXIJtSW0FRckyabG1Rd5cQLND0AV2NWNBSABRGedQbB4jTAagAsgGTUACcAMAFl0GT+0A/E1Qlz9J/wnQwHll932TevUL4ImqBgXdIg2dZXYR/yGZDbgegHbBWcBV7Zpab4vBQi4P3+weE7do7u2obn+4VNGqQmWDs6umAAWIcUm6COiOku3yeAWzUA7l7CAx1TlQg22ZYAgr0Ty579LPzI5k3rcyx7gWt51ZsOMYHufjapLYRSAWyHRwd1AaxPZAA4OiNQZnjgz9/tGjVpG9c3WnbALXUfYHUOTuM11WzdcBN8zbbJw+YXlvveqVah+yn2RQEvKxlUxy2ZmgA4GoSEgDL0e2fIJwo2BK7nXAIHKykI4AUGTQMh8ivm/bqE8C1pu2SVt4RAOVpO+e27HliQa4B1RZmm82s0wOlujjINcD3npR5wxEpFz9jqB8DYd90yqshDHjAu3SpKLq27/7LrXHc79ZYTL0kDwJalTQMsAeDbHj1nEaMpji5mAN297vjPsRGkydXTolGkuWBXOJQFCzduIrmeBYBM/Hi/snEjUajIzmV/B834QvDHplZxA+WydW6hYP27L1g2nRIB285O53yQJbVgJH0JRau2LAPAybfYlihhALglpim5k7yWEt5Inli2nB+k1QC7kHuNAcCoJhlh0wU/jYqmmWiNWbC2bbjZePbVcCQRgMEEaWdSW+gnzGuUbc+bDWa2aDoUaK45uB8WleHG1udBX23PfsGXrtRUWwLXPNQLZZXFz1k3AJM54oOC1AjAAh8qQYqKigk0B9/ScugnlrTScwdgvamJcFMiNcPUZKJKRVYXbV2jfIA1yyp2XnRDS9wawMnTYSorakPDOITBtbDPuueDue6F6zjpvpD2uAbZhJqUzXGry6mdAJh94dsUJtC1APAhu67igmS1XACstNesrvJ8GiQK27rqN/W0jgQMALfOXMX2VBcA81piIUh7kIBcAsA8EEM5VbAcELWFJtn82ESm2yraba5MH0Dh5eBf80rwkgDgnoNyiJYv0C77AbxUZF4xKU/3EQGwLDqlirZWFvCD0wAH/roZ65SCbcRMW6ApVg3elScA66qbnW0ZMOYAEW0LwPWel3rBEbtOam2TX2c6/Gjj1m4ec6J63aS7m4pL1ypvvlapBvih/vlwbwtiIujoez3l1K4AnHMQrJpMoDkNsDCwlShQVqtqgHVfE6Y+IwFVCRgAVpVUk5dTgbEMkBgdNWoTWQDGEoHvcKW4ahAsTrPaKgAs83UWyqpZAJjNDcwH2aIdF0frrMxvJLWF4m+KfsoNjV6txwRVfIMYKQCcx+2xUfNSLzhiZaZBUxjS1moCYKn1gg6ttcqaibt+VM6XlanXHLe6nHQCMPdiN9c0SGW3vJJxuyEuNiENsMQt6Gvr/lkSq6QqibxNoHkfYMcr/JVrl78LPaikRAITaNex7vN9gN+CXwbh+z9bMQhWLdewOddIoFYJGACuVYJNcn49AdgreSvtDntLoDmlMhBrRptGA8zCKBMwrDqDahpg4ivc19e7O9E3mXsxoLpU8jCBRgBOyi080gA4T8Cic20AWHXVV8s1el7qBUesZDRoVEMWADrAK8l0W7ec4lZKUl/SrjLdfa9nULV6yikBgCNdEeXyxXR9vWuX7o5L74eBHtHKafxg1/FMrIroUKPuPMIynSePWyIP+lgJzFUc7JoWbqsasCtOxtoAWDEKNA/AqOllIkoHUaChzyRF0vyPP7U37fXQTuVXQfC53XtHY3DXwyvvC7zttts1bd68g3c9+PAb94Hb22fpeAGAVn+659ALmN8hq5T1R/geSM6zrRdAUXM5/A33Vw9iplgn++fHlrui57AnsQ2F9koQu2Y1pOKAoLWVNui57TQnzToWA8DNOjMp+5UTAAewx3dn+vQrO4UBpaLBtpoIgGMDfBFzZwUTaBkAS2WVciqtPACY8wGu+G679iQmCFZdTaBZjXRa+dRaXoO2TbkLBoCVRZWnX2mkE7HmvSv6MS7A6eo9jy+pAm+aoD+IEKwDgJOCUmnqcyoxq8hSpcJ6AnAry4mXJR8Ei2zcPe9hKLcvjebPR3umAIx1iSCYwu9SPwsDkzEgoiWmrjJsVgEIcHQhrNU7YTMbxATB50tvb6/DQzDbVvR4vgCsnAd43SkdnH8vOw3EJNq2nPtoHmDPcv6E/4ZCxg8YoXPFb1+AtXA6C7AIukCX6wFo0R2h5Drlox230Af/3ge+iyEezKQq2NorQZ6f9IX+Lf9ZsA+pw/Z2qpQjUP3Qb+crtIfNhNrAc1XuYaZM7RIwAFy7DJuihrwAGKI6HwS5Zh8LIh1zWk1B9Ok+CIS1AgJhPeALpmkAONG/uUYATpKV6kLJA4A5E+aISRj2TYcGWATVIh9gzkQtdxNoPUCgOoPVcgaA42XWjPNSTzii0tEjh2oUZU3QlZhyR7esVK+wWkFYd7+T+qO7vXrJKQmAaeYA1f60Q7msGmBMcXT7o+c9TWEVwP0c23IfZ3MFYxmUUa8Yggn8vnvwf+8KABnMoWET/z1IiwTQ1rqRoHWuCxEAg9w2w8uTH/nwGgJgDmzRlWQR7Jd6oU+okZ0HEbmXIiinKcdplWPbY2GcaqR1ysPUJZeAAeA2WR31BOCQD3A0SFSrAHDWIFhSDbAuAOZ9dPGtddfYcR8p7t2zCpYrzc1MIBZeTkwP5QFW883VAsARiBVcS7Io0PUCYA2mpTXdIQwAi8XXzPOiG1aS4AglpMNnl9XY1guA9YB7TZdYIqSLaq/3HLeqnAwA17Q2zckNkEAIgH3TZ+wGY45sALgB89KMTRoAbsZZydAnPvAUqPPAp8B+uNY0SJF0QnwaJAEAczl/pRrgjGmQBhocBToAYE77HU295PtEp53OOF8pWhc15Rr3XufFjQJgNDNjzd2wT47nPQYpqoKopwjAojzAvEk21T6nlZWsvO4NbtZ+GQAOS64V5kV3H1UAGKVUq2k+244GAFZOR6ShrayXFzkvS6CsRsxxK8qppokxJxsJNEACLAA7nn03aMeXGA1wAyaiBZo0ANwCk6TSRYEpcvg00AxyeXCj1RLz5lg/2b4J4/fO2bVnzPFM/l6VdgbANPZcy/Fo8nHibzs88OfvCv2IKzWSttaCX5CuNEiJ409pAg2GSs6s2e89G5iHhyUR9F9l/vgykVREXIG05sqq2lrMxauaBknkx8ufS/vJ+mzxY+V9wLLIC8/Ro0XL2rr4PAPArTcvjYAjXD21asXZtVZrXdAdaQ5g0UpvNNxBn5SBnci6AX7e2G6rySnN3fDKKx/o3LlrzDY4h/ji4r3/6acvTcztntTGxy56eLJT6tgC5faF77BXtmasWXNpKFpzXm0n9c0cbz4JGABuvjlp1h4ZAG7WmcnQr3BkY/tL8AS6idUAk5y6Jy24Daq+DqvH4BEQOv9O+sBi0xkJoiSHgE4I3IF/cAQMhQC8acMtz0iCaYXa0gXAUbjnZJQagCuTlCSrDFNJThGlK+JhMQ2sqmhr0wAwnxpJlPKI1eyKolDTwClZZUTP072hrbU/9PyRDsCtOC+6+6ysAX5k62m2az8Ha6cr4/oLoLVWAM6iVW0CM198qq0+tGdqYhCZRs0xzmsrySnNOswLQg0Ap5kFU5aaOmMQLKoBBqks9jzrTYWgVPp8gNWCYEXMsU0QrPqtYQPA9ZN1XVs64YQvTw6lKsqYkqeunTaNtZQEZPmEGfgjqS1odM88BlfrRj+PPrF1jlQAbuV5aRQcaQCjQAuqwZx6e5frTTt43tRdaa8R3fJL274KBOvuo+pLDnYsuvuQh5yS6jzv/Mdug7GTF+rwsvNCMDcNXqhTDTAPxn6dfYPv/vecgw/udqnWGF6GLigXiiupthf/fvqpS26V9UGl7aT+t/NxNgXPSAquJEiDtBlSC03HuabaYTrvgjRI2gBYtT0TBKtxV6EB4MbJPteWDQDnKl5TuS8BKQTDC5e8Ux3lsYGECOa3QgTzc2B4JIdgrZ+RCMCtPi+6+68KR5pM+ElQKA0AvPmwniPJpjHLpwlMfWODYzVqjnlZNruc4ub+nAsenQ1RdTfIyiAAlztLWxjzZb7owPixpb/cvbcDIiFbZ8F18rjXUbo5AGDfhFqkAbY6vHFJbeswv86y9pvlnHoC8PJH3jgN3NyI9Qqbd7dZZGH6YSQgkoABYLMujATaTAK3X3PsGfA6nvhbwwV+GQDdW/7fJc9xZttlbwL79/V3/wTz4bXUp9YNvmCwxHx0YB/3D6P32q/DcQPAAiElmca2w7w0Eo5ql1/FBLj2MaiZEifdNGofT1IL0uOxPsy1yyfcrupLDllvm1VOcdI/77zHeyB/6kN+mQHwzT3RLlg/gL/RV5f4AMN/J4bLuIfYBQfvr+gnDIEj3RM82/kaBWA46QEfbANfXxEAO449PantkQDALHj681AqwHNs7ty/2iYCYFn5gYGBnd2jR/8R6hgNAHsJzFsP5tJlNcdMXlu6LDBN0CWgXX1SBsCC9oJzmP650N5Kz3LnDA86x3WP9tazz9+RpL3OfLczJ2aSgAHgTGIzJxkJJEvg+w/Pug8crT8LJUuO7U05de4r25LP0l+CAeK2AGANpqK8kIPNsiYtXFD/SNIAt8u8NBKOajcdby4AxgtB9zWlfoeUQ3wj51jW/2aUUzoADsGtCgBXytjWSb4ZdR8A8UIA4hcQjmmwKzUAjrbd7gAsgMsQmIJcT/bz3uKL8NWe491PtbTcvLquW77ccQo3+eC5GOZjJgvAAvhl2wpy5TL1liCDyOWQEWIF/MbHNCAQzPYPzyM+u5bzPPx/Lr/uDASr3/VMSXUJGABWl5UpaSSQSgJZAbi3d2rX2D93/QEaGwspjk6BR8P34YG0zfIgqJltr4Fdw3eu+5ctZ9/x+WOuhcAOdyBgw/cf4Xu+0zHqOLc4dDKjAf40nLsEjk3yOz8E/38XvhPp34WCt7/r2j1+XZWfbW8JtHED08YQBL26HbSk+JAkIN0ozbFmbUlIU6R7EzqSALhd5qWRcFSrSSzVRGoYQ6b8unE3yFrHlurmWyks1QJrkE+oO7VqgNnKmklOcTKPaoDjIZT12aX1clriAT8w57fh+MDobvuAJ564ZLcBYPEs8Bpe1/Z2UuCFMxaDhnwSC8DscQTK0N+2Da4/HnH9gWd88G+sZ17PoQvj2oLAUrfB3uFqKLsP01PYk3ig2bf/nmwn+Pa4vzFNEfrpMj66SsGh3rz3wfugdlQygBbZQg32gRDYdTuA9wtA1Jfj7wDil+w//4onmbL+HsdefcBVnyYB8/5w74MvwF7r9KD/trf5gKuumP7He5af5jlWEJgQ6y522RAbYd4upr4SsbSzrIfh/C7Yo622PHcn7Rf8vtKxvDl4Xsewt9j/PdSHuHYy3PfMKYoSMACsKChTzEggrQRYAIYnwGa4Ic/wb9SXnNaz6UlZfasuuKDw/+3/6/VwozweyuDb0G/AtwqgUTilVfULADjRBJoxiR7qcIofLLmdW6HCSXhTh37vR8EYbv53wQblUjxGATmtTHSU17x5DW30DQDHz1Ac0LfLvGgeB+apVfanrVWLjvNjl8vTrUIBTVGzmvGnSimU9pquXcudqkUhyDdyjlV73wxyiuurCgB/6ENvPPv6zw57Fuo5S1QXyRzgEHBDX+IBeOZ9BcDpdvg3CZK1du3nhwwAi2eBhVK+RBJwCstb1gTU+gKMrgEYPBLKTKEmzmzwKL5uKLcYUlyu432AvcLwYlUAxzoIaK/4LYCohSAamErHrUEWgBE04dxPYnkIxvYtWFtYzz4+kOJ+6h74u2S57tGW46Db1z4A7xAd2gPlQAWiYby3wtgxqFsXHnM9DzThAMYAtZ7ngnwq/0ZwVgRg0n0C5ZZzN/QMlRGRPsS1o3q/MOXSS8AAcHqZmTMaLAFZugWVdAn17DoDwHhDvg1uyPQt6WoA4NhUHaB5XQ7geRn0FzW7sCmIB2CE1S8uffVRHF9aH2DHc0/yITcEwAi5cMN/S3YMNcT1lCe2VSsgsP0VgYkB4PgZlQFwO81LI+FIw/oreQV7KrzUQujICsCpcgBnvQfolrO4H2IzaN1tp3nJkVZeuvuaRk5xfVUB4AQfYGICzQTKGg2g8HV4yXoFBsRas/pSfNlqjQQAXrf16rEDw/ZPYbiTqzK3nz/rmHvOkM2BdgCuapC/BW0iPBJ/YPTxpX2QmF1rA2C+/qSAWiyEApguAiu5XugraIO9ebD2lsK/KQBTjWwIPkNgixYjrCbXsr4J50/176NoZbcZvjPSAjCC9P5XzVsY6isD4VBnbDtp7xemvLoEDACry8qUrFECXNRIYUJ7lSZaEIBLtuMc7bkueesI3zQA/AyUPwa+E8GUZz2Y9pxDYZc1gWZNkmsA4LD4mxCA9ZoHRjfHGgAkJMORYgLdTvOiGzjSwlGNpuSoxRD55KncWmmZugAwNqbzxYlogLLrr9FznGYyGimnuH7mAcAALlsAXGYYAEbJqwOwyEc21mwZ9iB8vtnAz9ezXgeV5WHQge4goFY1py12DM2NfwTfE/z1oQ2A6Xrj0xXB70RDzK/HDADM7XEq2tytq1Z1Tdy5Oxz8MmzKXDnPN43GfypqgOUm2LQnCe2kvVeY8uoSMACsLqtcS3731Wt64eb/1crNxb4W3vyBuYT6hzkfL9L7zzr63qvUz5aX/H+vffYDJbewDUqMTrohYy3cQxF/CkBXBMBcOgOIJCn2I6ol519vb6/Dm2GxD9ikfmeVI2sCnQGAff9e+2ewLkD21vtBE7sd3iZOobCbAwAPoT/wF+7a8jYdM+sDzJpHN8oEWiNoCc08DQDHr3YZULTTvDQajmo2fQVrE7C75n3ylG9jSZG+lStKUbDmMcvbEsJ8o+c4hWhCRestp7h+aogCTTTAkyYNfJfmAq4yQTUHsJoGOBqButYgWN/dfPUnQNv3dehTZ0gOzP5KUKYEL6DmgOXUE3DOZHKeXz60R2P2eeE9VkTiO9B16qxjl/2ePxIBXM9aD/sDNPNN9LklZsx8efq3D8Awjrdtt2vavHkH76qXCTQ7xmXLto71I1PvQ32EeRlkAOCSZRemHHDVXNzTkk/IN9izfgzCmwY/E19eztS5coIPwTUAcKQPkX4w7WS9V5jzkiVgADhZRnUpUSsA59XJNAAckxdw2C05JzodLprlYfoD+hmwHe9cz7VJyh74CAGY8RESDhMfoviwEz0o3//+gX7+4cpUQvyMRo2dcLwkp2BmLTW2UQsAs1pcqGotbErHwIPwA3kDMA+5zWYCrXEDKNwYGwCOv5NINWoP9c+HjQPZfNX4afi8NBqONLxMoCaMbFAa5WlR0VjXqKUmfRGtJd2yh2YaCsCtLqe4RaOSB5gzgY5Uh89ukZ8wfabjCY3IA/zclvlPwgvni+Tjr2hnRQAMC/vncC/8EHOuC9D0r+AH9Wn4jYVpCPRkzeyyyv9VVTJEWqwbAPNRolnz43oBsCwIlswUOhMAs+bHrG8v5wPMmkdDKslbbdsPEuYHwmICWsUGwRIE4ZKaYYvawYBbyjdvUzCVBAwApxJXPoUFbwDhoW19H27A6P+B5iYYhW4GvgmE35+EjcMspif9Zx2zbCqvAQZwmeDfwOGNpPU8TPSZlbqq2uXoTV54U/8VnHcwfBM1wJyWlk1vgG96zwc/2H+BelIDcNSPSPy2V+FByQM2AVynYF0CMsLAB3xaBvJ31jfJGgEYIj17M6F3s6GLgZZWlwZYMQhWxD+4ET7ABoCl96CGarTbaV50Q5gKULKzqsEs+MdQX0WLkemTnAM4L7DD7mpcS1id8Lqo1xy3upySlg/zzB+GIEizIRgSuuyQZ7wIbuG3C2EfcCdbBp+vXITo0ItnWWyPpLbZ5/aqC1YViqUd66FdfIbST8lxrdmf+NY16JoUfKSa37AwCLw6Ze9woZY4SXCV48F+LIsPsM40SOjrOzz43repxhU7x2pd4/yNoejiocHBW9lz4be0aZAi0aZZEWrQAMPci4NgBQGoYgA4HASrEiE6gwZ4fmIfQsG2Ku2oLSVTKosEDABnkVoO5/AaYHjbdAL3BhLfBPbBm8WzyY2TfaMIJjaW57zlm1ATkxsGgPFO9iKch9AcQCzTHtyo3NMh995acjx8LoL4fdCPz1WGHO+TEgJg214AAQkmBWAJf7uWu5HRtJKHnIoJtEogDZkGWKn+ah5CuM9F+/30U5fcmmXKGQDGBx0EZfAqQRkUfID/6W+nHd7hFjYTzW/FF3cSzAO+QSaRnq+9c9OgKgDvmTS80k+rhKmQhrxi+RC7s9AP/yZ/S9Ig8amW2gqApcGcVm3tGr3XDvsCZZl8/5yR4gOsC1qaYV7qBUeyZVW7FYK9A+41E6D+lgRglIvGOWhbAK6HnGq49TXVqakAuOqORsfQD3uZRRzoEniFdDc7uN8JGBdc6x5eUdHhlE+NaHp98+gsAIydE0BwED2ZN5FGn9+48qvg2bd77+jg2cf6FbPmyNBsCeSxGsZNNeR8BGfsWgn9h0uudxY1y/aFKewfHAt8fHn/37hAWKoa4DhT5nAKIubeCTC6a9K4iznf4MB8mU9dFCx4Lg0S1QDj8WgqpgrkCnyQhWbSTXVRtUFnDAA3ySTGArB/k3zu1fkv+zdV1OpeD5OHIdXBpMZ+Hv6/SQLAYcD1IZbR/kaOA3zvotrj/QOuDAAAIABJREFUEBwnALDAJCrI5YdizuoDXAsAO449HfLhPSSbZgReDsyxaKjfWZdIGIArOergixr92DRIWdsbCee1E2jp0A4xc94WGmADwJUZ1QiAWW4LiTmAdazduJdDuq5zvN9CVOFLDus5IpR2Trd8ZVr+VpdTlsXTjOekAWCB+XO/DF7haf5DIQB71vWcAkNaB8ZryQrAzShr0ycjgVaRgAHgJpmpGAAOmS3LbpQ1ADAnAfv5rAAsgFxSNw041awAjBpekT8THyirSZbKiO6Gro1xM4CWjs2xAeBsl0MsfK3ofwFqxTQgWj5pTaAJAOvzqU47BqUcwDrWbqx1xCNbT7NdG11/Mmqxg2G3NQBr8BenglKa97SLqVnKGwBulpkw/TASaB4JGABukrlQAeDwm0kSHRjzPNasAUaTnbOPWoY5zsgnTjscl5eOFSXn00NMixthAs1pgBM1u6J+ZzWBbpKl1Vbd0AUGBoCzLYu8g2A1w7zUSzsYNwMawSbtRCuBkI7rcCQAcKvLSbR4Hvu/9x7uFFzcL4xhjn+ns+MDH0vys5Wci9X0d3YMH/fxp64d5Nv8xjn3XAtrBeJghD5C/10sIYDdIbvUeZDXUVwDhxN9gPn2Gcu78CF0PTMa4LT3F1PeSKBpJGAAuEmmQgmAqybQXFTB5jCBZtMi8MCL2lTwZX2g0T7AQ13OQd3D7mMw7Wfh1BOfX9faQc2kRf1es/rSS5OWCWPuzBY15s5Jgkt5XMeGEptsBtDSoUVjxGdMoFOspWbXAGsIhJVCGmGwgHvglL+ae8S2uAp0XIdxc6Bx/A3VALe6nERrICsAP3HusuXgO4pxLKQfWHtLPvnN+TdUQLa3q1ja7w/wT4xVIft85+I112BcFPKRaHpl50ohWikQlgFgq3/u1YtgF3WTL+Dl8GSFWDTVv498eNkVWW9EtZ73vYdmza/6H9uLPc97k/37tJ6XI3mFaZtsAFPH9qacOveV4H7I1Ev2d2DqPlG13lrHZM7XKwEDwHrlmbm2egOwahAs3tc4TgNcPwDOHgU6AsAQ5Zn1MU4LwKtWTe2atHd8UtCk1af1bLpAUpYcy7xwFE9sZNuKXVQqpmNDiQ1JARhyD44ebaO/dqYUMvwgTBAspWkNCjXDvDSDBrj2QFjp5E5Lx61XtkZN16EwRRG2oxGAG5oGqdXlJFpFWQC45DlvC7TGouqHhr3i/nOf+cLbKsCMFbDQHKNhFrWlGgWai5PiV2UAuKUAOA54+cWRBoBh/xaKL5DtzmvOaoQEDAA3QuqCNrlUSFwapErqIu6tJOYGGwffTCbQ2AVRsAeSUimcAD7UThwAc+kKQqPElAjlztIWp9SxBQ7s6x+E1AneZyzHflg2DXheLXmAjzrqjZ++/rPDMP8w0fhyH2IS/W65OJHrV1AsKQ1S+C2jdDGV8C3in/bZ8wcBLBsATnENatpQYovifLMGgGNnI28T6GaYl2YAYJwE3f1QucxU/ZU1mWi3PQC3upxEayYLALsdEJXctf+dqY/Ap+z3QtfOVwXaXzCTtmcWSx5mrGBNmQPzaUnfZOcJAbhVgmAtnj2rB67XIMAnpJc65+YNmzANlfCzaPZMkJmzAQ/yZR+YPr1z5+iubVAfBupcsHDjpiDzRf/cay6EM1YylZYhTsyZR6y493kVDXD/3PnHwrkvwXeUX0dw/u8uv3zUoL0PaI2t8ZCp5AvQsQ9DW+fCF/rpLPPbLRZL5YOOeux+iG6v/knSANuOt85zSYrRLngj/jq0fxj8m2TpgH/vhN8+C/9GLS8NYFrqtNyjipbzI78c2UeAzL4GIPX3lZ7Zi8HScZJ/Lhstm2iLbQesDSVt1kMRoi69kVHSAPDImOe6jVIEwahVpX60onx/XB7epDyBwnyDsjRIa9Zc+lpvb68jgOCQP3BSv2UCFJg+b4eURfMhdP8qcmOtfEQ3TrbK7UXXmvbReZt2vfjIrNOCG2SoUXsxfYO5btkpY93RQ5yWMnTjJW1S0x1x+aDypLaDevCMtG3rXngGgKUSbQsTaFy3IhNcjRpBIsBmN4HGPmpc68qXoSoAa5oPqb+xJnCUzrPulwsyubW6nEQLJwsAe451EufHSzS9XYWOmSIwlmiMCegWy91LOVPqqtb4vKVncPXhEJT8k+lYWwGAGZgdhn5jOiJUIuybBMGyG4EMgAXwS6sgEAvmvyfHmUBD4fvgy8Jv6Pw/HvKBF/f//Z9+DGvjqBAAe9bvPNsGsPRWwAm5AHAIVG1Ic+XZvX7nOAAOp7CEMa/3TZ6FJtBMvXj/+RZAFgZU5MEa0hyF2zQArPyY0lbQALA2UZqKRqIERADslN0T3ILzC/+mh2Lh8wDzoiIQ2lmwFvtvDmWiJNpiIYR68JCBfMbciaTe7iHweo4Ac1Ay17YR6nWuC41QINx869p40zEbE+jUs9/weakXHCVJRvdaTGqvctxbfWjP1ESXDI0m2sKUS7qucxmY1muOW11OojWTBYAFmt6Q6TLfjlyTKwTgQJP7hAYAZtzD4i+Z3E2grX60yBN1gtH+DrhW4UTHKv8AyqFl3QLY1O/wNcPDsJ+4AWDtonHjJszZvWfX8awGuKPgbSmXbGKRB+VXOaBV5zXAsRpeorH19osHYPt7jPY44iP81gfffxUFYOg3QvyxBIYRgB1rDVjgQa5l+PcYb9rUe+/dq3YPq5RK0gCzAGw7ztGe6/b5ezYWgEv8sRQAHDmX0SxHjhkATjO7esoaANYjR1PLCJWAJPjVZriZTedFEueHK9f8hmoh2lhrYNTOGKBlTwi0t3FtJ2iIaX2Z29a5NHRtjGWbfb31x2saTRAs2cqIQlg956VecJR0XWjSHiY1wx9PzAFMT9Ahp/wBVQz0OvrOCi5Oc66jrUbJSRcAS0yasXqhGXJWX14tABx2AaMiYFzB/J80AjDWKIk2XeKzdGDZRR+edRuA4XXwzzgAJh2FTX6fCIAdCN7kg/IA/P9CKPdtf2SBCTRogJ+umCSTTxhglQA4HBRLFCSr2ob9KBz/GLQzHr5F6M8G6NdH0Bz6yIfvBU1zuo8B4HTyGomlDQCPxFk3Y9YmgRhwDZkOY4NxECrwJd4M/iJf4syhicmNM9j9bZEJdDjKIRliEIU6Zdv820n6xF/sDHbdmrZtbcKGinLQigUb/jyAY6RogNtpXnQAC7vmVc2K+etEo/ZQ9RJUSoFEK9P4AicE3Rrrxa6KNcx1zPWscTx1l5No4WTRAH/iW9f0JUBtCIQbCcA4Zk4LnHsQLGxz3darxw4M2z+Ff05m5J4IwKWie0BvX99ueg7rG8yaRPM+wCwAO8PlQ7yuwusiH2CsV+DHi2StoAFWAWAaSdp+BWD3SGjuT/A9xACw6m3blMsqAQPAWSVnzotI4KZTvjgbbookyAL8f8HiF+8IAinUKq4bT722B3xrKwEfaqxbZ13YnRdXzHoBHhzo58F/QmmQ4iBUoEneDKA7RwSbMggNBXWo9EQJgAVtpwbguLZrnXv2/DwgVWf/+LpGCgC307w0CwDjWtLdl4S1Lg1KJTovh5ceui9F6Xh0yzXuJUcry0k0IVkBmNaVEN2ZpDVqNADrXoi662M1wLz2ljWBBvPoGV/ZuPE1bD8LAHM+wGXc7sD3f/n7MM0AbG2HejHlFf4fA1LRz/Is6ZSSNMCCPQttLzcTaFBq3C+O8WLVJRiq7nXY6vUZAG71GWyi/o9UAMYpUIFgA8C1L9YGaMVq6vSIAeBVW7tG77WT0oHVJEudJ7dCECwcr0btYaL44mQiOrnZr8W8zZJZmcS11cpyygOAsc6YfL1EExwXBOvjT107KFvMOkygEy+UJihQRwCuhwk0H2V6PYj4BPhWokaDpvnIFcvuSiv2JABm0yJxbmC5ATDr58u3aXyA085w7eUNANcuwxFTQwhwLQtzn6GvBqQX8gY6RxUPKA52TQs0wJb1VdgUfAYW2IHw/763vcHTJ9ijf4l/Q5TXx3e8s7tnv/HjttG/O04ee1nxB3vC6YoSNL0hTS7eJyFl0qL1d5A0AFxf8adhx/JmfG3dP7+mWwNMF4DEHxgPp06DJAdqW2qGPBI0wChM3dqbPC/gkQLA7TQvutdXVhNolGk9tYdpAZjM+UP98+Gef0+e11DGumPNues9x60qJ5Hsa9UAs3WK6sK8vhCcaYUgbzCJAl0qdV0Fa/UOph6tQbAyrre6nsYGweLNlzVrgOsAwOE0SdD/B2B+LwOB5grAWYNggWXeXMYyLzYNUprgWgaA63oJkcYMANdf5i3bogAqq2MBWAWD240MAIfGWXDtc8uO92n48SwE4i4A4mEfiNGkGfxXdwQmzuyZPgTz0CprCyEY6t8p6QeBYLDjma7LnJqfzLg0Rn8e+84/xOUBVguEZQC4iTeTkWt7RAFw88JQqnmpNxzFPRDqaVqeFdR1y0vHAzJpLLr7nNRes74gUuk3Px9ZADhNvl8DwMlXgCwNEpwZigKtagLNR5KmeYC5KNDhjin5AMenQcJcwqFcwJZVtj3vHEiB9Dg0hgqWIGdwslTSlZAE/xQGME1Xs7x0I9rU1fd2rMcAcDvOak5jYgEYtbiu565jQTIEpTzUhv72BiDk/omuZVdC9xN4tifBGzmIaugNuE73IbY7/Dpqh6m/bxSAaXkcrHc+vMuZi3AdgWmuHwjIru1N1AXAguBV2wVpkLCTq/88dvfFMgAWwK9WP9yU5tda29a9HPM3KfT+C9bTQTr6PZIAuF3mpRFwJFtr+cuUbVktBRLf13pCuuI1mejL3Ig5bkU5ieQtT1FkzyyWvLVwzmzmPKKdFaVBgnvsZW7Z7uM1vQjAHYU/3Vws7fcHqAd9QuknUQOcpW8YoEtxXTVVMcYMGvv1MnxPhK8yALNpkGAPBX7C9mSyH4M6KABzcFqEYxAJ2rqKCEIBgNF3V5BLOAS1kTYcawrsJdGdJlcAbqrJNJ1piAQMADdE7K3ZKO/jG9La8hpgAQBXATkMwBWtrX1SBYCrpsqslFQBGMEcggz80a+LBMxi+1kPAPbK7nS74CDcH86MIRaATRCsdNdEXlpgBFZYI3fDulmSrkfi0iMJgFEC7TAvjYCjuLWmuz8xbSmnQOLraCK4S4Rfsk7rGAWalVWryUm0VrIEqJL49Iqqr5ozn7tsOeSZRauxpA8BY/QNztK3VgXgJKGY40YCRgLxEjAAbFaIsgRqBeCyW15ZsAuYeH20ZdsXwcPtYfw3miUXPfcd/xi+gYQUd1bfnlHDc5auXTqEf8cBMOv7yw7my6f83WS2TjxmADgM5eh3ItBiN7UGGOcxJ80Y8RsEE6yJuvwaRxoAt8O8NAqOZDfiOgXCUgLHuIdFTnOv/HyCgspjaOQct5KcZMKXRHJGf8hfw6byCOa8tEBLokDj+TGBsthuhdInKZ5DzxfmIE6z4ExZIwEjgdaVgAHg1p27uve8VgD+0zt77qCBr4Bw7wfI+CwMIghOhQO66ZTrbgu0tz6wYmCrNADM+SoPA05/HdD3ijwAWM1vl7S8WOIDTHxOBBAqmV+tPsCkbcUxkEBe1sConaLUTPVKg8QKJYeNJNGA6dRijjQAzunlRF3npZFwxF/0Oaxx4X0lSwAs2QNI5/Wj+pBL68vaDHPcCnKSyV8AmkN2qfMgr6O4Bs6JmEBTLeuqC3q7BKbN2IwURiWRnfGcAJbZfgr6BhpiuXl2nhrg8857vMezPZK+EazTFjz91CWxqSHTlle9Pmop14x9qmU85lwjASoBA8BmLShLoFYAxrzADOD6PiuVCNK9a5cGidyvnH5lJxshetGLt1+aBMDUhLreJtAovJjoz1S224uuNe2j8zbtkkR3LoGZ9uXQ9xVwQhczITvg3xPCv2UDYKxT1jaCrefZD8ImUpTLmHaH5KkTB3GwFzcCgGnHNGjIQhFjdW5MRyIAt/q8NAMcoQzrBb/YVlqAVHloaLguVZpR1vqylTXLHGOfmllOKhNgysglkBYe05avh+ybsU/1GLdpo/0lYAC4/edY2whrDYKFAMynLqKmzuMHuxeJgmDR4+Pe67w4HHCrGgQr5EMcCqgFQ8/ZB5gKNy76M5tvThKMimhXy659ll1NKaLdDDmu7VPnvrJNAvIujPESgF9Me2U1IwDTOciyqRVt/A0Ay28ZWTSFrTYvWfobd5NNgst6gm5MPzP7/yY9YPIYX5JMk/pU7zlO6k9eLzxqlZNKv9u9zMcueniyU+pA1y3ingWfYa9szViz5tLXzrng0dm2Z2/AH0HWT8KG2k8NaQ2M7rYPeOKJS4IX+1iGLQ8vvBfCi+9Z8DOkkrT6Bt/97zlr136euHyxH9X2ZfWptMmW4cfI94cBYrCus2+AkV+Efe/ed9wBnJyEMmj39WLG1zoSMADcOnPV8J6mSoMkCIJV0QB/cTabogg1thENLzNS4fGYlEsRH19Oarp9gBs+KaYDEQkobLhjc4QakeYjATMvYrkqyCWfCfFrzfJSo5YOZRnvSAQ5I6daVpmecwXwSSsmEGx1eOMoAPMtoskzBP7cwZpAu5a7UVoegoECUE5ky5cLxZUcVKq3D/U9/fSlzwjgNugq2Q853k5Jn8gYHceezvaJHZNfUR8E/vwUBP78EfxNXxKE+okvC/TMiKnFSECfBAwA65Nl29fEm0CzqYvQjLk42DUtgNvYKNAs4VoLEIzxF97/lw2ExZtAi7TJNGUSa0KNaZXAvPcroFm9HdswANz2y9QM0EhASQKzTlpwGxTEyPMDbqn7gL6+3pC2RqkSDYWygI6GZpkqsqU/0tsHU5uRQPNJgNOexgIt7Fcedzx7nQwWEYhZAE5bPgmoRfWhzzGnpU7sYwjaBVDOHsc216y+9FLeTJqvA0G8+WbX9GikS8AA8EhfASnGzwMwBVfVKnjtLx/pWbUeU66xEujt7XVe/9lhz0Iv0HSL/UjNuBrb4/StX3nlA507d43ZBmceyJwdmL6lr7F5zxhJY2VnwQAwMdvc3uV60w6eN3VXrSv0ihtnnQGmFf8O9ZRcy5v98C2vtER+VZGGTCVgUa3yasXzWdCh/W9nWcWCHQe0IkCN0wCrlOfPT1sfD8DCNj1vEtwH8EUgCdSVBoBRoYBwK1oXI2F9tOI1bPpclYABYLMajATqJAEucf1Aqege0NHl3Ay7UPLwgQ/5rbevryGaKBUxxJlTtdMDbyRBYTuMlYFZsgw9y3v8lZduvfSEE7482e6wt8AP1DSvb8L4veBrt3SIBWDY+H0F/PFup+epXAu6yjRQA6zVFcAAsK4V0dh6RPcDkaavne73MomPBACmkalF5t4IuLxZtki7awC4sdesaT2bBAwAZ5ObOauJJPDqNd9f5NnWTUyXioVi6aCj7j8Doyg3xeeWU06YXC7BRrzqIzNgu/ZMz/E2sr/pAuBFs2dCKgqHBOeAz7BrFWZ8ZePGmvxwYvyhIjKmb4abQviCTki02IGGtx2gUFX2rT7WWbNv7IGc4phqZBh8HC6CDdvDBHgd2Ly51knw+3XoHgG/TaL/3rTxllsZAIbzLITkGXjOpg231NVcr4EArC3w1QW9U7vGD43/A8gXZYyfIZDpuyDTfWzHOcVz3e/Db9vgi/fpNQBU31lxyyaS77VnwQnXQoDDO6rr1V7y0C0vQ3Cd+nyMBjgs5zgArs+MpG/lj8+f9wl4eQXpDq1O/+yS4zlzXNt9Av6eXPnNvv+A//30VW/+v3N7YW1+1S/nwtq7dv///fTdolZHAgBzfsnDNsgRsmoEaSPTAnA7WwSkX5nmjGaWgAHgZp6dHPrGvKW3ABovK1jWW77ZGvl7xT9uelR3s7xmoMO2J+hq8yfXfO9CuOGuFPSZQHCx0HGQ41gvwfFRcCP/XXfZnjb13lP36h5jL9Bmx+xZIbNg0Cg9fvNLr1yKbXEAvGDhxk23in7Dskl10b4LoDoAXRkAL549qwc2nyQvof9RhmOh+Ru8IS53lrYIAnU0tTl0EgDrXh+mvvwkwGpyC7Z7YtlyflDR+No3WrZ7EtzY0FR/ACB5Jdj49SAMcwAcXAtw/oyNG/+pphdFaUfaIADWBr90vOx9HjbQJ0PchSUg8+PhZdhceLZ8A8oBFNu3w28AwRXIZc4Zsm33g57nbIVyk3Q8i2SuGlSbSfstA2AeDGjkX3qeROsldJNQ7YvkZVRfcWjgI53dY1aBXN8PgHIw9OEAvx/kPstH4BVBiKrrSi0aYF3jhLER9xp+rmTXlgiAYY39HGr4EHMOZDSw/xV++zT8RkEZD5c815p54Ee/uZmvfyQAMFyPWk2geV9nA8RpnwimfL0kYAC4XpJuknaaAYB1+oZt/tz3nwbRnus/LL8AC/rD7N/wYPuhCIB/PP/7x1Z/J5MT0hpzYI0APRa+R/Hl8MQHpk/v3Dm6axs8rFl/UVIp9KdvQkf36W+Xhn7JHR+Aw+8wGxksPvDucPmQsV2F12V1jRs3Yc7n164dEsAvXWEItCcWrPKzfHvlsnVuoUB89PhPIgTHAeP73z/QL/CXJSkQ3i0XJ/JwjJuao/7mjcsEfsSRzWOaTSYOKkZLHQC5ZJPJyqSvYO8+veyN/yX8GOsDLDP94jXgkjaJjN4b8m6mPljQXlI/Y89hB3He+Y/dxtQbHOI3lXEa4Li59ft9NZvuI4/5Urt19jqzZr/3rA+7lVNQ62vZO3ztMPmJNXHmzaZR9tQ8Wq1NPaXqCcA6fX750fMvOgugRYL2LoNy/wjfr8A3AsCM9jcEwBSQs0pYwVpFmMqGac/PUx/qATnnqKPe+KkkBkJQmN30K/QlSBcjuhbhGfITCKy0G9b2qQDAPxIB8KixE+BFQyUdD1n64MtJTVvxbyXXFXiZOWnSwHcF93JabR+81FjhedYDrFRoWwrjjLWwYcfJ1q8CwQIATrN0pFrgNACsI6hVks9vK/gAGwBOs/RM2UZKwABwI6WfY9vzFsxaDjdkfNNJPtTkTAWAZSZpF1xwQWH8lO3rYUMJ5rXk07/7Peu4p+7cNChrT2QaB1GZL7ZtbzXpl691lrXJbpCq2oNqkBUegB3P2o+aQ8PD+np4WN8MzWBuPvopQqtnwhbh2/ADaIVDn7JjWWcevfS052M0y3jC8mOXnkZMhPDDaVsHHIBYrwqxUiCFUyMAzEGqqC5iysxqchGyIejMQjDleqEy1/ZCx/KujgK3txzG/Xlf7ufAeaAdq/gfg8zOuXnDJqnpZ70BWAFSI9oBGfCxM4wP50nve/eOmE0eFk8EYJX+QT2xG1s8DkC2Euath1uHBIIPPrjbFb1YiDsH80gqbESxuaS+kc2qCIC5jSqpZ5993h1MkGnm+WI38pycyJ+MCTQwr/eIZ9vnEA0w1fRWTaRJeQrBAgAeblcNcJ7gS+dEBsDQ9jOwZo6BchPhnrwe7snnCO772gA4RtPJLx9ynfHwKFpj9LeEtDHsqcqw7J8Ud82z9faBPHeBPP+P/yO5/gaG3WkhAPaDE2EZxXtV3H2Pti8F4A9N/c2SpJcCKcfJjjkxn6xIA4xaXVhv98B9AHPt+h+vH+bwVLhHbIMfRld/r5hH83OfZxoklSBYadIgiepTCoLFpGrix6/qA5wkJ5MGKe6uYo41SgIGgBsl+RzbZaCxBNu9eQA990JzY0Qmz7wJNPN3xCQN4PJkH6rhIeJ9Ax4ii/BNvWe5b/k+XJH20KQ6yQQ6rk2A7f2ofxgs1rugfTQpBj+zigmdwP93A8DpySjedZevG7XvOPct+GcIgKGOZVDX3/lTsBxu8m9RaIZjX5i+9LS7OADeAGV+yPgZpwFgApcdBW8L4wNMNK6dHaV3+N8cqziO8d3lATgAVTagFgKwXbYudwvWKzCmfdH0Gl4wwFv6sA+wY5cvYQJuLYCNwST2bzTLli3LegOwCsxiX1NoH+jQBsaOcQ/ZO+C8Dj9ENPZ0k5akAVbtH9VepNiEYheUoZKZr9TnJPRNCsDcGhFppKV3tyzzxWqYRRWHfXkZH2DG7xfuV+d7jjXX1xATTe/bu8fC/Yu8AGo7H2CY282H9Rw5PcfHTKRq/j6PL9j8e/fPfNh4P9xztsM9ZwqNEp2HBlgYzIeLbut3XprLlYcJOlgeCOj9AkF6zD7vW8RYXJC6ve7SO7wFjKQO1eutD+T6Mj6n/LYr19971vk0/Q6uZ9ZcW6D9lV2z0j7Qe4UsCrQI1CQyjBsneQnAyTG4Hz7xxCXS4JBSAHas66ECiAtAP+kAGM8SyE9oPUDGWzUnjsyLSDOapPHlAZZdtwiVSWmaVACYeyEMlmk2WGt4QdpIFR9g7JfgumvLrAn1vKeatvKVgAHgfOXbkNoZbewQE4BkDEKjY3svsv63PAAzwBl5Iw/aFfQVQa1yAMCoWQat6Vv+75H2OD8vkh6D9wGOa5OBa6GGYF3vuo59/+z+GPqE5sn0E2hyw6bOFR/gYcf9Mhc0i50nArccAIcgGQqHAFjgV8vP+4JCh7dSBYDBdHk6yJL10Y3UhaDKAzA1jaaFRT7AHFyTjYVq0K16ArDE7Dbwg4N+s+mXZFoc2eY2TjOjFAQrZf/iwHRgqMs5qHvYfYwbU9wmMfYc0YYbN6/vnzjQIzNTl2hvVTfkshcKWucrToOgAsBsECyBBjjwD25EFOiGPCRyaDTuRSdA71rQxuFL2A/kDcBCn17QiLqOt5PVkqIIZBpdHlaouNICsNXhjVNuM8YEmTUD5iCUXKeOY09nADikMZUCcBiacYiZAZjzlybikspWPk4ZACeCVJ4AHHep8ACaZK2Sw2VnqjQSMBLIKAEDwBkF1+ynCcyV8ZGkDYCp6TOVg6y9vAGYti/QBBMIBuLeyfsAj1QARtNpDoyJ+NhgXbJ1XU8AFkEc9CtWO8BpQAjci0wD6SZP4senBMAp+5cZZmX+t3HQLNpwx/hcx8F5EgAHvsoS8zet8xUHwGyqIxjlpPyoAAAgAElEQVTrawBak6sm0N1LON/gAbfUfUBfX+9uURokXGeN8ANu9ueJSv9iLX087w54GTvTd58ZKnd37/9I7/q38wiC1QAAlgKaiu8tC9cSH9w4oK0AcMG6hNE+qwFwOPaAAWCBCbTKujdljASMBFpTAgaAW3PeYnsd8qe1rW/BZvB/wQlaNcBQX5DOAhBqXZDGgmuvXgCMAhEEtlruutZ9CQAc0uZSwdagARZqVbmgVVITaE4DLNXQ8hrgIgTa6vQDbclMoNk0SFxOYhw2iUzdggAca8YoeyOfFAU6LjBUKwKwZg1waMOfEoAzzVcb3qbbbkhcvIehsmd/uGB76+mzh7UgYl+g8vEjag2AlTcAS6LeCyMWawLgUER9/nojWmnbOokB4NgI/DHuGEYD3HZXpRmQkYCRgEwCBoDbcG0wG4qQT65ODTALwIwJdKS9vAGY1fwSvyjPe5NJi6QEwACM32PPSWsCzQfBKliFg8pWmTVrVTaB5n2ARXWJTKBVAJiDa4iQ60IO4oqfcJIWuAk0wLIrNUlTKdTOtCsAizSlskjVINA42cVqrlm/XMWgW3T+Ms1XG96mzZBykkDeAPz005c+E3NNhSIw1wmAwf8X/NsTUgcp9MUAcE5r0lRrJGAk0HwSMADcfHNSc49qAWDFgFT9AQBDFGcmOFYmAFZsU+gDXCcAThUEi4fWWoJgierCaM18FGg2CBZqc1m4RdDBoFvtDMAIfgkgFgLhdgdgRShtGACnna+0N8Wty7aOHT3a/iOct4/gXAiDYF9yWM8RT6atdySUf+ORrafZrv0cjLWLGa/2vMF5ybIeAIx9TwhsJ40wzadIY+UgywOMwaEwwruoXXh5uxBeYGKkYxIbgU+BJLnXhYId0T5g30Rm2ElBsEaqD3Bea7gZ6505+4bZjkdemOcSLZ+pH97LW+ds2nCLNCtFM8rH9Kn1JGAAuPXmLLHHPQtPOtwuu5jUHcyerTfge0Dl38k+wBi1WWaSxvv50tRKce2hBpg3jROlQZK1mRQlVGD2HMgHNcK79zj3c5GgtadB6oXbdcfsWc/SDQg3QcSMuXu0PVElCJa7ceNPk+rq7evbHZMHWNQedmnY9pyPebaLm/59+UXUTGmQJCbGsnUf0fDGRWimG7l2BWBZjlJJjs2GAjCdUJX5SrzpcQUMAKeVWLW8AeAKRMqgDjXArHRlmtW4IFAiM2oZfEJbIZNm/t4F97Qn4frGTAdCAJZFMeYCZ5EhGQDOft20+5l5A3C7y8+Mr/kkYAC4+ebE9CilBEQQTNMZYVVsrmD4s1golg4qFjoOqvoGkwaDyNH4B+8DDD9NhO+59Pyj7j9jB9vNXjEEBz68qj7A6KebVBdtVwDBIZ9hzs9X5HdMq4r1/8VCTWACHevXxi+ZmFygNUeBbmYfYFnfikMDH+nsHrOKbpJ9eeUJwFrnK20eSQPAKW+ibVS8Xhrg0P2/t9fh8+DiyzYgygdEUaBrAWBsl31pBO2sgo3cbPiZpHXjNcwpokAbAG6j60DnUKZPv7Kza9SkbXSNwf9JMEGnc/h88J+qZq2I5l4fgJdJXwELBUyrRDTHpZL9jt1hbyGBCisfEnhw154xx/sa5kADzOZ4JyUV6t+48Z9e0zl2U1f7SsAAcPvOrRlZDRLgARj9gmuoruVPbRYAHjNm4sVMug+Ua2yKDFlO0A9N/c0SfsPK1tVuQbCO+ps3LpONVxJtulYf4EoUaE3zlTa9iBiAvdWH9ky9gF6MAk0nMY2GYE09ABVHdLneNNixLQag+Kx/Tskr2FPtsofWHoczF3VgHizRnpZgEzjlr+YegRtISwLni8EKYxLbFnsOnqdSt6CMqM+kv799qH8+bCjv8ccRmIUnaYAl/Y+Ylce8hMjVnDpvAGbzopI9OWiLcX3ylgy5AvB5j/cE90Hbeg1gYjJ0BYEicj80AFxbHuCWf3hrGgCvAQZTunE+sA6Ui9YhhU7rdWjqQDRfhnzrExkw/ir8/hlyjMnNzv8bLS5YAHY9d2eW+jdtvEUazFOTKEw1bSIBA8BtMpFmGEYCeUqg2QFYkP5HCnC4YTUATFZL7hpgGQCnna96ATDIBP2GDwR42e7Y1jWeZ/0b/M34wtpg+eFNCP9mEaB74+H++xiAFVyOFQAXgqHnvQQkdRJ7EvYBIfzgeVN3qdYtAmDYaG4GQJrB1A3p2O1bQd13HTcOAuqu7R4m8wFO6gf0efNhPUdOl0B00AVaLo97luyll+VaO0Qvz4S5euEeIShPNKQ8AMvSjOF9plwornRKHVt8OCXDlZhXx12LEWuKUBCuMACHUiBhe/UwgZaNUyZzWS518tJsn/ctYiJaB/epOCuQRuUBzmP9NmudPACXrcJ0H3LDAIyQa8F9sqIZDh+z7Bst2z0J7j9orh/kX0cY5gGYgWj1+n0NcbPK0PSruSRgALi55sP0pg4S6J97zYWwiV3pN1UslsoHHfXY/SGTZpVu9M+dfyyUewm+o+Bbtm3vTPBv3sn/dsSKe59XqS/PMjrGLPLVxA2hyJyP+trKUuRkMMmN1SgKN7GSvsk0NiB/pTzAss2bZExxuXYH4nL61iEPsBYAjgvckwKACVwITUN9DVua6yOjBpgFtO2OZT/vWR5G1036LB4c9G6NCbpFzyeAOTDg7lQoi+ekKR8Hr0n9p8eJFtdy3B0iAFYcY6UO2zs5/mWAlVsgsoTgVKwspIGqZAKT+fWKymPZD33ojWcFlhei4qQvBx/c7e7cNWYbFCDmzP4nAsAxEZ1VAFi6HmL8kPGcAdvzvuTZNrUaIPXg/XTS+969Q9DvTOPMAsCqC9yUyy6BGAAOVxoHwOFj5Dy4xz7+yku3XsoHwTIAnH2uzJlqEjAArCYnU6qNJKADBlEcIw2AFdJo0FUSgKRiNOLIeXGBkbilSDaH3fuOO4DXtEiWbNC3mDYGxo5xD9k74FRMuqoflXNDzdIXAZJNuXYAzhJArFYTaBxwPeYrzS0oJwAulR3v6IJr90Ff2OjSi2EX9yZjToxdlZaVgKSojopJtudNVK3bcyAneziCMwFj8MF7EPp0OpUhamDfG/TmCEB8saAOPE04RlHdpKxlzWTbw98E9eZmCq1wrwquZUnZl6HPJ3JrjsDllCm/2asAtQG0KtwDk168RQA4ps5I2ZgXApExJkC7FIDRQiONzGNfmmXQAKe5N5iy2SQQpwFGf+C+vt7dtGbGdzeivUUTZd63FyEYrDMeYE2gDQBnmydzlroEDACry6opS27+1fInYXN0EW64XMuZedyUHoz+rO3z2m/u+0DZ69gG73lHw6bp+elT5p0hqvwnv36w17Zs9PXAKBz3H/s/rrhKVG7zr5fjQxdTNuTSX5WB8wAM8oP8wb4vnGf9zhvjTZt677171/X2duz/+z/9GMZ9VLVeb8ORD997Mv6dBoC5sng60RijdljSnztRMz2+8N7uQXuft6A8RvmsfJg+VvoR1miHxmNV+htfxlp+5MPLlHyc4/JfQlci2gfsnwSOhmEgYBpos6aZwUYwJogVO8UhfzcVCKNASvrF+tGFF04iACtsarHGQB71AmBZFGjoi1TeOgC4HvOlcm3TMglBsKTa0jizYzzmlosnFAqdv4B2QgDM+e9iN1IDsAAQZdpUad0yAAab5xtYjWy+AOythusazcQD4IZ/1xWAcQJk4MfeA7Ccos+wsmaVT0NE16Tk/hQCVpU0SGnGRtvm68U+yky8Mcq17H4l0wBTFwVVmRsATr6bMSkeSeBOPvBmcg3VEkwg0Mx1aTGBZnyAYS2d7zmQv7piDt0HFjdgBu29SHod9iM2JtBpJtuUVZaAAWBlUTVnwWYBYFXpNCEAR7sOQDzafff+CHjSkj6A2oP2X8NPiSbQnFk0255vNu28jzHJ3g4FJsG3UCq7Z3YUnG/Dv9HEmv8Eptsc3ArHAw+ZN1mzbyi0HL6VlxQw3iNXLLtLdQ5j4E8YkEoAR7GaT9bXS6ZV4Dexso0eMyZh3yQQnAjAtF4ZdPOb4HoBMMourbx1ADCVR97zpbpGswIw1F8NaMX59BoAjmq5+UBddH64AFv4c24mz6prwpQzEmglCTQ7ACsGwYrCq0f2N9exQbBEGmDFIFhCDXMrzbPpa+MkYAC4cbLX0jIDwC6QDPifeh+AigPtKnOctEe1uCw4w4/Pw83oTNykgJbgWrgZ7QDHnq/D353w/RWcdTCrAWbbBK3vc1DnDFhI34Dz/q4CVN793UPD1w91d//Uj06JP+6wCt4Mq2xhHlqiAWba7T92yrypWgSiUElEG+pYU+BtOJq7Ui0rwKH9vRAwhstI/X1FPsAQSAc0xvZN/gT8DnyovgaRZlf4XeXboiMowo5xGQTiqcgU0jfBW1G2n3INMj8eouEOAXAZ6vtP+E7GerP6QCdo/WKjMytMkyliJJBZAhkBOARpfMAnA8DqAIwTJwmYZUA486o2J6aVAJciMZTqsJF1qbTNAjCU3wDfj8CXjAH3FGB1gnuKIuw5zgZrMsxNjS/Kl8Me7i3/GD7n74O9B2hYvZ/Cv/8v2UdUX35vgOwWJzPt0G4tF2W94FIhCdMgUX/eeBPo7iWzZr/3rK/5xTZJXVbn4LRIGqSTFtwGxzFYX+UjSIMUikBtgmCpLC1TJlhORhQtLYEwAFs3wo0OzJAr5srw702+WXIJbErAHK28Fo8hoALqTvBNp/GuAmYnLkBp5Ty4ge6iZtUQye8+gOHPoZAE8EyX0Q4egOHmhmbDWOcOuCm+DMc/RuqG0PmV3wE5KbDHmEznMTkaAJhoTUEgP4T+KWiAHUgB4GEO4Yr5suN9CnJDvgB/wQPLgwebs4yB7UAj2z/36kUBOEcBmCnHmUAnAzAj1qpJdxZZx5gRGwDOIlBzjhYJZPQBjgVg6Jjc9DicwgjHMGJMoGl6J9HEbV21tWv0XhtfLrJpo/BZEkS41jLhphIjAYEEsgIwlwaRQCdoFXY6TvV5j78dvfS03AJcsmAKPvw3gLUFAi++pGchNw6A6f7sdwwABy+/4RqEPYz3JtSLAUGLsCObAi/ZiSIAj01fepqyVZhZfEYCrSgBowFuxVlj+hzS5DKQ+/+39y5wUlT3vm9V9TA8RETxcMDjKxrijdxoQCMS2T6uRnNkuz9BJYkxRkHcJ4qaSCQ+dzLnRMWg3kgQcEdExUS9vjC5BhOiwI5GZO8E0YTJvRqj7lyjojGKCMxMd637+6+uqlm1atWrX9PT/e/Pp2G6a9V6/Kq6u771f0VAtkbbKAY4ZFX24FWPATYBMKbdjecHeBIA+w9pdZ70iTmLGnUosgGwQNytZ7U1T4xciHF3tQIA9mKM/W6zJOVCm0cCiPZ39FyXU9cTtQCrK8oc/9uo48PjsALVKlAnAI6bll7Dl9q1DQALV0wPJ+kK11smMbIcj0qP+dFHX3mg3WFvBlVTHdzoY4CtQnrCH9+KVel6222/deetG7bH7m44D4Zlvzq0ZB+2dYdVVLYtd11rmQKpRksm6ZfU58SlJ2w3AXAS7K7rWtexx9/c36JrJV9IeY6G/vqQ8Oky3AT3s2lLS6x+XEMWYAVO0S4zAPsgq8QA+8NELMkqANMYJitwu517vN7WVoABeJAf34wAHFplNXCsAXAAr0kATK7Pkw+a8zpNQokB9uZUdo32tzficKQCo3QRGngANifhUhSqCQBXZwFuxPHiMViBvApkAS5DrdqwBfjuLScaygGZpsIAbHtJBKU64mGEebyrJN0yZrOuVS3gVACmGXmlVvKeR7Vo324AbDgeG0eP2n7cE08s7smrp2bB1Xfvs0TpQMsurPbA82kA8Dd9ACb4E671a91qq1lyI30OKRUP7it0/AEb+hNPStdhgTAx28/JEbhTm+HX77YMwbuc0nTP0mqUwGRxrQEAB3OMAnB5Xr2Oe6XnLq3PKxGAV2+eez/csMvJVx1rymmHL8mUfPXnz1/cVfZSxAPGk+mfXmpMlpr3POH2rEAlCjAAV6JaE+2TEYAjGZez7qe6ThtcoDMBsLDde3C3cz5kG6wWYGOcbNYs0EKEXaBt1/qMKFh/Lv/ARlygleRWjXCBrjwGuIk+BjwVViCkQC0AmDrUkjkB5MQchJUsxqaal0GKywJdizJItcgCnSNLtX5DYMABGMert2C7Rz3zzPdfaPRHhQHYqhiAtfjUkJsujmMJdzZOg0V9gQ/AcBVe4oFmrNuyEj9Lp0KkT8cVX3Ad+ydZAVizFuv9kbu/6mpsGlO20V2O6wvA0VjiPJmmGYAb/S3C49VDAQbgeqjawD4rBdlQnG8O9+hKLMAxADyoYoALpdLH3ELh50pJpIpdoJsAgNUkWEEyrQaetjwUK1BXBVKSYGFsWCkd63bNwpuaoCmm37jaufoaZfmlHTvcdzPW3y2XQXLcrRks0XGlncrv16AMUkz9YuMao27RpsMddZWu5KQwWBzDmWHLnYYAOAKl1AKlVzY8veAxU7KfUIIelGxRLZpJfVG3SQBs3Fdx2VZKz5RXoZSR8V9TXdXUdnJtQ38WSj7krdfXPO86AJvX2g7CmcplbOTcenf+7ZbOYWNewyu1fjptrQiCUwBYgiMuYv8B/SPHhv0q5vQ927YowWSlAGwC1sQY4EEGwKEYYEdYe/vJtPK4QCsAjOs4C8lXrXLyVc8avPr5uc/i2Kihbt3TJy2ZyBbgSr7heJ96KcAAXC9lG9RvEgBnTIIVSpClu0fjAmw+MhYvxHKG5LIAB0m2kATLtwBT8q0gORayQFvij/jR+hT6Hsgs0CVYWGbAZe/HmEdsFugIAOdKgqVlgQ4lwSJ363DGaT8rcx2TYPXhg/80jidllaQHxwE36PPKwzRGgVoAcJ4s0AfNPvTaP6/opsR2au1bbbFl4MsB0QGQZ+3b4NZdMwCmNcZkdlbWmbhGVY/Umw1ZzxQTABdssS+u9O9VMs0GgDtVzyyrzl66Sg87VwFFCc5KyZeQO3V6XzeeEwfAWfaNgK1JFICsUjImq2zULrgpkGUuRkAOj4b+xGdLwv4Z3q4JAKvdG+JYJayqEKfE1sp6t3Bl3jcpcVVcn0pyKJpCIgCnQTr9vgLMn1RcoI1W4gQLcAnrnIHfbP8aJWsMsMkFmrJA+xmln1Ys5rmSYKkADIC+GgYVcmsejmuZNchI/Z7nHu3CzflH+AyeT9ePMvmqcBDLzS7QeT6k3LZ+CjAA10/bhvScBMCRhFXlGUnYTLYci7uVMkjvYR/K3JwLgKNlkLxxX17+LPrSyiA1Ng44S93ct/f/L7eNe/2d3yoWX/V4SjflIR2FffFmhizQVJ4qaGfop+MEteRSDABHz6fKY4D7vCzWXhIOjgNuyId1kAxiqOEa1MYdJEuISbqkzj7dAmzQwbT8tMzRtE+oTSUATJ1kKStUbwCW8zDHRhuB1jTnWmeAzgPAok9sDiXMIosqlegT4k7v4PbiaB1tFazvBfAMwMTfewVtPAttZFxDXwTPJatwhNK/tJSKonggbR46eNP8KJbZtp11en+u5T4TlJChhhgj8p6+DmqH97JoErcOTTtzfxVaf2l6yfG1sjJFOJNxUOKnHOO603Y/oQPw38c4a6MJq/o/2gaX5QEHYMzOL1tomov6vRQqg+RnqlZAXymDFBsHbEzKpQ6iukDbwj1J2A4qjHgAbIndPetvEf/DgGJJAwrBMf7fwAA8WH5FW3+eDMCtf4x5hZoCkSRYZWtuBAZjklApMbpzJ6PrVAD+5Iqla7R4YZqR0k+4jJEPwNHx7Svw4+GXQqimDBIswPZpuJjyawdWXAuYT67WU6AVALgWRyWuhI/ad60SOdVivu3aRx4AjlhKo9AqIQ7uoMdAz3L90RgANrodh2E6um8cnJrmYYLYHO2yAnBmTdSbAN46IgBsgvsqADjNuqoluoKV0VqL3/LPYXoS4kxlkFJigHO7QKfNEXOpyALczJ/nJACePum2U9ZtuWjkjl6bag8f2L8OBuBmPqbtODcG4HY86rxmVqABCmjWH3LFvA4uV10YOpIURwUJE3iYrEa6W6jah2lsV4gLOl1x2LZR1na9NqkOMjFz2HTw7EOPIOni+nd2iiPFcHs9mlDdU0PSJM9F1FAfNWH+LsIQHkA4wldobFWLSuaZ5RjEnR5JmjfglBqQIWLcj2vmwjsgi2qhQfMAcMiSmwBxIbDT42692FmTa7MJCKt5z2TZNfWX1QIcgV2TVTgGsrOuI2LdbiQA91tKGwbA9YoBbuaPaKIFuN8FGkuwkU1b0G8hW4Cb+YC26dwYgNv0wPOyWYF6K5AeLxiZwfUpiXbKSYR2c/+qA6zfkw+HCEa7vr8MC1wcLTEa297RADU0AX9fEyBn7R8JWBaBUMnlK+YhHt450jo73/yNXV2/c6T4XzXoR+/8esz/zXBdVyvTWPvNmUjhElU/brnn9C8hruwBraM+eCzs+1Fpj20jCx9QjW61REnJdZ1Tv33ew+Rix482U6AqADZppVtewwDcHzc77erZIVfkmL6ygmNWsM3azmQBzgTAVa6j0QC87UPn9mid4HId20ZYgBmAY12gwzHA7ALdZt/Mzb9cBuDmP0Y8Q1ZgUCqgW0lLjvh0wbU3YjFUQqaovcZb4mFYaNb78EVACohdhNc+UJrKqSALpTgXF4XXogO600wPU11WaTnVABXJce0bkZyDXB07/X01ADS2AaCNUeqcyl2pfwc/8gC1WV5fRSRXOxdJ1u7q7z+8RryfpX+jJVnVKmM/uuapxyBWE4PmlCSpFidqDABLyLUK7rtIeuOHHfjDMQDXQviEPhbee/pkTfdXhw8rHDb3iw9tr/PQqd3XA4BDECes+y1HjPJigne4xaHjN27s2pYhKVQ5a7PuFp3jvQGxADcvAEdmRi7Q28Y4t+kxvfQ+JZXKAMDGPrX6wdQGyTLtS5Fk6xb8PYxe+/G1685bN8wA4F6/xjrAmZJgpZ74A9ggYwwwA/AAHiMeOl0BBuB0jbgFK1AXBd5cc/r96JiKyfuPIn54p+zz+UdTi8qr+8I9ds24k1edUpdJVtGpDsCiYE+0S4IyhBKoFrXXeAuJiWz7XR8sy0Ap5sL190FsjAfUCIyF+/GWIBM5ReZkAFR1DnKe6W1oiHr2bwTVCuapa248BhpYy7VFbgoYNKcMx1WcLsGuMQDsZ3x902AdZgCuhfAJfbQsACslh9Tlh6A6DMBBOZ+s9X2rcZUeEACO0STrOmppAdaTYCF84wp4AQV5MHzQ1bI5B3BqAmA9CVbWPuMAmM4bMwSX4Xfi0hO2Z7ES61mg6/yRrqr7JAC2hGtMospJsKqSnHeugwIMwHUQlbssK3DzxZNPgXXtF/Q3TrRzv7X4+ZVx2uRpWy99GzmHN395ehdEodIB+iMTBDMA+0nLYEHVYIxiaaHtvysW2iBeswIANhyiCGBX038WwG56AK5lMqg4AAYBL4cF5m0kcKMLYPURAuCbVs64Tm+Dm0RPf+trq46lnSLbhXUXzhdKaHe47BTjXH7uoxf4A6T1Z+jzVcxzFS6Y5/l90IX6/K89emtSn3qbiA6YF7Lz74UJouZpOQPuR/u9d9vIv+z1W3/uecfJosV2d9QlBrdzmkJTWIGrsgDHZGRW69nit+t3+JLZhv+Rrb+/nq0JCDNkd85lFR4oAK5mHbUE4Hr91nO/rAArwAowAPM5wAoMgAIA4Gdx0e0VirdRH08crr4ef/IjFxogGcmQ7HnjTn5kURwAJ+2zdd3MkaW+UigzYz2tx5VYgFUrYkzyoYg1Ehbirx48+5NkTQ8ehiRVEz4265Ov1QmAZWxyhf0PSgA2aV6rj1EcABPEAkR+HQfAOw54d60Kg/p8fAg2Aa3WVgJ11v4M1tGIFCqY3rzyjEd8iI2bI70feyMgWejgZkCWcTJpIZwvOHbpJ1rcdVMDcKnP2r8wxHoRk/Tr0Ubq+UoZYwB4wzNDF/q1gHHsXkDoxIG447AHlSF67jc3nkO7mrJAZwXHTGBrqu9bZRZoUwywKQt01nXUOwt0rb5TuB9WgBVgBaK/t6wJK5BBgVsunTQP5QMo/qX8sMXCy3+4+Qrl/R7EOq6GW+YMbC0Kx5kGd9fRqgUYFxt7e330wO3oZs+VydiWrMVZxtT7mb/odxvVOcVsR1kCi4qz+2t5HGs5TbcAK/MtouENeJ7pdAw7UpR2XWjS4vvfOOyQDrewCRdMI7yeu6n9vB9s2KlLHAFgJGlCG88dWgLx2zEWYgnBuBA72m/vQ2yCVTmyjzqfekFwJQCclCDKm3OjATiAW1WzGgI2A7D24UgCYGE573jw+Ap2O9jbVUIfapXuqbhHy/ccR/wPBTble7ZTOjYE0QbLMgErYl5Vd+uq+yMLcASWo2MHAGuyAOOO9ZOqCzjNE+vbW12PLA1jW78OxezGjJNVi0h/TWL9peNvsACbftEkABeL9gd6/V1TsqgNTy94bOoxV92EjsqlkILfCuuqDc8suNE4btbau7WuAxwDylmTYJnqAGcqoRQD46r13JMtcBs3HRh+rzEKdHVt6Xznvd6/YrQx+I5YuPSHk1BWsT6PRo5VnxVwr+2gAFuA2+EoV7lGBQx7Opy+A4rukC30JUpuzQokEhRfIJMKYRsBsuU6a2MAGLuJW2FFojvpxrZC2ABA6T6dOKbejwblkXFwofi2B69F9D8HbopLCVhpLcqY0mU7tLayht1IcnQlshZRHKtpXsdKsMbaMc4Y/2+ak34IovG/onv8yasm+u10Cy+0ogy7/YCsAHMAwEpMMb0X2affygygFyfhgMni9c0EwOlxrdF4VLJGYg2zsRasSbqG6i7Q1Vlow7HLNEIoVhlvVNd/eoxx07lAmzT3S0RV+XVjsnz6sPs6+qabSf8bnr/E0497rzkAkxu0Bps1AWAT1Opu3b61uBoA1uBdunWbxtHh2ehmjn1dx1o2iJJgmVC7s+QAACAASURBVE7B/uRVJrDt3yM+xpfaeCWQ/OZGSNb6ev/D3c8OZYuWMbb9FmbTZH1Lc8TKHG0ca9nOCsCxsJ9hHSYLsAGAqacge3a13w+8f2UKNBJKGzlWZWrwXqyADM3kByuQrIBqUVUB2AM9HyhDQJgCwFW1VSA20o9ulTbMtwymAFj0czwuAJ+SFttUYC/HMMdq4YibEI0Kl2Z7muzbt4Z7lnJdYZM7Mtr0uzgrLtJGmDUBcNo+/QAcjFPPc78SC3AlSbB0GKs5oOYA4D/f2T1XKyGkSRyF5wxJtpoegEnzOibBUmHX1zMCwJo10wSsMm42K/RpwFhVfz7UGmJuo3HNXgxyVgDWYbeKNRpBmaB4kANwAL/+yWMCS9W9mdoZ4VMD4Lh2al9JybLSrMwmN2u9RjFZpE3t8gBwpeswAbBxPgzA9fypteZeuhn5BmSGavnwLbwXfuOFQxzhUlJNusmPm+IW1bGXFmC6jvL26YEb/PGO7TxF7fx9L7p0M24Cin5POct6fMkPJ51G/SvjwZBg34AbPGc6QnzFte1nTWORtTlujnUVhjtnBRIUYADm0yNVgVYCYALkB2fOLPznuJfXe7BaXn8yAEs3bc29Oqxb2err3wzw+5Su1UkCGzJBh+D0rTVnnIWLqXvQBwrJ+w+4SBsA2N8atw8+7L/W+toqCtZR+5z4KFnWav6oFwALR6yzXXs1JkyZoculkRQLMN7TyyAFFloNUDOVQYJmc3BsF6NfKt9Ej9j+aWModtm2bsLVyEX9+1ZUBilLuaIs5ZQqzgKdRfN6lUGC++2/IqHZudCQyo/QAyVJrGV4/2L/tV4HOC4uNw8cqomwqu0vFoBNn7p6AHDMOJGkYqZEY00OwDX/4mqiDk1g67tgN9E0eSoDqMDF39h8CkK9yt5ydscBRVGUHnr4bKMEn7O3D7loMwthZ/fRVNMAWIFjCv+ag+dSPEdQn0sXTV6pwyy2dQOCVwKGyQOQQtxCYzm2vTZujtTfAMrHQ7exAgzAbXzwsy69lQBYhVSc/D+FBp/LYAE2AXBPoSDGXXbr5vdVHQ1xy6kQrAOrtPgKe4MSAwzIs36P+Zaz1FpmANZigCP7UGIt2jscf1zuz9+W9ZzI0q4SADaU4NGHun7nSPG/hm+3KcGNX/dXbSNhFzR4hZIFOgDgLUu2jBw+3H4LO/gwG+wLjd/odMVh20ZZ2+P699vAn+96U//6ZKPjiYd37rRmpc1B799UM7mSfrKUojKVQcqiOSUBy3JepLUxxAAjhEAg87M9ytu3D5+Ry3Dj4zbvdXzcrDZYXgBOS0SVtT8G4LSj3jzb77jzz3OR9IrOLaq//dULZh8cSrCXdaa16IcBOKva7dtOgdEwAGtW3hAcp1iA8V2LEDdp/TVah1UANkBxrnnUMxa5fc8KXnkWBRiAs6jU5m1aDIB9F+hQDHAFFuCI+7Uf9wt4nW3bLmJSpTu0MRFW2PIbTnrlAfDuflboWrlAq5D71i9njIXrLQHLcMBFKP64Vqd7JQBsSIJFNYC/gGdQB5gsjVse3NKpQ6oPp/vNmfheXJIqWpsJgtV9/fXrWaiz9J+eZbpcLzhtDno/JgAml+O8/VQKwFk0r9V5Y4BOSkRE+QK8G0AWlRn6HuL3V6gArCXBku68atkgapsVWA0xwFX1l+QCrVqaVQ1r7QJtGierS3Yzu0DX6rzz+6kFuFJfteqnmvXNhLfTqAlvrId1jn6L/EdPaejQcXd3rQ/dvK1mnGbad/a1xxxil8puv3gWcTN02l0LnttYrzk2ejx9HQZrrGyiW3nzADBB6cyZDxbGjp+wHl0F547vHh12gXamLVl0+MZKQZwBuF5nJvebpgADcJpCvF2t55uUkKqIBCEnIg72UUiWlgQrNQY4YxKsamKAKwLglIRgpiRYRgvwQACwUmoplAQLx6uurtDt9BF65e4tJyru2frSjRml20mfLGtNA2AqZwQr9RI943MzxQCbwJuyQJuAMwKX9XCBNrkxx7g7m9yi2wWAl8BDZOjw4aqHSLEAj5Ki5cKjxP66f/7iwunh82cfNJNeL7/7FfzuBSEZAA/xRsEaNtW1ev6Izb6niexn1qyPvZblM1CLNjO7JnaO6hkls/4a+qs7GNZiDZX0US8gveDqqafAJYBcjekR6Fev8bKuXQXPIY417tZbJwU3NrJCqR4DrLhA0zSkpxyeQXwwA3DWo8PtmlkBBuBmPjpNNDdYgfXSQXoZpCKSS70M17FP0o9DWhkkPTmVnjHaSziVNmZuAC7Z7gqlVNEr+ACMz+MCTYckzs3ZEFtsdJOmPsxxusHlVSjGN3oaxLhAK1mg0/YJb6+PBbiJTt+GTsWUCMtkYW7opAbRYDoAk/UUF2T/EJQzisnQPFAAbCgRFFE7KbNzPQDYlAXaNA7HAEc/GLrlFjdb9vJcoouuU/q04xbImkhge/2c2Qdde8eKP/8KvyMnERSjTvXo4G9hra+FK3WlH10N2HrglXSAEI6MDy33aS+8c8GzsPQZrcTd23ZZRz6EEn5aP93YEeEI1iq/D3iVrPAtrjjPH1+xYMNpNdgnMl98zs4tWNbbCoQi2aQ1C+/7ca1y7Di9NFClZqGbADE3DOJ0SL2BkFPXXGtR15gVcvNYgBUX6HAMsFc+iQG40k8l79dMCjAAN9PRGIRzUd2jTTGxg3BJDZtyXLIqclUOuyhb9CO0Bs9TvYsOYxKstH2o32j8L1t/G3bAeaBMCpgAOJS5uckA2GDZJRftVbAYIjNr+eEDsKkOsKm2L/VZjQu0qQ5wlhrCcWWQtrujLhlZ+ABZY4M47FeHDyscNveLD23PdFAHUaMIANvWsZ71NwTABLy7j9x59rbtw/18BPAqQgk2YR0lYXiAAXj2VUfPw40jPzOwEYC3/em/XW1wkfaPloS/0cOtYxXoTD2SBlCtZJ8sABzpl8a2HGej7gJtFwrvK++p+0mQTdhObXt6O+39O3sFwb9qTZeu5E6x77/q423/036/rVZXWsuKGzakJojKmgQrwcobifOtFoD1sTgJVupHgBsMgAIMwAMgOg/JCrACrAArYFbABMCqRZNgUrNwyiRYVsF9V6tVG71AzlEGyeD2a+yPYFXfoLs6+wBM7W5eecYjgTU7KkEAltUAMM0pyzg7dhWvBCSRRa/8iHGLNgAwtQ6Sj7XSuZwAwKFl+m7Qd9z1yjLVPRou0JuQOOuIgY4BzgLAji3WhiyqmpXYALPdgJmzXSF+AzEoxhbMb89Gu9n9ccb2Qq3fSvbJAsDGNkYAtqxjlJsBUSu25b6dcLOgKFz3BNtxHssKwB22PTqnrsa1ZAFgOgaGOGBZskgtg4RmVE99PB03iuUVtrPCL5GkntiGbaH9tJJGuOlTjgFOGov20csq+fHErfTdwWsZXAowAA+u48WzZQVYAVagpRUwAbBi0RxCsKslvApATANPoyU2ax1gShpVSX+mRFsqANPBM2WXptjmb31t1bH+wa0WgLOMkzUJFmlhmHO7AXBsHK8JguE6vWIgXaB1ADYlvkpzk84AwEXHsY5zhf39HACcZZ+aAnDBsi/AZ9CvaRsCcnLbxnfCuiRruUGHxBjgRgNwS/8g8OJYgTopwABcJ2G5W1aAFWAFWIHWVyCuRrCy8pZ1F27Fo5vHBZoSYQUxwKiBilqnM6DJIZQIC5bSRciLsRCvqyqnVKnGWQC4Aiuxbs3NArOV7FNXAPbjm03azrlq6nIFlmWTvACMC2vV4mx0P89ifc9qAa70HOH9WIF2VoABuJ2PPq+dFWAFUhUwAY5u0UvthBu0tAKxEOxldG7pxbfY4mqRBIvcoJvNAmxKgiWSXX9xZFPdmVsCgGMSVgVndjMB8O9evqML1urvysnZ4vbJH7/gwriPoNLWRcKweZM+MWdRtR/XPONXOxbvzwrUUwEG4Hqqy32zAgkK/PKFr48tuoXX0AS1eO010yfddkq9Bfv58xd34X528OOJH9LRsFJ8GeMiwYs15bTDl1D9RH54CiRZ9xiC+TRhBVpPAa0UkrEMkh/nS6t/EDXJlURY9JbcZ8eOHe8qJZUaXgYpi3W3XQG44PZ+tuR0UmzrmHq4QDeLBbgeANx6n3heUbsqwADcrkee1z3gCgwEAOuLXr157v0MwPGnghojSTGaKHPy6yBpUFy9ViU5UCjGUk8w5O3fte74jpF/2eu3mMXhwUwUy6EBwvtwAb7v/K+t2jrgJzFPoGIFHv789FNsW/h1RZFMSJx7+hNPpGZ9rXhA3rGtFMgCwFnccLXSQ5W4M1eyT11doOsNwPWMAdYtsKhBPRpfHvImNpLYrcHfVC3CtW3nO0KUkODOxg12+UDcsjMFia/me+3lm7gBsOaICXNO2fTS8vu99138xq3Gb8zR2DwS+29DLPu1cO9fgtcv4/2HdAu0sm/QZ4fdd05JdLyG/YcIy56P7zeEA9h/F7Z7D5LGzUfD7skT5kxsqw8lL7apFGAAbqrDwZNpdQV+vumisyzbvgfrHILnS3juh2dgAVaA1JOibBnW9qNtW6ncxoih4m87eu3f4/WB3g7y/emTl7yu9AVus1bjSeU57sMP3jdlW7hPqRZg7PdH/AB+ClvQ3p6HcRfFzafVj5O/vjSA1UvLKLrIBEGh2rQxABxJROR3gvYJmYhrnoCoe9bcyRiasrsOC9ZhW5cdumJJJMsxbe+eddF1OE/8DMLLD71ryQX6eZGlTZ5zqdb95Rm71m1bEYAfPvXUeXC19EvvFOE6Ou3M1aupbi4/GqxABQmuskBnJTBbyT5Z5lJxFuhwJmt7YZolPK8L9AABMP2or8XP91SCXgJb4O0GD1alCzT+2dN7jdKKzkm4V/uEBGRcCygg7V97vIP9e/BiHBKcLcN1yyVan/IaAjfQKYM2eZWF+7TEndjnRFxX7OvvL9t4kO6Dd4M/FjwcK6Bc3rAYrAAr0DAFVIsr7qouw4/HJeXBbarzu8FzTy7awj0JZQrw4wQ4JlAV9uH4waAftjW4k7p79G8AsSWexfYv+O7UUXi1tiYAMP2Y3Ym4ta/IMVPmM/3TS2PjjpLEDF+U2QvvXPDsFWnihy0Z2fZJ6zPrdh2AKRuuum8SIEeyAccAsFKups8qWBOskkBdUdRbNbRHfVm62JDQWUsXbCP8+guNgWAdRtF8GZ5lgBbWq2KEOMzeaV2ZBslZjwW1qxUAa6DWg8/hLAdWjuLI3Y7EML2F7TvWQ+Fp/tzITfLMJ1af5r9+5NRTl2ONlFW2KIQ9B5bcpfhbloXBAyVGcFHYD4I9HUM6Dij29W2h+pp+mzOeWG0896udm2l/fNfcJ+cKIKULXd/yrK7rwZkzC0nr1uEW30M3wLLzHfnthUND2jkffXShCYC1fWmXtoLj5y9+6jpo798sKjmo6f7pxSfSd37dHjO7JnaO6hn1Vwyg1q71x5M1fq09tpXS2mh1gCuB2Ur2iehigNDsABxfB7hcy7dn12wlC7RxbK28kjyHDTWE5Xvbh374fE5dM5dBSrQAK1BrAmC8d3RgLdba4nP7XmAZ9mKLN728HNcU1meSADhkgdb7tKzdsf8Uz6L8j6QZA3DdPvLccU4F2AKcUzBuzgpUo0AIgFXIJbC1xXu+O7IKwPjhfwo/Tgdj3AO9HxDPUqvCsArAVvf0SUsmhgAYP2gErUkxwCHoTphPNfHKrQbAoVqrGrBWAMARq26sdZhOwhomWAqDpXgavf9aBVcM9rb3ugToQd1TMZ0Ad+LSpduDK2rVguwBsLpd/dxoIEsEFViau2dd/CWM94DSvoTPxqmfXLF0TZ0AWNa5xI/ha4C4KYBA3Hjqh19/HgHkfbjjWNV12fB9kAmAAc5rTS7QGizmmtsXH3popwE2E7+yyPW6OHLkT3T4jaw7DLeRPtHP+VTbU4F8CcZ4vRJukzcaJlETCF7Xta5jj7+54RACy3p68uITZUkpHT6h+3zofgM2wdPBfnVoycZ5fML2nP304WbUZbZwvkX7bx1r7YrOob/vOACuZkyac9pvkSm5E930WLFgQ3AzJwaUJSA/9IMNOzVLciUwm2kfuhkaysAsxAWwINJ5IwG+GgC+a8FzG2dfe8whdsmlHBf+jSoJv3d3rX8/opNhbMrIrGWIjgVgGi+nro0G4NCpQ7CsAHCQMMsD4CloTF5mh2sWX2kBjlqOy13LPj0A9vYnbzdoL17Gjp9KS+CVdm7zdlagWgUYgKtVkPdnBXIokBGAtR5DcOxvK0Pu83OfLVuDyy7R5PrsNwi7QJddmisE4Mh8Kk3YpV5MIaboFttxpnj1I/U78XCnsugi9cy4khXahRnNMajNmDBOcGGX5bCluUD7FuG4TNGhmrMxFmDDvkHZnIEBYGu5Arwkk/6arm5etRzrYfxPsVwEOnfhPDwDf45SdO1D/ZclsKyWXe7RD7lJGwC3vBUQjKvcNzX49buTEIwbRICaZLfrLMfVBIkEa4iRu9K23J95fUSsuwSLCK7bW7XuYr7HY05PYZ9cFuCMAOxJk21uFEOsW4A167PRGq3NJcu6izhecG8Uj/YDrw3XZ/c8HYABLv+O8wTvy4d+c2BhnCU8y3GMAUhv1zKA9jrulYr11dTt8g/GOBcaIDq+H2G9gfUDzOw33R77KGeoSzcq1HPfH6dvSKl4cF+h4w/h7fardsGeLEruerzfH/sfzM4wd2VMH9qzaMRtWkuBWlmAKR74yAmzg6SXoRhgL2O0994XoSAB8Kc0N2odgGWMcUyfuIEqw752w04fyN/FGmWlbq2jy6tppAIMwI1Um8dqewUyArAxI7PBpbkbH+APAgC2LIotlsklNAtwENNbIQDXLEO0AVqVcyISi0XbugFFK3G32LMglV2gE/qREKzFYIXOO7IkZK2vmAbAWgxwCQMhBsv6HA2Y1QLsTy5kTY7ZX3fBrtUHKs2yqluID71r6bHqezkB+BGoczrNHVB7OY7vOdCKICAZvCUgi73rAcB+AiodHrPAbZY2JhforACcZ24Ek/oaOjsK+/YW3VWeVbtHe02HIWKxrnhNYddvaeHFuXGB5y5uGqsqAP7dxU9+ybZt31ugFLbulj+DjrD2Vt2P8d4MzOnHmIwPrMtxM+7JnP14Hz2ArOv+T+HYd5ffsF9FX9+Dy/kKr0HJccUXXMf+iTKebBfeD4EPIcu0ce7BmAzAtfrmG3z91AqA1RjgOAuwMhYB7BgCXNsq/ZOaBCvJBVqJQaZz/v/Bd1knPIiQWIsBePCdea03Ywbg1jumvKImViArAEfckb24X3xgf4Qfq5OxxAPx3AqL2P+Hiy1KXkQZgesGwPp8amEBxg+ilnwk/Np31TPFAOvvqUlMdFe5aJmL7HHEaQAMgtvLhzk9ZjcvANNp23XXecNGFj4gd+NRpqzTIeCumwt02VKrfoxCAOy5K1caAwwLcAwAk+u1Q4lXJBzjEQbi+gFw4IqbwX24drCYzQU619xqBMCmb9Bsbt3pAEx9VwW96uQ01+I+QORpuKnyGNr4idyWw9L0dhoAa22y9CPh+ojFJ94anoP9quuUvua4zq/8OZggnGKAyZtBmVeuMZv4J46nVmcFqgHgjEmw+l2gX7rDT9r5XhwAxybBCifIImvxk/jn4/jg0LVLxFpcZ9m4e1YgogADMJ8UrEADFVABGBdGKA1AMXPkGlRJEiyrG/D7ohc33A/AXrxvThdoFxdjV+NCkLI5NiwJVrgMhwbAnqXWBMDhWKzofuHSHVHQzpJ8i06LW+45/UvQpWxhMsT44k74P1QLwLFJsCy4GdsCbsayZIQcv1EAnOgCXUMAVmN/1Y9hXEbqOlmAe5yhneNmPPbY+00IwLnm1owA7Lru+wXbUWMv5aGuRdmnOgGw6RchAtJ+IqsGAnBDkmc18OeQh6pAgTwArJQiolJIxjJIeF+WIzK5QL/wp2VjvVJGdE2w1SqIo0RJzEorg9TfZwDQKIUUxARTMk/Z1+SD5gQhWxVIwbuwAlUpwABclXy8MyuQTwGtnBHdVaUsiRKAyapqcnMmd+Z1Wy4aqZU7km7JIzvES9r70v2ZZpUXgLHLu3iOxTOhDFLZvTrfqvtb60mwKgVgv0dDYhNDspTKAdgU2+uNLWvx4u9Lg7rAmiie5efNAKB10TwLblycL1mAEfj6TbhwhksTlfupaRmkqDU3SHpFY0UssVQaqRYWYB2AtfjgkEt5OUa4Li7QcZAZvK8eukrcpKtwgc41N5pnLVyg/RsCSes2rslgAaYySMgw3VnYvh0ZiYMs2H7XVVmDBxCA+wp9xX0Pv/2UUC3uTZc8Be8Gy/dgkGusoQXYOGal38W8Xz4FtM9VVedtvpG5NSvACtRDAQbgeqjKfbICrIBRgVoBsBYDXMRF5mP4MjtTXnDCclwrCzD1Z4BgCb/zv7Zqq+qyjKZwY4SV1rZkiSi68P1ov/duG/mXvfwMtaHtahZnPf4XuweJsAzj1xR+aa4DCcA4YJ4VfcBcoGMhs67xstlcoHPNrUYW4ExxwnkA2P8yiNY+LpdPouzVlXxl1gmAjaCpj+UDcHIiLgbgSo5rvfd58POfP8T3SvCzu6edgwzA9T4q3D8r0FgFGIAbqzePxgq0tQK1AuBGuUC3y8HSLK/Jsbc1doHuB2CyNCsx1Y2LAc4FmXqN34oTRrUJAKtJsPQs2lnhI+5zWC8Adjqsj7lF6+cY18/QrLtAB5CcNodGWYCpjvN/jnt5PT5DQf1qRbeeYe6Q/7bL6UV8dLC9KBxn2vxFv9t4y6WT5uHmHbJ4hx84Pud+a/HzK2++ePIpCMf4hbe12+kYduQ8lEgy7meLhZf/cHNqfXfzTRHKJG6h7I6g5GndxZ07phSG7ybLkqnnigqwXj/9n+HPTz+lv7yY1p93syUOgPUbNOg7LgafLcDt8uPI62xZBRiAW/bQ8sJYgeZTQAdgNXmVnhTLz9Y8kDHAzadgfWZkjLktD9XXVyztO6TDuTTIvhwDwMPFR5fstHejbKF+dt0KyiCFXJz1q/H6u0CHLp6tSKkfQxmkSMkgTDpbwqi8AJxhbqYySJmyQIfnkmXd2copaVmgWx+A65oEK9EFugIApvJlEnDjABjnck+hIMaViihX1xAATv5+kzWrhdhoiin3YZWyEsfV6fZqXj9gcMfvwe/N2ciB8bBhBhKC8f4xSvkzBuD6/BRxr6xAwxRgAG6Y1DwQK8AK5CmDlATAYSgO61prF+h2OWoGCJbwe/i9t2/NkgXaq/EbZHgmeDbVASY9NZdrektmnn71vPOGKRDdR+/jKV3KGxEDTBBR2L5jvVcyKHTofQuU8+GOY+MusL0dFuoljgznUKRNXLkjPx43y9zIjbOSGODSyN2uTl33Rx9dqNY/zhLXTACVABYkS1UgUbcySFqpJIMVN8YCbAZgxK6/qZZZogRaqHu0Z87SS5ligLu6JnaO/Fsn4q2pTjEsmJ6VV3u/fEp61toQANviceQ1eBsW4fPLHzvrXJzPb6cCMPaD5fe0vN+XmtV1oayv7I0tM/jb1jr/vDPcgArdbJLbhfO2//nU96fzDef6vxgB2LK/h/2vCz7DSjy7adw89auvPmHebGh6J/ruReWAK1Aq68sfDus9bvddQ8723veOh3XV9WtvufHK4795YMEubMabe9AGrGMjtV/8xOIepa/QPv3vix04vz7rWva/yf1t6yqMt1Uff+cu94QRw5yH0GZ61jGS5pX3uHN7VmCgFWAAHugjwOOzAm2kgArA+FG+xXZgWRCC7q53b9tlHbn7MHEhfqilK14SAM/ERd6onlH+RV4PLipuRj/X+PvVMga4jQ5P2yxVh0Q96dMjp566XKldSxAQilUNbRfWAjT4BsQb4V8808VxqI1NtXCplnWQBCo3APsHJ21ulQCwfzGf1LferwmADSAtXVNLu/qmGG4aVAW/pMe689YN22N3V/U6UM5h+1Wql9vruFcq5YYi5zjB7bYxzm17/M31Y/W1NsZ+AhjVINzYvwbA1KZvSKl4cF+h4w/42/eYSJt7VQD8/W8cdkiHW9iE9XZiICoVdSagVkKrAYDX+S7RjQZgLcRA96bQX+t665+ryP50rptcoAsffbQ4rl51DQFYzpeA1nLEVbZro2682OE6Q/e33d4XofU+gP0ZqJV7DI7N5QSvsGiP6f/begbvoVxcdB/ULtqrDLmJANw/vmU9i/Euo7k4QtwrbPu28njxY8TNi6C9bX48eKEtowADcMscSl4IK8AKsAKsQKMVMMQjVg12jV7DYB7PDMFlaJ249ITtWowuDK/2fMD4DVgz1Qp+evLiE4/11x/N4hzbTwCj0SRY9r8CQs71+pfJ8AyALfd/b1fntijAp4+ZdLziLMAVArC0INslMbpRFuCBAmA/CZbh8yxLdrm2vXelLtCq1ZYA97r1tzymWmxDAGyJqyVoSsus2IGbZlSGb3bYkhsGYH1bggUYh7E8/jXHX34TgbUKwPBI+LEr3HU+SGedFwPwYP4Gbd+5MwC377HnlbMCrAArwApUqQADcJUC1nl3HYD9+r11HnbAuo8DYCWRVQ+8b24G7JDHjExoJUq7LowkwVJcmvMkwfLjirMKoLtA5wTgyM2mtP7iLMBaaEMR4AkruZCVBWoIwL2OJY763rr/84WIK7MvWNhlWb5LYHrd2pvPiYPmHAAcjK8CsO9eTWNVMq+sx5rbsQLNpAADcDMdDZ4LKzBACrz5H4u78DP7XQwPTyoxb9xRlyzKO5WLv7H5FFxY+ZlC/d17hjjWuFtvnfR+3v5M7ZUxkKgHlglLjPbHFLY4d+miyStrMY7fx5v/cdv9+PvL3kXQmnGfueSUWvafta9q54H9n8VYU8vj2beP/8zcclwtP1iBFleAATiS6bkHh3wWnvfhKZNcua4925QFuvy9lzEG2DuPGg3AWrx9s7tAGwBY7BgyrG981xOLjpC0lAAAIABJREFUt6kfRR1Ek6yz1QKwI+xr8fv5K32MrPMiOG/xrxFeXgsqwADcggeVl8QK5FWg1gBMMGoJ51gAKiVSeXzJDyflTo5iWoMOwEsWHb4x71rztK8WPPOMldS22nkwANfqSHA/rEBzKxBnAVbifLtlvgTbXoWVSBdnR7jHBABcToIVxABToizLddY2qQt0FHjDGc2bLQbYCMCqq3Eo7ldaoG26WTGdXJVxwb4Cf5OLfShuuF4AnHVeqgW5uT8dPDtWoF8BBmA+G1iBQa5AGG7kLfvu8UdePFGBJheBaO/i/bH4fyvu8j4rLPEFtJTWXmtox/2it/QaXg/3pCjix/a7+HLowush8j3sJzqso/aZfPHrcXKpFmACYFs4e2NHSmj1OCa1zvsbllv7BlyAndlZ2HlkT2nEYg+S/W4lLM+c+WBh7PgJ6/GmX9Oyu29X6bNDhhVewXuU3ZQePYjlOxsWAFm6gsZ8569/+om+H43zgx98dufcSzfP8+bgLclauPSHkxLrVargibisJzHex6HFgaQx1oAMmtJqjreUbYpWb/3HkrOg9T2BjkbN7dvRA9Ubnar1S+U3puxz5MWbTABs6Dtov3XLkpGlneL3cq6YD/r9C/o/oiybfbvd6Xw3OObhc0JuJwtxUv9x5wC/33wKbHrpjrPwmfPPQXzmrXmTPjEnt4eHaWW/e/mOLsCS/AzgUXQtZ8qRE2ZvyqNCPednmkejx8ujRS3aJgDwcj+zszoOWWzx/bB3AgA/DgBGgqSUOsA1ygKd5gJdEu6KHGWQzAA8c2anlgm6B9/hahbo0KGohwv0Ncd/a1pcQitTsimyzgpX/GuVSbAiAF6OAfYswDIBl7xWMCbaipsXW4Br8cnlPhqtAANwoxXn8ViBGioQglzL/hFAiiyugFYJVaPxN7nvEgCvxo/aP8qhhYW7+dIddjh+2KVbr24BRkbIL2H7VNqOH73d/b+TXIAzArC/egLIlbgwp+yRiLey5uC5FM8RmvW4G19S9+FH+To8Fzq2vdZzeTa6QCtW57j9ejrsjgOKorgFY41Jc5tWwRPCIWOrfUi/vpR9Nrj4144qINOyfq3Br9/GtVxxlVWwL5SAWj5WZQAuwyrBynzSJQ6ALcu5O65vuqmB43e0d+wNZ1vo3DBuT5p7pS7yNTztuascCtQT+AYSgLWxM4N9PfXIcVjq1tQEwAf89aDf/ue4l9fju8a/oRiMP9gAWI/h9RYia/WeuXr1xiwxwLSPlvG8xx42dH+xa1e3l6m9B799N+O3T1YWqAcAU78mN2eCya6uLqfv3z78GZrIEkVk8fXdkf3YXeUAGksnqdvVMkh+DLI+hh9nXOm86nZCc8esQJ0UYACuk7DcLSvQCAUU6y9ZbefjA70Q4w7xwPU9/E0ATIC5DM9L8ER5QOtqgBZZbYwAHIYzue8f8fyUD8tx69IBWHWBVizA0lJLsboXXbp5uWf97UHmyeMd23kKfY8g0KWLEG9bALLY9jh+pG/LC8C0nzJ+GIAxVpIVOAzAwcolmAIE/ykAYGkRtl709KYLJtw4sDb427XjQXF1T6GPgwmAdetxYKFXLMm6BRj7+MfWG6v/tXbzw98ub2KUVxAGYPUmR8L2YLx2iyEOg5a9VdjuPTYyCZNWOMZrcB7crVhYuydPmDNRB0PcsDjJskpPQLuyl4Utbp/88Qsu3PTS8vtxgGSMufeIgJwGbNQsaJNlHHzif22yAG+Bl0DP0KFlL4HgYW+1CuKoyQfNCTw9kuYYGV+IZRiLvmekNkdMmHOKeRxL6kTt4oA0bb84AH7hT8vGlkTHa4HWZcGDdVUCwOH65fbCOxc8m+g5ohxP459zrpq6HPrIOrt+ube0fbJuzwDA3W5BnF0o2b/BHEaQi7NX91eWn4s8oi7QfhN44Njfw/exXzvXf18m1pr3gw07s86Z27ECrAAr0GgFGIAbrTiPxwrUWIGQu6vXdzUAbLQgem7VSVOPSYIlLbWw9qKsg3SHlq/92F2DqzNdOIcA2HdhprHTkmCpFmB1P9392V8HjZUbgAMX8yBxWARCo8ArLek6tJahVLHIS328Gw6+KzvNNQmA9WMSM3bFAGzqv9JkYFOnXT0b5wJqVeKBbKcbnlnQ9PUjNdBK//QCbuFO+rbqGmwCYK2N2m8AuAb49dvJNvhnz7RxTADc2ddzZxR+/a77YTFh7ebxhbUGx/XU8vEVtxes4nejMBoeB34On9UB3XH67k/arzDE/u+lvtIzYchFT679XdsRXRihHLoRfkgXbUeUDsnrEj7YAfijPXc9P/JvneW66XBV3r5X3xnq61DMb1gzmSSrVES99n4XaL8FA3D6twG3YAVYgSZVgAG4SQ8MT4sVyKJAnItutQBMWaAj1s8UCNYtwGpGZgVAAwDWoPSnWO/n8IxagB3rGuFalLAlnwVY2U+1AOfJSm20AHuWWdTGRHKSsgt0RuCNs9q+hC72w5OygFJ8s7S4twMAi6J4wO6wN+MmwB5Y88bRo7Yf98QTiylLbdM8dAuwbVvXwuq1BBOUkAVr8I+EI072Lalk+cTNng2pYCrsstt7uZPbYQoMvY5aiKPW50zjGCzAWcBZjv/y8v7s4YY5ahDvYiHvYk5jsSIJm7ZV+qcEHSREw5Ufbv/hGOWU+aEkq/MdIUpwT/Us6uWzhUrXwItE+Jna8TpkeY8dLy0mWgVgXDTdimNMWW/ps9q9bZd15EOwds6+9phD7JJL8c8jvJO3pzR06Li7u9a/P3PmzMKoCW+sx80fckGGm621Gc+vUDuyAH/Yue2BUT2jyoCK7bgJeR/CGKRl1bcQJ/XfNB8WnggrwAqwAoNEAQbgQXKgeJqsgEkBxQWaLj6DGOBqAbg/Btj6ES7Ayhf3KYmw8gKw4gIdjgHWXaBrDMChGOBKLMBeIivosmeNAJjAmCy09P9/9Y+z6nKe5gKtW2QN7WMtwNHzKuoiXanFN+1Te/TRVx5oAmDtfepmh1scOn7jxq5tU6Zdgay1DpK0AA6EuNZ2yIpuU6zcxt5dQ/+PzuG7HvRfl4F6TN/Uabt+5r1XnlIO63MKANPnbj4A9pJqAFi6UpfPAQnEvvtwCEDhxqvBdzfg8aFU0K4RAJvmqAG4ergzu4KbLNRZAF2H7zJMW0crLuU6AJdvNMS4hCedq2ELcLglAarlOBs1+PUb4UaAQLk26xgcJ6OLsdxfiL0Tt6f0f9eC5+qaDT/tc8zbWQFWgBUYbAowAA+2I8bzZQUUBeoPwP1JsFSLpOkg1BKAKSbNc5nuBuBICzDFDjuW83ZSDLCSeTpuvyqSYFmYkw+oBIn9SbAqswD3xwiX9VSTbElKC+r1pgFwcryxcgzL9BfOAl12u4bV0nNdNcYIh+OZKwVi1QUaGbVhSbUvwrj7KOfTDlhUp8Ci+oxnFVZPtd6C7R7VB1D0ATj1y8CxZgB89wrcrtUdMkJwvQDY4AIdyaKsA7Aen1tpDHAaKPoAbnCBDs0xzkU6APhojHPokBliqD0rbQhkI4fZYGWPxk6r1mu/h5oAsL1Q4LPfD6zJr6OAayPmVoxRY4DDAJy+XR2/1jHEqZ8pbsAKsAKsQAsowADcAgeRl9C+CmilanxLYu4kWG+9sGysUgoJSZ7sE3CRdq+SICfISByndl4AvvAbLxyC+pO+yyCVNxqPp3SBfufNl6/WyhnJ8khdXVs633mv13cVzFIGKahBbIgDTq1PnOxinpTkyhjzG3KBNmRy/gXWfyKeXvxi/QCYyhypxzG8TlOSrMYBMNxhvw0guK3M6tZVMoGRHzcMoEXCtHcDAKbtQrqNXk7NYRH9Mdxj16ntYfFD/LncvqPUZ+1fGCKTle2T1QpcLwAmF+MYgOxPEBWCuGiCqnoDMGmaNMeEGGG5BkMCrboCcHJsM51PtbAApwGw/g0ZbV8dAEf7rzYpV/v+gvLKWQFWoF0VYABu1yPP62YFWIFUBUJgqCarkrVzZXmmb5Y5LQq8aaWKtPrLoezc6FLWaKZYbOpftwCn9Z2vDJJShqlMnYklnKopg6QnwTLFAL//4e5nGy22HhCjhtQzIQBWAVkH5jAgSwvyM898/4XUA680qCcA+8OELb3xLtCu45zkuEW4u8rY14pdoLNagFWdTHNMcIH2Ek65cA8Pslwb6wSbsjLr8zPVFzZlgU5bV7sA8B13vbIMnhRfL39krIfPn33QzDznfLO0bZV1NIuePA9WgBXoV4ABmM8GVoAVYAViFFDBM1SuiGr0WtYKfIH+cxwAa/WV/RECsNWt7shgfZJluyiVYxHcJAIw9a1Z/6n/YJ9QZvBybeG/YPsR5UmE3be1pffP7z+WnKXVGg7NqZKTZiAAWINsmnauZFv1AmAcrdE+HBpcessWVM0CXCsAzhJjqyfhMs1Ri0FWk2AZs0TbtnucsJyfqPHSWhmpzPtp8G1yna5TDHCaBThaJmn2VUfPU12mky3A4U+WyYU6zeKbFxyX3/3KiTgfV2PkThzTN2y387A5c/Yjj5WGPUxzEIXe61sB5BsmIg/ECrACmRVgAM4sFTdkBVgBVqB1FDBkuK4acNPUyQ3AhjhdNQlWxEXaYAH2Sy1NPeaqmzA/6SotH3Cn3vD0gsfS5jygAByKoQ0nwcqcbbqaJFjK+BkAGMApkMHc/hRpapqfDsBxFlkd0E37DVwSrHQAdmyx1hUWhTTgke4CrWWB7kEYwM3wgkCW63IWaD1GWO8/FYjv/PNceKzIsAIA7irA+KH48xAfdq2O3kkmAFah1PucFAu2PWHWrI+9pkA23fh4AHHJxxE4C7vvLH8sbx9IIb56weyD76fXKpx726+fM/uga7NCuGFOQf93pKwzDeqTwnj07wm9JJ9f2i/t+6Re25ttPvVaJ/fLCtRKAQbgWinJ/bACrEBTKtB113nDRhY+QAIrexSu/pZffu6jFzTlRNtgUpUAsO7ynNcFWq01fMQR/zykc9iY1yD1PhQv/NxvbqRyNomPGgBwtP9oLGq4DbaXLbB3nKWUCFLbmMoMZRlHWkrT6uz6ybYSxpfxtJF6x0Isw3wv8SbSPbS3Z0p8veFyqSRTXd6UWF7TfjQkgRjKC4nJsQe0ITHA9sK8ALzihg0r1TmrFuNKAFi3AIMQ12tQGgyH92/CcaRkdLspcyjCMn8eQilW4L1OTU8JnLj5dKxvnaXtBNOObS9CX6jjHnmU90FCOtM8YudgW/8X+jubeiNXbiTHQxbvsqXaOKeY/r22ErTTPu9ZtzcbcDbbfLLqyO1YgYFSgAF4oJTncVkBVqAhCjAAN0TmTIMMBAArSbLCSbAyukJXAsBHTJhzSth9WdwJgVD31atbmwC4fgZlX1ADhIZiadPGiSv788Kflo0tiY7XwrV0o4m2TBAckyUaYQH2fLj3EgBRIjc5z+G9O18yQHCwBlMMMNXl3bJlycik/UgfLS7ZBSxdhazxF/Yn74vqXn0ZJIMFuGCvqFUZJAJeR1jHhrJE5yyDlATAANFNoMl/D+BViMdw04JqsIcBWINP3Dl5VwHe65GVf4z/mvqEhfeIyLj6PpaF2tDWSRJobftGZPSfgT8PgYU72xwUkCcgVuckXyvb9XVmiYXWLcBKVYEeHI+b0QdZ5ctJImnO5brN9Ojx68vryRYpqePSH066Qnm/iMXfgDWfiedK/H0j7Y8ngT3pge3ONGxD8j5BpbOC9p2FnUf2lkYggaF8Xz6o/7F7df6LkhwyNJ9MX8zciBVoQwUYgNvwoPOSWYFWV2DhvadPxkXkb7DOYbhCeA7WKrj89VuAb1o54zq4AUoXQ+8qQlqGlff7cDG9HJYJypZccl3n1G+f9/CauP1aXc9arU8H4N6df7vFt8h6Y+Qrg2RKepWUFEtZSFYLcK3Wzv0MXgXCdYCjAEwuyLOvPeYQDYJlDWCq0Ttz5szCqAlvrAfUTIMK3XjCUk03RMouzgXLervfZTqkU9BHUv+6skkAbAJH1bLqu0Wr8bd6/3of2C6tq3es+POvAsDVAJXaANaMAEywihsX39bdsPUY4AjwKoCtA7BpnWnJwBIAmEzQt+K3hDxGqIQVrPz2WrUkH7lAK/tHyu0pMO3L2a0AML1HnkkEw7J/pRRg0N4pOFe6JfdneCPSv14icKBdsgfvp51n3i4KMAC3y5HmdbICbaSACrKwSF0Gy1S5rA5BrWU9iYvOB/CqzypYE6ySQFkcexQuOi5Dg719MMbrldj3Cz44J+03/2uP3tpG8la8VB2AyT1Zi83d4RaHjrftXXvZHXBnFdYe3mBBBudKYoAj8b8Zrb8VL5R3ZAVyKhBOlCV3DuA3Z1ehONssYFgrAPbnaYjTpU0hAKbXqktyliRYAwjAYeCMAWDFyhtprwIt1bRfumjyylq2NwF53vOG27MC7aQAA3A7HW1eKyvQJgqoAKxCLgEwLj7e9iA3BMDVbKtnXPHPn7+4C2D+XRw6inGch//3jHkt4zKnf3ppqMZvmxxyXiYrwAp4CtTaAmxyH9aSWZUtwEoSqvL3lfXveB7tTaudADh0LmoWXeniTBbajABsah/pnwGYP/6sQD4FGIDz6cWtWQFWYBAoUGcADitQ58RaaQA8fdJtslYwP1gBViC7Amqsph+nmX3v5m5ZDwBW42tr4QINBQMgHgQu0LktwH5MsH+mhGOAqwbgIObY75+TYDX3Z5Jn13wKMAA33zHhGbECrECVCtQZgPtwwbbv/K+t2pp3mj/fdJGe1XcrLM9HTZ+85PXVm+fej7jjL/f3aa/pcIrnFN3Ca3iPagPTA6VmrBKeQ/3Xaj1i3wKs9EX1itfgi/5UtC9bkIWLusD2PXhNiYpewnO/cv/2Gmy7W8s6HMwv71q5PSvQzAowANtfp+OjZ1c2xQCnuVGjm9wxwLSPHxOceQ56zG/jYoBzA3CH3XFAURS3YJ16TG8tLMCZ5tPMnz+eGysw0AowAA/0EeDxWQFWoOYK1BuAdbfqrC7Qq5+f+ywu+qYSbCK+eHf/bwiwwXNrRvkR9yRhO09IKKWyLcJBCad8LtAhmBbWWlzlYswy5Nq2eM8D7SKSfC3D317ZmvCc1PnBynyK6SBdc/y3pqHvp+WFtLBmXLf+lti6ulefMG82XM+RDVnsGDKsb3zXE4u31fzAN7DD+2bcNg/Hj7Kx9vSKvnGzHrvs/QYOHxmqe9bFX4K2FNuuPvr6iqV9D7/39lw3a5S+SjhfTv3kiqVrar220Hxt67JDVywJ4ui7urZ0+lltKV4Sn4FjcT6ejzk8juzBt3nJh0JWsAu/8cIhjnA3oc0Ib64m0DBl4KVMVLfgBJ6C/ShJ1eNLfjjpNOrD0Kcp22/Qpyi+P8XuGE2fXepHPgbCupzXArxr585ZQ4cPfwvT9TNB5y2DVAbgu15ZppZG0s6Z6/Fd82ZMOabre3buvDEyhyrKINU4CVYm4MyYBCvmvBQn4jx8FJrFAnNS/5wEq9bfUNxfqyvAANzqR5jXxwq0oQIhALZsXMzKkhWUETprEqxIfHC1SbDWbblo5I5e+/eYx4F4FjGXPwIePxWBUhWAySrbD8eZY4BVC3AIqHUAVsZCYrCnALEHm+YXB8B5Ti0G4Dxq5W+rAyUupv8B5/3peD596F1Lj83T40AD8MyZDxbGjp+wnkBSA+BuZAu+RrjWKmwLYNQAqv5y9ZIy/vt6Bt6fYgOVAhrhJyiqQZ+B5I2G4LwATNmR1QzO9P1UsO0JJds9WKu7K+v5ouTR/aYY4CVLtoxUIBbfceJheJT4Xi1GSFbji/U5AJZDdYDlPMNxxqRx/5yUbfUGYK30UGwZJMxP3lBJcYEmz56X8fyk/G2IlEEqu0zTYvUyS37/6k0j9bOR53PPbVmBdlKAAbidjjavlRVoEwVCZZAs6w0sm+o1SgAma+3NK894pAwH3sN7P8lyrJVJkjvCKvX0t762KjNcRN2cre7pk5ZMNLzvTaxxAKyBeAAKNL+408ZkAe4HXX8J1lXXr73lRhWAMRZZKmfj2etY4qg+4X5QsAtUGkZmfQYwbPxwWO9xi59YTPUxB/Rx7z8tPcQphCyL3UM6eo8sFjsv9CzA5Gb+Mn5M6eI1sAb/5PQlywEAZLX0H48P6Xj3jL7i3n/FGyNh5T8eNyeewt+voaboNagtSlD3+NmrLj5NtS4jgznqjwpZf9RxrWln/fRieSGsP6IALPaGzthPkIX+1+W/kfPcsmGlE9PFCHGYvdO60nvf7275cPHRJTvt3eB1YI3y3pRW5CEdzqV620PvWkKlW6x1XV0d415/57fQ4XC5j7Bepf4nLl26vXvWRdeZ9kuyAKsArFlnu6HzfRgHfVrdVBf1Bz/47M5Q+RqthIyhpIwOJKqURpDR+yBI1srayD4vunQzbrDJYx6xGFIt2AE9kXnwplNATYKlxww33WR5QqxAiynAANxiB5SXwwqwAs2tgAmCYel40XdLdh1rymmHLyFXTvlIS4KFJn5W6CALdCUWYAJgsvTGQbpJVR2AAQrvll2ixQ7XGbq/7fa+iB+Zfcg9GiVM9iq7QBMf2eSu+wPahvZXwco0Bi6ol+t/EzgP9NH0QRautwuxvjEEtfQ3/n/bB2DMG+6LlnRf1LehzRyscym2jYA1bJYHxZ+Bq+gsgNR9BEs+5NK+X3l07hUKAJNr+a2wzsv6o/52kyYZAbi8KwAV59z/xNzuxqs+y0E5MNdCOTBAL9yRAZ1veu7U0gVaCIfOsXLpMK0tuS5j7PINJQJfx1qFOVO28uU4p56M208Zg+4khVygaYoBTCr1V0krPFfjOQPPwFVZj+cNlZzRgThagkaV09inrrcJiKmsjQLAgZvrQJ+/PD4rwAqwAqxAVAEGYD4rWAFWgBVokAJ+DDC+eH+Ei+iTMeyBeFKiqY2AAIo7DMcA18EF2pDoylt9fwywYX4yUZcukw7A/ZAbBmACW8RtbvVjgENwbImrAYDHoO/pBM6BdRj7DDQAPwhX3L7i1vWYG8V09kCX1ThuMzTI7bFLxQNEoUMmvFFBmfZRLL0jlG3nop8b0N93ZBvPymsA4EjfBMim0zXJBRrtfQtwAJuKZTYMtWFw9QDYgpeDtCBH2pIV2AzAIctz0hhGAPahFhqtgVZH4P838f8EzKGeABxYlQ2upoHscQBscJsO+mvQVwwPwwqwAqwAK5BBAQbgDCJxE1aAFWAFaqGAOQmW1Q0CeKhOSbAiQK3G8/7yha+P7c8yHZcEq+ymbVp/LQA4DMflUQCCP75u7c1k9Rzwh2qN9SYTcVPWAZggVYNnf12+Fflc/Pg+BpCahA2wjFvrCayx8nPPXjV3peoCbeo7FYD7G+gAGyS1qhsAe67PNIWMYyQCMLp5Bc/x0OjP0Oh/95emxtXW0AJsrLlqiuENjelZlf25KZZg+ZYfVzzgJ/MAT0DxZlFnUtS9XrJMU/VyMe0fGovro2eRlNuwAm2lAANwWx1uXiwrwAoMpAJaIiyaSnDxF+d6HIZUqyiE+99t2/kZ9qXSSBR/ugJf5P9cJixx+/RPL72wUhfoEZ3uGUqirtD8TLrVCoDDMcLlkZodgqH5Oj8LtA6pins0LSVIsKRajhEr+gdYfukY/hf08wb6m+DH+FYNwJpLsQKi9Qdg2/4e1rZCiz3ObQFW43q9cy/QUYfKagEY2uNYlOHah1W9T8e213rZp2Vm55CbtQbA1I+WlChwra7H98+UaVdMc4RDsd69Bds96plnvv9CPcaptk8dShEGcDi0pAz1sTfZ4sZkAK72aPD+rEB7K8AA3N7Hn1fPCrACbaaABtT+6nNfgNKOtQLgIAbYEmcCfWeh6+nNkggriAG2xGwAKyXuIndoWO2tlXhSjHKSCzTdoAhigKULtO2uxXp/URbeRskcdwT6HcsA3F8GiZQxuBMvwNvfwFOWOVKtqtUCMLrrzwINuKWEVZUAcFwSLDpf/IRd9fi6GbQAbNmjvdwH3UoeBGS7l27uR1GNdGT9vlGvj67lKlAy6pdrnWP7IpMF2FRrXeuLxn4Xz7F4onSYeBb9fQF/B/3W4/hxn6wAK9B4BRiAG685j8gKsAKsQEsoUGESrF7HsaaVXOuxpCRYzWIBNiXBwsF7PMkC7CfLQrtEAEayqFuQ4MqvPxtkkG6MBTioG1yDJFhepmdKguVbgMPJtJLGMLpAaxZUuCb310klXalUjF8aJk/JIpOFF274twK2ZKIxH1Z3ubvtr9UV9j+zkdJKxj7Dn/CaWICPPvrKA+0OezPmKrOl47Fx6JAPTurp2+P/xd/7eO/tgPvEt+GFcBte9+JJMeNfHj1q+3Hvf7j72XhfJqKTD8TZb3hmwY2mfqn93/++23h9PHr/iQqzs0cswGYA9meHnAEy4/c36Xjr9dFhgffhmTxf7sQdka+gnax1TlCrj6XUU0/qy4fvf5ST0Gqo16IcXEt88fMiWIEWUIABuAUOIi+BFWAFWIGBUMBUBuma4y+/SWZ0Vi6yNRdnuiinkkdH0QU6lUEqHDfq933/9iG5dSMRlrzy3DFkWN/4ricWbxuIdaljGmJ5JagOtYfAImzdgrYRC3CpaK9QSifJGFY8ZRIsdZuWMEuWV/riQ/N2NgKAaY1B8qr+BS+npFavnnfeMKUUklcGqWNZqHQYkmXFlkFSag/HjZFUBommo9c17bA7DiiKokw0hmcky7LBZdocz2vKAi3sW3DOBjci/JI0BrBO7JPmrcf/ksy1sv5OPeaqm9BfOVu6kDrIv13LfUZ1gS5ZhSNCoAtQdiwb7cRa7LOj1GftXxgis37vg6zeM2DfpCR0kX7VMdS/CZor+VwmuUArFuCqQzlMAKwAcyQvAjKdv+dn4cc8luHvS7A+FzenrsZNqu/i7wCsK1k378MKsALNpwADcPMdE54RK8AKsAJNr0BXV5fTD63NA6xNLxxPkBWoSIEuZ+q0XT+DpZNuEu1SL2UhAAAVE0lEQVQA4D4AS+/sVAAG4G54esFjU6ddPduD4jAAW/bVlu0eE+k37n3PalzJEmKSYEn3YkDo0R6EBu7GleYySAFgbepI/scAXMnh5H1YgUGtAAPwoD58PHlWgBVgBVgBVoAVaAcFFIiVyxWW+PFzv7nxHD0GWLEAB0mx9H0DvciabNkoxdbvGu33GzdepVonZWZWYLfeABzJOh0CbbYAV3p4eT9WYFApwAA8qA4XT5YVaA8F1PIpfcXSvoffezsSktTuobl4LscF4JO4nHxAjhCOXTTGJ9ZuJtwTK8AKsALZFTBBKWKQ/zXGBdoEwDvc4tDxGzd2hcIL4mC3lhDcLAAciidGzDBbgLOff9ySFWgVBRiAW+VI8jpYgRZSYKAB+NAV4Yy0LSQtL6UFFdj00vL7cePmy/7SEJu85ogJc06pdKm/e/mOLsRMUuyjixjIeZM+MWdR3r6UPmRMJ9xb3/b6lK8nf/yCC7P0+cKflo0tiY7XsNPwateVZbxmbuPHANtCnCkca5bntqzG90rgTbEAh12glXhivV8vC/Jl+vuVJsLKC8BK+8TEVaZY3QqTYBU5BriZPwE8N1agdgowANdOS+6JFWAFaqSAWrcUXf4FzwPxlMl4yBocTawjnj70rqXHquCM9rDsWnSRLWufCmFTeYvf4DkMF9PP4eLuUPw9qtwu2QIM98C90eYamkOefv0kQTWShbthBSIKqLAKsPwRoOh8NBqSBzL1ThmAm/NEMyXBInflLBZgxU06UxIs6hc3LN6CEqHkWL57dCUK5QVgGmP183Of9WoFe0OWszyHXaaD0kU5yyCV6w+zC3QlR5P3YQUGtwIMwIP7+PHsWYGWVEAFYFgfZqC0yo/7YVW87cFoCRA7H3/fIKFWui4HoIq3bNRpFVTD0YPcYL++cluLyoTQIw8A5+p3sAPwW7+cMRbav4ZFD7ctsWbcyasyWRUr3W8wnMxJF/H6/JW2dasjqlh/UXLJno/jtJAA2LeWxlmH1f3wWViDz8Sp2M+1bec7QpRws8dG5lv5KOLvp/BZomPvAopWo++jrII4avJBc16P6z+LBTh+bnechQRP99A68HwJY+/HFmA6FKFEWPSGdGcuFv+6s3PYGPqcUimkUBkksgg/88z3X6DG8e7M5n43brS2K4m3gvF09+nB8LnlObICrAAroCrAAMznAyvACjSdAiFLrmNNQJkOKtnhW2v38sqx9OFi/DRYJB7DNlh1CWQVyI3sl7QthwU4R78MwPnAuelORMOEmg6AX17+LLENgaoKwHjdjc/GQ57bMSDWOQnOEE9IsIULMlB2dL/btI3yOC76KLsZ43O0QXWBxntHqy7WMmkSAFiUxKy4/nWX54TXSXMr4qbWMsAwlaUBp1fn2j0Yzi+eIyvACrACrED9FWAArr/GPAIrwArkVCAJgAkq13V1dYx7/Z3f4oL4cKXrpgbgN9ecfj/mGsRp+hZV5X2ytP0Rl/mfQjuytM0bd/Iji7LtR9DiWfBS9iO9wmOG98XmrQAnxfpmwfrWD7Jx83lrzRlnJe2X8xRIbb5uy0Ujd/Tav0fDA73GyGRrHTV98pLXFZdGb1Oi2yQSrAlApE3eAnpJFgCY9UfAnzwmVK4F/++J9hQfa6pXGozX4RTPKbqF10g7702ZfbYgrPleuZfQ3FIXHNNgkwLAruVMOXLC7E1+05CVVwFgAknE9r7nQW0IQFMBWInfTepfgWhjDLAC4JHxk+ZWTWxzpRrzfqwAK8AKsAKtpQADcGsdT14NK9ASCiRbgANLLq11PZ5H49nUFuA3f3l6F2CDoAkX+wKWOBuWOAIj+3a8Ho2/JRgDPu7El/JXaBsBMuKWN2TZD+1hwZNWwNT9xp/8yIUaxIb3tez3vPkQ/MH6ZknrW475RPbL6jqd5+RVYgMVgLXpRsAGD1ATE+eg3Wo8/1GOKaCfXdYPK1WzwhK83Ym4WnlMaJvSvwQ7SzhwyZdAHBlP2abDc6Tt9E8vzZQUStdIBWDdAox1vRgHuRUCcCgpVo0AOLSkNDg3AfAZZ/x4NuJg70RHO4YPtcf/5CdfDWU4znNetUPbGTNXTrOF/TTW2itK1lGrVp0jXaT5wQqwAqxAuyjAANwuR5rXyQoMIgUyukCHY4AHzAUakBgk1wqJvNx3gQ5bXPsBWEKlCpwKHNdrG8Foo+fTOAC2upHF9UXPwhqGzBzlTkJlUYR7krAd/4ZFBIBhqR8dN54CyxHLsl6KhRL7VPIRjQPgNJBsIgAu5rFcMwBXcpaE92EArl5D7oEVYAUGtwIMwIP7+PHsWYGWVKDeAByNHa48BliN89XrC9cQgEPHOQccR/arEQDnmk/dAdhzfaZJhTK6avCatd5nhQCsfRZD1mIdgCNtKwbg/hJIkSRYSZDbTACsxiengXsKAPfCGr8ZpvmjILC0Bu/aZZ3pW4dh7fysXbD+Ddv2sG37Kji1b/W2qfttFELci+2UJC+wkJ5x5r03YW6X+wcOf/941cPnnKNanzHudzD+zf5+hx/+yu9f/MPBP8Pr6d5+G3d+9Pfjnnji0h5lP7mJ5vPIQ1+9kf5WtiXOy3HsI4K1oY45vtdm+2OHtoXXfS3WdxHaUcIseug6heYTnot9Bdb3ZX8NLfnjw4tiBViBtlCAAbgtDjMvkhUYXAokA3DI4voGVjYGzwwu0En7VQ7ASYm3agjAReFaU/b5/KNBfGdWK66+H50JWfdV3bV16M4zn7oDsGVRzDIygg+sBZhifE87fElwjPQs0ADro31rsd620k9oTBmkAtXvhb/ynhmSYOWJAQ65QCtjRxJZ1SoJlimzta5VCNJce5rlyMR4+2iQuyMZgCXc/cCD0e8CEv+HoY9ekOqXkZjrLmzbAxrPALru5UEoQWx4PyHGeNAcQDXNybXcZzwXZMzJ3d8uOJTkbx/q75FHznnMAJ1p84I3vvUl1MOldqnrVsaXgG91iN3j5qOuz9M9gPhKz1nejxVgBViBgVaAAXigjwCPzwqwAoNaAc3q662lXJfYX1gtgDMJRvNsq5EFOBTLnGaRbhcA1t2acfz9eOS6uUDTOaaXE1JrACsu0vJ0NJRHigBwh913Tkl0vOaVQgqXQQJYT/rEnEX+uR3XfyVlkOgGxuQJcyZueilUBoli0nfHMyjtlADAYaAMW3mTAHgHQPtLOI//b/TdiwRdYYjuB9nkPlSYpbENAEyWY0fY6/qt0goAe1Zg1aqcOK9+C3audesAHLYWh+ejWMkJsiWgD+ovbJ48K8AKsAJQgAGYTwNWgBVgBeqsQMYkWIAkcTW+limhUmoyKyV5VhRGE5JnaUmwEkEWFqX5uOiVdWXzJMHS96sLAG+ee79nTUUSLM8CnJKUKhSva1vLsD8l+HIx36uxTqm7lgQrsk2B2qZIglXnU3dQdB8CRh1CQ5AY6wKdCMDkmtzV1eVo7szSbVkBxCiEKgCsug0nzZfGGkAADh1v3U2cE2YNio8DT5IVYAUyKMAAnEEkbsIKsAKsQLUKAIKf9TINy64MZZAAwNa7eI4lKIsrgwTw7R5/8qqJSVZlzcrrTb28H71I2hfxmHcr5YwC65thvqF+tTJIkf2q1U/f31AGqXv6pCVyfUqGaG+3SBmkIpJlZQJg9ZhkL4Nkybn88oWvj1VKIcWUQSq3rbU+7dRfvQFYtYIiI/jdMIXC9TkSR5wIwPAOuBbJ1H7V7BZgPYu26o7NANxOnypeKyvQ2gowALf28eXVsQKsQJMroMKoKV63yaffktNTE2nVKla3JYVqkkXVHYD7LbnhGOAcFuDBAsChmGQtURgDcJOc8DwNVoAVqFoBBuCqJeQOWAFWgBVgBRqpwJN3Tp0LCy5l6SWr+VdPnL3h/kaOz2M1lwJNC8D97tcbfQCmOFrXEe9mTIKVHJusZrHOkfyrwiRYXDO4uU57ng0rwApUoQADcBXi8a6sACvACrACjVeAAbjxmjfziEkAXCr0PeAUO1AaydpDXUMkfjchCVaoD9t6AZnEDqT+0mKAPzXxTwvVuGG/dBLNQy+rFFMGKTsA95d/kqAqhhY/iFv3mD0/uuXd90a8hmlQKSRjGSRDmScG4Gb+EPDcWAFWIJcCDMC55OLGrAArwAqwAnkVeOquqcsADV/HfkUEP2/C31SnNbDeKtv9rh+GVXfm2runngi38NV4s9Pb8EbRKk7tsDr+iNe7ee8VHVtMcC2UsfHGgHX4XCS4olI1tN/DGPNdbxuN+QCex/W51mFDCtb13vuhcfOuj9uzAgOhgAr+euzuQMyHx2QFWAFWYLAowAA8WI4Uz5MVYAVYgUGqgAq4yLh8E9xAL/IA9mGA6nrPnbloO86nhetuLG+zr0firSmwRJ1EEIsfq9H+38o+JoimBFdxAOwr+AbaLEI/lOE6Mu6Js5+9dpBKzdNmBVgBVoAVYAVYgRQFGID5FGEFWAFWgBWoqwKqBTgMuSHrrAai4lFAMGVHPoQgVbEcq9BcAQDb1xPgJs2JrM91FYQ7r4sCF1w99RRXWL+gznGj5dwVN2xYmWcgZf+ia4lpHbY9upr+soxd7ZyzjMFtWAFWgBVgBcIKMADzGcEKsAKsACtQVwUqA+AQHPvz2wQ4PcIUAxwaI9kFWibNMrhd+2NI9+u6CsKdN6UCOgDfteA58kao64MBuK7ycuesACvAChgVYADmE4MVYAVYAVagrgpUCsAEogZQ3QTX5RV6FugqAFjGEJ8w67nX6ipCG3Q++6qj56F+9S39S7UX3rng2SuU94vYdgOeZwq39BXbKTyLv0fguQbPI/AcA6u/3GfOVVOXw+X9fL8v/P34igUbTlP66rFs+2ZLiGvQxmixdYR1rNoH2vWUhg4d19HTc7Pe94dDt50xqmfUX8tzkI8eIeyzbVs8TC98i3KGNUbmRSAdtx4G4Db4YPASWQFWoOkUYABuukPCE2IFWAFWoLUUqBSAg7hf27oRyapmQBVyh1bjd/O6QJvbh2KPLbYAV3D6KSDXY9vuAUI4WwgmCRwBqXuHwdjqBlGutGxxI4EmYsJnod195WHthcJy3/baA5jFHLy3FBtG6H3h/LgVIHtOGVrthbiRsVZ3WZ45c2Zh1IQ31mMO09BOHTfSd8Gy3vb2NwK1sj1xjfq8ktaj9FmR23YFh4p3YQVYAVag7RVgAG77U4AFYAVYAVagvgooAAwAtQE0YjFGpCzOlSTBqokFWHGj5iRYNTj8qmVWBWANaE2W1BBMUnskPxvjWWh7EDN+PBKjPUUArPUV2c8EwKqFNa1vZX8jACsgHxlbgdxc6zHNuQaHg7tgBVgBVoAVSFCAAZhPD1aAFWAFWIG6KhAGYOstDEb1RwNr7NoVU3/lZXj25yGtsA8+OLFzzPZRL+JNsvzSQ7orWzuGvesO76F+CKLle8K2D9ZKJgV9aWWQZAwwbTS5V1OMcV3FaNHOMwKwBEtyCU5qTy7QmuXWUy1kHc4EwIrrsXR/vrtr/ftxfdcLgJPWwwDcoh8IXhYrwAo0tQIMwE19eHhyrAArwAoMfgVUF2iOtx38x9O0gloCsGJNhdHW+inc3z+HMXNbgD/s3PaAH9driCGO9F0vAE5aDwNwa34eeFWsACvQ3AowADf38eHZsQKsACvACrACTa9AbgC+9phD7JK7qQy26iPkAh2K083rAm2Kr1UswpG+6wXAikt30pgcA9z0ZzlPkBVgBVpFAQbgVjmSvA5WgBVgBVgBVmCAFMiYBCtwgVanObNrYmd/BuZaAbCYZVvO+V7yq8D9uRoAzpgEKykGmAF4gM5PHpYVYAVYgdCtVpaDFWAFWAFWgBVgBViBahXQS/34JY3UMkhZYoBFwV6hWIdfwbzG45nLBbpkW+cXhLUQ+/lljWh5PSVh/0PBFuvL/VmhvrcN/eBflFJIxjJIGdYYTZCVsB52ga72rOP9WQFWgBXIrwBbgPNrxnuwAqwAK8AKsAKsQBUKhK2+5Y78ON0quuVdWQFWgBVgBViBVAUYgFMl4gasACvACrACrAArwAqwAqwAK8AKsAKtoAADcCscRV4DK8AKsAKsACvACrACrAArwAqwAqxAqgIMwKkScQNWgBVgBVgBVoAVYAVYAVaAFWAFWIFWUIABuBWOIq+BFWAFWAFWgBVgBVgBVoAVYAVYAVYgVQEG4FSJuAErwAqwAqwAK8AKsAKsACvACrACrEArKMAA3ApHkdfACrACrAArwAqwAqwAK8AKsAKsACuQqgADcKpE3IAVYAVYAVaAFWAFWAFWgBVgBVgBVqAVFGAAboWjyGtgBVgBVoAVYAVYAVaAFWAFWAFWgBVIVYABOFUibsAKsAKsACvACrACrAArwAqwAqwAK9AKCjAAt8JR5DWwAqwAK8AKsAKsACvACrACrAArwAqkKsAAnCoRN2AFWAFWgBVgBVgBVoAVYAVYAVaAFWgFBRiAW+Eo8hpYAVaAFWAFWAFWgBVgBVgBVoAVYAVSFWAATpWIG7ACrAArwAqwAqwAK8AKsAKsACvACrSCAgzArXAUeQ2sACvACrACrAArwAqwAqwAK8AKsAKpCjAAp0rEDVgBVoAVYAVYAVaAFWAFWAFWgBVgBVpBAQbgVjiKvAZWgBVgBVgBVoAVYAVYAVaAFWAFWIFUBRiAUyXiBqwAK8AKsAKsACvACrACrAArwAqwAq2gAANwKxxFXgMrwAqwAqwAK8AKsAKsACvACrACrECqAgzAqRJxA1aAFWAFWAFWgBVgBVgBVoAVYAVYgVZQgAG4FY4ir4EVYAVYAVaAFWAFWAFWgBVgBVgBViBVAQbgVIm4ASvACrACrAArwAqwAqwAK8AKsAKsQCsowADcCkeR18AKsAKsACvACrACrAArwAqwAqwAK5CqAANwqkTcgBVgBVgBVoAVYAVYAVaAFWAFWAFWoBUUYABuhaPIa2AFWAFWgBVgBVgBVoAVYAVYAVaAFUhVgAE4VSJuwAqwAqwAK8AKsAKsACvACrACrAAr0AoKMAC3wlHkNbACrAArwAqwAqwAK8AKsAKsACvACqQqwACcKhE3YAVYAVaAFWAFWAFWgBVgBVgBVoAVaAUFGIBb4SjyGlgBVoAVYAVYAVaAFWAFWAFWgBVgBVIVYABOlYgbsAKsACvACrACrAArwAqwAqwAK8AKtIICDMCtcBR5DawAK8AKsAKsACvACrACrAArwAqwAqkK/P+TmMFNliPh5AAAAABJRU5ErkJgg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extBox 8"/>
          <p:cNvSpPr txBox="1"/>
          <p:nvPr/>
        </p:nvSpPr>
        <p:spPr>
          <a:xfrm>
            <a:off x="457200" y="6103294"/>
            <a:ext cx="7924800" cy="646331"/>
          </a:xfrm>
          <a:prstGeom prst="rect">
            <a:avLst/>
          </a:prstGeom>
          <a:noFill/>
        </p:spPr>
        <p:txBody>
          <a:bodyPr wrap="square" rtlCol="0">
            <a:spAutoFit/>
          </a:bodyPr>
          <a:lstStyle/>
          <a:p>
            <a:r>
              <a:rPr lang="en-US" dirty="0" smtClean="0">
                <a:solidFill>
                  <a:srgbClr val="000000"/>
                </a:solidFill>
              </a:rPr>
              <a:t>Source: Word cloud of tables of content for human factors methods books and chapters (edited)</a:t>
            </a:r>
            <a:endParaRPr lang="en-US" dirty="0">
              <a:solidFill>
                <a:srgbClr val="000000"/>
              </a:solidFill>
            </a:endParaRPr>
          </a:p>
        </p:txBody>
      </p:sp>
      <p:pic>
        <p:nvPicPr>
          <p:cNvPr id="2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7835" y="1447800"/>
            <a:ext cx="7315200" cy="4572000"/>
          </a:xfrm>
          <a:prstGeom prst="rect">
            <a:avLst/>
          </a:prstGeom>
        </p:spPr>
      </p:pic>
      <p:sp>
        <p:nvSpPr>
          <p:cNvPr id="42"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4</a:t>
            </a:fld>
            <a:endParaRPr lang="en-US" altLang="en-US" sz="1400" dirty="0">
              <a:solidFill>
                <a:srgbClr val="000000"/>
              </a:solidFill>
            </a:endParaRPr>
          </a:p>
        </p:txBody>
      </p:sp>
    </p:spTree>
    <p:extLst>
      <p:ext uri="{BB962C8B-B14F-4D97-AF65-F5344CB8AC3E}">
        <p14:creationId xmlns:p14="http://schemas.microsoft.com/office/powerpoint/2010/main" val="20920785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sp>
        <p:nvSpPr>
          <p:cNvPr id="4" name="Rectangle 3"/>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5" name="Rectangle 4"/>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6" name="Rectangle 5"/>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156" y="1447800"/>
            <a:ext cx="7772644" cy="22856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bwMode="auto">
          <a:xfrm>
            <a:off x="5887720" y="2240280"/>
            <a:ext cx="1884680" cy="350340"/>
          </a:xfrm>
          <a:prstGeom prst="rect">
            <a:avLst/>
          </a:prstGeom>
          <a:solidFill>
            <a:srgbClr val="FF0000">
              <a:alpha val="4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13" name="Rectangle 12"/>
          <p:cNvSpPr/>
          <p:nvPr/>
        </p:nvSpPr>
        <p:spPr bwMode="auto">
          <a:xfrm>
            <a:off x="741680" y="2602488"/>
            <a:ext cx="1752600" cy="369312"/>
          </a:xfrm>
          <a:prstGeom prst="rect">
            <a:avLst/>
          </a:prstGeom>
          <a:solidFill>
            <a:srgbClr val="FF0000">
              <a:alpha val="4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8" name="AutoShape 2" descr="data:image/jpeg;base64,/9j/4AAQSkZJRgABAQAAAQABAAD/2wCEAAkGBxQTEhUUExQUFhUXGRwYFxgYFx4cHBgaGhwbIBgaHBwcHCggHB0lHBwYIjEhJSkrLi4uGB80ODMsNygtLiwBCgoKDg0OGxAQGywkICQsLCwsLCwsLCwsLCwsLCwsLCwsLCwsLCwsLCwsLCwsLCwsLCwsLCwsLCwsLCwsLCwsLP/AABEIAMkA+wMBIgACEQEDEQH/xAAcAAACAwEBAQEAAAAAAAAAAAAFBgIDBAcBAAj/xABKEAACAQIEAwUEBgYIBQIHAAABAhEAAwQSITEFQVEGEyJhcTKBkaFCUrHB0fAUIzNTYuEHFnKCkqLS8TRDY5OyJOIVF0Rzo7PC/8QAGQEAAwEBAQAAAAAAAAAAAAAAAQIDAAQF/8QALREAAgIBBAAFAwQCAwAAAAAAAAECESEDEjFBBBMiUWEycYGhsfDxI9EFQpH/2gAMAwEAAhEDEQA/ADeKwffN+3vAR/yrhGsjT4TQLiXALqYhGF3EnDQDdLXBmkztselbOBcMdAjDPJUFhqek/wC1HeIu1tTcys7ADwjcwwgbTO9c/nLzfLKKNQ3Aa1w23qUu3gFiZdjM7c+tPTWnVAhXXKoMbAx157cqWMJjTiMyPZe3GU6k668tOUU5W2LtcnYuya8tBHumk8bqS0l6e/yJH1L+IosEaAGYEfDSlLtbJcgMynL7S6kDwyQOZidKOcNeCdZ1IoD2rPiYnP7H0DDbrsetXhlKxVyK92wQVzYnFkNP0WXbodZrCli+7uLTYl1UwfEZBiYPnW6/ezZSr3xE63PF02Eac63dllyi6cxBa5Pj5gKo0q0ktpLc/Orqv9A3iPCbiWFuDEXCWjwljpIneaB4LFnOFa8W1OYZtoA09adbltLhW28BBIkGCdNDJkDbpWY8OswLCWTCOHF0EGTEkkgSx+iZ0ikoumBsHfa5dt2+9vKrMFkOZ91Hr+Fe1ntq1+5IU5mvEMsyCF26TtU34AGvpezsCmU5RAU5T0rP2ivXv0izlYKLnhYZcy+FtJPnMcq0KvJpXWC1cJcyM4vX1C6ZXcsdBMzERQrEYt4/aMfWibm5au3ApBGRX28MnNpoY+iKu4hhTiVtC4wVAC7ZZBk+GJB2500o9oWMumCODYm7ccquI7uBMkDXUCPnRNbePF8Wu+YpIm4qKQJE899KC4a5btY+1ZS2DDiHkmdJk609qbkjwrsdBJ5bb1OWB1kxtwzFN7GLPvsqfsoNwfieKGO/R8ReDLlYiAomPZ1j5UyJj3tuq+yCJO/U0HGBD43vTb8SMAG6SvSddzy51kA6Am1L2N4vZt3WDuAQdRB6TyHSmC3tQ1vbPrWYqEfivFHR81q5lVpI8IM676jpVPZziWIv38jXmCwT4baToNIJU1l7aYEvdtBbmUuXEbbQZJ9+3lRvs/wk21tXC4JAIjL1BHtTqPdVNRKOlLUfXHyIp3NQS+/wab5vrfRDiri2mWSzKkg66QFGmnSo4+1jcpeziGuJMKRlBJmNvWrcVei7bnfr7mohhWPdshXKC2j9Dptp1FeV4XxktbUcaxVnbq6KhGwJ2ft4q4bn6RfxSFGAhQsGRvMa+oNW28FcLXLa47FkqwmQrEBlEAxEcz7xTFYL6sAuUgAEmJjmIoXgwyYu4VyKXRWaDIJBYAnqY0r0FyQKMPwVgw73GYuNNoU7++q+L8SxFh2C4h2URGZVn3wKZGzvqQrEfV3+elKXbmwchglTK9CdvSKLMjLgO0PELrkpetLbVwhLAFiYkAKFnUkDfnW/H8Xx1pR3rLlbTVBr5UK4Fw9MtppU3u8SCSJJzACVBEwKbONqM1m3iBIuOQkJEXApM+1tlDUreUgdggYjFWsjG0hzCV8E7+Q2NWnjeI/c2/8AtGiXD7WJVSHvJIZjohOZNcinUa6iT5c6rftN3ZyOUzDfRvX7KCkNQq/p+JCgi68HaDUMRxPFoAWe8oOxIiflT2qlTcVbSgCAI0nfoBX2Vi3iTQLpoTyFUFsR+G47GHEYcO94W3uIJOikFhInzFdPw+LRUJuOtuWZouMA2+k6+QoFa4ct8W1uyqowZQJBcqZA1MRI+Ve3Xw1sNeutaRiWeLhXPoSQImZjTSvL/wCUaqCXN8FtGLdl2DvBjnGzMWHodRS921usqsynWAB72UUY4e3gU7T8tBVeIvIt0G5Ecp+tPh+demlSoj2IPELWKtoGFxyTHhya69Nanwm9iiWW53wb6IgjT3jrTpx3iVuEkhmzrl6zI257TVrYljdBC7r57a0TCVib14GC92eg1+6tGAtYm4pKPc03EwfhRzFXWDrAibsHyEEk/GrOE4pv0i8sSFCwev51+FambcuBX4fxbEEqvevJbKFIBM/CaY+NYfEYdAzX2IJg+EaeulabGBSQ3cxc7xmDwJmTrPvrztHictpc5Bt95bz6/RDAn7PnWMLd/FY4KHXP3Z+kbYj4xt51s4Lfxly2zgNlGxW2IPXlrTPf4uqhnL+HKdJ0+G0RVHD+JKyq9p1CwoQAbKIzDyPKgYWsJxG/eu92rifNBpRXG8JxVoF1vIYBJ/Vjl03qlcdaOOud1GbKC0Dq2v2UwY5LgSVJOmoneYrBYnYniOORBcZXCGPEbSRrtsZ+Va+H8QxZe33ququyiWtqAZO0gkzFHnxNw2zKvoNiNeWwFXvmYLmUxmU66RBBGnWaYUYE2oDibd8u2S5bXXw5kJj1hhNHkoTcxVtXaXQQdZYCPnSMERb4vhbrXAETNCiYSdTM/wC1UpiMQLebKuQc+7ECjGM4jcs3fBbdwyrJUTGp+6smB4u7oyPh7gQ5hOQBYk/Dl8KbkdpxSb7BacRu3DlBUnoEFepxd7LeJlVQRn8I2B1+VaeysW7t3JHhcCSJMECaI8VtTcZgEGbU+HfQeW9SnNQVsMU5OhW7Odob1/vij2wAwyqEGbKZ8R+Q+Nb7WJvXCY8ZG8JP2UY4PoWPhEbwscvSruCcStDMLbBAXbMR9YHn7qeMlJWgSTQGw/Gr1sFUYCDqMmx86owXH8Xev90lxdiSe7BimXiwS46tAYtCs0e1roT5xXmMw0XUNpFU5WBjTQFfnvWTTAU4LhmLW011LyFi2Zl7pSSZAMGZXQdKu7S4bFqlvJctsXcKA6LoSCZldtAavRLot+FjEa6VDE2rqi14mPjnf+FojX1o0AzcJ4dftXVOKuWQCCUCrllhEzm6A8qDcV4zeF5xbWzcQNAbupmNNxvG3uplxDXTkDDvPFoHJgaHUTWDFq+dstu3Ek+0Rv5DSlnJQVsaCcnSFzE8T4kloXTcGVogZRJzRAiN9aOY3DY61ZW61/UqCV7pdJG3XStvaHBscPaPiXKUMA76rv1qjEPd7tpzHecwg8vlvTLIK7A/Z7jmJuYhAzMyKwLgIPZEn3TEVq7UJh7dgv8Aq+8PIkZyWBmRvz+VG7WJJuzBEAzAiQCDA60u9qrdhLOYd33zHaQX8W8iZ0rz/Fy/zaavvj+dHb4TFsYcH7A/PIVl4haZmIQw2XQwD8jpWvC+wPzyFYeLiQ4G5WB68q9FKzhusinhnxTWLt1nVXtlgF7tYOUenXzq/hmJxr5QLtqWGaDbAyjT161nwN5v0e6uUNLuraToJB1FVdiNLslcs2zqeeq0+x02BTTdDELOP/fWP8H8qxPiMb3vdfq2bcEIII99b7PG1N3J5xPn+Qana4v/AOq7pILqueI5QR99TcZReUNGcZK4g4YzHBipBAG5FsED3iqMVxm8sjMp/uCmi9jCC4ynU6nKTPhGsgQOlJfGZ78sGkaQukbDWd6yyEt/Tb7gd41pF3goJj05Vsw+KQQASfRQJpea6WZidvPWBymtmFuENM6AzW2rkIyYa/PILPPKv4Vqum+oPduhHQrv8D91CrOIBMT5wIouMYqLqaVySCoNgm92gxCnK3dg9Cp/Gr+F8avvdRGAKlhPhO06ka15g7iXXKmDz1AkajUTRHCcRFy8gyKChIkGdyB0GtGKU/UuhZ+h7WOSUExGDtFmL27ZmZzKDPrIo2lJfHMcS7LIChjMHfp76WUklkGnFt4MXaDtV3NzwFSoA+iSZ56yNNuVYD2xfLOUieWUgwfU6+6gPaWykHwAk667/wAqH4TFF7arEQArrO45MOh5eo86Xfas6PLSHTgXHi5Pd5A3MZQD79K23eIY1ryoqYcqwMO6nSI0Ou9K/B+FMl1XVpHM/iPkfzDstx7ZDe/X8eY86TfnJpQ9ijEW8TLZRh/ABnhWHiiSNDttQXAPfuEvbsWjJ1KoRJ8zOtN1nGszMYOUgHQeQ50vdmOJFMOIOue4f/yNV/sRp9mHEdqcRbuG13VjOIlSpmTtz3o1xLi+NtIjtbtNmIUeFhGbYb6axRO3ZtXGuXDaQuSDnKiZgRrvUuIO4tGVJC+IAroYMj5gUU7dCvAtcW41isMnePYRs2ihWYgseUA9Jqnh/afEtaDth0GYmNXMctdfCd9PMUwJxlrtoO9tZQypykRoZnnG+1CrPapQIyD9YS+7fRPyHhqq05PFCeZHmz6z2kvoD+oUganNnMfHarD2yu/ubPzq5O0S3oXIIvjqdANPhpWi7gbcn9WtLKFYkgxknlGfiHFcTbgXMnlpI099D7PGrzXAoKZnMajQz11rX2zlgpBymeQHw2iveA3YSyAssCTnOXX2ugmoycbVlEnWC8cQxFu8iXcmUkTlG45ga0P7UW7Nu0HHd94SCQSM2pBM9KP4pO8cFxmjWSJOkbTQLtT3KWCwyG45DEGM0A5zPMaCPfXH4yTjqaee+C2jKoypdDDh/ZH56UH7SXSqyImRuJ60Xwx8C/npWfF4ZLjZXErufcD0rvOdCgvGrqjw93/grFf7WYkEKBakmB+rG9NtnhNoBgUUnMSsg+zI5+lfX+GYfKxFq3MShya6DeeRrBAy43FKJuCyNfo2xtyr7/45dGoNv/tijz3ka6qlAAASwPiGg900KsYe22NvBlDWwilUCxBMa7jzrGMydosRMBl1MDwc9qDcaxRN3xkZiYPqN9PIinexaS2txUSM10BfDOXwodtZ1M1yjtJjSbziRuQeWsmRTJGsIpcB2PLXz+VakYbnb30vcNadCTptl5dfTf5USLkmDpGnp0HwpZOh4qzXisSyvod9uVardx251gF9TAJkiiOCcdfP0rmnlnbDCLrBdGDCQRr8KZMBx7EPct/qAbbOFNwT4QSAZ0igrYcbhlNMXZQQjgEEZ0MEbGR4vz9WtpNp0J4iKlHcN2PxGS07TEKYPnXNMNjVuFiuqoSJPNufr60zdvONC3Ya2NWYa+Q6e+uaC9ds27SGVZxnmDBZiSBpqIGUbU+ot3BDRVK2HDYDTImaHDhbJdlVzaGV2zLzE/OtPZ3ipvEgjxKYMbUx2MVZJysYYbGJ1rnzFnbSaI8HtZUDIcyHUBhqI3BHIjbyrbisaDbIAIA3B2H58q9W2vIgTqOhP4/bWfEpMkaHmKWyTRLC8Za1byhQdevXf51mwnELVsQuGgSTHeE6kydx1NeYPCS5V4yiCZ6HpRpuFYfOROmXwxO/OYPpXXpfScup9WDLZ7TBQQLG/wDEPwqbdrniO6Eeba/+NWjAYfLbJA3h4B10/tdakmAsZHBA9rQ5T7JbQTmmY0qpJg7H9vGtoWOHDBdSMw+9apwPbHvLQunAhUdmCMcsPlIzx4dgTFFMTw7Dql0qo1tNuDsQQ0yTpX3Ebdt8PbRlhU1Gp00PSjwCkYT2ktn/AOlA9Cu3T2akvaVBoMOf8Q/CvuO2wcMndooeRuN+R1A0pcODxXK2n+L+VYZBPiHajvAO8sIwG3iP3Co4XtMEAyYe2I2g6+euXzovf7LYX+L/ABn8KwY/g1m0yhB4W3kkxrHMaVLWk4RtfH7jQ236uDy72oZ1KG2oDAqTm2DaHlVnaRLS2Xfw57hhQfaiYPugGvOK8Is2hmWSdAAW6mJ2mreIYe1+j5+dq3lAb60aR11Irn8b9MXfa/I2ly/sE+E4nvLFu5tmWfjWXi/FDh/GFDGQIPnP4VLgGmGsj+HT05fKpY+yrBgwnTTYwdYOtdadol2BR2wf90nx/lVdzthciO6SPU/hRtOH2VZSqRyPhWD56TVDcAsF2a5nIc6BTlC/LU70xsAH+ujtc1s28wVjJJ2jUDTnVuC7SOz50tWxccAGASxGmlHsHwuxbRkKC4fEcxUEwduXIVsw2CtizZIUeEKRoATA01AoNJrJrBfEuO3bEEIDmMmQV1AHmeUfCuUcaK3cWxICqSXIHoWIn1rsnELC4hQHSI2g1yHttwk2L5KElfmJHOsNHkygd0ymIDCQJ0IO8cwR0MzWxL2YTOm2nu+dDMae+hwAMgXMJ3HPLUuH3wrMNSsmPz1pLdZOlxW7ATwlskmNTVzAq3jJ6kCazYe6VbMKYeGMHOZtDrr93pUngtybbN5VSR7KqPCDsT1138jR3szxAIxTKzd4VAIHhUD2ZMzO8+6gPFcUtu2Afpt4R6czRfsupV0htSYZZ+ievpvSQfqs2pC9Noy9srRfEhXJILgH0J6elZOL4y3dKg5JmFOsydNhv6Ud7YoBdDx0A+Yrm9pbiXlu+LKrSCNcvqOm+tP2Jp/SdH7PcHSwjhRqZzN1Ma/dQLg/Cry3XzDOCfCT7/pZpHLkfSjvC8YbllgCoeDrOskbxuKl2cx+YEOIddG/GpuVMvstGjilgjDOXgsEOo68qC8HxbOgZjJAiTvy5+8aHrRjjl0m2VH0tKXezV5SGXpMHzHtD3Ukcpi6ioOpj1BDsuYARA+ytt7jirYOI/R2KrcW1AgsWYaaTruBWPha2QzrcGY6GImAdjW3s3xpbVt7T2RcAuC6DmIhkIy6ZTsVBrq0qSycGrL1YKL/AGjVGKPhWVlPiBKyCOWhqr+ta6g4YkHzFVY1bTlsRdcp3jliG0VcxMDNGvSl++SLlwBCqg+AswlhG8EyB61S17k7QzXu1aMpVsM0EEGCNjWe72stquX9FvkdFAP3+dBrONIjwiVH1x5/A14b5di0Af3ga26PuC0GrnbWzAVsNeUjXULOvIy3nUP66Yb9xf8Al/rpY4rg3fB23t3Ge9IDKqoIEncqJJgDc860YHBDu1zL4o1kSaWWoojxSfY5YvisYf8ASmsOLbKDoRMctNqEYPtHZxLQtq6ckHUrG/r5U+37CsndsrlIyx3mkdNqyWeD4dDK2Y0jR40+FUaTVMnYmcWxLuRNtUTvECxvowkHX1+VXJgbYS4Iym8VM6wSNST0po4pwq2yaIQQcwOedfSsQwIZMrDbz6UupHdFpYseMqdkcHbyW0XpIrPxHiKWZZwSDC6e89a23LMRG1DeK4AXgykxHiGsSYOmtL9EPejLMjG/aexMlbm87D/VVf8AW+wM2t2CZjKunkNftqm72bXPZUsYeQxDKcpCk/dXmH7M2hizbLEoLWaSRuTA2Hryowk5KwySRK12nw6ABlxBY5tWUAmSZ0BitR7XWktj9XfCgAAtb08udRxvB7HdXC65nQNlbXQAdQRr7qox96xdw6obbKi5Srd5uVjTzpnJDR0nLKRZZ7VIZBW4oGs5Ao8t250j9tWL+JGY9RG/mY5/KjuPxhJA16zB57bjp060trca7ccKfCNSPMac9jvSNuzojpKMflixhr5X8K18PaXJPMyffU+JYCDmUGCdR0NU4RijCfSi6awCKknT6CuIOWI3FGsJdzssbHcfbSxjbxzCj3DLsFD1+7eoyWC6ascGs5k1iBtI25D8+dbOztyzbvKgOrGBEwT6jp50urcuOQQdBrrqPl0pn4Nwgh7F4sIOuXLEaHnNHTWSWu/RkMdr+HF1QrykafEUjWrNq4oXNDDkPKn3tvjWt4S9k9sW2IPMaHbzj7q5HgyUS0wOuQH5U2rCs+5Pw028ew/YHhahMpUMD12+G1aMNhEtuWCgbDpoOVB+z3Eblzwu0CNCBrR2+VRWZjooJJPlXJJvg7rEftVimv4tUWctoj/Edz6xp8aJdluDm0rE7STPLT/c1fgOHwxdhq3iPqdTTVg8MSog6R+flXRPTlGl0cnmqSbAfD8aiXLrQW9kLGmg11n4e6p8MRfH4S0677STpoPPfyrVjezWcyLuWRMKI06kyD76jhuzly1OW7vEyC0x6k/KrNZwjhyWXnQhQLSrl2PM77kgz/KhPHLCmbuoYlRE6bxt8aLNwu7+8X/D/OsWL7OPcgPcEBg0AcwZHOl2sGRbvEZm+P2+VbOHYmyFh7RYzuHjTpArZe7Fs0/rzrv4SOv1WHWrV7KXB/zF+B/1UIxkkkA94NicOLK3baBMrQc7Scp3BOoJg8zppXt3i1mTqn90gj7K9tdl7iplFz3ktMCNIzZTsNSJqtexzczbPmUE0WpBGk9sT9Q/Baj/AFvP1D8F/CuZ3+3bLqbC+mYE/Jqp/wDmJ/0F+NX2hwdSPawn6B/y/hWe72kj/lnUgfR51zr+vlyJ/RhHWTz2q+x2yuPct23w2TO6qC2YbsBOo5TW2mOnGgfE+I2rBLXVdhIAyAkzB3A5UazUC4odW8VxdRqiZzz5QdPOlqwp0CD2uwIZdboyMzQUOpYEEfOi1nF2nunEZLsNbVQCnIGQ3XnQfE4ay2EZGclnkljbg6mTy06UZ7TdoThrQyKsmEtrG7cp8hvQwx3GV/cwcV4vaCOLaeJiQS4jLOh0O/OsPELoUACAAPz6Uv8AE8YRbZ2M+zJP0mjU/wAqo4jixcyncuuYLMaE+03QdBU5HZBKNL4NuKx47wgsDHrygUJwmMtkOZ1JEEb6TPLz2qm3jgSxhIHmTr9lV2AsHN7J2AInyPrNZ8vA/KjkmztbbQq6MY1+z1/kax4zDsSB4cp2PX+E+YracMSpBUGdj1HIjzHy99Qut7SFJ2IgnfkR9lZR7QHL3K1sDuy8yq+0CNj0/CjXZyxhr1tjedrZXxabR1HhJBBpexjMIDAC3cgFgOhnbqOle8G4q+HuJctaFGB16g+lMkSlJcHYuE9k0dCyG8FIMG5KrtoQCoZvsNMWHwyWQPpZB7R6xGg5fbrXnAO0QxuGF9QQZyuv1WEZo6jUGvsfiEb9mwePoSAx6wGiTVIKNnJOUnyDeKp3iMra5gZ99c14Vgzlso39g+oMV0MY5XJg+IbqdGHqDQzG4ESGiJM/3hrPv3+NP4qNw3LofwsqntfZh4XZNpihjTn6VT2h4jnK4dNS7DPH1F1b4xHvrRxcszBl00mo9luEm5fe5z0QefM/Z8q4NCG+as7taWyDD1mXUqqliYgASdq3WsNcw9llf2m2XmskT9ppo7K4dbdsyAp5x6mKx4hM99TBKyOXI136mruwjzIxpmHE28p7vmINw9WjRf7KjT40SweEm2Cx0Izx0GuX3kAmsXHVytcPNrho0mHzMloaKig3D18OVU+Ez61MzFPtBxaxhSnesVDglTlYgxvqB6fEUNwnanCXXCJcJY7DIwn4rR/+k/hP6Vg7yoPFhwLiR5A51Hqk6dQK4b2bn9KtalfFvG2h60UsGR2lbq9T8D+Fe5wdvmP5Uv4XiwVQGDuNT3mVdp5gbQPLlWv9MzIWVWYcmURPoTFLYWuwoXP5/wBq87w9aBIbpDMbzIVlcuRTGgIkxDHbX1FYzi751W60f2V/00cmwcVe6SK0YKAVZlDIGUsuYDMARI6iRpNZLbQZIB8jz+FTtH8xT8mGbFcXw7BVtYNLbZ0IYXCSIYEjbntPnTL22v3e+wZu2hbi5Ii4HnxJ0AiIrntk+Jf7Q5eYrpP9Jh/WYP8Atn/ySlWnGPH7th3NjzgrnhHpWLElSXm4bZI8BDZfFrE9R5Vbg28I9KAdosM9wKEjRlYyY0ANYyQRxHCrRsBcwN3JBJfQvGp9J12pN7V4/Ni7dskE2rUmDI7xhJj3ZaONfu/uh/3B+FIt64Wxt4sIMwRO0CInppSNKnRfTk3JNsq4pigYXcAAKvnzZvfOnrWTC+K4zMfQeXKfcKy4lpuvHTc+6T8Jq2w8MSOg19YrVgbdbM7ShJA/M0RsYoMUDIBIjpO+1VWbJuZlkzuPt/GvreFJTKQZU/b/ADFZtZQ8YzVNB1bqeE5pzaEE6qRUrnDpMSAd1PryPl9lYLfDs4kHLcGqtyboGH31LCcSQKUvAq32TzHlUeeGdG7biSNL4QsrWmnXUA8mH40EVcpYEbx8Rv8AHQ0fuw1sXAxlYDenI/ZQTi6sDOhHtDy+sPjr76pBsjqKPNf+HcewmOH6Hbtc1thhHOdT75mjtpFZJ0JOvp1rlXY3jZR7XJTt6N7Q9za/3vKumJfCPlPsvqPI/wA6p0cc1UgbxPADQgQw1DDcGht9ywKnRuXryPodqaLsEUtdo8Me7Ny37Vrxeq/TU+Ua+oFPCX/V8MV+65QvX70Cmr+j20Cty65C27fgzMQBm9q60k7SQuvNW60gcfxaO1t0eBcWWHNSDBnpP3GtGAbNbVWJZBJVM2gLEknL1JJM761zP/FaOxp6yTR2W52lwiIMmIsnUTDAz8KowmLt38Vba26supEGdhqKV+zHDcLeypduOjEaIEygxyD6gmOWlYuMXWweJDWrjC2EICyCzMcwM6aCI1pVOlufAnkJy2JuxwxuPtNie7gOFJzeRJ3HWNp9aN2sR3eYkb+KesD8BXI+EX7r31e1JedvreW0R610S3xG7ftLbZERmJzZWnwDmfqyZ0k6RrrQ0dbzOVRtfQjpqk06590wlwIlldz9Np91cq/pGw4s43Dk6BVua+U6faK6pwl9XRdliPvpF/pcwbd5hb8eGWtN6mCvxAb/AA11Lk4+wPwfE3QFGQpaOYoRHiuAGJO8QD8K3uTcwINpwU/SCgg6EMwUHTkGIqXBMQGw9pTuC5XyAAXT3uK+xF9gq2lUEnFExIGikOfIDTnTTW2WB9Jb4Z+4sXeMqoZHuKrZtFLTplEDUyQNvdTLwjh5ayp15/JjSvj7KB3ygAkyw6NABHyrrPYrCBsFYMbqT8WY1t15A1tVH5Rovwpm/VwX3bZkHLlm++hFacLiIK6W9CTLLO/XmayMb8U5yWZLaTuynnyA1Hvp4/pFeWwp/jP2rXObmIJCiF8MwQsE+p50zcV4vcxZtA934PH4QeqyDqfu2NYx1LBHwj0++oLZzEjbb76nhPZHp99W4IjM2bov30hgQ9wrcZSuigy0jl5VyLEYpnd7gmXYv8yYrrvH7DJbxN1WH7N4EdQa46B4Qekj5fn41ikPgrYy89RVq3gKy5yI8vsr0CN6DVjxlXBr75w6sulFB3jMVzgZvIb8uXX7aE3Jyz0NGLZQhGGY7dBt8aVrKZaDtNZNHCsKzHxXTHQVjucKTNdWTIJynpqflRHAXclwgrz0Mmp4xsl55RQGWef4+tJw2rK0m09oI7OXmt3WtN7LAgg/d7q3XsMYa2+pU6HaVOx+FYuKMYS6oylTlJGkgyR99b72KZrNu6IJWFY9VPXzBijK7wJFJKmv6I8HuwqiTKnIfIj2D71ge4V1/CXxew6NziDXGLV3Le8Wi3RB6Bhsfz0rofYbiee2yHdd/wA/GqRfRDViqsb8FiZEN7Q0Pn0PvrNxTEoiO9z2Apz+axqPftWPH8QSyveOwUD/ADdQBzP4Um8f44cWpVCFtA7HckbT+FZuhIQ3CqNfzrR3s/cObJoSdvKgdu0waOVMvZvBHNm28659R2dsI0NPCMSVuJLEww8BnWDplPXy50Q7U8Gdkdx4kOp0koRGo5j121187OA8LZ3BuDKqQZO7MNRHQTpPlTPjwvdsWYquUsWXQrlGafltzqb0N8Kf3QstfZqJr8nNcFxJbCkDMAwgMJGUSQRm5AjmPvpp4deN1RcR0fnyHKNCv4UqpczRdtgK3O39FvNeQPl9lFcBh7VwzaVrF36QXQMf4k2M9R8aV32XhGMFUR67MH9Y2hHh1B6zUv6QuHd/grgAkpluj+4Zb/LmHvq3szgHtZu9MvttH3mjdy2GBB2Ig+h3rtivTR5WpNeY5L3OL8Dtv3rwAQf2fi8K5X8QIHU5fTKKvdSzhXhbveXgxRiQAyrBE6z7qIcHwZS7cBI8DhSOeYs+Yjy8AodisUi4xgWiCxPlKp5/dTXbVfBVY3fkTsely3duImQqpgkkg7cgARtFd97JAJgsOpOotrPv1rhF1O+xF8W/ECxgxyCgEn36U1IWI1dp10zHTXbflXRDTcuTk1ppcCnj+x+HhFXOMoMkESxJkkmOWgHkPOsY7GWfrXPiP9NMOM47aJjxmB9TLpJGxg8jvVVritogGLmoBH6tjoQCNh0Nc5cDL2Ms/WufEf6ameyltGRla57SyJEESNDpR63xG1/1P+0/+mpHiFosi/rJLrH6pwN+uWKwBgsiBQLtDxC5aE2pmQDEbQetMjLSt2qbKoOUnMRt5A9T51maIAxvGsRctvbbPlZSDomx9NaTmtkDL0J+6uhcF7thNy1OseIkaf3WpH4zbFp8o5Egj0Oh94pc2VVUC7g26V4P5VZecFfOartsOdMK6urN/DbWeV6iPfRTBsoSCw08/wA+dLyXDOmlacG6hoYTmqc4WdGlq7XgYb3ELIymZkDYHcafdVXGMW15AyIQFgZjpJJEAVksYYeKcqhRmk9Bv8qpxF4taDMTBYC0nWN3Py+NDYk0yktRuLT/AEI8RxTHLI8ERH8Q0/GvuH41VttbacrHX0I/Jq5rQiLrFiRKgc/L+flVOH4e11khQA5IB2AK7jyka0yaSJTtu7JEErlnxaFT1ZenPX76YOH4q/ZY3LaWxmGqu0T5iOczp50I/QWtBLgeQJ5ezBgge6trBzIchSPrHUj03oX2htqdqTJYviD3GzXWZn+qwgAfwwSCPSKzse7Pef5f5dKtuWEOoLETqIiD1G8f71pwdldS0mZgHX49aEnt5Kwjuwv6NtnB96q3dlI/Pwpu7PYPKisdtx5/yoD2d4ZevBwNLcxmJ58xG+0U5WML3dtEBJCiJNJGFu3wT1dTbHankIJi4I9B8p/GpXb5dGTMfECNzzEffQXEOcwr61iyDI5GaucQsWMMUut4yMjQ0+gPvEEU39ieKtfxtsKii2C+u5bKp1/hUMRHU0I7acMD/rrbFQQM2XmvKR5SRTN/Q9wgpbe62wm3bPUE5n033jWTzqMYLcdU9VvTOhYmyHEH3HpWfBAiVZiTyBHL762NUXWfWrnExI4vgUGIc5ROafiJ+8/Gl/H8BtsWbUE6mOsRTJ2kV+/JCmCB05CD9lCXW59U/EfjTKg2xawHCBYd2USW01r18LdkwU+dF8ZnRS+QmNYkUGuceMnwr8aeLd2hXFPkF8Qs2HdibrBicvsaSCRqefPnUcDxi0iKqupCgATpsKvxXAwT+0M5s85f4s0fdQpODWxbti5aBYLEq0Zid820kawa5mlKk5NHQvsMFrjiaQVPoZolhsRn5RDdaTsVg7SshS2bckgywIjLtzphwaXTlKXEVAwzAoWJjeGzCNPI0NkozWW18iypoYTS92hWVUAE6nQR99MNLnab2VMxDa+h/IqrEiZuDgMh8JHi5+gpN7b2VW/mUgggZo5HY/YKYuH32ay2XMNSJPPQa0t8UtzaYEEmRl65uY+E0pWKyK7rGlQrSdYBHLfyqFyzrpTWK4Po8GtenUacqgoir0gHXas2FK+TZhmBtktOWRm8wPoj1NZmum5dHKSAByUchUHJUAfROoqXD7UtmMwNfeNhS1XJRy3NJfkOPe0zAeIjKn8Nsc/Vjr7quwrFGRVDQE131MnX13odg7jEFi2s+lbhc9mbnLr5nzpKVOzpV4aRZjsKww8ssbsZ03nr7q8vuoS3eJkwM35+XwrHx3GKUCgkk0QwGEC2Eky7if7I5aUvCTGu5tfBWr5/E5K2NNF0a56c489qaOA8LS+W0Crb9lBsSdJ/yj5UBwGAuXj3aqWg6v8ARHlPT7aeuAcIfCt42BzKAAuwAnmdzrVFEhOeG7yzb2SELdQ8mHzH8qNXbU1nwmHC3LrAaMqvpzILT9orfzn3fnrTHIwVfw+seVY0wp1NGb66j0r63gpWjRrA1u/l8DQUO4I01p+7NYxEsJaVAgUQAD89dZnekjHcOrfwnElYDbjT/ehQG7R0YNXyvQbh2OkhaJ4q6EUsxAUbk0UIwF22L9xnspnuKwhZiVPtQT7j7q55je05Swt0ISXgBJgyeR99OON4mzuSCQNgPKuZdreGuMwtd657zNkWWiZMgASIkfGiFGj+tuJuDJ+izm8OjgnWsV0IrMpKgqxBBA3BIO9UdjWvNiFBzFUkNIjLoRBkaGeVZu06MuKvAMQM07/WAP306bQ0Ury6D9zGuFzELEfW/wDbS8zs9gG7etuQuYLlXQ7cjM8vWmTjeQWlUJ4nOUGT7iflQ3C9kntSzG2dIMAk8tYCzyrhjCbVt217L9Dq3wTwqF/BgB1cdSNiNY6Fj91N/D8eiwrOoZmBALAEzpoPWoXODFkADBQHBHhboeRA61da4eqnxBWIYQSu3pOtXjqbnTVP2I6iV4doY0NAe0LsEhBJJ6Ttr9oo2jaUK4ncAEkTEnn0PSqMkgT2dx73lfvVUMrRAXLpAM/OhHauLd9WaQhTSBoWls2vWAPjRzgBm3OUiTMzM8vdERRc2lYZWUMDyIkfA0tDxntdo4zxABXlNRv8dxWa8PFI1BExTBx/hm90AKmRWAA3ZvEwjkFLR6AdKW0eCDRQzlbJ3HBByiBVSHrVoWdR7xXpw2/lr7uVa0ba3ksuTcZV9Fou3DVVSC+gkDbU8zHITQa0hgE7UTU6bszHXpFJL4ZfTXLayzRhOFWwss515CJPyrclrDrrlmOpnb89KG3cQEgsvpMk/bFaHJa2RJXSdOnoKDt9jxUV1wD8fie/vKEQBRsAN+po5bcFQu43kdBAj561HgOFW0rsCpMSST69RVmBUhF1X2CdxW+EgwxbbzyM/Z66BddAIAywPKAfvp3e1ntjqBpSJwlv106aov3fhT3wu5yp9P6Tm1/rI8Ev5rhQ7i23/ktGrdjWgHDkyY/ya03/AJLTnYtTrWIsC4jDwR60Qw2G0qWKs61vwluiI2CcXgtRpXg4UM229GcZa2rV3e1EFiTfvvZxAUQAAGEnWOe88waWV4u2MxpTE3XyI821BCppmg7QSCBrTn2+LWrQvIFOUgNIOx2OnnHxrnzdo2O6W/g340Cipo6EnD8OdO/b/uJ9hWkzjy27WMIW40ZMzEP4twCPDHIDTy60PHaA/u7XwP41IdoG+pb+B/GtZkkMfBLGEMi05UsczTckk8yS0zrOtB+0HAcI2Ics5JMSe8/hHQVnXtAf3dv516e0Z/d2/nWtjY9jTjuzN+6LeddUcOIncHUez0o6+CufVj1JH3UZuVnbf3UsY1wJJ2DV4e3ML/iP4UD4vZKMxzKTI0HL1P3UX417JpexH7I+6mrNmQTRqC9oOI9yqsLfeEtEa6aEzoD0oulQHtUWFATgeJNxWY2+7lpA/ta9POjCGsNn23/u/Ya2cjS9B7A/GuHNejKwC7EcyPz9gpX4j2VB2BB8vzBp45VmuUl0McuxnBLls6eLpGh+H4Gt3aXhq4ZbSgzcZZbXltO/Mz8DTTxj6PrVPaj/AIRfzzo7g1XAjWMWYCmIncz91H7IJIZEFwAAHu2DHbmujfKlg1dgv2ietM4Jjx1px7GPjuItOEWCrdGWCNqowOKHsHUlSPfOlNPFP2C+lIV726moLgqtZ8jPdtBbTfxafn51G3agR0UD4x/OhTeynqPsojc9k+o+w0u1rsstVSvAa4MYdGPoPSPz8a6Fwz2hXO8H7Vv3f/1XQuG7j3VbT+k5PEZkbUs/+qtdSHX/ACz91MPCsRCQwg7/AMvXyoIP+Nsf3/8A9b0a4h+0X1+6gyDNhWTNX4ff3VC3tU7W9FEmSxp0FaFOlZsbtWhPZFMYHdo+HLiMNesNp3iMoM7Ejwn1Bg1+Y+KYe1bcpmuBhIdGLTbdTDKY0OsiROxr9Qt+3X31zjtB/wATe/8AuN9poLkePBxsd1PtvE8mbUcxRfAY63h2D2rjXADDW3zEMp6SNGHX8ad7lVNThN2EurcRXS3KsAQY5Grsv/S+Va8F7A9KuNJtRtx//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333875"/>
            <a:ext cx="2390775" cy="19145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717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19399" y="4328260"/>
            <a:ext cx="2882011" cy="19201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7174" name="Picture 6" descr="http://t3.gstatic.com/images?q=tbn:ANd9GcTcVNiZCMQleR1UXbnPLU6531zoD2zsaVIxzwA7dimExXu8LerJ"/>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1200" y="4322472"/>
            <a:ext cx="2894151" cy="1925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2" name="Freeform 11"/>
          <p:cNvSpPr/>
          <p:nvPr/>
        </p:nvSpPr>
        <p:spPr bwMode="auto">
          <a:xfrm>
            <a:off x="815340" y="4658360"/>
            <a:ext cx="1254760" cy="1590040"/>
          </a:xfrm>
          <a:custGeom>
            <a:avLst/>
            <a:gdLst>
              <a:gd name="connsiteX0" fmla="*/ 662940 w 1254760"/>
              <a:gd name="connsiteY0" fmla="*/ 617220 h 1590040"/>
              <a:gd name="connsiteX1" fmla="*/ 774700 w 1254760"/>
              <a:gd name="connsiteY1" fmla="*/ 617220 h 1590040"/>
              <a:gd name="connsiteX2" fmla="*/ 805180 w 1254760"/>
              <a:gd name="connsiteY2" fmla="*/ 551180 h 1590040"/>
              <a:gd name="connsiteX3" fmla="*/ 805180 w 1254760"/>
              <a:gd name="connsiteY3" fmla="*/ 447040 h 1590040"/>
              <a:gd name="connsiteX4" fmla="*/ 845820 w 1254760"/>
              <a:gd name="connsiteY4" fmla="*/ 419100 h 1590040"/>
              <a:gd name="connsiteX5" fmla="*/ 838200 w 1254760"/>
              <a:gd name="connsiteY5" fmla="*/ 363220 h 1590040"/>
              <a:gd name="connsiteX6" fmla="*/ 817880 w 1254760"/>
              <a:gd name="connsiteY6" fmla="*/ 345440 h 1590040"/>
              <a:gd name="connsiteX7" fmla="*/ 815340 w 1254760"/>
              <a:gd name="connsiteY7" fmla="*/ 266700 h 1590040"/>
              <a:gd name="connsiteX8" fmla="*/ 810260 w 1254760"/>
              <a:gd name="connsiteY8" fmla="*/ 182880 h 1590040"/>
              <a:gd name="connsiteX9" fmla="*/ 756920 w 1254760"/>
              <a:gd name="connsiteY9" fmla="*/ 124460 h 1590040"/>
              <a:gd name="connsiteX10" fmla="*/ 749300 w 1254760"/>
              <a:gd name="connsiteY10" fmla="*/ 58420 h 1590040"/>
              <a:gd name="connsiteX11" fmla="*/ 650240 w 1254760"/>
              <a:gd name="connsiteY11" fmla="*/ 0 h 1590040"/>
              <a:gd name="connsiteX12" fmla="*/ 553720 w 1254760"/>
              <a:gd name="connsiteY12" fmla="*/ 2540 h 1590040"/>
              <a:gd name="connsiteX13" fmla="*/ 388620 w 1254760"/>
              <a:gd name="connsiteY13" fmla="*/ 40640 h 1590040"/>
              <a:gd name="connsiteX14" fmla="*/ 363220 w 1254760"/>
              <a:gd name="connsiteY14" fmla="*/ 96520 h 1590040"/>
              <a:gd name="connsiteX15" fmla="*/ 330200 w 1254760"/>
              <a:gd name="connsiteY15" fmla="*/ 233680 h 1590040"/>
              <a:gd name="connsiteX16" fmla="*/ 347980 w 1254760"/>
              <a:gd name="connsiteY16" fmla="*/ 383540 h 1590040"/>
              <a:gd name="connsiteX17" fmla="*/ 347980 w 1254760"/>
              <a:gd name="connsiteY17" fmla="*/ 449580 h 1590040"/>
              <a:gd name="connsiteX18" fmla="*/ 266700 w 1254760"/>
              <a:gd name="connsiteY18" fmla="*/ 525780 h 1590040"/>
              <a:gd name="connsiteX19" fmla="*/ 127000 w 1254760"/>
              <a:gd name="connsiteY19" fmla="*/ 645160 h 1590040"/>
              <a:gd name="connsiteX20" fmla="*/ 35560 w 1254760"/>
              <a:gd name="connsiteY20" fmla="*/ 797560 h 1590040"/>
              <a:gd name="connsiteX21" fmla="*/ 27940 w 1254760"/>
              <a:gd name="connsiteY21" fmla="*/ 904240 h 1590040"/>
              <a:gd name="connsiteX22" fmla="*/ 0 w 1254760"/>
              <a:gd name="connsiteY22" fmla="*/ 1043940 h 1590040"/>
              <a:gd name="connsiteX23" fmla="*/ 30480 w 1254760"/>
              <a:gd name="connsiteY23" fmla="*/ 1262380 h 1590040"/>
              <a:gd name="connsiteX24" fmla="*/ 127000 w 1254760"/>
              <a:gd name="connsiteY24" fmla="*/ 1473200 h 1590040"/>
              <a:gd name="connsiteX25" fmla="*/ 106680 w 1254760"/>
              <a:gd name="connsiteY25" fmla="*/ 1590040 h 1590040"/>
              <a:gd name="connsiteX26" fmla="*/ 899160 w 1254760"/>
              <a:gd name="connsiteY26" fmla="*/ 1590040 h 1590040"/>
              <a:gd name="connsiteX27" fmla="*/ 924560 w 1254760"/>
              <a:gd name="connsiteY27" fmla="*/ 1557020 h 1590040"/>
              <a:gd name="connsiteX28" fmla="*/ 891540 w 1254760"/>
              <a:gd name="connsiteY28" fmla="*/ 1343660 h 1590040"/>
              <a:gd name="connsiteX29" fmla="*/ 955040 w 1254760"/>
              <a:gd name="connsiteY29" fmla="*/ 1287780 h 1590040"/>
              <a:gd name="connsiteX30" fmla="*/ 972820 w 1254760"/>
              <a:gd name="connsiteY30" fmla="*/ 1206500 h 1590040"/>
              <a:gd name="connsiteX31" fmla="*/ 1094740 w 1254760"/>
              <a:gd name="connsiteY31" fmla="*/ 1112520 h 1590040"/>
              <a:gd name="connsiteX32" fmla="*/ 1102360 w 1254760"/>
              <a:gd name="connsiteY32" fmla="*/ 1056640 h 1590040"/>
              <a:gd name="connsiteX33" fmla="*/ 1198880 w 1254760"/>
              <a:gd name="connsiteY33" fmla="*/ 1000760 h 1590040"/>
              <a:gd name="connsiteX34" fmla="*/ 1214120 w 1254760"/>
              <a:gd name="connsiteY34" fmla="*/ 906780 h 1590040"/>
              <a:gd name="connsiteX35" fmla="*/ 1181100 w 1254760"/>
              <a:gd name="connsiteY35" fmla="*/ 868680 h 1590040"/>
              <a:gd name="connsiteX36" fmla="*/ 1254760 w 1254760"/>
              <a:gd name="connsiteY36" fmla="*/ 835660 h 1590040"/>
              <a:gd name="connsiteX37" fmla="*/ 1231900 w 1254760"/>
              <a:gd name="connsiteY37" fmla="*/ 805180 h 1590040"/>
              <a:gd name="connsiteX38" fmla="*/ 1102360 w 1254760"/>
              <a:gd name="connsiteY38" fmla="*/ 843280 h 1590040"/>
              <a:gd name="connsiteX39" fmla="*/ 1043940 w 1254760"/>
              <a:gd name="connsiteY39" fmla="*/ 883920 h 1590040"/>
              <a:gd name="connsiteX40" fmla="*/ 995680 w 1254760"/>
              <a:gd name="connsiteY40" fmla="*/ 977900 h 1590040"/>
              <a:gd name="connsiteX41" fmla="*/ 853440 w 1254760"/>
              <a:gd name="connsiteY41" fmla="*/ 1074420 h 1590040"/>
              <a:gd name="connsiteX42" fmla="*/ 810260 w 1254760"/>
              <a:gd name="connsiteY42" fmla="*/ 1074420 h 1590040"/>
              <a:gd name="connsiteX43" fmla="*/ 789940 w 1254760"/>
              <a:gd name="connsiteY43" fmla="*/ 914400 h 1590040"/>
              <a:gd name="connsiteX44" fmla="*/ 721360 w 1254760"/>
              <a:gd name="connsiteY44" fmla="*/ 825500 h 1590040"/>
              <a:gd name="connsiteX45" fmla="*/ 718820 w 1254760"/>
              <a:gd name="connsiteY45" fmla="*/ 728980 h 1590040"/>
              <a:gd name="connsiteX46" fmla="*/ 680720 w 1254760"/>
              <a:gd name="connsiteY46" fmla="*/ 670560 h 1590040"/>
              <a:gd name="connsiteX47" fmla="*/ 662940 w 1254760"/>
              <a:gd name="connsiteY47" fmla="*/ 617220 h 159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54760" h="1590040">
                <a:moveTo>
                  <a:pt x="662940" y="617220"/>
                </a:moveTo>
                <a:lnTo>
                  <a:pt x="774700" y="617220"/>
                </a:lnTo>
                <a:lnTo>
                  <a:pt x="805180" y="551180"/>
                </a:lnTo>
                <a:lnTo>
                  <a:pt x="805180" y="447040"/>
                </a:lnTo>
                <a:lnTo>
                  <a:pt x="845820" y="419100"/>
                </a:lnTo>
                <a:lnTo>
                  <a:pt x="838200" y="363220"/>
                </a:lnTo>
                <a:lnTo>
                  <a:pt x="817880" y="345440"/>
                </a:lnTo>
                <a:cubicBezTo>
                  <a:pt x="817033" y="319193"/>
                  <a:pt x="816187" y="292947"/>
                  <a:pt x="815340" y="266700"/>
                </a:cubicBezTo>
                <a:lnTo>
                  <a:pt x="810260" y="182880"/>
                </a:lnTo>
                <a:lnTo>
                  <a:pt x="756920" y="124460"/>
                </a:lnTo>
                <a:lnTo>
                  <a:pt x="749300" y="58420"/>
                </a:lnTo>
                <a:lnTo>
                  <a:pt x="650240" y="0"/>
                </a:lnTo>
                <a:lnTo>
                  <a:pt x="553720" y="2540"/>
                </a:lnTo>
                <a:lnTo>
                  <a:pt x="388620" y="40640"/>
                </a:lnTo>
                <a:lnTo>
                  <a:pt x="363220" y="96520"/>
                </a:lnTo>
                <a:lnTo>
                  <a:pt x="330200" y="233680"/>
                </a:lnTo>
                <a:lnTo>
                  <a:pt x="347980" y="383540"/>
                </a:lnTo>
                <a:lnTo>
                  <a:pt x="347980" y="449580"/>
                </a:lnTo>
                <a:lnTo>
                  <a:pt x="266700" y="525780"/>
                </a:lnTo>
                <a:lnTo>
                  <a:pt x="127000" y="645160"/>
                </a:lnTo>
                <a:lnTo>
                  <a:pt x="35560" y="797560"/>
                </a:lnTo>
                <a:lnTo>
                  <a:pt x="27940" y="904240"/>
                </a:lnTo>
                <a:lnTo>
                  <a:pt x="0" y="1043940"/>
                </a:lnTo>
                <a:lnTo>
                  <a:pt x="30480" y="1262380"/>
                </a:lnTo>
                <a:lnTo>
                  <a:pt x="127000" y="1473200"/>
                </a:lnTo>
                <a:lnTo>
                  <a:pt x="106680" y="1590040"/>
                </a:lnTo>
                <a:lnTo>
                  <a:pt x="899160" y="1590040"/>
                </a:lnTo>
                <a:lnTo>
                  <a:pt x="924560" y="1557020"/>
                </a:lnTo>
                <a:lnTo>
                  <a:pt x="891540" y="1343660"/>
                </a:lnTo>
                <a:lnTo>
                  <a:pt x="955040" y="1287780"/>
                </a:lnTo>
                <a:lnTo>
                  <a:pt x="972820" y="1206500"/>
                </a:lnTo>
                <a:lnTo>
                  <a:pt x="1094740" y="1112520"/>
                </a:lnTo>
                <a:lnTo>
                  <a:pt x="1102360" y="1056640"/>
                </a:lnTo>
                <a:lnTo>
                  <a:pt x="1198880" y="1000760"/>
                </a:lnTo>
                <a:lnTo>
                  <a:pt x="1214120" y="906780"/>
                </a:lnTo>
                <a:lnTo>
                  <a:pt x="1181100" y="868680"/>
                </a:lnTo>
                <a:lnTo>
                  <a:pt x="1254760" y="835660"/>
                </a:lnTo>
                <a:lnTo>
                  <a:pt x="1231900" y="805180"/>
                </a:lnTo>
                <a:lnTo>
                  <a:pt x="1102360" y="843280"/>
                </a:lnTo>
                <a:lnTo>
                  <a:pt x="1043940" y="883920"/>
                </a:lnTo>
                <a:lnTo>
                  <a:pt x="995680" y="977900"/>
                </a:lnTo>
                <a:lnTo>
                  <a:pt x="853440" y="1074420"/>
                </a:lnTo>
                <a:lnTo>
                  <a:pt x="810260" y="1074420"/>
                </a:lnTo>
                <a:lnTo>
                  <a:pt x="789940" y="914400"/>
                </a:lnTo>
                <a:lnTo>
                  <a:pt x="721360" y="825500"/>
                </a:lnTo>
                <a:cubicBezTo>
                  <a:pt x="720513" y="793327"/>
                  <a:pt x="719667" y="761153"/>
                  <a:pt x="718820" y="728980"/>
                </a:cubicBezTo>
                <a:lnTo>
                  <a:pt x="680720" y="670560"/>
                </a:lnTo>
                <a:lnTo>
                  <a:pt x="662940" y="617220"/>
                </a:lnTo>
                <a:close/>
              </a:path>
            </a:pathLst>
          </a:custGeom>
          <a:solidFill>
            <a:srgbClr val="D9D9D9">
              <a:alpha val="80000"/>
            </a:srgbClr>
          </a:solidFill>
          <a:ln w="38100" cap="flat" cmpd="sng" algn="ctr">
            <a:solidFill>
              <a:schemeClr val="bg1">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20" name="Freeform 19"/>
          <p:cNvSpPr/>
          <p:nvPr/>
        </p:nvSpPr>
        <p:spPr bwMode="auto">
          <a:xfrm>
            <a:off x="1513840" y="4653280"/>
            <a:ext cx="980440" cy="1600200"/>
          </a:xfrm>
          <a:custGeom>
            <a:avLst/>
            <a:gdLst>
              <a:gd name="connsiteX0" fmla="*/ 485140 w 980440"/>
              <a:gd name="connsiteY0" fmla="*/ 0 h 1600200"/>
              <a:gd name="connsiteX1" fmla="*/ 609600 w 980440"/>
              <a:gd name="connsiteY1" fmla="*/ 63500 h 1600200"/>
              <a:gd name="connsiteX2" fmla="*/ 645160 w 980440"/>
              <a:gd name="connsiteY2" fmla="*/ 185420 h 1600200"/>
              <a:gd name="connsiteX3" fmla="*/ 668020 w 980440"/>
              <a:gd name="connsiteY3" fmla="*/ 358140 h 1600200"/>
              <a:gd name="connsiteX4" fmla="*/ 589280 w 980440"/>
              <a:gd name="connsiteY4" fmla="*/ 566420 h 1600200"/>
              <a:gd name="connsiteX5" fmla="*/ 683260 w 980440"/>
              <a:gd name="connsiteY5" fmla="*/ 558800 h 1600200"/>
              <a:gd name="connsiteX6" fmla="*/ 739140 w 980440"/>
              <a:gd name="connsiteY6" fmla="*/ 589280 h 1600200"/>
              <a:gd name="connsiteX7" fmla="*/ 835660 w 980440"/>
              <a:gd name="connsiteY7" fmla="*/ 711200 h 1600200"/>
              <a:gd name="connsiteX8" fmla="*/ 957580 w 980440"/>
              <a:gd name="connsiteY8" fmla="*/ 1181100 h 1600200"/>
              <a:gd name="connsiteX9" fmla="*/ 980440 w 980440"/>
              <a:gd name="connsiteY9" fmla="*/ 1242060 h 1600200"/>
              <a:gd name="connsiteX10" fmla="*/ 909320 w 980440"/>
              <a:gd name="connsiteY10" fmla="*/ 1379220 h 1600200"/>
              <a:gd name="connsiteX11" fmla="*/ 797560 w 980440"/>
              <a:gd name="connsiteY11" fmla="*/ 1379220 h 1600200"/>
              <a:gd name="connsiteX12" fmla="*/ 858520 w 980440"/>
              <a:gd name="connsiteY12" fmla="*/ 1600200 h 1600200"/>
              <a:gd name="connsiteX13" fmla="*/ 238760 w 980440"/>
              <a:gd name="connsiteY13" fmla="*/ 1595120 h 1600200"/>
              <a:gd name="connsiteX14" fmla="*/ 205740 w 980440"/>
              <a:gd name="connsiteY14" fmla="*/ 1356360 h 1600200"/>
              <a:gd name="connsiteX15" fmla="*/ 276860 w 980440"/>
              <a:gd name="connsiteY15" fmla="*/ 1280160 h 1600200"/>
              <a:gd name="connsiteX16" fmla="*/ 284480 w 980440"/>
              <a:gd name="connsiteY16" fmla="*/ 1231900 h 1600200"/>
              <a:gd name="connsiteX17" fmla="*/ 393700 w 980440"/>
              <a:gd name="connsiteY17" fmla="*/ 1137920 h 1600200"/>
              <a:gd name="connsiteX18" fmla="*/ 408940 w 980440"/>
              <a:gd name="connsiteY18" fmla="*/ 1092200 h 1600200"/>
              <a:gd name="connsiteX19" fmla="*/ 515620 w 980440"/>
              <a:gd name="connsiteY19" fmla="*/ 1010920 h 1600200"/>
              <a:gd name="connsiteX20" fmla="*/ 520700 w 980440"/>
              <a:gd name="connsiteY20" fmla="*/ 927100 h 1600200"/>
              <a:gd name="connsiteX21" fmla="*/ 490220 w 980440"/>
              <a:gd name="connsiteY21" fmla="*/ 878840 h 1600200"/>
              <a:gd name="connsiteX22" fmla="*/ 541020 w 980440"/>
              <a:gd name="connsiteY22" fmla="*/ 845820 h 1600200"/>
              <a:gd name="connsiteX23" fmla="*/ 576580 w 980440"/>
              <a:gd name="connsiteY23" fmla="*/ 802640 h 1600200"/>
              <a:gd name="connsiteX24" fmla="*/ 452120 w 980440"/>
              <a:gd name="connsiteY24" fmla="*/ 817880 h 1600200"/>
              <a:gd name="connsiteX25" fmla="*/ 360680 w 980440"/>
              <a:gd name="connsiteY25" fmla="*/ 855980 h 1600200"/>
              <a:gd name="connsiteX26" fmla="*/ 314960 w 980440"/>
              <a:gd name="connsiteY26" fmla="*/ 922020 h 1600200"/>
              <a:gd name="connsiteX27" fmla="*/ 279400 w 980440"/>
              <a:gd name="connsiteY27" fmla="*/ 998220 h 1600200"/>
              <a:gd name="connsiteX28" fmla="*/ 139700 w 980440"/>
              <a:gd name="connsiteY28" fmla="*/ 1087120 h 1600200"/>
              <a:gd name="connsiteX29" fmla="*/ 101600 w 980440"/>
              <a:gd name="connsiteY29" fmla="*/ 916940 h 1600200"/>
              <a:gd name="connsiteX30" fmla="*/ 30480 w 980440"/>
              <a:gd name="connsiteY30" fmla="*/ 797560 h 1600200"/>
              <a:gd name="connsiteX31" fmla="*/ 40640 w 980440"/>
              <a:gd name="connsiteY31" fmla="*/ 731520 h 1600200"/>
              <a:gd name="connsiteX32" fmla="*/ 0 w 980440"/>
              <a:gd name="connsiteY32" fmla="*/ 673100 h 1600200"/>
              <a:gd name="connsiteX33" fmla="*/ 208280 w 980440"/>
              <a:gd name="connsiteY33" fmla="*/ 556260 h 1600200"/>
              <a:gd name="connsiteX34" fmla="*/ 213360 w 980440"/>
              <a:gd name="connsiteY34" fmla="*/ 502920 h 1600200"/>
              <a:gd name="connsiteX35" fmla="*/ 182880 w 980440"/>
              <a:gd name="connsiteY35" fmla="*/ 421640 h 1600200"/>
              <a:gd name="connsiteX36" fmla="*/ 175260 w 980440"/>
              <a:gd name="connsiteY36" fmla="*/ 302260 h 1600200"/>
              <a:gd name="connsiteX37" fmla="*/ 220980 w 980440"/>
              <a:gd name="connsiteY37" fmla="*/ 226060 h 1600200"/>
              <a:gd name="connsiteX38" fmla="*/ 228600 w 980440"/>
              <a:gd name="connsiteY38" fmla="*/ 154940 h 1600200"/>
              <a:gd name="connsiteX39" fmla="*/ 307340 w 980440"/>
              <a:gd name="connsiteY39" fmla="*/ 35560 h 1600200"/>
              <a:gd name="connsiteX40" fmla="*/ 485140 w 980440"/>
              <a:gd name="connsiteY40" fmla="*/ 0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80440" h="1600200">
                <a:moveTo>
                  <a:pt x="485140" y="0"/>
                </a:moveTo>
                <a:lnTo>
                  <a:pt x="609600" y="63500"/>
                </a:lnTo>
                <a:lnTo>
                  <a:pt x="645160" y="185420"/>
                </a:lnTo>
                <a:lnTo>
                  <a:pt x="668020" y="358140"/>
                </a:lnTo>
                <a:lnTo>
                  <a:pt x="589280" y="566420"/>
                </a:lnTo>
                <a:lnTo>
                  <a:pt x="683260" y="558800"/>
                </a:lnTo>
                <a:lnTo>
                  <a:pt x="739140" y="589280"/>
                </a:lnTo>
                <a:lnTo>
                  <a:pt x="835660" y="711200"/>
                </a:lnTo>
                <a:lnTo>
                  <a:pt x="957580" y="1181100"/>
                </a:lnTo>
                <a:lnTo>
                  <a:pt x="980440" y="1242060"/>
                </a:lnTo>
                <a:lnTo>
                  <a:pt x="909320" y="1379220"/>
                </a:lnTo>
                <a:lnTo>
                  <a:pt x="797560" y="1379220"/>
                </a:lnTo>
                <a:lnTo>
                  <a:pt x="858520" y="1600200"/>
                </a:lnTo>
                <a:lnTo>
                  <a:pt x="238760" y="1595120"/>
                </a:lnTo>
                <a:lnTo>
                  <a:pt x="205740" y="1356360"/>
                </a:lnTo>
                <a:lnTo>
                  <a:pt x="276860" y="1280160"/>
                </a:lnTo>
                <a:lnTo>
                  <a:pt x="284480" y="1231900"/>
                </a:lnTo>
                <a:lnTo>
                  <a:pt x="393700" y="1137920"/>
                </a:lnTo>
                <a:lnTo>
                  <a:pt x="408940" y="1092200"/>
                </a:lnTo>
                <a:lnTo>
                  <a:pt x="515620" y="1010920"/>
                </a:lnTo>
                <a:lnTo>
                  <a:pt x="520700" y="927100"/>
                </a:lnTo>
                <a:lnTo>
                  <a:pt x="490220" y="878840"/>
                </a:lnTo>
                <a:lnTo>
                  <a:pt x="541020" y="845820"/>
                </a:lnTo>
                <a:lnTo>
                  <a:pt x="576580" y="802640"/>
                </a:lnTo>
                <a:lnTo>
                  <a:pt x="452120" y="817880"/>
                </a:lnTo>
                <a:lnTo>
                  <a:pt x="360680" y="855980"/>
                </a:lnTo>
                <a:lnTo>
                  <a:pt x="314960" y="922020"/>
                </a:lnTo>
                <a:lnTo>
                  <a:pt x="279400" y="998220"/>
                </a:lnTo>
                <a:lnTo>
                  <a:pt x="139700" y="1087120"/>
                </a:lnTo>
                <a:lnTo>
                  <a:pt x="101600" y="916940"/>
                </a:lnTo>
                <a:lnTo>
                  <a:pt x="30480" y="797560"/>
                </a:lnTo>
                <a:lnTo>
                  <a:pt x="40640" y="731520"/>
                </a:lnTo>
                <a:lnTo>
                  <a:pt x="0" y="673100"/>
                </a:lnTo>
                <a:lnTo>
                  <a:pt x="208280" y="556260"/>
                </a:lnTo>
                <a:lnTo>
                  <a:pt x="213360" y="502920"/>
                </a:lnTo>
                <a:lnTo>
                  <a:pt x="182880" y="421640"/>
                </a:lnTo>
                <a:lnTo>
                  <a:pt x="175260" y="302260"/>
                </a:lnTo>
                <a:lnTo>
                  <a:pt x="220980" y="226060"/>
                </a:lnTo>
                <a:lnTo>
                  <a:pt x="228600" y="154940"/>
                </a:lnTo>
                <a:lnTo>
                  <a:pt x="307340" y="35560"/>
                </a:lnTo>
                <a:lnTo>
                  <a:pt x="485140" y="0"/>
                </a:lnTo>
                <a:close/>
              </a:path>
            </a:pathLst>
          </a:custGeom>
          <a:solidFill>
            <a:srgbClr val="FF0000">
              <a:alpha val="20000"/>
            </a:srgbClr>
          </a:solidFill>
          <a:ln w="28575" cap="flat" cmpd="sng" algn="ctr">
            <a:solidFill>
              <a:srgbClr val="C00000">
                <a:alpha val="50196"/>
              </a:srgb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16" name="Freeform 15"/>
          <p:cNvSpPr/>
          <p:nvPr/>
        </p:nvSpPr>
        <p:spPr bwMode="auto">
          <a:xfrm>
            <a:off x="3863340" y="4400550"/>
            <a:ext cx="1836420" cy="1840230"/>
          </a:xfrm>
          <a:custGeom>
            <a:avLst/>
            <a:gdLst>
              <a:gd name="connsiteX0" fmla="*/ 1024890 w 1836420"/>
              <a:gd name="connsiteY0" fmla="*/ 15240 h 1840230"/>
              <a:gd name="connsiteX1" fmla="*/ 880110 w 1836420"/>
              <a:gd name="connsiteY1" fmla="*/ 72390 h 1840230"/>
              <a:gd name="connsiteX2" fmla="*/ 819150 w 1836420"/>
              <a:gd name="connsiteY2" fmla="*/ 182880 h 1840230"/>
              <a:gd name="connsiteX3" fmla="*/ 773430 w 1836420"/>
              <a:gd name="connsiteY3" fmla="*/ 278130 h 1840230"/>
              <a:gd name="connsiteX4" fmla="*/ 807720 w 1836420"/>
              <a:gd name="connsiteY4" fmla="*/ 327660 h 1840230"/>
              <a:gd name="connsiteX5" fmla="*/ 742950 w 1836420"/>
              <a:gd name="connsiteY5" fmla="*/ 438150 h 1840230"/>
              <a:gd name="connsiteX6" fmla="*/ 750570 w 1836420"/>
              <a:gd name="connsiteY6" fmla="*/ 476250 h 1840230"/>
              <a:gd name="connsiteX7" fmla="*/ 788670 w 1836420"/>
              <a:gd name="connsiteY7" fmla="*/ 476250 h 1840230"/>
              <a:gd name="connsiteX8" fmla="*/ 784860 w 1836420"/>
              <a:gd name="connsiteY8" fmla="*/ 544830 h 1840230"/>
              <a:gd name="connsiteX9" fmla="*/ 822960 w 1836420"/>
              <a:gd name="connsiteY9" fmla="*/ 552450 h 1840230"/>
              <a:gd name="connsiteX10" fmla="*/ 792480 w 1836420"/>
              <a:gd name="connsiteY10" fmla="*/ 575310 h 1840230"/>
              <a:gd name="connsiteX11" fmla="*/ 800100 w 1836420"/>
              <a:gd name="connsiteY11" fmla="*/ 605790 h 1840230"/>
              <a:gd name="connsiteX12" fmla="*/ 830580 w 1836420"/>
              <a:gd name="connsiteY12" fmla="*/ 643890 h 1840230"/>
              <a:gd name="connsiteX13" fmla="*/ 830580 w 1836420"/>
              <a:gd name="connsiteY13" fmla="*/ 678180 h 1840230"/>
              <a:gd name="connsiteX14" fmla="*/ 861060 w 1836420"/>
              <a:gd name="connsiteY14" fmla="*/ 708660 h 1840230"/>
              <a:gd name="connsiteX15" fmla="*/ 902970 w 1836420"/>
              <a:gd name="connsiteY15" fmla="*/ 701040 h 1840230"/>
              <a:gd name="connsiteX16" fmla="*/ 1021080 w 1836420"/>
              <a:gd name="connsiteY16" fmla="*/ 735330 h 1840230"/>
              <a:gd name="connsiteX17" fmla="*/ 1024890 w 1836420"/>
              <a:gd name="connsiteY17" fmla="*/ 777240 h 1840230"/>
              <a:gd name="connsiteX18" fmla="*/ 922020 w 1836420"/>
              <a:gd name="connsiteY18" fmla="*/ 883920 h 1840230"/>
              <a:gd name="connsiteX19" fmla="*/ 811530 w 1836420"/>
              <a:gd name="connsiteY19" fmla="*/ 1470660 h 1840230"/>
              <a:gd name="connsiteX20" fmla="*/ 777240 w 1836420"/>
              <a:gd name="connsiteY20" fmla="*/ 1501140 h 1840230"/>
              <a:gd name="connsiteX21" fmla="*/ 712470 w 1836420"/>
              <a:gd name="connsiteY21" fmla="*/ 1535430 h 1840230"/>
              <a:gd name="connsiteX22" fmla="*/ 571500 w 1836420"/>
              <a:gd name="connsiteY22" fmla="*/ 1550670 h 1840230"/>
              <a:gd name="connsiteX23" fmla="*/ 476250 w 1836420"/>
              <a:gd name="connsiteY23" fmla="*/ 1588770 h 1840230"/>
              <a:gd name="connsiteX24" fmla="*/ 339090 w 1836420"/>
              <a:gd name="connsiteY24" fmla="*/ 1539240 h 1840230"/>
              <a:gd name="connsiteX25" fmla="*/ 201930 w 1836420"/>
              <a:gd name="connsiteY25" fmla="*/ 1573530 h 1840230"/>
              <a:gd name="connsiteX26" fmla="*/ 194310 w 1836420"/>
              <a:gd name="connsiteY26" fmla="*/ 1630680 h 1840230"/>
              <a:gd name="connsiteX27" fmla="*/ 270510 w 1836420"/>
              <a:gd name="connsiteY27" fmla="*/ 1687830 h 1840230"/>
              <a:gd name="connsiteX28" fmla="*/ 350520 w 1836420"/>
              <a:gd name="connsiteY28" fmla="*/ 1752600 h 1840230"/>
              <a:gd name="connsiteX29" fmla="*/ 0 w 1836420"/>
              <a:gd name="connsiteY29" fmla="*/ 1783080 h 1840230"/>
              <a:gd name="connsiteX30" fmla="*/ 34290 w 1836420"/>
              <a:gd name="connsiteY30" fmla="*/ 1836420 h 1840230"/>
              <a:gd name="connsiteX31" fmla="*/ 1786890 w 1836420"/>
              <a:gd name="connsiteY31" fmla="*/ 1840230 h 1840230"/>
              <a:gd name="connsiteX32" fmla="*/ 1836420 w 1836420"/>
              <a:gd name="connsiteY32" fmla="*/ 1562100 h 1840230"/>
              <a:gd name="connsiteX33" fmla="*/ 1828800 w 1836420"/>
              <a:gd name="connsiteY33" fmla="*/ 1089660 h 1840230"/>
              <a:gd name="connsiteX34" fmla="*/ 1642110 w 1836420"/>
              <a:gd name="connsiteY34" fmla="*/ 819150 h 1840230"/>
              <a:gd name="connsiteX35" fmla="*/ 1436370 w 1836420"/>
              <a:gd name="connsiteY35" fmla="*/ 651510 h 1840230"/>
              <a:gd name="connsiteX36" fmla="*/ 1443990 w 1836420"/>
              <a:gd name="connsiteY36" fmla="*/ 605790 h 1840230"/>
              <a:gd name="connsiteX37" fmla="*/ 1405890 w 1836420"/>
              <a:gd name="connsiteY37" fmla="*/ 552450 h 1840230"/>
              <a:gd name="connsiteX38" fmla="*/ 1363980 w 1836420"/>
              <a:gd name="connsiteY38" fmla="*/ 514350 h 1840230"/>
              <a:gd name="connsiteX39" fmla="*/ 1417320 w 1836420"/>
              <a:gd name="connsiteY39" fmla="*/ 438150 h 1840230"/>
              <a:gd name="connsiteX40" fmla="*/ 1463040 w 1836420"/>
              <a:gd name="connsiteY40" fmla="*/ 331470 h 1840230"/>
              <a:gd name="connsiteX41" fmla="*/ 1413510 w 1836420"/>
              <a:gd name="connsiteY41" fmla="*/ 194310 h 1840230"/>
              <a:gd name="connsiteX42" fmla="*/ 1261110 w 1836420"/>
              <a:gd name="connsiteY42" fmla="*/ 30480 h 1840230"/>
              <a:gd name="connsiteX43" fmla="*/ 1184910 w 1836420"/>
              <a:gd name="connsiteY43" fmla="*/ 0 h 1840230"/>
              <a:gd name="connsiteX44" fmla="*/ 1024890 w 1836420"/>
              <a:gd name="connsiteY44" fmla="*/ 15240 h 1840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836420" h="1840230">
                <a:moveTo>
                  <a:pt x="1024890" y="15240"/>
                </a:moveTo>
                <a:lnTo>
                  <a:pt x="880110" y="72390"/>
                </a:lnTo>
                <a:lnTo>
                  <a:pt x="819150" y="182880"/>
                </a:lnTo>
                <a:lnTo>
                  <a:pt x="773430" y="278130"/>
                </a:lnTo>
                <a:lnTo>
                  <a:pt x="807720" y="327660"/>
                </a:lnTo>
                <a:lnTo>
                  <a:pt x="742950" y="438150"/>
                </a:lnTo>
                <a:lnTo>
                  <a:pt x="750570" y="476250"/>
                </a:lnTo>
                <a:lnTo>
                  <a:pt x="788670" y="476250"/>
                </a:lnTo>
                <a:lnTo>
                  <a:pt x="784860" y="544830"/>
                </a:lnTo>
                <a:lnTo>
                  <a:pt x="822960" y="552450"/>
                </a:lnTo>
                <a:lnTo>
                  <a:pt x="792480" y="575310"/>
                </a:lnTo>
                <a:lnTo>
                  <a:pt x="800100" y="605790"/>
                </a:lnTo>
                <a:lnTo>
                  <a:pt x="830580" y="643890"/>
                </a:lnTo>
                <a:lnTo>
                  <a:pt x="830580" y="678180"/>
                </a:lnTo>
                <a:lnTo>
                  <a:pt x="861060" y="708660"/>
                </a:lnTo>
                <a:lnTo>
                  <a:pt x="902970" y="701040"/>
                </a:lnTo>
                <a:lnTo>
                  <a:pt x="1021080" y="735330"/>
                </a:lnTo>
                <a:lnTo>
                  <a:pt x="1024890" y="777240"/>
                </a:lnTo>
                <a:lnTo>
                  <a:pt x="922020" y="883920"/>
                </a:lnTo>
                <a:lnTo>
                  <a:pt x="811530" y="1470660"/>
                </a:lnTo>
                <a:lnTo>
                  <a:pt x="777240" y="1501140"/>
                </a:lnTo>
                <a:lnTo>
                  <a:pt x="712470" y="1535430"/>
                </a:lnTo>
                <a:lnTo>
                  <a:pt x="571500" y="1550670"/>
                </a:lnTo>
                <a:lnTo>
                  <a:pt x="476250" y="1588770"/>
                </a:lnTo>
                <a:lnTo>
                  <a:pt x="339090" y="1539240"/>
                </a:lnTo>
                <a:lnTo>
                  <a:pt x="201930" y="1573530"/>
                </a:lnTo>
                <a:lnTo>
                  <a:pt x="194310" y="1630680"/>
                </a:lnTo>
                <a:lnTo>
                  <a:pt x="270510" y="1687830"/>
                </a:lnTo>
                <a:lnTo>
                  <a:pt x="350520" y="1752600"/>
                </a:lnTo>
                <a:lnTo>
                  <a:pt x="0" y="1783080"/>
                </a:lnTo>
                <a:lnTo>
                  <a:pt x="34290" y="1836420"/>
                </a:lnTo>
                <a:lnTo>
                  <a:pt x="1786890" y="1840230"/>
                </a:lnTo>
                <a:lnTo>
                  <a:pt x="1836420" y="1562100"/>
                </a:lnTo>
                <a:lnTo>
                  <a:pt x="1828800" y="1089660"/>
                </a:lnTo>
                <a:lnTo>
                  <a:pt x="1642110" y="819150"/>
                </a:lnTo>
                <a:lnTo>
                  <a:pt x="1436370" y="651510"/>
                </a:lnTo>
                <a:lnTo>
                  <a:pt x="1443990" y="605790"/>
                </a:lnTo>
                <a:lnTo>
                  <a:pt x="1405890" y="552450"/>
                </a:lnTo>
                <a:lnTo>
                  <a:pt x="1363980" y="514350"/>
                </a:lnTo>
                <a:lnTo>
                  <a:pt x="1417320" y="438150"/>
                </a:lnTo>
                <a:lnTo>
                  <a:pt x="1463040" y="331470"/>
                </a:lnTo>
                <a:lnTo>
                  <a:pt x="1413510" y="194310"/>
                </a:lnTo>
                <a:lnTo>
                  <a:pt x="1261110" y="30480"/>
                </a:lnTo>
                <a:lnTo>
                  <a:pt x="1184910" y="0"/>
                </a:lnTo>
                <a:lnTo>
                  <a:pt x="1024890" y="15240"/>
                </a:lnTo>
                <a:close/>
              </a:path>
            </a:pathLst>
          </a:custGeom>
          <a:solidFill>
            <a:srgbClr val="FF0000">
              <a:alpha val="20000"/>
            </a:srgbClr>
          </a:solidFill>
          <a:ln w="28575" cap="flat" cmpd="sng" algn="ctr">
            <a:solidFill>
              <a:srgbClr val="C00000">
                <a:alpha val="50196"/>
              </a:srgb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7" name="Freeform 16"/>
          <p:cNvSpPr/>
          <p:nvPr/>
        </p:nvSpPr>
        <p:spPr bwMode="auto">
          <a:xfrm>
            <a:off x="2960370" y="4385310"/>
            <a:ext cx="1535430" cy="1863090"/>
          </a:xfrm>
          <a:custGeom>
            <a:avLst/>
            <a:gdLst>
              <a:gd name="connsiteX0" fmla="*/ 556260 w 1535430"/>
              <a:gd name="connsiteY0" fmla="*/ 7620 h 1863090"/>
              <a:gd name="connsiteX1" fmla="*/ 449580 w 1535430"/>
              <a:gd name="connsiteY1" fmla="*/ 87630 h 1863090"/>
              <a:gd name="connsiteX2" fmla="*/ 445770 w 1535430"/>
              <a:gd name="connsiteY2" fmla="*/ 171450 h 1863090"/>
              <a:gd name="connsiteX3" fmla="*/ 384810 w 1535430"/>
              <a:gd name="connsiteY3" fmla="*/ 209550 h 1863090"/>
              <a:gd name="connsiteX4" fmla="*/ 381000 w 1535430"/>
              <a:gd name="connsiteY4" fmla="*/ 274320 h 1863090"/>
              <a:gd name="connsiteX5" fmla="*/ 422910 w 1535430"/>
              <a:gd name="connsiteY5" fmla="*/ 388620 h 1863090"/>
              <a:gd name="connsiteX6" fmla="*/ 567690 w 1535430"/>
              <a:gd name="connsiteY6" fmla="*/ 434340 h 1863090"/>
              <a:gd name="connsiteX7" fmla="*/ 598170 w 1535430"/>
              <a:gd name="connsiteY7" fmla="*/ 499110 h 1863090"/>
              <a:gd name="connsiteX8" fmla="*/ 525780 w 1535430"/>
              <a:gd name="connsiteY8" fmla="*/ 533400 h 1863090"/>
              <a:gd name="connsiteX9" fmla="*/ 396240 w 1535430"/>
              <a:gd name="connsiteY9" fmla="*/ 560070 h 1863090"/>
              <a:gd name="connsiteX10" fmla="*/ 331470 w 1535430"/>
              <a:gd name="connsiteY10" fmla="*/ 628650 h 1863090"/>
              <a:gd name="connsiteX11" fmla="*/ 205740 w 1535430"/>
              <a:gd name="connsiteY11" fmla="*/ 1002030 h 1863090"/>
              <a:gd name="connsiteX12" fmla="*/ 236220 w 1535430"/>
              <a:gd name="connsiteY12" fmla="*/ 1055370 h 1863090"/>
              <a:gd name="connsiteX13" fmla="*/ 262890 w 1535430"/>
              <a:gd name="connsiteY13" fmla="*/ 1089660 h 1863090"/>
              <a:gd name="connsiteX14" fmla="*/ 53340 w 1535430"/>
              <a:gd name="connsiteY14" fmla="*/ 1405890 h 1863090"/>
              <a:gd name="connsiteX15" fmla="*/ 0 w 1535430"/>
              <a:gd name="connsiteY15" fmla="*/ 1588770 h 1863090"/>
              <a:gd name="connsiteX16" fmla="*/ 68580 w 1535430"/>
              <a:gd name="connsiteY16" fmla="*/ 1847850 h 1863090"/>
              <a:gd name="connsiteX17" fmla="*/ 655320 w 1535430"/>
              <a:gd name="connsiteY17" fmla="*/ 1863090 h 1863090"/>
              <a:gd name="connsiteX18" fmla="*/ 674370 w 1535430"/>
              <a:gd name="connsiteY18" fmla="*/ 1744980 h 1863090"/>
              <a:gd name="connsiteX19" fmla="*/ 712470 w 1535430"/>
              <a:gd name="connsiteY19" fmla="*/ 1664970 h 1863090"/>
              <a:gd name="connsiteX20" fmla="*/ 312420 w 1535430"/>
              <a:gd name="connsiteY20" fmla="*/ 1421130 h 1863090"/>
              <a:gd name="connsiteX21" fmla="*/ 327660 w 1535430"/>
              <a:gd name="connsiteY21" fmla="*/ 1299210 h 1863090"/>
              <a:gd name="connsiteX22" fmla="*/ 403860 w 1535430"/>
              <a:gd name="connsiteY22" fmla="*/ 1310640 h 1863090"/>
              <a:gd name="connsiteX23" fmla="*/ 521970 w 1535430"/>
              <a:gd name="connsiteY23" fmla="*/ 1135380 h 1863090"/>
              <a:gd name="connsiteX24" fmla="*/ 906780 w 1535430"/>
              <a:gd name="connsiteY24" fmla="*/ 1386840 h 1863090"/>
              <a:gd name="connsiteX25" fmla="*/ 956310 w 1535430"/>
              <a:gd name="connsiteY25" fmla="*/ 1104900 h 1863090"/>
              <a:gd name="connsiteX26" fmla="*/ 975360 w 1535430"/>
              <a:gd name="connsiteY26" fmla="*/ 1181100 h 1863090"/>
              <a:gd name="connsiteX27" fmla="*/ 1215390 w 1535430"/>
              <a:gd name="connsiteY27" fmla="*/ 1546860 h 1863090"/>
              <a:gd name="connsiteX28" fmla="*/ 1447800 w 1535430"/>
              <a:gd name="connsiteY28" fmla="*/ 1546860 h 1863090"/>
              <a:gd name="connsiteX29" fmla="*/ 1535430 w 1535430"/>
              <a:gd name="connsiteY29" fmla="*/ 1474470 h 1863090"/>
              <a:gd name="connsiteX30" fmla="*/ 1504950 w 1535430"/>
              <a:gd name="connsiteY30" fmla="*/ 1459230 h 1863090"/>
              <a:gd name="connsiteX31" fmla="*/ 1363980 w 1535430"/>
              <a:gd name="connsiteY31" fmla="*/ 1447800 h 1863090"/>
              <a:gd name="connsiteX32" fmla="*/ 1283970 w 1535430"/>
              <a:gd name="connsiteY32" fmla="*/ 1485900 h 1863090"/>
              <a:gd name="connsiteX33" fmla="*/ 1116330 w 1535430"/>
              <a:gd name="connsiteY33" fmla="*/ 1120140 h 1863090"/>
              <a:gd name="connsiteX34" fmla="*/ 1139190 w 1535430"/>
              <a:gd name="connsiteY34" fmla="*/ 1101090 h 1863090"/>
              <a:gd name="connsiteX35" fmla="*/ 1021080 w 1535430"/>
              <a:gd name="connsiteY35" fmla="*/ 655320 h 1863090"/>
              <a:gd name="connsiteX36" fmla="*/ 868680 w 1535430"/>
              <a:gd name="connsiteY36" fmla="*/ 556260 h 1863090"/>
              <a:gd name="connsiteX37" fmla="*/ 762000 w 1535430"/>
              <a:gd name="connsiteY37" fmla="*/ 533400 h 1863090"/>
              <a:gd name="connsiteX38" fmla="*/ 758190 w 1535430"/>
              <a:gd name="connsiteY38" fmla="*/ 506730 h 1863090"/>
              <a:gd name="connsiteX39" fmla="*/ 822960 w 1535430"/>
              <a:gd name="connsiteY39" fmla="*/ 487680 h 1863090"/>
              <a:gd name="connsiteX40" fmla="*/ 845820 w 1535430"/>
              <a:gd name="connsiteY40" fmla="*/ 407670 h 1863090"/>
              <a:gd name="connsiteX41" fmla="*/ 845820 w 1535430"/>
              <a:gd name="connsiteY41" fmla="*/ 278130 h 1863090"/>
              <a:gd name="connsiteX42" fmla="*/ 895350 w 1535430"/>
              <a:gd name="connsiteY42" fmla="*/ 198120 h 1863090"/>
              <a:gd name="connsiteX43" fmla="*/ 822960 w 1535430"/>
              <a:gd name="connsiteY43" fmla="*/ 80010 h 1863090"/>
              <a:gd name="connsiteX44" fmla="*/ 708660 w 1535430"/>
              <a:gd name="connsiteY44" fmla="*/ 0 h 1863090"/>
              <a:gd name="connsiteX45" fmla="*/ 666750 w 1535430"/>
              <a:gd name="connsiteY45" fmla="*/ 15240 h 1863090"/>
              <a:gd name="connsiteX46" fmla="*/ 556260 w 1535430"/>
              <a:gd name="connsiteY46" fmla="*/ 7620 h 1863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35430" h="1863090">
                <a:moveTo>
                  <a:pt x="556260" y="7620"/>
                </a:moveTo>
                <a:lnTo>
                  <a:pt x="449580" y="87630"/>
                </a:lnTo>
                <a:lnTo>
                  <a:pt x="445770" y="171450"/>
                </a:lnTo>
                <a:lnTo>
                  <a:pt x="384810" y="209550"/>
                </a:lnTo>
                <a:lnTo>
                  <a:pt x="381000" y="274320"/>
                </a:lnTo>
                <a:lnTo>
                  <a:pt x="422910" y="388620"/>
                </a:lnTo>
                <a:lnTo>
                  <a:pt x="567690" y="434340"/>
                </a:lnTo>
                <a:lnTo>
                  <a:pt x="598170" y="499110"/>
                </a:lnTo>
                <a:lnTo>
                  <a:pt x="525780" y="533400"/>
                </a:lnTo>
                <a:lnTo>
                  <a:pt x="396240" y="560070"/>
                </a:lnTo>
                <a:lnTo>
                  <a:pt x="331470" y="628650"/>
                </a:lnTo>
                <a:lnTo>
                  <a:pt x="205740" y="1002030"/>
                </a:lnTo>
                <a:lnTo>
                  <a:pt x="236220" y="1055370"/>
                </a:lnTo>
                <a:lnTo>
                  <a:pt x="262890" y="1089660"/>
                </a:lnTo>
                <a:lnTo>
                  <a:pt x="53340" y="1405890"/>
                </a:lnTo>
                <a:lnTo>
                  <a:pt x="0" y="1588770"/>
                </a:lnTo>
                <a:lnTo>
                  <a:pt x="68580" y="1847850"/>
                </a:lnTo>
                <a:lnTo>
                  <a:pt x="655320" y="1863090"/>
                </a:lnTo>
                <a:lnTo>
                  <a:pt x="674370" y="1744980"/>
                </a:lnTo>
                <a:lnTo>
                  <a:pt x="712470" y="1664970"/>
                </a:lnTo>
                <a:lnTo>
                  <a:pt x="312420" y="1421130"/>
                </a:lnTo>
                <a:lnTo>
                  <a:pt x="327660" y="1299210"/>
                </a:lnTo>
                <a:lnTo>
                  <a:pt x="403860" y="1310640"/>
                </a:lnTo>
                <a:lnTo>
                  <a:pt x="521970" y="1135380"/>
                </a:lnTo>
                <a:lnTo>
                  <a:pt x="906780" y="1386840"/>
                </a:lnTo>
                <a:lnTo>
                  <a:pt x="956310" y="1104900"/>
                </a:lnTo>
                <a:lnTo>
                  <a:pt x="975360" y="1181100"/>
                </a:lnTo>
                <a:lnTo>
                  <a:pt x="1215390" y="1546860"/>
                </a:lnTo>
                <a:lnTo>
                  <a:pt x="1447800" y="1546860"/>
                </a:lnTo>
                <a:lnTo>
                  <a:pt x="1535430" y="1474470"/>
                </a:lnTo>
                <a:lnTo>
                  <a:pt x="1504950" y="1459230"/>
                </a:lnTo>
                <a:lnTo>
                  <a:pt x="1363980" y="1447800"/>
                </a:lnTo>
                <a:lnTo>
                  <a:pt x="1283970" y="1485900"/>
                </a:lnTo>
                <a:lnTo>
                  <a:pt x="1116330" y="1120140"/>
                </a:lnTo>
                <a:lnTo>
                  <a:pt x="1139190" y="1101090"/>
                </a:lnTo>
                <a:lnTo>
                  <a:pt x="1021080" y="655320"/>
                </a:lnTo>
                <a:lnTo>
                  <a:pt x="868680" y="556260"/>
                </a:lnTo>
                <a:lnTo>
                  <a:pt x="762000" y="533400"/>
                </a:lnTo>
                <a:lnTo>
                  <a:pt x="758190" y="506730"/>
                </a:lnTo>
                <a:lnTo>
                  <a:pt x="822960" y="487680"/>
                </a:lnTo>
                <a:lnTo>
                  <a:pt x="845820" y="407670"/>
                </a:lnTo>
                <a:lnTo>
                  <a:pt x="845820" y="278130"/>
                </a:lnTo>
                <a:lnTo>
                  <a:pt x="895350" y="198120"/>
                </a:lnTo>
                <a:lnTo>
                  <a:pt x="822960" y="80010"/>
                </a:lnTo>
                <a:lnTo>
                  <a:pt x="708660" y="0"/>
                </a:lnTo>
                <a:lnTo>
                  <a:pt x="666750" y="15240"/>
                </a:lnTo>
                <a:lnTo>
                  <a:pt x="556260" y="7620"/>
                </a:lnTo>
                <a:close/>
              </a:path>
            </a:pathLst>
          </a:custGeom>
          <a:solidFill>
            <a:srgbClr val="D9D9D9">
              <a:alpha val="80000"/>
            </a:srgbClr>
          </a:solidFill>
          <a:ln w="38100" cap="flat" cmpd="sng" algn="ctr">
            <a:solidFill>
              <a:schemeClr val="bg1">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9" name="Freeform 18"/>
          <p:cNvSpPr/>
          <p:nvPr/>
        </p:nvSpPr>
        <p:spPr bwMode="auto">
          <a:xfrm>
            <a:off x="6663690" y="4347210"/>
            <a:ext cx="2034540" cy="1813560"/>
          </a:xfrm>
          <a:custGeom>
            <a:avLst/>
            <a:gdLst>
              <a:gd name="connsiteX0" fmla="*/ 941070 w 2034540"/>
              <a:gd name="connsiteY0" fmla="*/ 11430 h 1813560"/>
              <a:gd name="connsiteX1" fmla="*/ 1112520 w 2034540"/>
              <a:gd name="connsiteY1" fmla="*/ 0 h 1813560"/>
              <a:gd name="connsiteX2" fmla="*/ 1306830 w 2034540"/>
              <a:gd name="connsiteY2" fmla="*/ 175260 h 1813560"/>
              <a:gd name="connsiteX3" fmla="*/ 1318260 w 2034540"/>
              <a:gd name="connsiteY3" fmla="*/ 464820 h 1813560"/>
              <a:gd name="connsiteX4" fmla="*/ 1421130 w 2034540"/>
              <a:gd name="connsiteY4" fmla="*/ 457200 h 1813560"/>
              <a:gd name="connsiteX5" fmla="*/ 1714500 w 2034540"/>
              <a:gd name="connsiteY5" fmla="*/ 521970 h 1813560"/>
              <a:gd name="connsiteX6" fmla="*/ 2023110 w 2034540"/>
              <a:gd name="connsiteY6" fmla="*/ 681990 h 1813560"/>
              <a:gd name="connsiteX7" fmla="*/ 2034540 w 2034540"/>
              <a:gd name="connsiteY7" fmla="*/ 1573530 h 1813560"/>
              <a:gd name="connsiteX8" fmla="*/ 1866900 w 2034540"/>
              <a:gd name="connsiteY8" fmla="*/ 1638300 h 1813560"/>
              <a:gd name="connsiteX9" fmla="*/ 1638300 w 2034540"/>
              <a:gd name="connsiteY9" fmla="*/ 1615440 h 1813560"/>
              <a:gd name="connsiteX10" fmla="*/ 1459230 w 2034540"/>
              <a:gd name="connsiteY10" fmla="*/ 1764030 h 1813560"/>
              <a:gd name="connsiteX11" fmla="*/ 1108710 w 2034540"/>
              <a:gd name="connsiteY11" fmla="*/ 1813560 h 1813560"/>
              <a:gd name="connsiteX12" fmla="*/ 567690 w 2034540"/>
              <a:gd name="connsiteY12" fmla="*/ 1756410 h 1813560"/>
              <a:gd name="connsiteX13" fmla="*/ 502920 w 2034540"/>
              <a:gd name="connsiteY13" fmla="*/ 1706880 h 1813560"/>
              <a:gd name="connsiteX14" fmla="*/ 377190 w 2034540"/>
              <a:gd name="connsiteY14" fmla="*/ 1767840 h 1813560"/>
              <a:gd name="connsiteX15" fmla="*/ 243840 w 2034540"/>
              <a:gd name="connsiteY15" fmla="*/ 1725930 h 1813560"/>
              <a:gd name="connsiteX16" fmla="*/ 182880 w 2034540"/>
              <a:gd name="connsiteY16" fmla="*/ 1794510 h 1813560"/>
              <a:gd name="connsiteX17" fmla="*/ 0 w 2034540"/>
              <a:gd name="connsiteY17" fmla="*/ 1748790 h 1813560"/>
              <a:gd name="connsiteX18" fmla="*/ 72390 w 2034540"/>
              <a:gd name="connsiteY18" fmla="*/ 1588770 h 1813560"/>
              <a:gd name="connsiteX19" fmla="*/ 133350 w 2034540"/>
              <a:gd name="connsiteY19" fmla="*/ 1565910 h 1813560"/>
              <a:gd name="connsiteX20" fmla="*/ 232410 w 2034540"/>
              <a:gd name="connsiteY20" fmla="*/ 1470660 h 1813560"/>
              <a:gd name="connsiteX21" fmla="*/ 422910 w 2034540"/>
              <a:gd name="connsiteY21" fmla="*/ 1539240 h 1813560"/>
              <a:gd name="connsiteX22" fmla="*/ 651510 w 2034540"/>
              <a:gd name="connsiteY22" fmla="*/ 1516380 h 1813560"/>
              <a:gd name="connsiteX23" fmla="*/ 1219200 w 2034540"/>
              <a:gd name="connsiteY23" fmla="*/ 1386840 h 1813560"/>
              <a:gd name="connsiteX24" fmla="*/ 1268730 w 2034540"/>
              <a:gd name="connsiteY24" fmla="*/ 1303020 h 1813560"/>
              <a:gd name="connsiteX25" fmla="*/ 1154430 w 2034540"/>
              <a:gd name="connsiteY25" fmla="*/ 1131570 h 1813560"/>
              <a:gd name="connsiteX26" fmla="*/ 1047750 w 2034540"/>
              <a:gd name="connsiteY26" fmla="*/ 1192530 h 1813560"/>
              <a:gd name="connsiteX27" fmla="*/ 883920 w 2034540"/>
              <a:gd name="connsiteY27" fmla="*/ 1306830 h 1813560"/>
              <a:gd name="connsiteX28" fmla="*/ 712470 w 2034540"/>
              <a:gd name="connsiteY28" fmla="*/ 1333500 h 1813560"/>
              <a:gd name="connsiteX29" fmla="*/ 681990 w 2034540"/>
              <a:gd name="connsiteY29" fmla="*/ 1196340 h 1813560"/>
              <a:gd name="connsiteX30" fmla="*/ 822960 w 2034540"/>
              <a:gd name="connsiteY30" fmla="*/ 1104900 h 1813560"/>
              <a:gd name="connsiteX31" fmla="*/ 834390 w 2034540"/>
              <a:gd name="connsiteY31" fmla="*/ 891540 h 1813560"/>
              <a:gd name="connsiteX32" fmla="*/ 857250 w 2034540"/>
              <a:gd name="connsiteY32" fmla="*/ 872490 h 1813560"/>
              <a:gd name="connsiteX33" fmla="*/ 796290 w 2034540"/>
              <a:gd name="connsiteY33" fmla="*/ 792480 h 1813560"/>
              <a:gd name="connsiteX34" fmla="*/ 746760 w 2034540"/>
              <a:gd name="connsiteY34" fmla="*/ 796290 h 1813560"/>
              <a:gd name="connsiteX35" fmla="*/ 742950 w 2034540"/>
              <a:gd name="connsiteY35" fmla="*/ 735330 h 1813560"/>
              <a:gd name="connsiteX36" fmla="*/ 735330 w 2034540"/>
              <a:gd name="connsiteY36" fmla="*/ 624840 h 1813560"/>
              <a:gd name="connsiteX37" fmla="*/ 674370 w 2034540"/>
              <a:gd name="connsiteY37" fmla="*/ 560070 h 1813560"/>
              <a:gd name="connsiteX38" fmla="*/ 662940 w 2034540"/>
              <a:gd name="connsiteY38" fmla="*/ 464820 h 1813560"/>
              <a:gd name="connsiteX39" fmla="*/ 624840 w 2034540"/>
              <a:gd name="connsiteY39" fmla="*/ 403860 h 1813560"/>
              <a:gd name="connsiteX40" fmla="*/ 643890 w 2034540"/>
              <a:gd name="connsiteY40" fmla="*/ 243840 h 1813560"/>
              <a:gd name="connsiteX41" fmla="*/ 781050 w 2034540"/>
              <a:gd name="connsiteY41" fmla="*/ 99060 h 1813560"/>
              <a:gd name="connsiteX42" fmla="*/ 941070 w 2034540"/>
              <a:gd name="connsiteY42" fmla="*/ 11430 h 181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034540" h="1813560">
                <a:moveTo>
                  <a:pt x="941070" y="11430"/>
                </a:moveTo>
                <a:lnTo>
                  <a:pt x="1112520" y="0"/>
                </a:lnTo>
                <a:lnTo>
                  <a:pt x="1306830" y="175260"/>
                </a:lnTo>
                <a:lnTo>
                  <a:pt x="1318260" y="464820"/>
                </a:lnTo>
                <a:lnTo>
                  <a:pt x="1421130" y="457200"/>
                </a:lnTo>
                <a:lnTo>
                  <a:pt x="1714500" y="521970"/>
                </a:lnTo>
                <a:lnTo>
                  <a:pt x="2023110" y="681990"/>
                </a:lnTo>
                <a:lnTo>
                  <a:pt x="2034540" y="1573530"/>
                </a:lnTo>
                <a:lnTo>
                  <a:pt x="1866900" y="1638300"/>
                </a:lnTo>
                <a:lnTo>
                  <a:pt x="1638300" y="1615440"/>
                </a:lnTo>
                <a:lnTo>
                  <a:pt x="1459230" y="1764030"/>
                </a:lnTo>
                <a:lnTo>
                  <a:pt x="1108710" y="1813560"/>
                </a:lnTo>
                <a:lnTo>
                  <a:pt x="567690" y="1756410"/>
                </a:lnTo>
                <a:lnTo>
                  <a:pt x="502920" y="1706880"/>
                </a:lnTo>
                <a:lnTo>
                  <a:pt x="377190" y="1767840"/>
                </a:lnTo>
                <a:lnTo>
                  <a:pt x="243840" y="1725930"/>
                </a:lnTo>
                <a:lnTo>
                  <a:pt x="182880" y="1794510"/>
                </a:lnTo>
                <a:lnTo>
                  <a:pt x="0" y="1748790"/>
                </a:lnTo>
                <a:lnTo>
                  <a:pt x="72390" y="1588770"/>
                </a:lnTo>
                <a:lnTo>
                  <a:pt x="133350" y="1565910"/>
                </a:lnTo>
                <a:lnTo>
                  <a:pt x="232410" y="1470660"/>
                </a:lnTo>
                <a:lnTo>
                  <a:pt x="422910" y="1539240"/>
                </a:lnTo>
                <a:lnTo>
                  <a:pt x="651510" y="1516380"/>
                </a:lnTo>
                <a:lnTo>
                  <a:pt x="1219200" y="1386840"/>
                </a:lnTo>
                <a:lnTo>
                  <a:pt x="1268730" y="1303020"/>
                </a:lnTo>
                <a:lnTo>
                  <a:pt x="1154430" y="1131570"/>
                </a:lnTo>
                <a:lnTo>
                  <a:pt x="1047750" y="1192530"/>
                </a:lnTo>
                <a:lnTo>
                  <a:pt x="883920" y="1306830"/>
                </a:lnTo>
                <a:lnTo>
                  <a:pt x="712470" y="1333500"/>
                </a:lnTo>
                <a:lnTo>
                  <a:pt x="681990" y="1196340"/>
                </a:lnTo>
                <a:lnTo>
                  <a:pt x="822960" y="1104900"/>
                </a:lnTo>
                <a:lnTo>
                  <a:pt x="834390" y="891540"/>
                </a:lnTo>
                <a:lnTo>
                  <a:pt x="857250" y="872490"/>
                </a:lnTo>
                <a:lnTo>
                  <a:pt x="796290" y="792480"/>
                </a:lnTo>
                <a:lnTo>
                  <a:pt x="746760" y="796290"/>
                </a:lnTo>
                <a:lnTo>
                  <a:pt x="742950" y="735330"/>
                </a:lnTo>
                <a:lnTo>
                  <a:pt x="735330" y="624840"/>
                </a:lnTo>
                <a:lnTo>
                  <a:pt x="674370" y="560070"/>
                </a:lnTo>
                <a:lnTo>
                  <a:pt x="662940" y="464820"/>
                </a:lnTo>
                <a:lnTo>
                  <a:pt x="624840" y="403860"/>
                </a:lnTo>
                <a:lnTo>
                  <a:pt x="643890" y="243840"/>
                </a:lnTo>
                <a:lnTo>
                  <a:pt x="781050" y="99060"/>
                </a:lnTo>
                <a:lnTo>
                  <a:pt x="941070" y="11430"/>
                </a:lnTo>
                <a:close/>
              </a:path>
            </a:pathLst>
          </a:custGeom>
          <a:solidFill>
            <a:srgbClr val="FF0000">
              <a:alpha val="20000"/>
            </a:srgbClr>
          </a:solidFill>
          <a:ln w="28575" cap="flat" cmpd="sng" algn="ctr">
            <a:solidFill>
              <a:srgbClr val="C00000">
                <a:alpha val="50196"/>
              </a:srgb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1" name="Freeform 20"/>
          <p:cNvSpPr/>
          <p:nvPr/>
        </p:nvSpPr>
        <p:spPr bwMode="auto">
          <a:xfrm>
            <a:off x="5855970" y="4796790"/>
            <a:ext cx="1223010" cy="1463040"/>
          </a:xfrm>
          <a:custGeom>
            <a:avLst/>
            <a:gdLst>
              <a:gd name="connsiteX0" fmla="*/ 876300 w 1223010"/>
              <a:gd name="connsiteY0" fmla="*/ 0 h 1463040"/>
              <a:gd name="connsiteX1" fmla="*/ 765810 w 1223010"/>
              <a:gd name="connsiteY1" fmla="*/ 0 h 1463040"/>
              <a:gd name="connsiteX2" fmla="*/ 594360 w 1223010"/>
              <a:gd name="connsiteY2" fmla="*/ 45720 h 1463040"/>
              <a:gd name="connsiteX3" fmla="*/ 472440 w 1223010"/>
              <a:gd name="connsiteY3" fmla="*/ 220980 h 1463040"/>
              <a:gd name="connsiteX4" fmla="*/ 415290 w 1223010"/>
              <a:gd name="connsiteY4" fmla="*/ 521970 h 1463040"/>
              <a:gd name="connsiteX5" fmla="*/ 461010 w 1223010"/>
              <a:gd name="connsiteY5" fmla="*/ 556260 h 1463040"/>
              <a:gd name="connsiteX6" fmla="*/ 403860 w 1223010"/>
              <a:gd name="connsiteY6" fmla="*/ 605790 h 1463040"/>
              <a:gd name="connsiteX7" fmla="*/ 251460 w 1223010"/>
              <a:gd name="connsiteY7" fmla="*/ 731520 h 1463040"/>
              <a:gd name="connsiteX8" fmla="*/ 228600 w 1223010"/>
              <a:gd name="connsiteY8" fmla="*/ 815340 h 1463040"/>
              <a:gd name="connsiteX9" fmla="*/ 201930 w 1223010"/>
              <a:gd name="connsiteY9" fmla="*/ 887730 h 1463040"/>
              <a:gd name="connsiteX10" fmla="*/ 167640 w 1223010"/>
              <a:gd name="connsiteY10" fmla="*/ 994410 h 1463040"/>
              <a:gd name="connsiteX11" fmla="*/ 167640 w 1223010"/>
              <a:gd name="connsiteY11" fmla="*/ 1085850 h 1463040"/>
              <a:gd name="connsiteX12" fmla="*/ 0 w 1223010"/>
              <a:gd name="connsiteY12" fmla="*/ 1413510 h 1463040"/>
              <a:gd name="connsiteX13" fmla="*/ 0 w 1223010"/>
              <a:gd name="connsiteY13" fmla="*/ 1447800 h 1463040"/>
              <a:gd name="connsiteX14" fmla="*/ 567690 w 1223010"/>
              <a:gd name="connsiteY14" fmla="*/ 1463040 h 1463040"/>
              <a:gd name="connsiteX15" fmla="*/ 1223010 w 1223010"/>
              <a:gd name="connsiteY15" fmla="*/ 1455420 h 1463040"/>
              <a:gd name="connsiteX16" fmla="*/ 1165860 w 1223010"/>
              <a:gd name="connsiteY16" fmla="*/ 1329690 h 1463040"/>
              <a:gd name="connsiteX17" fmla="*/ 1062990 w 1223010"/>
              <a:gd name="connsiteY17" fmla="*/ 1283970 h 1463040"/>
              <a:gd name="connsiteX18" fmla="*/ 1005840 w 1223010"/>
              <a:gd name="connsiteY18" fmla="*/ 1356360 h 1463040"/>
              <a:gd name="connsiteX19" fmla="*/ 819150 w 1223010"/>
              <a:gd name="connsiteY19" fmla="*/ 1314450 h 1463040"/>
              <a:gd name="connsiteX20" fmla="*/ 849630 w 1223010"/>
              <a:gd name="connsiteY20" fmla="*/ 1192530 h 1463040"/>
              <a:gd name="connsiteX21" fmla="*/ 910590 w 1223010"/>
              <a:gd name="connsiteY21" fmla="*/ 1082040 h 1463040"/>
              <a:gd name="connsiteX22" fmla="*/ 883920 w 1223010"/>
              <a:gd name="connsiteY22" fmla="*/ 906780 h 1463040"/>
              <a:gd name="connsiteX23" fmla="*/ 956310 w 1223010"/>
              <a:gd name="connsiteY23" fmla="*/ 857250 h 1463040"/>
              <a:gd name="connsiteX24" fmla="*/ 1002030 w 1223010"/>
              <a:gd name="connsiteY24" fmla="*/ 849630 h 1463040"/>
              <a:gd name="connsiteX25" fmla="*/ 990600 w 1223010"/>
              <a:gd name="connsiteY25" fmla="*/ 788670 h 1463040"/>
              <a:gd name="connsiteX26" fmla="*/ 910590 w 1223010"/>
              <a:gd name="connsiteY26" fmla="*/ 678180 h 1463040"/>
              <a:gd name="connsiteX27" fmla="*/ 922020 w 1223010"/>
              <a:gd name="connsiteY27" fmla="*/ 586740 h 1463040"/>
              <a:gd name="connsiteX28" fmla="*/ 1040130 w 1223010"/>
              <a:gd name="connsiteY28" fmla="*/ 487680 h 1463040"/>
              <a:gd name="connsiteX29" fmla="*/ 1074420 w 1223010"/>
              <a:gd name="connsiteY29" fmla="*/ 304800 h 1463040"/>
              <a:gd name="connsiteX30" fmla="*/ 998220 w 1223010"/>
              <a:gd name="connsiteY30" fmla="*/ 102870 h 1463040"/>
              <a:gd name="connsiteX31" fmla="*/ 876300 w 1223010"/>
              <a:gd name="connsiteY31" fmla="*/ 0 h 146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23010" h="1463040">
                <a:moveTo>
                  <a:pt x="876300" y="0"/>
                </a:moveTo>
                <a:lnTo>
                  <a:pt x="765810" y="0"/>
                </a:lnTo>
                <a:lnTo>
                  <a:pt x="594360" y="45720"/>
                </a:lnTo>
                <a:lnTo>
                  <a:pt x="472440" y="220980"/>
                </a:lnTo>
                <a:lnTo>
                  <a:pt x="415290" y="521970"/>
                </a:lnTo>
                <a:lnTo>
                  <a:pt x="461010" y="556260"/>
                </a:lnTo>
                <a:lnTo>
                  <a:pt x="403860" y="605790"/>
                </a:lnTo>
                <a:lnTo>
                  <a:pt x="251460" y="731520"/>
                </a:lnTo>
                <a:lnTo>
                  <a:pt x="228600" y="815340"/>
                </a:lnTo>
                <a:lnTo>
                  <a:pt x="201930" y="887730"/>
                </a:lnTo>
                <a:lnTo>
                  <a:pt x="167640" y="994410"/>
                </a:lnTo>
                <a:lnTo>
                  <a:pt x="167640" y="1085850"/>
                </a:lnTo>
                <a:lnTo>
                  <a:pt x="0" y="1413510"/>
                </a:lnTo>
                <a:lnTo>
                  <a:pt x="0" y="1447800"/>
                </a:lnTo>
                <a:lnTo>
                  <a:pt x="567690" y="1463040"/>
                </a:lnTo>
                <a:lnTo>
                  <a:pt x="1223010" y="1455420"/>
                </a:lnTo>
                <a:lnTo>
                  <a:pt x="1165860" y="1329690"/>
                </a:lnTo>
                <a:lnTo>
                  <a:pt x="1062990" y="1283970"/>
                </a:lnTo>
                <a:lnTo>
                  <a:pt x="1005840" y="1356360"/>
                </a:lnTo>
                <a:lnTo>
                  <a:pt x="819150" y="1314450"/>
                </a:lnTo>
                <a:lnTo>
                  <a:pt x="849630" y="1192530"/>
                </a:lnTo>
                <a:lnTo>
                  <a:pt x="910590" y="1082040"/>
                </a:lnTo>
                <a:lnTo>
                  <a:pt x="883920" y="906780"/>
                </a:lnTo>
                <a:lnTo>
                  <a:pt x="956310" y="857250"/>
                </a:lnTo>
                <a:lnTo>
                  <a:pt x="1002030" y="849630"/>
                </a:lnTo>
                <a:lnTo>
                  <a:pt x="990600" y="788670"/>
                </a:lnTo>
                <a:lnTo>
                  <a:pt x="910590" y="678180"/>
                </a:lnTo>
                <a:lnTo>
                  <a:pt x="922020" y="586740"/>
                </a:lnTo>
                <a:lnTo>
                  <a:pt x="1040130" y="487680"/>
                </a:lnTo>
                <a:lnTo>
                  <a:pt x="1074420" y="304800"/>
                </a:lnTo>
                <a:lnTo>
                  <a:pt x="998220" y="102870"/>
                </a:lnTo>
                <a:lnTo>
                  <a:pt x="876300" y="0"/>
                </a:lnTo>
                <a:close/>
              </a:path>
            </a:pathLst>
          </a:custGeom>
          <a:solidFill>
            <a:srgbClr val="D9D9D9">
              <a:alpha val="80000"/>
            </a:srgbClr>
          </a:solidFill>
          <a:ln w="38100" cap="flat" cmpd="sng" algn="ctr">
            <a:solidFill>
              <a:schemeClr val="bg1">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9"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5</a:t>
            </a:fld>
            <a:endParaRPr lang="en-US" altLang="en-US" sz="1400" dirty="0">
              <a:solidFill>
                <a:srgbClr val="000000"/>
              </a:solidFill>
            </a:endParaRPr>
          </a:p>
        </p:txBody>
      </p:sp>
      <p:sp>
        <p:nvSpPr>
          <p:cNvPr id="22" name="TextBox 21"/>
          <p:cNvSpPr txBox="1"/>
          <p:nvPr/>
        </p:nvSpPr>
        <p:spPr>
          <a:xfrm>
            <a:off x="246450" y="233690"/>
            <a:ext cx="3110147" cy="584775"/>
          </a:xfrm>
          <a:prstGeom prst="rect">
            <a:avLst/>
          </a:prstGeom>
          <a:noFill/>
        </p:spPr>
        <p:txBody>
          <a:bodyPr wrap="none" rtlCol="0">
            <a:spAutoFit/>
          </a:bodyPr>
          <a:lstStyle/>
          <a:p>
            <a:r>
              <a:rPr lang="en-US" sz="3200" dirty="0" smtClean="0"/>
              <a:t>Human factors</a:t>
            </a:r>
            <a:endParaRPr lang="en-US" sz="2400" dirty="0"/>
          </a:p>
        </p:txBody>
      </p:sp>
    </p:spTree>
    <p:extLst>
      <p:ext uri="{BB962C8B-B14F-4D97-AF65-F5344CB8AC3E}">
        <p14:creationId xmlns:p14="http://schemas.microsoft.com/office/powerpoint/2010/main" val="2415404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500"/>
                                        <p:tgtEl>
                                          <p:spTgt spid="1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500"/>
                                        <p:tgtEl>
                                          <p:spTgt spid="17"/>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12" grpId="0" animBg="1"/>
      <p:bldP spid="20" grpId="0" animBg="1"/>
      <p:bldP spid="16" grpId="0" animBg="1"/>
      <p:bldP spid="17" grpId="0" animBg="1"/>
      <p:bldP spid="19"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673" y="1486432"/>
            <a:ext cx="8656475" cy="2171168"/>
          </a:xfrm>
          <a:prstGeom prst="roundRect">
            <a:avLst>
              <a:gd name="adj" fmla="val 8594"/>
            </a:avLst>
          </a:prstGeom>
          <a:solidFill>
            <a:srgbClr val="FFFFFF">
              <a:shade val="85000"/>
            </a:srgbClr>
          </a:solidFill>
          <a:ln>
            <a:noFill/>
          </a:ln>
          <a:effectLst/>
          <a:extLs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endParaRPr lang="en-US" dirty="0"/>
          </a:p>
        </p:txBody>
      </p:sp>
      <p:sp>
        <p:nvSpPr>
          <p:cNvPr id="4" name="Rectangle 3"/>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5" name="Rectangle 4"/>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6" name="Rectangle 5"/>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7" name="TextBox 6"/>
          <p:cNvSpPr txBox="1"/>
          <p:nvPr/>
        </p:nvSpPr>
        <p:spPr>
          <a:xfrm>
            <a:off x="228600" y="191869"/>
            <a:ext cx="3110147" cy="584775"/>
          </a:xfrm>
          <a:prstGeom prst="rect">
            <a:avLst/>
          </a:prstGeom>
          <a:noFill/>
        </p:spPr>
        <p:txBody>
          <a:bodyPr wrap="none" rtlCol="0">
            <a:spAutoFit/>
          </a:bodyPr>
          <a:lstStyle/>
          <a:p>
            <a:r>
              <a:rPr lang="en-US" sz="3200" dirty="0" smtClean="0"/>
              <a:t>Human factors</a:t>
            </a:r>
            <a:endParaRPr lang="en-US" sz="3200" dirty="0"/>
          </a:p>
        </p:txBody>
      </p:sp>
      <p:sp>
        <p:nvSpPr>
          <p:cNvPr id="3" name="Rectangle 2"/>
          <p:cNvSpPr/>
          <p:nvPr/>
        </p:nvSpPr>
        <p:spPr bwMode="auto">
          <a:xfrm>
            <a:off x="5029200" y="2667000"/>
            <a:ext cx="3065380" cy="272544"/>
          </a:xfrm>
          <a:prstGeom prst="rect">
            <a:avLst/>
          </a:prstGeom>
          <a:solidFill>
            <a:srgbClr val="FF0000">
              <a:alpha val="4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13" name="Rectangle 12"/>
          <p:cNvSpPr/>
          <p:nvPr/>
        </p:nvSpPr>
        <p:spPr bwMode="auto">
          <a:xfrm>
            <a:off x="2715768" y="2895600"/>
            <a:ext cx="2465832" cy="304800"/>
          </a:xfrm>
          <a:prstGeom prst="rect">
            <a:avLst/>
          </a:prstGeom>
          <a:solidFill>
            <a:srgbClr val="FF0000">
              <a:alpha val="4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8" name="AutoShape 2" descr="data:image/jpeg;base64,/9j/4AAQSkZJRgABAQAAAQABAAD/2wCEAAkGBxQTEhUUExQUFhUXGRwYFxgYFx4cHBgaGhwbIBgaHBwcHCggHB0lHBwYIjEhJSkrLi4uGB80ODMsNygtLiwBCgoKDg0OGxAQGywkICQsLCwsLCwsLCwsLCwsLCwsLCwsLCwsLCwsLCwsLCwsLCwsLCwsLCwsLCwsLCwsLCwsLP/AABEIAMkA+wMBIgACEQEDEQH/xAAcAAACAwEBAQEAAAAAAAAAAAAFBgIDBAcBAAj/xABKEAACAQIEAwUEBgYIBQIHAAABAhEAAwQSITEFQVEGEyJhcTKBkaFCUrHB0fAUIzNTYuEHFnKCkqLS8TRDY5OyJOIVF0Rzo7PC/8QAGQEAAwEBAQAAAAAAAAAAAAAAAQIDAAQF/8QALREAAgIBBAAFAwQCAwAAAAAAAAECESEDEjFBBBMiUWEycYGhsfDxI9EFQpH/2gAMAwEAAhEDEQA/ADeKwffN+3vAR/yrhGsjT4TQLiXALqYhGF3EnDQDdLXBmkztselbOBcMdAjDPJUFhqek/wC1HeIu1tTcys7ADwjcwwgbTO9c/nLzfLKKNQ3Aa1w23qUu3gFiZdjM7c+tPTWnVAhXXKoMbAx157cqWMJjTiMyPZe3GU6k668tOUU5W2LtcnYuya8tBHumk8bqS0l6e/yJH1L+IosEaAGYEfDSlLtbJcgMynL7S6kDwyQOZidKOcNeCdZ1IoD2rPiYnP7H0DDbrsetXhlKxVyK92wQVzYnFkNP0WXbodZrCli+7uLTYl1UwfEZBiYPnW6/ezZSr3xE63PF02Eac63dllyi6cxBa5Pj5gKo0q0ktpLc/Orqv9A3iPCbiWFuDEXCWjwljpIneaB4LFnOFa8W1OYZtoA09adbltLhW28BBIkGCdNDJkDbpWY8OswLCWTCOHF0EGTEkkgSx+iZ0ikoumBsHfa5dt2+9vKrMFkOZ91Hr+Fe1ntq1+5IU5mvEMsyCF26TtU34AGvpezsCmU5RAU5T0rP2ivXv0izlYKLnhYZcy+FtJPnMcq0KvJpXWC1cJcyM4vX1C6ZXcsdBMzERQrEYt4/aMfWibm5au3ApBGRX28MnNpoY+iKu4hhTiVtC4wVAC7ZZBk+GJB2500o9oWMumCODYm7ccquI7uBMkDXUCPnRNbePF8Wu+YpIm4qKQJE899KC4a5btY+1ZS2DDiHkmdJk609qbkjwrsdBJ5bb1OWB1kxtwzFN7GLPvsqfsoNwfieKGO/R8ReDLlYiAomPZ1j5UyJj3tuq+yCJO/U0HGBD43vTb8SMAG6SvSddzy51kA6Am1L2N4vZt3WDuAQdRB6TyHSmC3tQ1vbPrWYqEfivFHR81q5lVpI8IM676jpVPZziWIv38jXmCwT4baToNIJU1l7aYEvdtBbmUuXEbbQZJ9+3lRvs/wk21tXC4JAIjL1BHtTqPdVNRKOlLUfXHyIp3NQS+/wab5vrfRDiri2mWSzKkg66QFGmnSo4+1jcpeziGuJMKRlBJmNvWrcVei7bnfr7mohhWPdshXKC2j9Dptp1FeV4XxktbUcaxVnbq6KhGwJ2ft4q4bn6RfxSFGAhQsGRvMa+oNW28FcLXLa47FkqwmQrEBlEAxEcz7xTFYL6sAuUgAEmJjmIoXgwyYu4VyKXRWaDIJBYAnqY0r0FyQKMPwVgw73GYuNNoU7++q+L8SxFh2C4h2URGZVn3wKZGzvqQrEfV3+elKXbmwchglTK9CdvSKLMjLgO0PELrkpetLbVwhLAFiYkAKFnUkDfnW/H8Xx1pR3rLlbTVBr5UK4Fw9MtppU3u8SCSJJzACVBEwKbONqM1m3iBIuOQkJEXApM+1tlDUreUgdggYjFWsjG0hzCV8E7+Q2NWnjeI/c2/8AtGiXD7WJVSHvJIZjohOZNcinUa6iT5c6rftN3ZyOUzDfRvX7KCkNQq/p+JCgi68HaDUMRxPFoAWe8oOxIiflT2qlTcVbSgCAI0nfoBX2Vi3iTQLpoTyFUFsR+G47GHEYcO94W3uIJOikFhInzFdPw+LRUJuOtuWZouMA2+k6+QoFa4ct8W1uyqowZQJBcqZA1MRI+Ve3Xw1sNeutaRiWeLhXPoSQImZjTSvL/wCUaqCXN8FtGLdl2DvBjnGzMWHodRS921usqsynWAB72UUY4e3gU7T8tBVeIvIt0G5Ecp+tPh+demlSoj2IPELWKtoGFxyTHhya69Nanwm9iiWW53wb6IgjT3jrTpx3iVuEkhmzrl6zI257TVrYljdBC7r57a0TCVib14GC92eg1+6tGAtYm4pKPc03EwfhRzFXWDrAibsHyEEk/GrOE4pv0i8sSFCwev51+FambcuBX4fxbEEqvevJbKFIBM/CaY+NYfEYdAzX2IJg+EaeulabGBSQ3cxc7xmDwJmTrPvrztHictpc5Bt95bz6/RDAn7PnWMLd/FY4KHXP3Z+kbYj4xt51s4Lfxly2zgNlGxW2IPXlrTPf4uqhnL+HKdJ0+G0RVHD+JKyq9p1CwoQAbKIzDyPKgYWsJxG/eu92rifNBpRXG8JxVoF1vIYBJ/Vjl03qlcdaOOud1GbKC0Dq2v2UwY5LgSVJOmoneYrBYnYniOORBcZXCGPEbSRrtsZ+Va+H8QxZe33ququyiWtqAZO0gkzFHnxNw2zKvoNiNeWwFXvmYLmUxmU66RBBGnWaYUYE2oDibd8u2S5bXXw5kJj1hhNHkoTcxVtXaXQQdZYCPnSMERb4vhbrXAETNCiYSdTM/wC1UpiMQLebKuQc+7ECjGM4jcs3fBbdwyrJUTGp+6smB4u7oyPh7gQ5hOQBYk/Dl8KbkdpxSb7BacRu3DlBUnoEFepxd7LeJlVQRn8I2B1+VaeysW7t3JHhcCSJMECaI8VtTcZgEGbU+HfQeW9SnNQVsMU5OhW7Odob1/vij2wAwyqEGbKZ8R+Q+Nb7WJvXCY8ZG8JP2UY4PoWPhEbwscvSruCcStDMLbBAXbMR9YHn7qeMlJWgSTQGw/Gr1sFUYCDqMmx86owXH8Xev90lxdiSe7BimXiwS46tAYtCs0e1roT5xXmMw0XUNpFU5WBjTQFfnvWTTAU4LhmLW011LyFi2Zl7pSSZAMGZXQdKu7S4bFqlvJctsXcKA6LoSCZldtAavRLot+FjEa6VDE2rqi14mPjnf+FojX1o0AzcJ4dftXVOKuWQCCUCrllhEzm6A8qDcV4zeF5xbWzcQNAbupmNNxvG3uplxDXTkDDvPFoHJgaHUTWDFq+dstu3Ek+0Rv5DSlnJQVsaCcnSFzE8T4kloXTcGVogZRJzRAiN9aOY3DY61ZW61/UqCV7pdJG3XStvaHBscPaPiXKUMA76rv1qjEPd7tpzHecwg8vlvTLIK7A/Z7jmJuYhAzMyKwLgIPZEn3TEVq7UJh7dgv8Aq+8PIkZyWBmRvz+VG7WJJuzBEAzAiQCDA60u9qrdhLOYd33zHaQX8W8iZ0rz/Fy/zaavvj+dHb4TFsYcH7A/PIVl4haZmIQw2XQwD8jpWvC+wPzyFYeLiQ4G5WB68q9FKzhusinhnxTWLt1nVXtlgF7tYOUenXzq/hmJxr5QLtqWGaDbAyjT161nwN5v0e6uUNLuraToJB1FVdiNLslcs2zqeeq0+x02BTTdDELOP/fWP8H8qxPiMb3vdfq2bcEIII99b7PG1N3J5xPn+Qana4v/AOq7pILqueI5QR99TcZReUNGcZK4g4YzHBipBAG5FsED3iqMVxm8sjMp/uCmi9jCC4ynU6nKTPhGsgQOlJfGZ78sGkaQukbDWd6yyEt/Tb7gd41pF3goJj05Vsw+KQQASfRQJpea6WZidvPWBymtmFuENM6AzW2rkIyYa/PILPPKv4Vqum+oPduhHQrv8D91CrOIBMT5wIouMYqLqaVySCoNgm92gxCnK3dg9Cp/Gr+F8avvdRGAKlhPhO06ka15g7iXXKmDz1AkajUTRHCcRFy8gyKChIkGdyB0GtGKU/UuhZ+h7WOSUExGDtFmL27ZmZzKDPrIo2lJfHMcS7LIChjMHfp76WUklkGnFt4MXaDtV3NzwFSoA+iSZ56yNNuVYD2xfLOUieWUgwfU6+6gPaWykHwAk667/wAqH4TFF7arEQArrO45MOh5eo86Xfas6PLSHTgXHi5Pd5A3MZQD79K23eIY1ryoqYcqwMO6nSI0Ou9K/B+FMl1XVpHM/iPkfzDstx7ZDe/X8eY86TfnJpQ9ijEW8TLZRh/ABnhWHiiSNDttQXAPfuEvbsWjJ1KoRJ8zOtN1nGszMYOUgHQeQ50vdmOJFMOIOue4f/yNV/sRp9mHEdqcRbuG13VjOIlSpmTtz3o1xLi+NtIjtbtNmIUeFhGbYb6axRO3ZtXGuXDaQuSDnKiZgRrvUuIO4tGVJC+IAroYMj5gUU7dCvAtcW41isMnePYRs2ihWYgseUA9Jqnh/afEtaDth0GYmNXMctdfCd9PMUwJxlrtoO9tZQypykRoZnnG+1CrPapQIyD9YS+7fRPyHhqq05PFCeZHmz6z2kvoD+oUganNnMfHarD2yu/ubPzq5O0S3oXIIvjqdANPhpWi7gbcn9WtLKFYkgxknlGfiHFcTbgXMnlpI099D7PGrzXAoKZnMajQz11rX2zlgpBymeQHw2iveA3YSyAssCTnOXX2ugmoycbVlEnWC8cQxFu8iXcmUkTlG45ga0P7UW7Nu0HHd94SCQSM2pBM9KP4pO8cFxmjWSJOkbTQLtT3KWCwyG45DEGM0A5zPMaCPfXH4yTjqaee+C2jKoypdDDh/ZH56UH7SXSqyImRuJ60Xwx8C/npWfF4ZLjZXErufcD0rvOdCgvGrqjw93/grFf7WYkEKBakmB+rG9NtnhNoBgUUnMSsg+zI5+lfX+GYfKxFq3MShya6DeeRrBAy43FKJuCyNfo2xtyr7/45dGoNv/tijz3ka6qlAAASwPiGg900KsYe22NvBlDWwilUCxBMa7jzrGMydosRMBl1MDwc9qDcaxRN3xkZiYPqN9PIinexaS2txUSM10BfDOXwodtZ1M1yjtJjSbziRuQeWsmRTJGsIpcB2PLXz+VakYbnb30vcNadCTptl5dfTf5USLkmDpGnp0HwpZOh4qzXisSyvod9uVardx251gF9TAJkiiOCcdfP0rmnlnbDCLrBdGDCQRr8KZMBx7EPct/qAbbOFNwT4QSAZ0igrYcbhlNMXZQQjgEEZ0MEbGR4vz9WtpNp0J4iKlHcN2PxGS07TEKYPnXNMNjVuFiuqoSJPNufr60zdvONC3Ya2NWYa+Q6e+uaC9ds27SGVZxnmDBZiSBpqIGUbU+ot3BDRVK2HDYDTImaHDhbJdlVzaGV2zLzE/OtPZ3ipvEgjxKYMbUx2MVZJysYYbGJ1rnzFnbSaI8HtZUDIcyHUBhqI3BHIjbyrbisaDbIAIA3B2H58q9W2vIgTqOhP4/bWfEpMkaHmKWyTRLC8Za1byhQdevXf51mwnELVsQuGgSTHeE6kydx1NeYPCS5V4yiCZ6HpRpuFYfOROmXwxO/OYPpXXpfScup9WDLZ7TBQQLG/wDEPwqbdrniO6Eeba/+NWjAYfLbJA3h4B10/tdakmAsZHBA9rQ5T7JbQTmmY0qpJg7H9vGtoWOHDBdSMw+9apwPbHvLQunAhUdmCMcsPlIzx4dgTFFMTw7Dql0qo1tNuDsQQ0yTpX3Ebdt8PbRlhU1Gp00PSjwCkYT2ktn/AOlA9Cu3T2akvaVBoMOf8Q/CvuO2wcMndooeRuN+R1A0pcODxXK2n+L+VYZBPiHajvAO8sIwG3iP3Co4XtMEAyYe2I2g6+euXzovf7LYX+L/ABn8KwY/g1m0yhB4W3kkxrHMaVLWk4RtfH7jQ236uDy72oZ1KG2oDAqTm2DaHlVnaRLS2Xfw57hhQfaiYPugGvOK8Is2hmWSdAAW6mJ2mreIYe1+j5+dq3lAb60aR11Irn8b9MXfa/I2ly/sE+E4nvLFu5tmWfjWXi/FDh/GFDGQIPnP4VLgGmGsj+HT05fKpY+yrBgwnTTYwdYOtdadol2BR2wf90nx/lVdzthciO6SPU/hRtOH2VZSqRyPhWD56TVDcAsF2a5nIc6BTlC/LU70xsAH+ujtc1s28wVjJJ2jUDTnVuC7SOz50tWxccAGASxGmlHsHwuxbRkKC4fEcxUEwduXIVsw2CtizZIUeEKRoATA01AoNJrJrBfEuO3bEEIDmMmQV1AHmeUfCuUcaK3cWxICqSXIHoWIn1rsnELC4hQHSI2g1yHttwk2L5KElfmJHOsNHkygd0ymIDCQJ0IO8cwR0MzWxL2YTOm2nu+dDMae+hwAMgXMJ3HPLUuH3wrMNSsmPz1pLdZOlxW7ATwlskmNTVzAq3jJ6kCazYe6VbMKYeGMHOZtDrr93pUngtybbN5VSR7KqPCDsT1138jR3szxAIxTKzd4VAIHhUD2ZMzO8+6gPFcUtu2Afpt4R6czRfsupV0htSYZZ+ievpvSQfqs2pC9Noy9srRfEhXJILgH0J6elZOL4y3dKg5JmFOsydNhv6Ud7YoBdDx0A+Yrm9pbiXlu+LKrSCNcvqOm+tP2Jp/SdH7PcHSwjhRqZzN1Ma/dQLg/Cry3XzDOCfCT7/pZpHLkfSjvC8YbllgCoeDrOskbxuKl2cx+YEOIddG/GpuVMvstGjilgjDOXgsEOo68qC8HxbOgZjJAiTvy5+8aHrRjjl0m2VH0tKXezV5SGXpMHzHtD3Ukcpi6ioOpj1BDsuYARA+ytt7jirYOI/R2KrcW1AgsWYaaTruBWPha2QzrcGY6GImAdjW3s3xpbVt7T2RcAuC6DmIhkIy6ZTsVBrq0qSycGrL1YKL/AGjVGKPhWVlPiBKyCOWhqr+ta6g4YkHzFVY1bTlsRdcp3jliG0VcxMDNGvSl++SLlwBCqg+AswlhG8EyB61S17k7QzXu1aMpVsM0EEGCNjWe72stquX9FvkdFAP3+dBrONIjwiVH1x5/A14b5di0Af3ga26PuC0GrnbWzAVsNeUjXULOvIy3nUP66Yb9xf8Al/rpY4rg3fB23t3Ge9IDKqoIEncqJJgDc860YHBDu1zL4o1kSaWWoojxSfY5YvisYf8ASmsOLbKDoRMctNqEYPtHZxLQtq6ckHUrG/r5U+37CsndsrlIyx3mkdNqyWeD4dDK2Y0jR40+FUaTVMnYmcWxLuRNtUTvECxvowkHX1+VXJgbYS4Iym8VM6wSNST0po4pwq2yaIQQcwOedfSsQwIZMrDbz6UupHdFpYseMqdkcHbyW0XpIrPxHiKWZZwSDC6e89a23LMRG1DeK4AXgykxHiGsSYOmtL9EPejLMjG/aexMlbm87D/VVf8AW+wM2t2CZjKunkNftqm72bXPZUsYeQxDKcpCk/dXmH7M2hizbLEoLWaSRuTA2Hryowk5KwySRK12nw6ABlxBY5tWUAmSZ0BitR7XWktj9XfCgAAtb08udRxvB7HdXC65nQNlbXQAdQRr7qox96xdw6obbKi5Srd5uVjTzpnJDR0nLKRZZ7VIZBW4oGs5Ao8t250j9tWL+JGY9RG/mY5/KjuPxhJA16zB57bjp060trca7ccKfCNSPMac9jvSNuzojpKMflixhr5X8K18PaXJPMyffU+JYCDmUGCdR0NU4RijCfSi6awCKknT6CuIOWI3FGsJdzssbHcfbSxjbxzCj3DLsFD1+7eoyWC6ascGs5k1iBtI25D8+dbOztyzbvKgOrGBEwT6jp50urcuOQQdBrrqPl0pn4Nwgh7F4sIOuXLEaHnNHTWSWu/RkMdr+HF1QrykafEUjWrNq4oXNDDkPKn3tvjWt4S9k9sW2IPMaHbzj7q5HgyUS0wOuQH5U2rCs+5Pw028ew/YHhahMpUMD12+G1aMNhEtuWCgbDpoOVB+z3Eblzwu0CNCBrR2+VRWZjooJJPlXJJvg7rEftVimv4tUWctoj/Edz6xp8aJdluDm0rE7STPLT/c1fgOHwxdhq3iPqdTTVg8MSog6R+flXRPTlGl0cnmqSbAfD8aiXLrQW9kLGmg11n4e6p8MRfH4S0677STpoPPfyrVjezWcyLuWRMKI06kyD76jhuzly1OW7vEyC0x6k/KrNZwjhyWXnQhQLSrl2PM77kgz/KhPHLCmbuoYlRE6bxt8aLNwu7+8X/D/OsWL7OPcgPcEBg0AcwZHOl2sGRbvEZm+P2+VbOHYmyFh7RYzuHjTpArZe7Fs0/rzrv4SOv1WHWrV7KXB/zF+B/1UIxkkkA94NicOLK3baBMrQc7Scp3BOoJg8zppXt3i1mTqn90gj7K9tdl7iplFz3ktMCNIzZTsNSJqtexzczbPmUE0WpBGk9sT9Q/Baj/AFvP1D8F/CuZ3+3bLqbC+mYE/Jqp/wDmJ/0F+NX2hwdSPawn6B/y/hWe72kj/lnUgfR51zr+vlyJ/RhHWTz2q+x2yuPct23w2TO6qC2YbsBOo5TW2mOnGgfE+I2rBLXVdhIAyAkzB3A5UazUC4odW8VxdRqiZzz5QdPOlqwp0CD2uwIZdboyMzQUOpYEEfOi1nF2nunEZLsNbVQCnIGQ3XnQfE4ay2EZGclnkljbg6mTy06UZ7TdoThrQyKsmEtrG7cp8hvQwx3GV/cwcV4vaCOLaeJiQS4jLOh0O/OsPELoUACAAPz6Uv8AE8YRbZ2M+zJP0mjU/wAqo4jixcyncuuYLMaE+03QdBU5HZBKNL4NuKx47wgsDHrygUJwmMtkOZ1JEEb6TPLz2qm3jgSxhIHmTr9lV2AsHN7J2AInyPrNZ8vA/KjkmztbbQq6MY1+z1/kax4zDsSB4cp2PX+E+YracMSpBUGdj1HIjzHy99Qut7SFJ2IgnfkR9lZR7QHL3K1sDuy8yq+0CNj0/CjXZyxhr1tjedrZXxabR1HhJBBpexjMIDAC3cgFgOhnbqOle8G4q+HuJctaFGB16g+lMkSlJcHYuE9k0dCyG8FIMG5KrtoQCoZvsNMWHwyWQPpZB7R6xGg5fbrXnAO0QxuGF9QQZyuv1WEZo6jUGvsfiEb9mwePoSAx6wGiTVIKNnJOUnyDeKp3iMra5gZ99c14Vgzlso39g+oMV0MY5XJg+IbqdGHqDQzG4ESGiJM/3hrPv3+NP4qNw3LofwsqntfZh4XZNpihjTn6VT2h4jnK4dNS7DPH1F1b4xHvrRxcszBl00mo9luEm5fe5z0QefM/Z8q4NCG+as7taWyDD1mXUqqliYgASdq3WsNcw9llf2m2XmskT9ppo7K4dbdsyAp5x6mKx4hM99TBKyOXI136mruwjzIxpmHE28p7vmINw9WjRf7KjT40SweEm2Cx0Izx0GuX3kAmsXHVytcPNrho0mHzMloaKig3D18OVU+Ez61MzFPtBxaxhSnesVDglTlYgxvqB6fEUNwnanCXXCJcJY7DIwn4rR/+k/hP6Vg7yoPFhwLiR5A51Hqk6dQK4b2bn9KtalfFvG2h60UsGR2lbq9T8D+Fe5wdvmP5Uv4XiwVQGDuNT3mVdp5gbQPLlWv9MzIWVWYcmURPoTFLYWuwoXP5/wBq87w9aBIbpDMbzIVlcuRTGgIkxDHbX1FYzi751W60f2V/00cmwcVe6SK0YKAVZlDIGUsuYDMARI6iRpNZLbQZIB8jz+FTtH8xT8mGbFcXw7BVtYNLbZ0IYXCSIYEjbntPnTL22v3e+wZu2hbi5Ii4HnxJ0AiIrntk+Jf7Q5eYrpP9Jh/WYP8Atn/ySlWnGPH7th3NjzgrnhHpWLElSXm4bZI8BDZfFrE9R5Vbg28I9KAdosM9wKEjRlYyY0ANYyQRxHCrRsBcwN3JBJfQvGp9J12pN7V4/Ni7dskE2rUmDI7xhJj3ZaONfu/uh/3B+FIt64Wxt4sIMwRO0CInppSNKnRfTk3JNsq4pigYXcAAKvnzZvfOnrWTC+K4zMfQeXKfcKy4lpuvHTc+6T8Jq2w8MSOg19YrVgbdbM7ShJA/M0RsYoMUDIBIjpO+1VWbJuZlkzuPt/GvreFJTKQZU/b/ADFZtZQ8YzVNB1bqeE5pzaEE6qRUrnDpMSAd1PryPl9lYLfDs4kHLcGqtyboGH31LCcSQKUvAq32TzHlUeeGdG7biSNL4QsrWmnXUA8mH40EVcpYEbx8Rv8AHQ0fuw1sXAxlYDenI/ZQTi6sDOhHtDy+sPjr76pBsjqKPNf+HcewmOH6Hbtc1thhHOdT75mjtpFZJ0JOvp1rlXY3jZR7XJTt6N7Q9za/3vKumJfCPlPsvqPI/wA6p0cc1UgbxPADQgQw1DDcGht9ywKnRuXryPodqaLsEUtdo8Me7Ny37Vrxeq/TU+Ua+oFPCX/V8MV+65QvX70Cmr+j20Cty65C27fgzMQBm9q60k7SQuvNW60gcfxaO1t0eBcWWHNSDBnpP3GtGAbNbVWJZBJVM2gLEknL1JJM761zP/FaOxp6yTR2W52lwiIMmIsnUTDAz8KowmLt38Vba26supEGdhqKV+zHDcLeypduOjEaIEygxyD6gmOWlYuMXWweJDWrjC2EICyCzMcwM6aCI1pVOlufAnkJy2JuxwxuPtNie7gOFJzeRJ3HWNp9aN2sR3eYkb+KesD8BXI+EX7r31e1JedvreW0R610S3xG7ftLbZERmJzZWnwDmfqyZ0k6RrrQ0dbzOVRtfQjpqk06590wlwIlldz9Np91cq/pGw4s43Dk6BVua+U6faK6pwl9XRdliPvpF/pcwbd5hb8eGWtN6mCvxAb/AA11Lk4+wPwfE3QFGQpaOYoRHiuAGJO8QD8K3uTcwINpwU/SCgg6EMwUHTkGIqXBMQGw9pTuC5XyAAXT3uK+xF9gq2lUEnFExIGikOfIDTnTTW2WB9Jb4Z+4sXeMqoZHuKrZtFLTplEDUyQNvdTLwjh5ayp15/JjSvj7KB3ygAkyw6NABHyrrPYrCBsFYMbqT8WY1t15A1tVH5Rovwpm/VwX3bZkHLlm++hFacLiIK6W9CTLLO/XmayMb8U5yWZLaTuynnyA1Hvp4/pFeWwp/jP2rXObmIJCiF8MwQsE+p50zcV4vcxZtA934PH4QeqyDqfu2NYx1LBHwj0++oLZzEjbb76nhPZHp99W4IjM2bov30hgQ9wrcZSuigy0jl5VyLEYpnd7gmXYv8yYrrvH7DJbxN1WH7N4EdQa46B4Qekj5fn41ikPgrYy89RVq3gKy5yI8vsr0CN6DVjxlXBr75w6sulFB3jMVzgZvIb8uXX7aE3Jyz0NGLZQhGGY7dBt8aVrKZaDtNZNHCsKzHxXTHQVjucKTNdWTIJynpqflRHAXclwgrz0Mmp4xsl55RQGWef4+tJw2rK0m09oI7OXmt3WtN7LAgg/d7q3XsMYa2+pU6HaVOx+FYuKMYS6oylTlJGkgyR99b72KZrNu6IJWFY9VPXzBijK7wJFJKmv6I8HuwqiTKnIfIj2D71ge4V1/CXxew6NziDXGLV3Le8Wi3RB6Bhsfz0rofYbiee2yHdd/wA/GqRfRDViqsb8FiZEN7Q0Pn0PvrNxTEoiO9z2Apz+axqPftWPH8QSyveOwUD/ADdQBzP4Um8f44cWpVCFtA7HckbT+FZuhIQ3CqNfzrR3s/cObJoSdvKgdu0waOVMvZvBHNm28659R2dsI0NPCMSVuJLEww8BnWDplPXy50Q7U8Gdkdx4kOp0koRGo5j121187OA8LZ3BuDKqQZO7MNRHQTpPlTPjwvdsWYquUsWXQrlGafltzqb0N8Kf3QstfZqJr8nNcFxJbCkDMAwgMJGUSQRm5AjmPvpp4deN1RcR0fnyHKNCv4UqpczRdtgK3O39FvNeQPl9lFcBh7VwzaVrF36QXQMf4k2M9R8aV32XhGMFUR67MH9Y2hHh1B6zUv6QuHd/grgAkpluj+4Zb/LmHvq3szgHtZu9MvttH3mjdy2GBB2Ig+h3rtivTR5WpNeY5L3OL8Dtv3rwAQf2fi8K5X8QIHU5fTKKvdSzhXhbveXgxRiQAyrBE6z7qIcHwZS7cBI8DhSOeYs+Yjy8AodisUi4xgWiCxPlKp5/dTXbVfBVY3fkTsely3duImQqpgkkg7cgARtFd97JAJgsOpOotrPv1rhF1O+xF8W/ECxgxyCgEn36U1IWI1dp10zHTXbflXRDTcuTk1ppcCnj+x+HhFXOMoMkESxJkkmOWgHkPOsY7GWfrXPiP9NMOM47aJjxmB9TLpJGxg8jvVVritogGLmoBH6tjoQCNh0Nc5cDL2Ms/WufEf6ameyltGRla57SyJEESNDpR63xG1/1P+0/+mpHiFosi/rJLrH6pwN+uWKwBgsiBQLtDxC5aE2pmQDEbQetMjLSt2qbKoOUnMRt5A9T51maIAxvGsRctvbbPlZSDomx9NaTmtkDL0J+6uhcF7thNy1OseIkaf3WpH4zbFp8o5Egj0Oh94pc2VVUC7g26V4P5VZecFfOartsOdMK6urN/DbWeV6iPfRTBsoSCw08/wA+dLyXDOmlacG6hoYTmqc4WdGlq7XgYb3ELIymZkDYHcafdVXGMW15AyIQFgZjpJJEAVksYYeKcqhRmk9Bv8qpxF4taDMTBYC0nWN3Py+NDYk0yktRuLT/AEI8RxTHLI8ERH8Q0/GvuH41VttbacrHX0I/Jq5rQiLrFiRKgc/L+flVOH4e11khQA5IB2AK7jyka0yaSJTtu7JEErlnxaFT1ZenPX76YOH4q/ZY3LaWxmGqu0T5iOczp50I/QWtBLgeQJ5ezBgge6trBzIchSPrHUj03oX2htqdqTJYviD3GzXWZn+qwgAfwwSCPSKzse7Pef5f5dKtuWEOoLETqIiD1G8f71pwdldS0mZgHX49aEnt5Kwjuwv6NtnB96q3dlI/Pwpu7PYPKisdtx5/yoD2d4ZevBwNLcxmJ58xG+0U5WML3dtEBJCiJNJGFu3wT1dTbHankIJi4I9B8p/GpXb5dGTMfECNzzEffQXEOcwr61iyDI5GaucQsWMMUut4yMjQ0+gPvEEU39ieKtfxtsKii2C+u5bKp1/hUMRHU0I7acMD/rrbFQQM2XmvKR5SRTN/Q9wgpbe62wm3bPUE5n033jWTzqMYLcdU9VvTOhYmyHEH3HpWfBAiVZiTyBHL762NUXWfWrnExI4vgUGIc5ROafiJ+8/Gl/H8BtsWbUE6mOsRTJ2kV+/JCmCB05CD9lCXW59U/EfjTKg2xawHCBYd2USW01r18LdkwU+dF8ZnRS+QmNYkUGuceMnwr8aeLd2hXFPkF8Qs2HdibrBicvsaSCRqefPnUcDxi0iKqupCgATpsKvxXAwT+0M5s85f4s0fdQpODWxbti5aBYLEq0Zid820kawa5mlKk5NHQvsMFrjiaQVPoZolhsRn5RDdaTsVg7SshS2bckgywIjLtzphwaXTlKXEVAwzAoWJjeGzCNPI0NkozWW18iypoYTS92hWVUAE6nQR99MNLnab2VMxDa+h/IqrEiZuDgMh8JHi5+gpN7b2VW/mUgggZo5HY/YKYuH32ay2XMNSJPPQa0t8UtzaYEEmRl65uY+E0pWKyK7rGlQrSdYBHLfyqFyzrpTWK4Po8GtenUacqgoir0gHXas2FK+TZhmBtktOWRm8wPoj1NZmum5dHKSAByUchUHJUAfROoqXD7UtmMwNfeNhS1XJRy3NJfkOPe0zAeIjKn8Nsc/Vjr7quwrFGRVDQE131MnX13odg7jEFi2s+lbhc9mbnLr5nzpKVOzpV4aRZjsKww8ssbsZ03nr7q8vuoS3eJkwM35+XwrHx3GKUCgkk0QwGEC2Eky7if7I5aUvCTGu5tfBWr5/E5K2NNF0a56c489qaOA8LS+W0Crb9lBsSdJ/yj5UBwGAuXj3aqWg6v8ARHlPT7aeuAcIfCt42BzKAAuwAnmdzrVFEhOeG7yzb2SELdQ8mHzH8qNXbU1nwmHC3LrAaMqvpzILT9orfzn3fnrTHIwVfw+seVY0wp1NGb66j0r63gpWjRrA1u/l8DQUO4I01p+7NYxEsJaVAgUQAD89dZnekjHcOrfwnElYDbjT/ehQG7R0YNXyvQbh2OkhaJ4q6EUsxAUbk0UIwF22L9xnspnuKwhZiVPtQT7j7q55je05Swt0ISXgBJgyeR99OON4mzuSCQNgPKuZdreGuMwtd657zNkWWiZMgASIkfGiFGj+tuJuDJ+izm8OjgnWsV0IrMpKgqxBBA3BIO9UdjWvNiFBzFUkNIjLoRBkaGeVZu06MuKvAMQM07/WAP306bQ0Ury6D9zGuFzELEfW/wDbS8zs9gG7etuQuYLlXQ7cjM8vWmTjeQWlUJ4nOUGT7iflQ3C9kntSzG2dIMAk8tYCzyrhjCbVt217L9Dq3wTwqF/BgB1cdSNiNY6Fj91N/D8eiwrOoZmBALAEzpoPWoXODFkADBQHBHhboeRA61da4eqnxBWIYQSu3pOtXjqbnTVP2I6iV4doY0NAe0LsEhBJJ6Ttr9oo2jaUK4ncAEkTEnn0PSqMkgT2dx73lfvVUMrRAXLpAM/OhHauLd9WaQhTSBoWls2vWAPjRzgBm3OUiTMzM8vdERRc2lYZWUMDyIkfA0tDxntdo4zxABXlNRv8dxWa8PFI1BExTBx/hm90AKmRWAA3ZvEwjkFLR6AdKW0eCDRQzlbJ3HBByiBVSHrVoWdR7xXpw2/lr7uVa0ba3ksuTcZV9Fou3DVVSC+gkDbU8zHITQa0hgE7UTU6bszHXpFJL4ZfTXLayzRhOFWwss515CJPyrclrDrrlmOpnb89KG3cQEgsvpMk/bFaHJa2RJXSdOnoKDt9jxUV1wD8fie/vKEQBRsAN+po5bcFQu43kdBAj561HgOFW0rsCpMSST69RVmBUhF1X2CdxW+EgwxbbzyM/Z66BddAIAywPKAfvp3e1ntjqBpSJwlv106aov3fhT3wu5yp9P6Tm1/rI8Ev5rhQ7i23/ktGrdjWgHDkyY/ya03/AJLTnYtTrWIsC4jDwR60Qw2G0qWKs61vwluiI2CcXgtRpXg4UM229GcZa2rV3e1EFiTfvvZxAUQAAGEnWOe88waWV4u2MxpTE3XyI821BCppmg7QSCBrTn2+LWrQvIFOUgNIOx2OnnHxrnzdo2O6W/g340Cipo6EnD8OdO/b/uJ9hWkzjy27WMIW40ZMzEP4twCPDHIDTy60PHaA/u7XwP41IdoG+pb+B/GtZkkMfBLGEMi05UsczTckk8yS0zrOtB+0HAcI2Ics5JMSe8/hHQVnXtAf3dv516e0Z/d2/nWtjY9jTjuzN+6LeddUcOIncHUez0o6+CufVj1JH3UZuVnbf3UsY1wJJ2DV4e3ML/iP4UD4vZKMxzKTI0HL1P3UX417JpexH7I+6mrNmQTRqC9oOI9yqsLfeEtEa6aEzoD0oulQHtUWFATgeJNxWY2+7lpA/ta9POjCGsNn23/u/Ya2cjS9B7A/GuHNejKwC7EcyPz9gpX4j2VB2BB8vzBp45VmuUl0McuxnBLls6eLpGh+H4Gt3aXhq4ZbSgzcZZbXltO/Mz8DTTxj6PrVPaj/AIRfzzo7g1XAjWMWYCmIncz91H7IJIZEFwAAHu2DHbmujfKlg1dgv2ietM4Jjx1px7GPjuItOEWCrdGWCNqowOKHsHUlSPfOlNPFP2C+lIV726moLgqtZ8jPdtBbTfxafn51G3agR0UD4x/OhTeynqPsojc9k+o+w0u1rsstVSvAa4MYdGPoPSPz8a6Fwz2hXO8H7Vv3f/1XQuG7j3VbT+k5PEZkbUs/+qtdSHX/ACz91MPCsRCQwg7/AMvXyoIP+Nsf3/8A9b0a4h+0X1+6gyDNhWTNX4ff3VC3tU7W9FEmSxp0FaFOlZsbtWhPZFMYHdo+HLiMNesNp3iMoM7Ejwn1Bg1+Y+KYe1bcpmuBhIdGLTbdTDKY0OsiROxr9Qt+3X31zjtB/wATe/8AuN9poLkePBxsd1PtvE8mbUcxRfAY63h2D2rjXADDW3zEMp6SNGHX8ad7lVNThN2EurcRXS3KsAQY5Grsv/S+Va8F7A9KuNJtRtx//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202403"/>
            <a:ext cx="2390775" cy="19145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717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19399" y="4196788"/>
            <a:ext cx="2882011" cy="19201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7174" name="Picture 6" descr="http://t3.gstatic.com/images?q=tbn:ANd9GcTcVNiZCMQleR1UXbnPLU6531zoD2zsaVIxzwA7dimExXu8LerJ"/>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1200" y="4191000"/>
            <a:ext cx="2894151" cy="1925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2" name="Freeform 11"/>
          <p:cNvSpPr/>
          <p:nvPr/>
        </p:nvSpPr>
        <p:spPr bwMode="auto">
          <a:xfrm>
            <a:off x="815340" y="4526888"/>
            <a:ext cx="1254760" cy="1590040"/>
          </a:xfrm>
          <a:custGeom>
            <a:avLst/>
            <a:gdLst>
              <a:gd name="connsiteX0" fmla="*/ 662940 w 1254760"/>
              <a:gd name="connsiteY0" fmla="*/ 617220 h 1590040"/>
              <a:gd name="connsiteX1" fmla="*/ 774700 w 1254760"/>
              <a:gd name="connsiteY1" fmla="*/ 617220 h 1590040"/>
              <a:gd name="connsiteX2" fmla="*/ 805180 w 1254760"/>
              <a:gd name="connsiteY2" fmla="*/ 551180 h 1590040"/>
              <a:gd name="connsiteX3" fmla="*/ 805180 w 1254760"/>
              <a:gd name="connsiteY3" fmla="*/ 447040 h 1590040"/>
              <a:gd name="connsiteX4" fmla="*/ 845820 w 1254760"/>
              <a:gd name="connsiteY4" fmla="*/ 419100 h 1590040"/>
              <a:gd name="connsiteX5" fmla="*/ 838200 w 1254760"/>
              <a:gd name="connsiteY5" fmla="*/ 363220 h 1590040"/>
              <a:gd name="connsiteX6" fmla="*/ 817880 w 1254760"/>
              <a:gd name="connsiteY6" fmla="*/ 345440 h 1590040"/>
              <a:gd name="connsiteX7" fmla="*/ 815340 w 1254760"/>
              <a:gd name="connsiteY7" fmla="*/ 266700 h 1590040"/>
              <a:gd name="connsiteX8" fmla="*/ 810260 w 1254760"/>
              <a:gd name="connsiteY8" fmla="*/ 182880 h 1590040"/>
              <a:gd name="connsiteX9" fmla="*/ 756920 w 1254760"/>
              <a:gd name="connsiteY9" fmla="*/ 124460 h 1590040"/>
              <a:gd name="connsiteX10" fmla="*/ 749300 w 1254760"/>
              <a:gd name="connsiteY10" fmla="*/ 58420 h 1590040"/>
              <a:gd name="connsiteX11" fmla="*/ 650240 w 1254760"/>
              <a:gd name="connsiteY11" fmla="*/ 0 h 1590040"/>
              <a:gd name="connsiteX12" fmla="*/ 553720 w 1254760"/>
              <a:gd name="connsiteY12" fmla="*/ 2540 h 1590040"/>
              <a:gd name="connsiteX13" fmla="*/ 388620 w 1254760"/>
              <a:gd name="connsiteY13" fmla="*/ 40640 h 1590040"/>
              <a:gd name="connsiteX14" fmla="*/ 363220 w 1254760"/>
              <a:gd name="connsiteY14" fmla="*/ 96520 h 1590040"/>
              <a:gd name="connsiteX15" fmla="*/ 330200 w 1254760"/>
              <a:gd name="connsiteY15" fmla="*/ 233680 h 1590040"/>
              <a:gd name="connsiteX16" fmla="*/ 347980 w 1254760"/>
              <a:gd name="connsiteY16" fmla="*/ 383540 h 1590040"/>
              <a:gd name="connsiteX17" fmla="*/ 347980 w 1254760"/>
              <a:gd name="connsiteY17" fmla="*/ 449580 h 1590040"/>
              <a:gd name="connsiteX18" fmla="*/ 266700 w 1254760"/>
              <a:gd name="connsiteY18" fmla="*/ 525780 h 1590040"/>
              <a:gd name="connsiteX19" fmla="*/ 127000 w 1254760"/>
              <a:gd name="connsiteY19" fmla="*/ 645160 h 1590040"/>
              <a:gd name="connsiteX20" fmla="*/ 35560 w 1254760"/>
              <a:gd name="connsiteY20" fmla="*/ 797560 h 1590040"/>
              <a:gd name="connsiteX21" fmla="*/ 27940 w 1254760"/>
              <a:gd name="connsiteY21" fmla="*/ 904240 h 1590040"/>
              <a:gd name="connsiteX22" fmla="*/ 0 w 1254760"/>
              <a:gd name="connsiteY22" fmla="*/ 1043940 h 1590040"/>
              <a:gd name="connsiteX23" fmla="*/ 30480 w 1254760"/>
              <a:gd name="connsiteY23" fmla="*/ 1262380 h 1590040"/>
              <a:gd name="connsiteX24" fmla="*/ 127000 w 1254760"/>
              <a:gd name="connsiteY24" fmla="*/ 1473200 h 1590040"/>
              <a:gd name="connsiteX25" fmla="*/ 106680 w 1254760"/>
              <a:gd name="connsiteY25" fmla="*/ 1590040 h 1590040"/>
              <a:gd name="connsiteX26" fmla="*/ 899160 w 1254760"/>
              <a:gd name="connsiteY26" fmla="*/ 1590040 h 1590040"/>
              <a:gd name="connsiteX27" fmla="*/ 924560 w 1254760"/>
              <a:gd name="connsiteY27" fmla="*/ 1557020 h 1590040"/>
              <a:gd name="connsiteX28" fmla="*/ 891540 w 1254760"/>
              <a:gd name="connsiteY28" fmla="*/ 1343660 h 1590040"/>
              <a:gd name="connsiteX29" fmla="*/ 955040 w 1254760"/>
              <a:gd name="connsiteY29" fmla="*/ 1287780 h 1590040"/>
              <a:gd name="connsiteX30" fmla="*/ 972820 w 1254760"/>
              <a:gd name="connsiteY30" fmla="*/ 1206500 h 1590040"/>
              <a:gd name="connsiteX31" fmla="*/ 1094740 w 1254760"/>
              <a:gd name="connsiteY31" fmla="*/ 1112520 h 1590040"/>
              <a:gd name="connsiteX32" fmla="*/ 1102360 w 1254760"/>
              <a:gd name="connsiteY32" fmla="*/ 1056640 h 1590040"/>
              <a:gd name="connsiteX33" fmla="*/ 1198880 w 1254760"/>
              <a:gd name="connsiteY33" fmla="*/ 1000760 h 1590040"/>
              <a:gd name="connsiteX34" fmla="*/ 1214120 w 1254760"/>
              <a:gd name="connsiteY34" fmla="*/ 906780 h 1590040"/>
              <a:gd name="connsiteX35" fmla="*/ 1181100 w 1254760"/>
              <a:gd name="connsiteY35" fmla="*/ 868680 h 1590040"/>
              <a:gd name="connsiteX36" fmla="*/ 1254760 w 1254760"/>
              <a:gd name="connsiteY36" fmla="*/ 835660 h 1590040"/>
              <a:gd name="connsiteX37" fmla="*/ 1231900 w 1254760"/>
              <a:gd name="connsiteY37" fmla="*/ 805180 h 1590040"/>
              <a:gd name="connsiteX38" fmla="*/ 1102360 w 1254760"/>
              <a:gd name="connsiteY38" fmla="*/ 843280 h 1590040"/>
              <a:gd name="connsiteX39" fmla="*/ 1043940 w 1254760"/>
              <a:gd name="connsiteY39" fmla="*/ 883920 h 1590040"/>
              <a:gd name="connsiteX40" fmla="*/ 995680 w 1254760"/>
              <a:gd name="connsiteY40" fmla="*/ 977900 h 1590040"/>
              <a:gd name="connsiteX41" fmla="*/ 853440 w 1254760"/>
              <a:gd name="connsiteY41" fmla="*/ 1074420 h 1590040"/>
              <a:gd name="connsiteX42" fmla="*/ 810260 w 1254760"/>
              <a:gd name="connsiteY42" fmla="*/ 1074420 h 1590040"/>
              <a:gd name="connsiteX43" fmla="*/ 789940 w 1254760"/>
              <a:gd name="connsiteY43" fmla="*/ 914400 h 1590040"/>
              <a:gd name="connsiteX44" fmla="*/ 721360 w 1254760"/>
              <a:gd name="connsiteY44" fmla="*/ 825500 h 1590040"/>
              <a:gd name="connsiteX45" fmla="*/ 718820 w 1254760"/>
              <a:gd name="connsiteY45" fmla="*/ 728980 h 1590040"/>
              <a:gd name="connsiteX46" fmla="*/ 680720 w 1254760"/>
              <a:gd name="connsiteY46" fmla="*/ 670560 h 1590040"/>
              <a:gd name="connsiteX47" fmla="*/ 662940 w 1254760"/>
              <a:gd name="connsiteY47" fmla="*/ 617220 h 159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54760" h="1590040">
                <a:moveTo>
                  <a:pt x="662940" y="617220"/>
                </a:moveTo>
                <a:lnTo>
                  <a:pt x="774700" y="617220"/>
                </a:lnTo>
                <a:lnTo>
                  <a:pt x="805180" y="551180"/>
                </a:lnTo>
                <a:lnTo>
                  <a:pt x="805180" y="447040"/>
                </a:lnTo>
                <a:lnTo>
                  <a:pt x="845820" y="419100"/>
                </a:lnTo>
                <a:lnTo>
                  <a:pt x="838200" y="363220"/>
                </a:lnTo>
                <a:lnTo>
                  <a:pt x="817880" y="345440"/>
                </a:lnTo>
                <a:cubicBezTo>
                  <a:pt x="817033" y="319193"/>
                  <a:pt x="816187" y="292947"/>
                  <a:pt x="815340" y="266700"/>
                </a:cubicBezTo>
                <a:lnTo>
                  <a:pt x="810260" y="182880"/>
                </a:lnTo>
                <a:lnTo>
                  <a:pt x="756920" y="124460"/>
                </a:lnTo>
                <a:lnTo>
                  <a:pt x="749300" y="58420"/>
                </a:lnTo>
                <a:lnTo>
                  <a:pt x="650240" y="0"/>
                </a:lnTo>
                <a:lnTo>
                  <a:pt x="553720" y="2540"/>
                </a:lnTo>
                <a:lnTo>
                  <a:pt x="388620" y="40640"/>
                </a:lnTo>
                <a:lnTo>
                  <a:pt x="363220" y="96520"/>
                </a:lnTo>
                <a:lnTo>
                  <a:pt x="330200" y="233680"/>
                </a:lnTo>
                <a:lnTo>
                  <a:pt x="347980" y="383540"/>
                </a:lnTo>
                <a:lnTo>
                  <a:pt x="347980" y="449580"/>
                </a:lnTo>
                <a:lnTo>
                  <a:pt x="266700" y="525780"/>
                </a:lnTo>
                <a:lnTo>
                  <a:pt x="127000" y="645160"/>
                </a:lnTo>
                <a:lnTo>
                  <a:pt x="35560" y="797560"/>
                </a:lnTo>
                <a:lnTo>
                  <a:pt x="27940" y="904240"/>
                </a:lnTo>
                <a:lnTo>
                  <a:pt x="0" y="1043940"/>
                </a:lnTo>
                <a:lnTo>
                  <a:pt x="30480" y="1262380"/>
                </a:lnTo>
                <a:lnTo>
                  <a:pt x="127000" y="1473200"/>
                </a:lnTo>
                <a:lnTo>
                  <a:pt x="106680" y="1590040"/>
                </a:lnTo>
                <a:lnTo>
                  <a:pt x="899160" y="1590040"/>
                </a:lnTo>
                <a:lnTo>
                  <a:pt x="924560" y="1557020"/>
                </a:lnTo>
                <a:lnTo>
                  <a:pt x="891540" y="1343660"/>
                </a:lnTo>
                <a:lnTo>
                  <a:pt x="955040" y="1287780"/>
                </a:lnTo>
                <a:lnTo>
                  <a:pt x="972820" y="1206500"/>
                </a:lnTo>
                <a:lnTo>
                  <a:pt x="1094740" y="1112520"/>
                </a:lnTo>
                <a:lnTo>
                  <a:pt x="1102360" y="1056640"/>
                </a:lnTo>
                <a:lnTo>
                  <a:pt x="1198880" y="1000760"/>
                </a:lnTo>
                <a:lnTo>
                  <a:pt x="1214120" y="906780"/>
                </a:lnTo>
                <a:lnTo>
                  <a:pt x="1181100" y="868680"/>
                </a:lnTo>
                <a:lnTo>
                  <a:pt x="1254760" y="835660"/>
                </a:lnTo>
                <a:lnTo>
                  <a:pt x="1231900" y="805180"/>
                </a:lnTo>
                <a:lnTo>
                  <a:pt x="1102360" y="843280"/>
                </a:lnTo>
                <a:lnTo>
                  <a:pt x="1043940" y="883920"/>
                </a:lnTo>
                <a:lnTo>
                  <a:pt x="995680" y="977900"/>
                </a:lnTo>
                <a:lnTo>
                  <a:pt x="853440" y="1074420"/>
                </a:lnTo>
                <a:lnTo>
                  <a:pt x="810260" y="1074420"/>
                </a:lnTo>
                <a:lnTo>
                  <a:pt x="789940" y="914400"/>
                </a:lnTo>
                <a:lnTo>
                  <a:pt x="721360" y="825500"/>
                </a:lnTo>
                <a:cubicBezTo>
                  <a:pt x="720513" y="793327"/>
                  <a:pt x="719667" y="761153"/>
                  <a:pt x="718820" y="728980"/>
                </a:cubicBezTo>
                <a:lnTo>
                  <a:pt x="680720" y="670560"/>
                </a:lnTo>
                <a:lnTo>
                  <a:pt x="662940" y="617220"/>
                </a:lnTo>
                <a:close/>
              </a:path>
            </a:pathLst>
          </a:custGeom>
          <a:solidFill>
            <a:srgbClr val="00B0F0">
              <a:alpha val="30196"/>
            </a:srgbClr>
          </a:solidFill>
          <a:ln w="38100" cap="flat" cmpd="sng" algn="ctr">
            <a:solidFill>
              <a:srgbClr val="00B0F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20" name="Freeform 19"/>
          <p:cNvSpPr/>
          <p:nvPr/>
        </p:nvSpPr>
        <p:spPr bwMode="auto">
          <a:xfrm>
            <a:off x="1513840" y="4521808"/>
            <a:ext cx="980440" cy="1600200"/>
          </a:xfrm>
          <a:custGeom>
            <a:avLst/>
            <a:gdLst>
              <a:gd name="connsiteX0" fmla="*/ 485140 w 980440"/>
              <a:gd name="connsiteY0" fmla="*/ 0 h 1600200"/>
              <a:gd name="connsiteX1" fmla="*/ 609600 w 980440"/>
              <a:gd name="connsiteY1" fmla="*/ 63500 h 1600200"/>
              <a:gd name="connsiteX2" fmla="*/ 645160 w 980440"/>
              <a:gd name="connsiteY2" fmla="*/ 185420 h 1600200"/>
              <a:gd name="connsiteX3" fmla="*/ 668020 w 980440"/>
              <a:gd name="connsiteY3" fmla="*/ 358140 h 1600200"/>
              <a:gd name="connsiteX4" fmla="*/ 589280 w 980440"/>
              <a:gd name="connsiteY4" fmla="*/ 566420 h 1600200"/>
              <a:gd name="connsiteX5" fmla="*/ 683260 w 980440"/>
              <a:gd name="connsiteY5" fmla="*/ 558800 h 1600200"/>
              <a:gd name="connsiteX6" fmla="*/ 739140 w 980440"/>
              <a:gd name="connsiteY6" fmla="*/ 589280 h 1600200"/>
              <a:gd name="connsiteX7" fmla="*/ 835660 w 980440"/>
              <a:gd name="connsiteY7" fmla="*/ 711200 h 1600200"/>
              <a:gd name="connsiteX8" fmla="*/ 957580 w 980440"/>
              <a:gd name="connsiteY8" fmla="*/ 1181100 h 1600200"/>
              <a:gd name="connsiteX9" fmla="*/ 980440 w 980440"/>
              <a:gd name="connsiteY9" fmla="*/ 1242060 h 1600200"/>
              <a:gd name="connsiteX10" fmla="*/ 909320 w 980440"/>
              <a:gd name="connsiteY10" fmla="*/ 1379220 h 1600200"/>
              <a:gd name="connsiteX11" fmla="*/ 797560 w 980440"/>
              <a:gd name="connsiteY11" fmla="*/ 1379220 h 1600200"/>
              <a:gd name="connsiteX12" fmla="*/ 858520 w 980440"/>
              <a:gd name="connsiteY12" fmla="*/ 1600200 h 1600200"/>
              <a:gd name="connsiteX13" fmla="*/ 238760 w 980440"/>
              <a:gd name="connsiteY13" fmla="*/ 1595120 h 1600200"/>
              <a:gd name="connsiteX14" fmla="*/ 205740 w 980440"/>
              <a:gd name="connsiteY14" fmla="*/ 1356360 h 1600200"/>
              <a:gd name="connsiteX15" fmla="*/ 276860 w 980440"/>
              <a:gd name="connsiteY15" fmla="*/ 1280160 h 1600200"/>
              <a:gd name="connsiteX16" fmla="*/ 284480 w 980440"/>
              <a:gd name="connsiteY16" fmla="*/ 1231900 h 1600200"/>
              <a:gd name="connsiteX17" fmla="*/ 393700 w 980440"/>
              <a:gd name="connsiteY17" fmla="*/ 1137920 h 1600200"/>
              <a:gd name="connsiteX18" fmla="*/ 408940 w 980440"/>
              <a:gd name="connsiteY18" fmla="*/ 1092200 h 1600200"/>
              <a:gd name="connsiteX19" fmla="*/ 515620 w 980440"/>
              <a:gd name="connsiteY19" fmla="*/ 1010920 h 1600200"/>
              <a:gd name="connsiteX20" fmla="*/ 520700 w 980440"/>
              <a:gd name="connsiteY20" fmla="*/ 927100 h 1600200"/>
              <a:gd name="connsiteX21" fmla="*/ 490220 w 980440"/>
              <a:gd name="connsiteY21" fmla="*/ 878840 h 1600200"/>
              <a:gd name="connsiteX22" fmla="*/ 541020 w 980440"/>
              <a:gd name="connsiteY22" fmla="*/ 845820 h 1600200"/>
              <a:gd name="connsiteX23" fmla="*/ 576580 w 980440"/>
              <a:gd name="connsiteY23" fmla="*/ 802640 h 1600200"/>
              <a:gd name="connsiteX24" fmla="*/ 452120 w 980440"/>
              <a:gd name="connsiteY24" fmla="*/ 817880 h 1600200"/>
              <a:gd name="connsiteX25" fmla="*/ 360680 w 980440"/>
              <a:gd name="connsiteY25" fmla="*/ 855980 h 1600200"/>
              <a:gd name="connsiteX26" fmla="*/ 314960 w 980440"/>
              <a:gd name="connsiteY26" fmla="*/ 922020 h 1600200"/>
              <a:gd name="connsiteX27" fmla="*/ 279400 w 980440"/>
              <a:gd name="connsiteY27" fmla="*/ 998220 h 1600200"/>
              <a:gd name="connsiteX28" fmla="*/ 139700 w 980440"/>
              <a:gd name="connsiteY28" fmla="*/ 1087120 h 1600200"/>
              <a:gd name="connsiteX29" fmla="*/ 101600 w 980440"/>
              <a:gd name="connsiteY29" fmla="*/ 916940 h 1600200"/>
              <a:gd name="connsiteX30" fmla="*/ 30480 w 980440"/>
              <a:gd name="connsiteY30" fmla="*/ 797560 h 1600200"/>
              <a:gd name="connsiteX31" fmla="*/ 40640 w 980440"/>
              <a:gd name="connsiteY31" fmla="*/ 731520 h 1600200"/>
              <a:gd name="connsiteX32" fmla="*/ 0 w 980440"/>
              <a:gd name="connsiteY32" fmla="*/ 673100 h 1600200"/>
              <a:gd name="connsiteX33" fmla="*/ 208280 w 980440"/>
              <a:gd name="connsiteY33" fmla="*/ 556260 h 1600200"/>
              <a:gd name="connsiteX34" fmla="*/ 213360 w 980440"/>
              <a:gd name="connsiteY34" fmla="*/ 502920 h 1600200"/>
              <a:gd name="connsiteX35" fmla="*/ 182880 w 980440"/>
              <a:gd name="connsiteY35" fmla="*/ 421640 h 1600200"/>
              <a:gd name="connsiteX36" fmla="*/ 175260 w 980440"/>
              <a:gd name="connsiteY36" fmla="*/ 302260 h 1600200"/>
              <a:gd name="connsiteX37" fmla="*/ 220980 w 980440"/>
              <a:gd name="connsiteY37" fmla="*/ 226060 h 1600200"/>
              <a:gd name="connsiteX38" fmla="*/ 228600 w 980440"/>
              <a:gd name="connsiteY38" fmla="*/ 154940 h 1600200"/>
              <a:gd name="connsiteX39" fmla="*/ 307340 w 980440"/>
              <a:gd name="connsiteY39" fmla="*/ 35560 h 1600200"/>
              <a:gd name="connsiteX40" fmla="*/ 485140 w 980440"/>
              <a:gd name="connsiteY40" fmla="*/ 0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80440" h="1600200">
                <a:moveTo>
                  <a:pt x="485140" y="0"/>
                </a:moveTo>
                <a:lnTo>
                  <a:pt x="609600" y="63500"/>
                </a:lnTo>
                <a:lnTo>
                  <a:pt x="645160" y="185420"/>
                </a:lnTo>
                <a:lnTo>
                  <a:pt x="668020" y="358140"/>
                </a:lnTo>
                <a:lnTo>
                  <a:pt x="589280" y="566420"/>
                </a:lnTo>
                <a:lnTo>
                  <a:pt x="683260" y="558800"/>
                </a:lnTo>
                <a:lnTo>
                  <a:pt x="739140" y="589280"/>
                </a:lnTo>
                <a:lnTo>
                  <a:pt x="835660" y="711200"/>
                </a:lnTo>
                <a:lnTo>
                  <a:pt x="957580" y="1181100"/>
                </a:lnTo>
                <a:lnTo>
                  <a:pt x="980440" y="1242060"/>
                </a:lnTo>
                <a:lnTo>
                  <a:pt x="909320" y="1379220"/>
                </a:lnTo>
                <a:lnTo>
                  <a:pt x="797560" y="1379220"/>
                </a:lnTo>
                <a:lnTo>
                  <a:pt x="858520" y="1600200"/>
                </a:lnTo>
                <a:lnTo>
                  <a:pt x="238760" y="1595120"/>
                </a:lnTo>
                <a:lnTo>
                  <a:pt x="205740" y="1356360"/>
                </a:lnTo>
                <a:lnTo>
                  <a:pt x="276860" y="1280160"/>
                </a:lnTo>
                <a:lnTo>
                  <a:pt x="284480" y="1231900"/>
                </a:lnTo>
                <a:lnTo>
                  <a:pt x="393700" y="1137920"/>
                </a:lnTo>
                <a:lnTo>
                  <a:pt x="408940" y="1092200"/>
                </a:lnTo>
                <a:lnTo>
                  <a:pt x="515620" y="1010920"/>
                </a:lnTo>
                <a:lnTo>
                  <a:pt x="520700" y="927100"/>
                </a:lnTo>
                <a:lnTo>
                  <a:pt x="490220" y="878840"/>
                </a:lnTo>
                <a:lnTo>
                  <a:pt x="541020" y="845820"/>
                </a:lnTo>
                <a:lnTo>
                  <a:pt x="576580" y="802640"/>
                </a:lnTo>
                <a:lnTo>
                  <a:pt x="452120" y="817880"/>
                </a:lnTo>
                <a:lnTo>
                  <a:pt x="360680" y="855980"/>
                </a:lnTo>
                <a:lnTo>
                  <a:pt x="314960" y="922020"/>
                </a:lnTo>
                <a:lnTo>
                  <a:pt x="279400" y="998220"/>
                </a:lnTo>
                <a:lnTo>
                  <a:pt x="139700" y="1087120"/>
                </a:lnTo>
                <a:lnTo>
                  <a:pt x="101600" y="916940"/>
                </a:lnTo>
                <a:lnTo>
                  <a:pt x="30480" y="797560"/>
                </a:lnTo>
                <a:lnTo>
                  <a:pt x="40640" y="731520"/>
                </a:lnTo>
                <a:lnTo>
                  <a:pt x="0" y="673100"/>
                </a:lnTo>
                <a:lnTo>
                  <a:pt x="208280" y="556260"/>
                </a:lnTo>
                <a:lnTo>
                  <a:pt x="213360" y="502920"/>
                </a:lnTo>
                <a:lnTo>
                  <a:pt x="182880" y="421640"/>
                </a:lnTo>
                <a:lnTo>
                  <a:pt x="175260" y="302260"/>
                </a:lnTo>
                <a:lnTo>
                  <a:pt x="220980" y="226060"/>
                </a:lnTo>
                <a:lnTo>
                  <a:pt x="228600" y="154940"/>
                </a:lnTo>
                <a:lnTo>
                  <a:pt x="307340" y="35560"/>
                </a:lnTo>
                <a:lnTo>
                  <a:pt x="485140" y="0"/>
                </a:lnTo>
                <a:close/>
              </a:path>
            </a:pathLst>
          </a:custGeom>
          <a:solidFill>
            <a:srgbClr val="FF0000">
              <a:alpha val="20000"/>
            </a:srgbClr>
          </a:solidFill>
          <a:ln w="28575" cap="flat" cmpd="sng" algn="ctr">
            <a:solidFill>
              <a:srgbClr val="C00000">
                <a:alpha val="50196"/>
              </a:srgb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16" name="Freeform 15"/>
          <p:cNvSpPr/>
          <p:nvPr/>
        </p:nvSpPr>
        <p:spPr bwMode="auto">
          <a:xfrm>
            <a:off x="3863340" y="4269078"/>
            <a:ext cx="1836420" cy="1840230"/>
          </a:xfrm>
          <a:custGeom>
            <a:avLst/>
            <a:gdLst>
              <a:gd name="connsiteX0" fmla="*/ 1024890 w 1836420"/>
              <a:gd name="connsiteY0" fmla="*/ 15240 h 1840230"/>
              <a:gd name="connsiteX1" fmla="*/ 880110 w 1836420"/>
              <a:gd name="connsiteY1" fmla="*/ 72390 h 1840230"/>
              <a:gd name="connsiteX2" fmla="*/ 819150 w 1836420"/>
              <a:gd name="connsiteY2" fmla="*/ 182880 h 1840230"/>
              <a:gd name="connsiteX3" fmla="*/ 773430 w 1836420"/>
              <a:gd name="connsiteY3" fmla="*/ 278130 h 1840230"/>
              <a:gd name="connsiteX4" fmla="*/ 807720 w 1836420"/>
              <a:gd name="connsiteY4" fmla="*/ 327660 h 1840230"/>
              <a:gd name="connsiteX5" fmla="*/ 742950 w 1836420"/>
              <a:gd name="connsiteY5" fmla="*/ 438150 h 1840230"/>
              <a:gd name="connsiteX6" fmla="*/ 750570 w 1836420"/>
              <a:gd name="connsiteY6" fmla="*/ 476250 h 1840230"/>
              <a:gd name="connsiteX7" fmla="*/ 788670 w 1836420"/>
              <a:gd name="connsiteY7" fmla="*/ 476250 h 1840230"/>
              <a:gd name="connsiteX8" fmla="*/ 784860 w 1836420"/>
              <a:gd name="connsiteY8" fmla="*/ 544830 h 1840230"/>
              <a:gd name="connsiteX9" fmla="*/ 822960 w 1836420"/>
              <a:gd name="connsiteY9" fmla="*/ 552450 h 1840230"/>
              <a:gd name="connsiteX10" fmla="*/ 792480 w 1836420"/>
              <a:gd name="connsiteY10" fmla="*/ 575310 h 1840230"/>
              <a:gd name="connsiteX11" fmla="*/ 800100 w 1836420"/>
              <a:gd name="connsiteY11" fmla="*/ 605790 h 1840230"/>
              <a:gd name="connsiteX12" fmla="*/ 830580 w 1836420"/>
              <a:gd name="connsiteY12" fmla="*/ 643890 h 1840230"/>
              <a:gd name="connsiteX13" fmla="*/ 830580 w 1836420"/>
              <a:gd name="connsiteY13" fmla="*/ 678180 h 1840230"/>
              <a:gd name="connsiteX14" fmla="*/ 861060 w 1836420"/>
              <a:gd name="connsiteY14" fmla="*/ 708660 h 1840230"/>
              <a:gd name="connsiteX15" fmla="*/ 902970 w 1836420"/>
              <a:gd name="connsiteY15" fmla="*/ 701040 h 1840230"/>
              <a:gd name="connsiteX16" fmla="*/ 1021080 w 1836420"/>
              <a:gd name="connsiteY16" fmla="*/ 735330 h 1840230"/>
              <a:gd name="connsiteX17" fmla="*/ 1024890 w 1836420"/>
              <a:gd name="connsiteY17" fmla="*/ 777240 h 1840230"/>
              <a:gd name="connsiteX18" fmla="*/ 922020 w 1836420"/>
              <a:gd name="connsiteY18" fmla="*/ 883920 h 1840230"/>
              <a:gd name="connsiteX19" fmla="*/ 811530 w 1836420"/>
              <a:gd name="connsiteY19" fmla="*/ 1470660 h 1840230"/>
              <a:gd name="connsiteX20" fmla="*/ 777240 w 1836420"/>
              <a:gd name="connsiteY20" fmla="*/ 1501140 h 1840230"/>
              <a:gd name="connsiteX21" fmla="*/ 712470 w 1836420"/>
              <a:gd name="connsiteY21" fmla="*/ 1535430 h 1840230"/>
              <a:gd name="connsiteX22" fmla="*/ 571500 w 1836420"/>
              <a:gd name="connsiteY22" fmla="*/ 1550670 h 1840230"/>
              <a:gd name="connsiteX23" fmla="*/ 476250 w 1836420"/>
              <a:gd name="connsiteY23" fmla="*/ 1588770 h 1840230"/>
              <a:gd name="connsiteX24" fmla="*/ 339090 w 1836420"/>
              <a:gd name="connsiteY24" fmla="*/ 1539240 h 1840230"/>
              <a:gd name="connsiteX25" fmla="*/ 201930 w 1836420"/>
              <a:gd name="connsiteY25" fmla="*/ 1573530 h 1840230"/>
              <a:gd name="connsiteX26" fmla="*/ 194310 w 1836420"/>
              <a:gd name="connsiteY26" fmla="*/ 1630680 h 1840230"/>
              <a:gd name="connsiteX27" fmla="*/ 270510 w 1836420"/>
              <a:gd name="connsiteY27" fmla="*/ 1687830 h 1840230"/>
              <a:gd name="connsiteX28" fmla="*/ 350520 w 1836420"/>
              <a:gd name="connsiteY28" fmla="*/ 1752600 h 1840230"/>
              <a:gd name="connsiteX29" fmla="*/ 0 w 1836420"/>
              <a:gd name="connsiteY29" fmla="*/ 1783080 h 1840230"/>
              <a:gd name="connsiteX30" fmla="*/ 34290 w 1836420"/>
              <a:gd name="connsiteY30" fmla="*/ 1836420 h 1840230"/>
              <a:gd name="connsiteX31" fmla="*/ 1786890 w 1836420"/>
              <a:gd name="connsiteY31" fmla="*/ 1840230 h 1840230"/>
              <a:gd name="connsiteX32" fmla="*/ 1836420 w 1836420"/>
              <a:gd name="connsiteY32" fmla="*/ 1562100 h 1840230"/>
              <a:gd name="connsiteX33" fmla="*/ 1828800 w 1836420"/>
              <a:gd name="connsiteY33" fmla="*/ 1089660 h 1840230"/>
              <a:gd name="connsiteX34" fmla="*/ 1642110 w 1836420"/>
              <a:gd name="connsiteY34" fmla="*/ 819150 h 1840230"/>
              <a:gd name="connsiteX35" fmla="*/ 1436370 w 1836420"/>
              <a:gd name="connsiteY35" fmla="*/ 651510 h 1840230"/>
              <a:gd name="connsiteX36" fmla="*/ 1443990 w 1836420"/>
              <a:gd name="connsiteY36" fmla="*/ 605790 h 1840230"/>
              <a:gd name="connsiteX37" fmla="*/ 1405890 w 1836420"/>
              <a:gd name="connsiteY37" fmla="*/ 552450 h 1840230"/>
              <a:gd name="connsiteX38" fmla="*/ 1363980 w 1836420"/>
              <a:gd name="connsiteY38" fmla="*/ 514350 h 1840230"/>
              <a:gd name="connsiteX39" fmla="*/ 1417320 w 1836420"/>
              <a:gd name="connsiteY39" fmla="*/ 438150 h 1840230"/>
              <a:gd name="connsiteX40" fmla="*/ 1463040 w 1836420"/>
              <a:gd name="connsiteY40" fmla="*/ 331470 h 1840230"/>
              <a:gd name="connsiteX41" fmla="*/ 1413510 w 1836420"/>
              <a:gd name="connsiteY41" fmla="*/ 194310 h 1840230"/>
              <a:gd name="connsiteX42" fmla="*/ 1261110 w 1836420"/>
              <a:gd name="connsiteY42" fmla="*/ 30480 h 1840230"/>
              <a:gd name="connsiteX43" fmla="*/ 1184910 w 1836420"/>
              <a:gd name="connsiteY43" fmla="*/ 0 h 1840230"/>
              <a:gd name="connsiteX44" fmla="*/ 1024890 w 1836420"/>
              <a:gd name="connsiteY44" fmla="*/ 15240 h 1840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836420" h="1840230">
                <a:moveTo>
                  <a:pt x="1024890" y="15240"/>
                </a:moveTo>
                <a:lnTo>
                  <a:pt x="880110" y="72390"/>
                </a:lnTo>
                <a:lnTo>
                  <a:pt x="819150" y="182880"/>
                </a:lnTo>
                <a:lnTo>
                  <a:pt x="773430" y="278130"/>
                </a:lnTo>
                <a:lnTo>
                  <a:pt x="807720" y="327660"/>
                </a:lnTo>
                <a:lnTo>
                  <a:pt x="742950" y="438150"/>
                </a:lnTo>
                <a:lnTo>
                  <a:pt x="750570" y="476250"/>
                </a:lnTo>
                <a:lnTo>
                  <a:pt x="788670" y="476250"/>
                </a:lnTo>
                <a:lnTo>
                  <a:pt x="784860" y="544830"/>
                </a:lnTo>
                <a:lnTo>
                  <a:pt x="822960" y="552450"/>
                </a:lnTo>
                <a:lnTo>
                  <a:pt x="792480" y="575310"/>
                </a:lnTo>
                <a:lnTo>
                  <a:pt x="800100" y="605790"/>
                </a:lnTo>
                <a:lnTo>
                  <a:pt x="830580" y="643890"/>
                </a:lnTo>
                <a:lnTo>
                  <a:pt x="830580" y="678180"/>
                </a:lnTo>
                <a:lnTo>
                  <a:pt x="861060" y="708660"/>
                </a:lnTo>
                <a:lnTo>
                  <a:pt x="902970" y="701040"/>
                </a:lnTo>
                <a:lnTo>
                  <a:pt x="1021080" y="735330"/>
                </a:lnTo>
                <a:lnTo>
                  <a:pt x="1024890" y="777240"/>
                </a:lnTo>
                <a:lnTo>
                  <a:pt x="922020" y="883920"/>
                </a:lnTo>
                <a:lnTo>
                  <a:pt x="811530" y="1470660"/>
                </a:lnTo>
                <a:lnTo>
                  <a:pt x="777240" y="1501140"/>
                </a:lnTo>
                <a:lnTo>
                  <a:pt x="712470" y="1535430"/>
                </a:lnTo>
                <a:lnTo>
                  <a:pt x="571500" y="1550670"/>
                </a:lnTo>
                <a:lnTo>
                  <a:pt x="476250" y="1588770"/>
                </a:lnTo>
                <a:lnTo>
                  <a:pt x="339090" y="1539240"/>
                </a:lnTo>
                <a:lnTo>
                  <a:pt x="201930" y="1573530"/>
                </a:lnTo>
                <a:lnTo>
                  <a:pt x="194310" y="1630680"/>
                </a:lnTo>
                <a:lnTo>
                  <a:pt x="270510" y="1687830"/>
                </a:lnTo>
                <a:lnTo>
                  <a:pt x="350520" y="1752600"/>
                </a:lnTo>
                <a:lnTo>
                  <a:pt x="0" y="1783080"/>
                </a:lnTo>
                <a:lnTo>
                  <a:pt x="34290" y="1836420"/>
                </a:lnTo>
                <a:lnTo>
                  <a:pt x="1786890" y="1840230"/>
                </a:lnTo>
                <a:lnTo>
                  <a:pt x="1836420" y="1562100"/>
                </a:lnTo>
                <a:lnTo>
                  <a:pt x="1828800" y="1089660"/>
                </a:lnTo>
                <a:lnTo>
                  <a:pt x="1642110" y="819150"/>
                </a:lnTo>
                <a:lnTo>
                  <a:pt x="1436370" y="651510"/>
                </a:lnTo>
                <a:lnTo>
                  <a:pt x="1443990" y="605790"/>
                </a:lnTo>
                <a:lnTo>
                  <a:pt x="1405890" y="552450"/>
                </a:lnTo>
                <a:lnTo>
                  <a:pt x="1363980" y="514350"/>
                </a:lnTo>
                <a:lnTo>
                  <a:pt x="1417320" y="438150"/>
                </a:lnTo>
                <a:lnTo>
                  <a:pt x="1463040" y="331470"/>
                </a:lnTo>
                <a:lnTo>
                  <a:pt x="1413510" y="194310"/>
                </a:lnTo>
                <a:lnTo>
                  <a:pt x="1261110" y="30480"/>
                </a:lnTo>
                <a:lnTo>
                  <a:pt x="1184910" y="0"/>
                </a:lnTo>
                <a:lnTo>
                  <a:pt x="1024890" y="15240"/>
                </a:lnTo>
                <a:close/>
              </a:path>
            </a:pathLst>
          </a:custGeom>
          <a:solidFill>
            <a:srgbClr val="FF0000">
              <a:alpha val="20000"/>
            </a:srgbClr>
          </a:solidFill>
          <a:ln w="28575" cap="flat" cmpd="sng" algn="ctr">
            <a:solidFill>
              <a:srgbClr val="C00000">
                <a:alpha val="50196"/>
              </a:srgb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7" name="Freeform 16"/>
          <p:cNvSpPr/>
          <p:nvPr/>
        </p:nvSpPr>
        <p:spPr bwMode="auto">
          <a:xfrm>
            <a:off x="2960370" y="4253838"/>
            <a:ext cx="1535430" cy="1863090"/>
          </a:xfrm>
          <a:custGeom>
            <a:avLst/>
            <a:gdLst>
              <a:gd name="connsiteX0" fmla="*/ 556260 w 1535430"/>
              <a:gd name="connsiteY0" fmla="*/ 7620 h 1863090"/>
              <a:gd name="connsiteX1" fmla="*/ 449580 w 1535430"/>
              <a:gd name="connsiteY1" fmla="*/ 87630 h 1863090"/>
              <a:gd name="connsiteX2" fmla="*/ 445770 w 1535430"/>
              <a:gd name="connsiteY2" fmla="*/ 171450 h 1863090"/>
              <a:gd name="connsiteX3" fmla="*/ 384810 w 1535430"/>
              <a:gd name="connsiteY3" fmla="*/ 209550 h 1863090"/>
              <a:gd name="connsiteX4" fmla="*/ 381000 w 1535430"/>
              <a:gd name="connsiteY4" fmla="*/ 274320 h 1863090"/>
              <a:gd name="connsiteX5" fmla="*/ 422910 w 1535430"/>
              <a:gd name="connsiteY5" fmla="*/ 388620 h 1863090"/>
              <a:gd name="connsiteX6" fmla="*/ 567690 w 1535430"/>
              <a:gd name="connsiteY6" fmla="*/ 434340 h 1863090"/>
              <a:gd name="connsiteX7" fmla="*/ 598170 w 1535430"/>
              <a:gd name="connsiteY7" fmla="*/ 499110 h 1863090"/>
              <a:gd name="connsiteX8" fmla="*/ 525780 w 1535430"/>
              <a:gd name="connsiteY8" fmla="*/ 533400 h 1863090"/>
              <a:gd name="connsiteX9" fmla="*/ 396240 w 1535430"/>
              <a:gd name="connsiteY9" fmla="*/ 560070 h 1863090"/>
              <a:gd name="connsiteX10" fmla="*/ 331470 w 1535430"/>
              <a:gd name="connsiteY10" fmla="*/ 628650 h 1863090"/>
              <a:gd name="connsiteX11" fmla="*/ 205740 w 1535430"/>
              <a:gd name="connsiteY11" fmla="*/ 1002030 h 1863090"/>
              <a:gd name="connsiteX12" fmla="*/ 236220 w 1535430"/>
              <a:gd name="connsiteY12" fmla="*/ 1055370 h 1863090"/>
              <a:gd name="connsiteX13" fmla="*/ 262890 w 1535430"/>
              <a:gd name="connsiteY13" fmla="*/ 1089660 h 1863090"/>
              <a:gd name="connsiteX14" fmla="*/ 53340 w 1535430"/>
              <a:gd name="connsiteY14" fmla="*/ 1405890 h 1863090"/>
              <a:gd name="connsiteX15" fmla="*/ 0 w 1535430"/>
              <a:gd name="connsiteY15" fmla="*/ 1588770 h 1863090"/>
              <a:gd name="connsiteX16" fmla="*/ 68580 w 1535430"/>
              <a:gd name="connsiteY16" fmla="*/ 1847850 h 1863090"/>
              <a:gd name="connsiteX17" fmla="*/ 655320 w 1535430"/>
              <a:gd name="connsiteY17" fmla="*/ 1863090 h 1863090"/>
              <a:gd name="connsiteX18" fmla="*/ 674370 w 1535430"/>
              <a:gd name="connsiteY18" fmla="*/ 1744980 h 1863090"/>
              <a:gd name="connsiteX19" fmla="*/ 712470 w 1535430"/>
              <a:gd name="connsiteY19" fmla="*/ 1664970 h 1863090"/>
              <a:gd name="connsiteX20" fmla="*/ 312420 w 1535430"/>
              <a:gd name="connsiteY20" fmla="*/ 1421130 h 1863090"/>
              <a:gd name="connsiteX21" fmla="*/ 327660 w 1535430"/>
              <a:gd name="connsiteY21" fmla="*/ 1299210 h 1863090"/>
              <a:gd name="connsiteX22" fmla="*/ 403860 w 1535430"/>
              <a:gd name="connsiteY22" fmla="*/ 1310640 h 1863090"/>
              <a:gd name="connsiteX23" fmla="*/ 521970 w 1535430"/>
              <a:gd name="connsiteY23" fmla="*/ 1135380 h 1863090"/>
              <a:gd name="connsiteX24" fmla="*/ 906780 w 1535430"/>
              <a:gd name="connsiteY24" fmla="*/ 1386840 h 1863090"/>
              <a:gd name="connsiteX25" fmla="*/ 956310 w 1535430"/>
              <a:gd name="connsiteY25" fmla="*/ 1104900 h 1863090"/>
              <a:gd name="connsiteX26" fmla="*/ 975360 w 1535430"/>
              <a:gd name="connsiteY26" fmla="*/ 1181100 h 1863090"/>
              <a:gd name="connsiteX27" fmla="*/ 1215390 w 1535430"/>
              <a:gd name="connsiteY27" fmla="*/ 1546860 h 1863090"/>
              <a:gd name="connsiteX28" fmla="*/ 1447800 w 1535430"/>
              <a:gd name="connsiteY28" fmla="*/ 1546860 h 1863090"/>
              <a:gd name="connsiteX29" fmla="*/ 1535430 w 1535430"/>
              <a:gd name="connsiteY29" fmla="*/ 1474470 h 1863090"/>
              <a:gd name="connsiteX30" fmla="*/ 1504950 w 1535430"/>
              <a:gd name="connsiteY30" fmla="*/ 1459230 h 1863090"/>
              <a:gd name="connsiteX31" fmla="*/ 1363980 w 1535430"/>
              <a:gd name="connsiteY31" fmla="*/ 1447800 h 1863090"/>
              <a:gd name="connsiteX32" fmla="*/ 1283970 w 1535430"/>
              <a:gd name="connsiteY32" fmla="*/ 1485900 h 1863090"/>
              <a:gd name="connsiteX33" fmla="*/ 1116330 w 1535430"/>
              <a:gd name="connsiteY33" fmla="*/ 1120140 h 1863090"/>
              <a:gd name="connsiteX34" fmla="*/ 1139190 w 1535430"/>
              <a:gd name="connsiteY34" fmla="*/ 1101090 h 1863090"/>
              <a:gd name="connsiteX35" fmla="*/ 1021080 w 1535430"/>
              <a:gd name="connsiteY35" fmla="*/ 655320 h 1863090"/>
              <a:gd name="connsiteX36" fmla="*/ 868680 w 1535430"/>
              <a:gd name="connsiteY36" fmla="*/ 556260 h 1863090"/>
              <a:gd name="connsiteX37" fmla="*/ 762000 w 1535430"/>
              <a:gd name="connsiteY37" fmla="*/ 533400 h 1863090"/>
              <a:gd name="connsiteX38" fmla="*/ 758190 w 1535430"/>
              <a:gd name="connsiteY38" fmla="*/ 506730 h 1863090"/>
              <a:gd name="connsiteX39" fmla="*/ 822960 w 1535430"/>
              <a:gd name="connsiteY39" fmla="*/ 487680 h 1863090"/>
              <a:gd name="connsiteX40" fmla="*/ 845820 w 1535430"/>
              <a:gd name="connsiteY40" fmla="*/ 407670 h 1863090"/>
              <a:gd name="connsiteX41" fmla="*/ 845820 w 1535430"/>
              <a:gd name="connsiteY41" fmla="*/ 278130 h 1863090"/>
              <a:gd name="connsiteX42" fmla="*/ 895350 w 1535430"/>
              <a:gd name="connsiteY42" fmla="*/ 198120 h 1863090"/>
              <a:gd name="connsiteX43" fmla="*/ 822960 w 1535430"/>
              <a:gd name="connsiteY43" fmla="*/ 80010 h 1863090"/>
              <a:gd name="connsiteX44" fmla="*/ 708660 w 1535430"/>
              <a:gd name="connsiteY44" fmla="*/ 0 h 1863090"/>
              <a:gd name="connsiteX45" fmla="*/ 666750 w 1535430"/>
              <a:gd name="connsiteY45" fmla="*/ 15240 h 1863090"/>
              <a:gd name="connsiteX46" fmla="*/ 556260 w 1535430"/>
              <a:gd name="connsiteY46" fmla="*/ 7620 h 1863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35430" h="1863090">
                <a:moveTo>
                  <a:pt x="556260" y="7620"/>
                </a:moveTo>
                <a:lnTo>
                  <a:pt x="449580" y="87630"/>
                </a:lnTo>
                <a:lnTo>
                  <a:pt x="445770" y="171450"/>
                </a:lnTo>
                <a:lnTo>
                  <a:pt x="384810" y="209550"/>
                </a:lnTo>
                <a:lnTo>
                  <a:pt x="381000" y="274320"/>
                </a:lnTo>
                <a:lnTo>
                  <a:pt x="422910" y="388620"/>
                </a:lnTo>
                <a:lnTo>
                  <a:pt x="567690" y="434340"/>
                </a:lnTo>
                <a:lnTo>
                  <a:pt x="598170" y="499110"/>
                </a:lnTo>
                <a:lnTo>
                  <a:pt x="525780" y="533400"/>
                </a:lnTo>
                <a:lnTo>
                  <a:pt x="396240" y="560070"/>
                </a:lnTo>
                <a:lnTo>
                  <a:pt x="331470" y="628650"/>
                </a:lnTo>
                <a:lnTo>
                  <a:pt x="205740" y="1002030"/>
                </a:lnTo>
                <a:lnTo>
                  <a:pt x="236220" y="1055370"/>
                </a:lnTo>
                <a:lnTo>
                  <a:pt x="262890" y="1089660"/>
                </a:lnTo>
                <a:lnTo>
                  <a:pt x="53340" y="1405890"/>
                </a:lnTo>
                <a:lnTo>
                  <a:pt x="0" y="1588770"/>
                </a:lnTo>
                <a:lnTo>
                  <a:pt x="68580" y="1847850"/>
                </a:lnTo>
                <a:lnTo>
                  <a:pt x="655320" y="1863090"/>
                </a:lnTo>
                <a:lnTo>
                  <a:pt x="674370" y="1744980"/>
                </a:lnTo>
                <a:lnTo>
                  <a:pt x="712470" y="1664970"/>
                </a:lnTo>
                <a:lnTo>
                  <a:pt x="312420" y="1421130"/>
                </a:lnTo>
                <a:lnTo>
                  <a:pt x="327660" y="1299210"/>
                </a:lnTo>
                <a:lnTo>
                  <a:pt x="403860" y="1310640"/>
                </a:lnTo>
                <a:lnTo>
                  <a:pt x="521970" y="1135380"/>
                </a:lnTo>
                <a:lnTo>
                  <a:pt x="906780" y="1386840"/>
                </a:lnTo>
                <a:lnTo>
                  <a:pt x="956310" y="1104900"/>
                </a:lnTo>
                <a:lnTo>
                  <a:pt x="975360" y="1181100"/>
                </a:lnTo>
                <a:lnTo>
                  <a:pt x="1215390" y="1546860"/>
                </a:lnTo>
                <a:lnTo>
                  <a:pt x="1447800" y="1546860"/>
                </a:lnTo>
                <a:lnTo>
                  <a:pt x="1535430" y="1474470"/>
                </a:lnTo>
                <a:lnTo>
                  <a:pt x="1504950" y="1459230"/>
                </a:lnTo>
                <a:lnTo>
                  <a:pt x="1363980" y="1447800"/>
                </a:lnTo>
                <a:lnTo>
                  <a:pt x="1283970" y="1485900"/>
                </a:lnTo>
                <a:lnTo>
                  <a:pt x="1116330" y="1120140"/>
                </a:lnTo>
                <a:lnTo>
                  <a:pt x="1139190" y="1101090"/>
                </a:lnTo>
                <a:lnTo>
                  <a:pt x="1021080" y="655320"/>
                </a:lnTo>
                <a:lnTo>
                  <a:pt x="868680" y="556260"/>
                </a:lnTo>
                <a:lnTo>
                  <a:pt x="762000" y="533400"/>
                </a:lnTo>
                <a:lnTo>
                  <a:pt x="758190" y="506730"/>
                </a:lnTo>
                <a:lnTo>
                  <a:pt x="822960" y="487680"/>
                </a:lnTo>
                <a:lnTo>
                  <a:pt x="845820" y="407670"/>
                </a:lnTo>
                <a:lnTo>
                  <a:pt x="845820" y="278130"/>
                </a:lnTo>
                <a:lnTo>
                  <a:pt x="895350" y="198120"/>
                </a:lnTo>
                <a:lnTo>
                  <a:pt x="822960" y="80010"/>
                </a:lnTo>
                <a:lnTo>
                  <a:pt x="708660" y="0"/>
                </a:lnTo>
                <a:lnTo>
                  <a:pt x="666750" y="15240"/>
                </a:lnTo>
                <a:lnTo>
                  <a:pt x="556260" y="7620"/>
                </a:lnTo>
                <a:close/>
              </a:path>
            </a:pathLst>
          </a:custGeom>
          <a:solidFill>
            <a:srgbClr val="00B0F0">
              <a:alpha val="30196"/>
            </a:srgbClr>
          </a:solidFill>
          <a:ln w="38100" cap="flat" cmpd="sng" algn="ctr">
            <a:solidFill>
              <a:srgbClr val="00B0F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9" name="Freeform 18"/>
          <p:cNvSpPr/>
          <p:nvPr/>
        </p:nvSpPr>
        <p:spPr bwMode="auto">
          <a:xfrm>
            <a:off x="6663690" y="4215738"/>
            <a:ext cx="2034540" cy="1813560"/>
          </a:xfrm>
          <a:custGeom>
            <a:avLst/>
            <a:gdLst>
              <a:gd name="connsiteX0" fmla="*/ 941070 w 2034540"/>
              <a:gd name="connsiteY0" fmla="*/ 11430 h 1813560"/>
              <a:gd name="connsiteX1" fmla="*/ 1112520 w 2034540"/>
              <a:gd name="connsiteY1" fmla="*/ 0 h 1813560"/>
              <a:gd name="connsiteX2" fmla="*/ 1306830 w 2034540"/>
              <a:gd name="connsiteY2" fmla="*/ 175260 h 1813560"/>
              <a:gd name="connsiteX3" fmla="*/ 1318260 w 2034540"/>
              <a:gd name="connsiteY3" fmla="*/ 464820 h 1813560"/>
              <a:gd name="connsiteX4" fmla="*/ 1421130 w 2034540"/>
              <a:gd name="connsiteY4" fmla="*/ 457200 h 1813560"/>
              <a:gd name="connsiteX5" fmla="*/ 1714500 w 2034540"/>
              <a:gd name="connsiteY5" fmla="*/ 521970 h 1813560"/>
              <a:gd name="connsiteX6" fmla="*/ 2023110 w 2034540"/>
              <a:gd name="connsiteY6" fmla="*/ 681990 h 1813560"/>
              <a:gd name="connsiteX7" fmla="*/ 2034540 w 2034540"/>
              <a:gd name="connsiteY7" fmla="*/ 1573530 h 1813560"/>
              <a:gd name="connsiteX8" fmla="*/ 1866900 w 2034540"/>
              <a:gd name="connsiteY8" fmla="*/ 1638300 h 1813560"/>
              <a:gd name="connsiteX9" fmla="*/ 1638300 w 2034540"/>
              <a:gd name="connsiteY9" fmla="*/ 1615440 h 1813560"/>
              <a:gd name="connsiteX10" fmla="*/ 1459230 w 2034540"/>
              <a:gd name="connsiteY10" fmla="*/ 1764030 h 1813560"/>
              <a:gd name="connsiteX11" fmla="*/ 1108710 w 2034540"/>
              <a:gd name="connsiteY11" fmla="*/ 1813560 h 1813560"/>
              <a:gd name="connsiteX12" fmla="*/ 567690 w 2034540"/>
              <a:gd name="connsiteY12" fmla="*/ 1756410 h 1813560"/>
              <a:gd name="connsiteX13" fmla="*/ 502920 w 2034540"/>
              <a:gd name="connsiteY13" fmla="*/ 1706880 h 1813560"/>
              <a:gd name="connsiteX14" fmla="*/ 377190 w 2034540"/>
              <a:gd name="connsiteY14" fmla="*/ 1767840 h 1813560"/>
              <a:gd name="connsiteX15" fmla="*/ 243840 w 2034540"/>
              <a:gd name="connsiteY15" fmla="*/ 1725930 h 1813560"/>
              <a:gd name="connsiteX16" fmla="*/ 182880 w 2034540"/>
              <a:gd name="connsiteY16" fmla="*/ 1794510 h 1813560"/>
              <a:gd name="connsiteX17" fmla="*/ 0 w 2034540"/>
              <a:gd name="connsiteY17" fmla="*/ 1748790 h 1813560"/>
              <a:gd name="connsiteX18" fmla="*/ 72390 w 2034540"/>
              <a:gd name="connsiteY18" fmla="*/ 1588770 h 1813560"/>
              <a:gd name="connsiteX19" fmla="*/ 133350 w 2034540"/>
              <a:gd name="connsiteY19" fmla="*/ 1565910 h 1813560"/>
              <a:gd name="connsiteX20" fmla="*/ 232410 w 2034540"/>
              <a:gd name="connsiteY20" fmla="*/ 1470660 h 1813560"/>
              <a:gd name="connsiteX21" fmla="*/ 422910 w 2034540"/>
              <a:gd name="connsiteY21" fmla="*/ 1539240 h 1813560"/>
              <a:gd name="connsiteX22" fmla="*/ 651510 w 2034540"/>
              <a:gd name="connsiteY22" fmla="*/ 1516380 h 1813560"/>
              <a:gd name="connsiteX23" fmla="*/ 1219200 w 2034540"/>
              <a:gd name="connsiteY23" fmla="*/ 1386840 h 1813560"/>
              <a:gd name="connsiteX24" fmla="*/ 1268730 w 2034540"/>
              <a:gd name="connsiteY24" fmla="*/ 1303020 h 1813560"/>
              <a:gd name="connsiteX25" fmla="*/ 1154430 w 2034540"/>
              <a:gd name="connsiteY25" fmla="*/ 1131570 h 1813560"/>
              <a:gd name="connsiteX26" fmla="*/ 1047750 w 2034540"/>
              <a:gd name="connsiteY26" fmla="*/ 1192530 h 1813560"/>
              <a:gd name="connsiteX27" fmla="*/ 883920 w 2034540"/>
              <a:gd name="connsiteY27" fmla="*/ 1306830 h 1813560"/>
              <a:gd name="connsiteX28" fmla="*/ 712470 w 2034540"/>
              <a:gd name="connsiteY28" fmla="*/ 1333500 h 1813560"/>
              <a:gd name="connsiteX29" fmla="*/ 681990 w 2034540"/>
              <a:gd name="connsiteY29" fmla="*/ 1196340 h 1813560"/>
              <a:gd name="connsiteX30" fmla="*/ 822960 w 2034540"/>
              <a:gd name="connsiteY30" fmla="*/ 1104900 h 1813560"/>
              <a:gd name="connsiteX31" fmla="*/ 834390 w 2034540"/>
              <a:gd name="connsiteY31" fmla="*/ 891540 h 1813560"/>
              <a:gd name="connsiteX32" fmla="*/ 857250 w 2034540"/>
              <a:gd name="connsiteY32" fmla="*/ 872490 h 1813560"/>
              <a:gd name="connsiteX33" fmla="*/ 796290 w 2034540"/>
              <a:gd name="connsiteY33" fmla="*/ 792480 h 1813560"/>
              <a:gd name="connsiteX34" fmla="*/ 746760 w 2034540"/>
              <a:gd name="connsiteY34" fmla="*/ 796290 h 1813560"/>
              <a:gd name="connsiteX35" fmla="*/ 742950 w 2034540"/>
              <a:gd name="connsiteY35" fmla="*/ 735330 h 1813560"/>
              <a:gd name="connsiteX36" fmla="*/ 735330 w 2034540"/>
              <a:gd name="connsiteY36" fmla="*/ 624840 h 1813560"/>
              <a:gd name="connsiteX37" fmla="*/ 674370 w 2034540"/>
              <a:gd name="connsiteY37" fmla="*/ 560070 h 1813560"/>
              <a:gd name="connsiteX38" fmla="*/ 662940 w 2034540"/>
              <a:gd name="connsiteY38" fmla="*/ 464820 h 1813560"/>
              <a:gd name="connsiteX39" fmla="*/ 624840 w 2034540"/>
              <a:gd name="connsiteY39" fmla="*/ 403860 h 1813560"/>
              <a:gd name="connsiteX40" fmla="*/ 643890 w 2034540"/>
              <a:gd name="connsiteY40" fmla="*/ 243840 h 1813560"/>
              <a:gd name="connsiteX41" fmla="*/ 781050 w 2034540"/>
              <a:gd name="connsiteY41" fmla="*/ 99060 h 1813560"/>
              <a:gd name="connsiteX42" fmla="*/ 941070 w 2034540"/>
              <a:gd name="connsiteY42" fmla="*/ 11430 h 181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034540" h="1813560">
                <a:moveTo>
                  <a:pt x="941070" y="11430"/>
                </a:moveTo>
                <a:lnTo>
                  <a:pt x="1112520" y="0"/>
                </a:lnTo>
                <a:lnTo>
                  <a:pt x="1306830" y="175260"/>
                </a:lnTo>
                <a:lnTo>
                  <a:pt x="1318260" y="464820"/>
                </a:lnTo>
                <a:lnTo>
                  <a:pt x="1421130" y="457200"/>
                </a:lnTo>
                <a:lnTo>
                  <a:pt x="1714500" y="521970"/>
                </a:lnTo>
                <a:lnTo>
                  <a:pt x="2023110" y="681990"/>
                </a:lnTo>
                <a:lnTo>
                  <a:pt x="2034540" y="1573530"/>
                </a:lnTo>
                <a:lnTo>
                  <a:pt x="1866900" y="1638300"/>
                </a:lnTo>
                <a:lnTo>
                  <a:pt x="1638300" y="1615440"/>
                </a:lnTo>
                <a:lnTo>
                  <a:pt x="1459230" y="1764030"/>
                </a:lnTo>
                <a:lnTo>
                  <a:pt x="1108710" y="1813560"/>
                </a:lnTo>
                <a:lnTo>
                  <a:pt x="567690" y="1756410"/>
                </a:lnTo>
                <a:lnTo>
                  <a:pt x="502920" y="1706880"/>
                </a:lnTo>
                <a:lnTo>
                  <a:pt x="377190" y="1767840"/>
                </a:lnTo>
                <a:lnTo>
                  <a:pt x="243840" y="1725930"/>
                </a:lnTo>
                <a:lnTo>
                  <a:pt x="182880" y="1794510"/>
                </a:lnTo>
                <a:lnTo>
                  <a:pt x="0" y="1748790"/>
                </a:lnTo>
                <a:lnTo>
                  <a:pt x="72390" y="1588770"/>
                </a:lnTo>
                <a:lnTo>
                  <a:pt x="133350" y="1565910"/>
                </a:lnTo>
                <a:lnTo>
                  <a:pt x="232410" y="1470660"/>
                </a:lnTo>
                <a:lnTo>
                  <a:pt x="422910" y="1539240"/>
                </a:lnTo>
                <a:lnTo>
                  <a:pt x="651510" y="1516380"/>
                </a:lnTo>
                <a:lnTo>
                  <a:pt x="1219200" y="1386840"/>
                </a:lnTo>
                <a:lnTo>
                  <a:pt x="1268730" y="1303020"/>
                </a:lnTo>
                <a:lnTo>
                  <a:pt x="1154430" y="1131570"/>
                </a:lnTo>
                <a:lnTo>
                  <a:pt x="1047750" y="1192530"/>
                </a:lnTo>
                <a:lnTo>
                  <a:pt x="883920" y="1306830"/>
                </a:lnTo>
                <a:lnTo>
                  <a:pt x="712470" y="1333500"/>
                </a:lnTo>
                <a:lnTo>
                  <a:pt x="681990" y="1196340"/>
                </a:lnTo>
                <a:lnTo>
                  <a:pt x="822960" y="1104900"/>
                </a:lnTo>
                <a:lnTo>
                  <a:pt x="834390" y="891540"/>
                </a:lnTo>
                <a:lnTo>
                  <a:pt x="857250" y="872490"/>
                </a:lnTo>
                <a:lnTo>
                  <a:pt x="796290" y="792480"/>
                </a:lnTo>
                <a:lnTo>
                  <a:pt x="746760" y="796290"/>
                </a:lnTo>
                <a:lnTo>
                  <a:pt x="742950" y="735330"/>
                </a:lnTo>
                <a:lnTo>
                  <a:pt x="735330" y="624840"/>
                </a:lnTo>
                <a:lnTo>
                  <a:pt x="674370" y="560070"/>
                </a:lnTo>
                <a:lnTo>
                  <a:pt x="662940" y="464820"/>
                </a:lnTo>
                <a:lnTo>
                  <a:pt x="624840" y="403860"/>
                </a:lnTo>
                <a:lnTo>
                  <a:pt x="643890" y="243840"/>
                </a:lnTo>
                <a:lnTo>
                  <a:pt x="781050" y="99060"/>
                </a:lnTo>
                <a:lnTo>
                  <a:pt x="941070" y="11430"/>
                </a:lnTo>
                <a:close/>
              </a:path>
            </a:pathLst>
          </a:custGeom>
          <a:solidFill>
            <a:srgbClr val="FF0000">
              <a:alpha val="20000"/>
            </a:srgbClr>
          </a:solidFill>
          <a:ln w="28575" cap="flat" cmpd="sng" algn="ctr">
            <a:solidFill>
              <a:srgbClr val="C00000">
                <a:alpha val="50196"/>
              </a:srgb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1" name="Freeform 20"/>
          <p:cNvSpPr/>
          <p:nvPr/>
        </p:nvSpPr>
        <p:spPr bwMode="auto">
          <a:xfrm>
            <a:off x="5855970" y="4665318"/>
            <a:ext cx="1223010" cy="1463040"/>
          </a:xfrm>
          <a:custGeom>
            <a:avLst/>
            <a:gdLst>
              <a:gd name="connsiteX0" fmla="*/ 876300 w 1223010"/>
              <a:gd name="connsiteY0" fmla="*/ 0 h 1463040"/>
              <a:gd name="connsiteX1" fmla="*/ 765810 w 1223010"/>
              <a:gd name="connsiteY1" fmla="*/ 0 h 1463040"/>
              <a:gd name="connsiteX2" fmla="*/ 594360 w 1223010"/>
              <a:gd name="connsiteY2" fmla="*/ 45720 h 1463040"/>
              <a:gd name="connsiteX3" fmla="*/ 472440 w 1223010"/>
              <a:gd name="connsiteY3" fmla="*/ 220980 h 1463040"/>
              <a:gd name="connsiteX4" fmla="*/ 415290 w 1223010"/>
              <a:gd name="connsiteY4" fmla="*/ 521970 h 1463040"/>
              <a:gd name="connsiteX5" fmla="*/ 461010 w 1223010"/>
              <a:gd name="connsiteY5" fmla="*/ 556260 h 1463040"/>
              <a:gd name="connsiteX6" fmla="*/ 403860 w 1223010"/>
              <a:gd name="connsiteY6" fmla="*/ 605790 h 1463040"/>
              <a:gd name="connsiteX7" fmla="*/ 251460 w 1223010"/>
              <a:gd name="connsiteY7" fmla="*/ 731520 h 1463040"/>
              <a:gd name="connsiteX8" fmla="*/ 228600 w 1223010"/>
              <a:gd name="connsiteY8" fmla="*/ 815340 h 1463040"/>
              <a:gd name="connsiteX9" fmla="*/ 201930 w 1223010"/>
              <a:gd name="connsiteY9" fmla="*/ 887730 h 1463040"/>
              <a:gd name="connsiteX10" fmla="*/ 167640 w 1223010"/>
              <a:gd name="connsiteY10" fmla="*/ 994410 h 1463040"/>
              <a:gd name="connsiteX11" fmla="*/ 167640 w 1223010"/>
              <a:gd name="connsiteY11" fmla="*/ 1085850 h 1463040"/>
              <a:gd name="connsiteX12" fmla="*/ 0 w 1223010"/>
              <a:gd name="connsiteY12" fmla="*/ 1413510 h 1463040"/>
              <a:gd name="connsiteX13" fmla="*/ 0 w 1223010"/>
              <a:gd name="connsiteY13" fmla="*/ 1447800 h 1463040"/>
              <a:gd name="connsiteX14" fmla="*/ 567690 w 1223010"/>
              <a:gd name="connsiteY14" fmla="*/ 1463040 h 1463040"/>
              <a:gd name="connsiteX15" fmla="*/ 1223010 w 1223010"/>
              <a:gd name="connsiteY15" fmla="*/ 1455420 h 1463040"/>
              <a:gd name="connsiteX16" fmla="*/ 1165860 w 1223010"/>
              <a:gd name="connsiteY16" fmla="*/ 1329690 h 1463040"/>
              <a:gd name="connsiteX17" fmla="*/ 1062990 w 1223010"/>
              <a:gd name="connsiteY17" fmla="*/ 1283970 h 1463040"/>
              <a:gd name="connsiteX18" fmla="*/ 1005840 w 1223010"/>
              <a:gd name="connsiteY18" fmla="*/ 1356360 h 1463040"/>
              <a:gd name="connsiteX19" fmla="*/ 819150 w 1223010"/>
              <a:gd name="connsiteY19" fmla="*/ 1314450 h 1463040"/>
              <a:gd name="connsiteX20" fmla="*/ 849630 w 1223010"/>
              <a:gd name="connsiteY20" fmla="*/ 1192530 h 1463040"/>
              <a:gd name="connsiteX21" fmla="*/ 910590 w 1223010"/>
              <a:gd name="connsiteY21" fmla="*/ 1082040 h 1463040"/>
              <a:gd name="connsiteX22" fmla="*/ 883920 w 1223010"/>
              <a:gd name="connsiteY22" fmla="*/ 906780 h 1463040"/>
              <a:gd name="connsiteX23" fmla="*/ 956310 w 1223010"/>
              <a:gd name="connsiteY23" fmla="*/ 857250 h 1463040"/>
              <a:gd name="connsiteX24" fmla="*/ 1002030 w 1223010"/>
              <a:gd name="connsiteY24" fmla="*/ 849630 h 1463040"/>
              <a:gd name="connsiteX25" fmla="*/ 990600 w 1223010"/>
              <a:gd name="connsiteY25" fmla="*/ 788670 h 1463040"/>
              <a:gd name="connsiteX26" fmla="*/ 910590 w 1223010"/>
              <a:gd name="connsiteY26" fmla="*/ 678180 h 1463040"/>
              <a:gd name="connsiteX27" fmla="*/ 922020 w 1223010"/>
              <a:gd name="connsiteY27" fmla="*/ 586740 h 1463040"/>
              <a:gd name="connsiteX28" fmla="*/ 1040130 w 1223010"/>
              <a:gd name="connsiteY28" fmla="*/ 487680 h 1463040"/>
              <a:gd name="connsiteX29" fmla="*/ 1074420 w 1223010"/>
              <a:gd name="connsiteY29" fmla="*/ 304800 h 1463040"/>
              <a:gd name="connsiteX30" fmla="*/ 998220 w 1223010"/>
              <a:gd name="connsiteY30" fmla="*/ 102870 h 1463040"/>
              <a:gd name="connsiteX31" fmla="*/ 876300 w 1223010"/>
              <a:gd name="connsiteY31" fmla="*/ 0 h 146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23010" h="1463040">
                <a:moveTo>
                  <a:pt x="876300" y="0"/>
                </a:moveTo>
                <a:lnTo>
                  <a:pt x="765810" y="0"/>
                </a:lnTo>
                <a:lnTo>
                  <a:pt x="594360" y="45720"/>
                </a:lnTo>
                <a:lnTo>
                  <a:pt x="472440" y="220980"/>
                </a:lnTo>
                <a:lnTo>
                  <a:pt x="415290" y="521970"/>
                </a:lnTo>
                <a:lnTo>
                  <a:pt x="461010" y="556260"/>
                </a:lnTo>
                <a:lnTo>
                  <a:pt x="403860" y="605790"/>
                </a:lnTo>
                <a:lnTo>
                  <a:pt x="251460" y="731520"/>
                </a:lnTo>
                <a:lnTo>
                  <a:pt x="228600" y="815340"/>
                </a:lnTo>
                <a:lnTo>
                  <a:pt x="201930" y="887730"/>
                </a:lnTo>
                <a:lnTo>
                  <a:pt x="167640" y="994410"/>
                </a:lnTo>
                <a:lnTo>
                  <a:pt x="167640" y="1085850"/>
                </a:lnTo>
                <a:lnTo>
                  <a:pt x="0" y="1413510"/>
                </a:lnTo>
                <a:lnTo>
                  <a:pt x="0" y="1447800"/>
                </a:lnTo>
                <a:lnTo>
                  <a:pt x="567690" y="1463040"/>
                </a:lnTo>
                <a:lnTo>
                  <a:pt x="1223010" y="1455420"/>
                </a:lnTo>
                <a:lnTo>
                  <a:pt x="1165860" y="1329690"/>
                </a:lnTo>
                <a:lnTo>
                  <a:pt x="1062990" y="1283970"/>
                </a:lnTo>
                <a:lnTo>
                  <a:pt x="1005840" y="1356360"/>
                </a:lnTo>
                <a:lnTo>
                  <a:pt x="819150" y="1314450"/>
                </a:lnTo>
                <a:lnTo>
                  <a:pt x="849630" y="1192530"/>
                </a:lnTo>
                <a:lnTo>
                  <a:pt x="910590" y="1082040"/>
                </a:lnTo>
                <a:lnTo>
                  <a:pt x="883920" y="906780"/>
                </a:lnTo>
                <a:lnTo>
                  <a:pt x="956310" y="857250"/>
                </a:lnTo>
                <a:lnTo>
                  <a:pt x="1002030" y="849630"/>
                </a:lnTo>
                <a:lnTo>
                  <a:pt x="990600" y="788670"/>
                </a:lnTo>
                <a:lnTo>
                  <a:pt x="910590" y="678180"/>
                </a:lnTo>
                <a:lnTo>
                  <a:pt x="922020" y="586740"/>
                </a:lnTo>
                <a:lnTo>
                  <a:pt x="1040130" y="487680"/>
                </a:lnTo>
                <a:lnTo>
                  <a:pt x="1074420" y="304800"/>
                </a:lnTo>
                <a:lnTo>
                  <a:pt x="998220" y="102870"/>
                </a:lnTo>
                <a:lnTo>
                  <a:pt x="876300" y="0"/>
                </a:lnTo>
                <a:close/>
              </a:path>
            </a:pathLst>
          </a:custGeom>
          <a:solidFill>
            <a:srgbClr val="00B0F0">
              <a:alpha val="30196"/>
            </a:srgbClr>
          </a:solidFill>
          <a:ln w="38100" cap="flat" cmpd="sng" algn="ctr">
            <a:solidFill>
              <a:srgbClr val="00B0F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2" name="Rectangle 21"/>
          <p:cNvSpPr/>
          <p:nvPr/>
        </p:nvSpPr>
        <p:spPr bwMode="auto">
          <a:xfrm>
            <a:off x="5199888" y="2895600"/>
            <a:ext cx="1232916" cy="304800"/>
          </a:xfrm>
          <a:prstGeom prst="rect">
            <a:avLst/>
          </a:prstGeom>
          <a:solidFill>
            <a:srgbClr val="00B0F0">
              <a:alpha val="4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24"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6</a:t>
            </a:fld>
            <a:endParaRPr lang="en-US" altLang="en-US" sz="1400" dirty="0">
              <a:solidFill>
                <a:srgbClr val="000000"/>
              </a:solidFill>
            </a:endParaRPr>
          </a:p>
        </p:txBody>
      </p:sp>
    </p:spTree>
    <p:extLst>
      <p:ext uri="{BB962C8B-B14F-4D97-AF65-F5344CB8AC3E}">
        <p14:creationId xmlns:p14="http://schemas.microsoft.com/office/powerpoint/2010/main" val="528052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000"/>
                                        <p:tgtEl>
                                          <p:spTgt spid="19"/>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500"/>
                                        <p:tgtEl>
                                          <p:spTgt spid="12"/>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500"/>
                                        <p:tgtEl>
                                          <p:spTgt spid="17"/>
                                        </p:tgtEl>
                                      </p:cBhvr>
                                    </p:animEffect>
                                  </p:childTnLst>
                                </p:cTn>
                              </p:par>
                            </p:childTnLst>
                          </p:cTn>
                        </p:par>
                        <p:par>
                          <p:cTn id="32" fill="hold">
                            <p:stCondLst>
                              <p:cond delay="5000"/>
                            </p:stCondLst>
                            <p:childTnLst>
                              <p:par>
                                <p:cTn id="33" presetID="10" presetClass="entr" presetSubtype="0"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1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12" grpId="0" animBg="1"/>
      <p:bldP spid="20" grpId="0" animBg="1"/>
      <p:bldP spid="16" grpId="0" animBg="1"/>
      <p:bldP spid="17" grpId="0" animBg="1"/>
      <p:bldP spid="19" grpId="0" animBg="1"/>
      <p:bldP spid="21" grpId="0" animBg="1"/>
      <p:bldP spid="2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Rectangle 3"/>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5" name="Rectangle 4"/>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6" name="Rectangle 5"/>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7" name="TextBox 6"/>
          <p:cNvSpPr txBox="1"/>
          <p:nvPr/>
        </p:nvSpPr>
        <p:spPr>
          <a:xfrm>
            <a:off x="228600" y="76200"/>
            <a:ext cx="7332457" cy="954107"/>
          </a:xfrm>
          <a:prstGeom prst="rect">
            <a:avLst/>
          </a:prstGeom>
          <a:noFill/>
        </p:spPr>
        <p:txBody>
          <a:bodyPr wrap="none" rtlCol="0">
            <a:spAutoFit/>
          </a:bodyPr>
          <a:lstStyle/>
          <a:p>
            <a:r>
              <a:rPr lang="en-US" sz="3200" dirty="0" smtClean="0"/>
              <a:t>“SEIPS 2.0</a:t>
            </a:r>
            <a:r>
              <a:rPr lang="en-US" sz="3200" dirty="0" smtClean="0"/>
              <a:t>”</a:t>
            </a:r>
          </a:p>
          <a:p>
            <a:r>
              <a:rPr lang="en-US" sz="2400" dirty="0" smtClean="0"/>
              <a:t>[Systems Engineering Initiative for Patient Safety]</a:t>
            </a:r>
            <a:endParaRPr lang="en-US" sz="2800" dirty="0" smtClean="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66230"/>
            <a:ext cx="9144000" cy="4753570"/>
          </a:xfrm>
          <a:prstGeom prst="rect">
            <a:avLst/>
          </a:prstGeom>
        </p:spPr>
      </p:pic>
      <p:sp>
        <p:nvSpPr>
          <p:cNvPr id="3" name="TextBox 2"/>
          <p:cNvSpPr txBox="1"/>
          <p:nvPr/>
        </p:nvSpPr>
        <p:spPr>
          <a:xfrm>
            <a:off x="10887" y="6063734"/>
            <a:ext cx="9133114" cy="738664"/>
          </a:xfrm>
          <a:prstGeom prst="rect">
            <a:avLst/>
          </a:prstGeom>
          <a:noFill/>
        </p:spPr>
        <p:txBody>
          <a:bodyPr wrap="square" rtlCol="0">
            <a:spAutoFit/>
          </a:bodyPr>
          <a:lstStyle/>
          <a:p>
            <a:r>
              <a:rPr lang="en-US" sz="1400" dirty="0">
                <a:solidFill>
                  <a:srgbClr val="000000"/>
                </a:solidFill>
              </a:rPr>
              <a:t>Holden, R. J., </a:t>
            </a:r>
            <a:r>
              <a:rPr lang="en-US" sz="1400" dirty="0" err="1" smtClean="0">
                <a:solidFill>
                  <a:srgbClr val="000000"/>
                </a:solidFill>
              </a:rPr>
              <a:t>Carayon</a:t>
            </a:r>
            <a:r>
              <a:rPr lang="en-US" sz="1400" dirty="0" smtClean="0">
                <a:solidFill>
                  <a:srgbClr val="000000"/>
                </a:solidFill>
              </a:rPr>
              <a:t>, P., </a:t>
            </a:r>
            <a:r>
              <a:rPr lang="en-US" sz="1400" dirty="0" err="1">
                <a:solidFill>
                  <a:srgbClr val="000000"/>
                </a:solidFill>
              </a:rPr>
              <a:t>Gurses</a:t>
            </a:r>
            <a:r>
              <a:rPr lang="en-US" sz="1400" dirty="0">
                <a:solidFill>
                  <a:srgbClr val="000000"/>
                </a:solidFill>
              </a:rPr>
              <a:t>, A. P., </a:t>
            </a:r>
            <a:r>
              <a:rPr lang="en-US" sz="1400" dirty="0" err="1">
                <a:solidFill>
                  <a:srgbClr val="000000"/>
                </a:solidFill>
              </a:rPr>
              <a:t>Hoonakker</a:t>
            </a:r>
            <a:r>
              <a:rPr lang="en-US" sz="1400" dirty="0">
                <a:solidFill>
                  <a:srgbClr val="000000"/>
                </a:solidFill>
              </a:rPr>
              <a:t>, P., </a:t>
            </a:r>
            <a:r>
              <a:rPr lang="en-US" sz="1400" dirty="0" err="1">
                <a:solidFill>
                  <a:srgbClr val="000000"/>
                </a:solidFill>
              </a:rPr>
              <a:t>Hundt</a:t>
            </a:r>
            <a:r>
              <a:rPr lang="en-US" sz="1400" dirty="0">
                <a:solidFill>
                  <a:srgbClr val="000000"/>
                </a:solidFill>
              </a:rPr>
              <a:t>, A. S., </a:t>
            </a:r>
            <a:r>
              <a:rPr lang="en-US" sz="1400" dirty="0" err="1">
                <a:solidFill>
                  <a:srgbClr val="000000"/>
                </a:solidFill>
              </a:rPr>
              <a:t>Ozok</a:t>
            </a:r>
            <a:r>
              <a:rPr lang="en-US" sz="1400" dirty="0">
                <a:solidFill>
                  <a:srgbClr val="000000"/>
                </a:solidFill>
              </a:rPr>
              <a:t>, A. A., &amp; Rivera-Rodriguez, A. J. (2013). SEIPS 2.0: A human factors framework for studying and improving the work of healthcare professionals and patients. </a:t>
            </a:r>
            <a:r>
              <a:rPr lang="en-US" sz="1400" i="1" dirty="0">
                <a:solidFill>
                  <a:srgbClr val="000000"/>
                </a:solidFill>
              </a:rPr>
              <a:t>Ergonomics, 56</a:t>
            </a:r>
            <a:r>
              <a:rPr lang="en-US" sz="1400" dirty="0">
                <a:solidFill>
                  <a:srgbClr val="000000"/>
                </a:solidFill>
              </a:rPr>
              <a:t>(11), 1669-1686.</a:t>
            </a:r>
          </a:p>
        </p:txBody>
      </p:sp>
    </p:spTree>
    <p:extLst>
      <p:ext uri="{BB962C8B-B14F-4D97-AF65-F5344CB8AC3E}">
        <p14:creationId xmlns:p14="http://schemas.microsoft.com/office/powerpoint/2010/main" val="37120145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45" name="Rectangle 44"/>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42" name="Rectangle 41"/>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43" name="Rectangle 42"/>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44" name="TextBox 43"/>
          <p:cNvSpPr txBox="1"/>
          <p:nvPr/>
        </p:nvSpPr>
        <p:spPr>
          <a:xfrm>
            <a:off x="228600" y="191869"/>
            <a:ext cx="6625532" cy="584775"/>
          </a:xfrm>
          <a:prstGeom prst="rect">
            <a:avLst/>
          </a:prstGeom>
          <a:noFill/>
        </p:spPr>
        <p:txBody>
          <a:bodyPr wrap="none" rtlCol="0">
            <a:spAutoFit/>
          </a:bodyPr>
          <a:lstStyle/>
          <a:p>
            <a:r>
              <a:rPr lang="en-US" sz="3200" dirty="0" smtClean="0"/>
              <a:t>Patient-engaged human factors</a:t>
            </a:r>
            <a:endParaRPr lang="en-US" sz="3200" u="sng" dirty="0"/>
          </a:p>
        </p:txBody>
      </p:sp>
      <p:sp>
        <p:nvSpPr>
          <p:cNvPr id="11" name="TextBox 10"/>
          <p:cNvSpPr txBox="1"/>
          <p:nvPr/>
        </p:nvSpPr>
        <p:spPr>
          <a:xfrm>
            <a:off x="1319515" y="1676400"/>
            <a:ext cx="6300485" cy="3477875"/>
          </a:xfrm>
          <a:prstGeom prst="rect">
            <a:avLst/>
          </a:prstGeom>
          <a:noFill/>
        </p:spPr>
        <p:txBody>
          <a:bodyPr wrap="square" rtlCol="0">
            <a:spAutoFit/>
          </a:bodyPr>
          <a:lstStyle/>
          <a:p>
            <a:pPr algn="ctr"/>
            <a:r>
              <a:rPr lang="en-US" sz="2800" b="1" dirty="0" smtClean="0">
                <a:solidFill>
                  <a:srgbClr val="000000"/>
                </a:solidFill>
                <a:latin typeface="+mj-lt"/>
              </a:rPr>
              <a:t>Patient-engaged human factors </a:t>
            </a:r>
          </a:p>
          <a:p>
            <a:pPr algn="ctr"/>
            <a:endParaRPr lang="en-US" sz="1200" dirty="0">
              <a:solidFill>
                <a:srgbClr val="000000"/>
              </a:solidFill>
              <a:latin typeface="+mj-lt"/>
            </a:endParaRPr>
          </a:p>
          <a:p>
            <a:pPr algn="ctr"/>
            <a:endParaRPr lang="en-US" sz="1200" dirty="0" smtClean="0">
              <a:solidFill>
                <a:srgbClr val="000000"/>
              </a:solidFill>
              <a:latin typeface="+mj-lt"/>
            </a:endParaRPr>
          </a:p>
          <a:p>
            <a:pPr algn="ctr"/>
            <a:r>
              <a:rPr lang="en-US" sz="2400" b="1" dirty="0" smtClean="0">
                <a:solidFill>
                  <a:srgbClr val="000000"/>
                </a:solidFill>
                <a:latin typeface="+mj-lt"/>
                <a:cs typeface="Arial" pitchFamily="34" charset="0"/>
              </a:rPr>
              <a:t>“</a:t>
            </a:r>
            <a:r>
              <a:rPr lang="en-US" sz="2400" dirty="0" smtClean="0">
                <a:solidFill>
                  <a:srgbClr val="000000"/>
                </a:solidFill>
                <a:latin typeface="+mj-lt"/>
                <a:cs typeface="Arial" pitchFamily="34" charset="0"/>
              </a:rPr>
              <a:t>The </a:t>
            </a:r>
            <a:r>
              <a:rPr lang="en-US" sz="2400" dirty="0">
                <a:solidFill>
                  <a:srgbClr val="000000"/>
                </a:solidFill>
                <a:latin typeface="+mj-lt"/>
                <a:cs typeface="Arial" pitchFamily="34" charset="0"/>
              </a:rPr>
              <a:t>application of human factors</a:t>
            </a:r>
          </a:p>
          <a:p>
            <a:pPr algn="ctr"/>
            <a:r>
              <a:rPr lang="en-US" sz="2400" dirty="0">
                <a:solidFill>
                  <a:srgbClr val="000000"/>
                </a:solidFill>
                <a:latin typeface="+mj-lt"/>
                <a:cs typeface="Arial" pitchFamily="34" charset="0"/>
              </a:rPr>
              <a:t>theories and principles, methods and tools, analyses, and interventions</a:t>
            </a:r>
          </a:p>
          <a:p>
            <a:pPr algn="ctr"/>
            <a:r>
              <a:rPr lang="en-US" sz="2400" dirty="0">
                <a:solidFill>
                  <a:srgbClr val="000000"/>
                </a:solidFill>
                <a:latin typeface="+mj-lt"/>
                <a:cs typeface="Arial" pitchFamily="34" charset="0"/>
              </a:rPr>
              <a:t>to study and </a:t>
            </a:r>
            <a:r>
              <a:rPr lang="en-US" sz="2400" dirty="0" smtClean="0">
                <a:solidFill>
                  <a:srgbClr val="000000"/>
                </a:solidFill>
                <a:latin typeface="+mj-lt"/>
                <a:cs typeface="Arial" pitchFamily="34" charset="0"/>
              </a:rPr>
              <a:t>improve</a:t>
            </a:r>
            <a:endParaRPr lang="en-US" sz="1600" dirty="0">
              <a:solidFill>
                <a:srgbClr val="000000"/>
              </a:solidFill>
              <a:latin typeface="+mj-lt"/>
              <a:cs typeface="Arial" pitchFamily="34" charset="0"/>
            </a:endParaRPr>
          </a:p>
          <a:p>
            <a:pPr algn="ctr"/>
            <a:r>
              <a:rPr lang="en-US" sz="2400" dirty="0">
                <a:solidFill>
                  <a:srgbClr val="000000"/>
                </a:solidFill>
                <a:latin typeface="+mj-lt"/>
                <a:cs typeface="Arial" pitchFamily="34" charset="0"/>
              </a:rPr>
              <a:t>work done by patients and families,</a:t>
            </a:r>
          </a:p>
          <a:p>
            <a:pPr algn="ctr"/>
            <a:r>
              <a:rPr lang="en-US" sz="2400" dirty="0">
                <a:solidFill>
                  <a:srgbClr val="000000"/>
                </a:solidFill>
                <a:latin typeface="+mj-lt"/>
                <a:cs typeface="Arial" pitchFamily="34" charset="0"/>
              </a:rPr>
              <a:t>alone or in concert with healthcare </a:t>
            </a:r>
            <a:r>
              <a:rPr lang="en-US" sz="2400" dirty="0" smtClean="0">
                <a:solidFill>
                  <a:srgbClr val="000000"/>
                </a:solidFill>
                <a:latin typeface="+mj-lt"/>
                <a:cs typeface="Arial" pitchFamily="34" charset="0"/>
              </a:rPr>
              <a:t>professionals.”</a:t>
            </a:r>
            <a:endParaRPr lang="en-US" sz="2400" dirty="0">
              <a:solidFill>
                <a:srgbClr val="000000"/>
              </a:solidFill>
              <a:latin typeface="+mj-lt"/>
              <a:cs typeface="Arial" pitchFamily="34" charset="0"/>
            </a:endParaRPr>
          </a:p>
        </p:txBody>
      </p:sp>
      <p:sp>
        <p:nvSpPr>
          <p:cNvPr id="2" name="Rectangle 1"/>
          <p:cNvSpPr/>
          <p:nvPr/>
        </p:nvSpPr>
        <p:spPr>
          <a:xfrm>
            <a:off x="1524000" y="5638800"/>
            <a:ext cx="6512053" cy="400110"/>
          </a:xfrm>
          <a:prstGeom prst="rect">
            <a:avLst/>
          </a:prstGeom>
        </p:spPr>
        <p:txBody>
          <a:bodyPr wrap="square">
            <a:spAutoFit/>
          </a:bodyPr>
          <a:lstStyle/>
          <a:p>
            <a:r>
              <a:rPr lang="en-US" sz="2000" dirty="0">
                <a:solidFill>
                  <a:srgbClr val="000000"/>
                </a:solidFill>
              </a:rPr>
              <a:t>(Holden &amp; Mickelson, 2013; Holden et al., 2013)</a:t>
            </a:r>
          </a:p>
        </p:txBody>
      </p:sp>
      <p:sp>
        <p:nvSpPr>
          <p:cNvPr id="14"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8</a:t>
            </a:fld>
            <a:endParaRPr lang="en-US" altLang="en-US" sz="1400" dirty="0">
              <a:solidFill>
                <a:srgbClr val="000000"/>
              </a:solidFill>
            </a:endParaRPr>
          </a:p>
        </p:txBody>
      </p:sp>
    </p:spTree>
    <p:extLst>
      <p:ext uri="{BB962C8B-B14F-4D97-AF65-F5344CB8AC3E}">
        <p14:creationId xmlns:p14="http://schemas.microsoft.com/office/powerpoint/2010/main" val="11585065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45" name="Rectangle 44"/>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42" name="Rectangle 41"/>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43" name="Rectangle 42"/>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44" name="TextBox 43"/>
          <p:cNvSpPr txBox="1"/>
          <p:nvPr/>
        </p:nvSpPr>
        <p:spPr>
          <a:xfrm>
            <a:off x="228600" y="191869"/>
            <a:ext cx="6625532" cy="584775"/>
          </a:xfrm>
          <a:prstGeom prst="rect">
            <a:avLst/>
          </a:prstGeom>
          <a:noFill/>
        </p:spPr>
        <p:txBody>
          <a:bodyPr wrap="none" rtlCol="0">
            <a:spAutoFit/>
          </a:bodyPr>
          <a:lstStyle/>
          <a:p>
            <a:r>
              <a:rPr lang="en-US" sz="3200" dirty="0" smtClean="0"/>
              <a:t>Patient-engaged human factors</a:t>
            </a:r>
            <a:endParaRPr lang="en-US" sz="3200" u="sng" dirty="0"/>
          </a:p>
        </p:txBody>
      </p:sp>
      <p:pic>
        <p:nvPicPr>
          <p:cNvPr id="9218" name="Picture 2" descr="Book 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1" y="1066800"/>
            <a:ext cx="3719778" cy="54197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8"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9</a:t>
            </a:fld>
            <a:endParaRPr lang="en-US" altLang="en-US" sz="1400" dirty="0">
              <a:solidFill>
                <a:srgbClr val="000000"/>
              </a:solidFill>
            </a:endParaRPr>
          </a:p>
        </p:txBody>
      </p:sp>
    </p:spTree>
    <p:extLst>
      <p:ext uri="{BB962C8B-B14F-4D97-AF65-F5344CB8AC3E}">
        <p14:creationId xmlns:p14="http://schemas.microsoft.com/office/powerpoint/2010/main" val="135081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1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45" name="Rectangle 44"/>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pic>
        <p:nvPicPr>
          <p:cNvPr id="9218" name="Picture 2" descr="Book 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1" y="1066800"/>
            <a:ext cx="3719778" cy="54197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2" name="TextBox 1"/>
          <p:cNvSpPr txBox="1"/>
          <p:nvPr/>
        </p:nvSpPr>
        <p:spPr>
          <a:xfrm>
            <a:off x="0" y="762000"/>
            <a:ext cx="9144000" cy="6001643"/>
          </a:xfrm>
          <a:prstGeom prst="rect">
            <a:avLst/>
          </a:prstGeom>
          <a:solidFill>
            <a:schemeClr val="tx1">
              <a:alpha val="90000"/>
            </a:schemeClr>
          </a:solidFill>
        </p:spPr>
        <p:txBody>
          <a:bodyPr wrap="square" rtlCol="0">
            <a:spAutoFit/>
          </a:bodyPr>
          <a:lstStyle/>
          <a:p>
            <a:pPr marL="285750" indent="-285750">
              <a:buFont typeface="Arial" panose="020B0604020202020204" pitchFamily="34" charset="0"/>
              <a:buChar char="•"/>
            </a:pPr>
            <a:endParaRPr lang="en-US" sz="2400" dirty="0" smtClean="0">
              <a:solidFill>
                <a:srgbClr val="000000"/>
              </a:solidFill>
            </a:endParaRPr>
          </a:p>
          <a:p>
            <a:pPr marL="285750" indent="-285750">
              <a:buFont typeface="Arial" panose="020B0604020202020204" pitchFamily="34" charset="0"/>
              <a:buChar char="•"/>
            </a:pPr>
            <a:r>
              <a:rPr lang="en-US" sz="2400" dirty="0" smtClean="0">
                <a:solidFill>
                  <a:srgbClr val="000000"/>
                </a:solidFill>
              </a:rPr>
              <a:t>Patients can (and should) be “empowered, engaged, equipped, enabled”</a:t>
            </a:r>
          </a:p>
          <a:p>
            <a:pPr marL="285750" indent="-285750">
              <a:buFont typeface="Arial" panose="020B0604020202020204" pitchFamily="34" charset="0"/>
              <a:buChar char="•"/>
            </a:pPr>
            <a:endParaRPr lang="en-US" sz="2400" dirty="0" smtClean="0">
              <a:solidFill>
                <a:srgbClr val="000000"/>
              </a:solidFill>
            </a:endParaRPr>
          </a:p>
          <a:p>
            <a:pPr marL="285750" indent="-285750">
              <a:buFont typeface="Arial" panose="020B0604020202020204" pitchFamily="34" charset="0"/>
              <a:buChar char="•"/>
            </a:pPr>
            <a:r>
              <a:rPr lang="en-US" sz="2400" dirty="0" smtClean="0">
                <a:solidFill>
                  <a:srgbClr val="000000"/>
                </a:solidFill>
              </a:rPr>
              <a:t>Patients and families are the most underused resource in healthcare</a:t>
            </a:r>
          </a:p>
          <a:p>
            <a:pPr marL="285750" indent="-285750">
              <a:buFont typeface="Arial" panose="020B0604020202020204" pitchFamily="34" charset="0"/>
              <a:buChar char="•"/>
            </a:pPr>
            <a:endParaRPr lang="en-US" sz="2400" dirty="0" smtClean="0">
              <a:solidFill>
                <a:srgbClr val="000000"/>
              </a:solidFill>
            </a:endParaRPr>
          </a:p>
          <a:p>
            <a:pPr marL="285750" indent="-285750">
              <a:buFont typeface="Arial" panose="020B0604020202020204" pitchFamily="34" charset="0"/>
              <a:buChar char="•"/>
            </a:pPr>
            <a:r>
              <a:rPr lang="en-US" sz="2400" dirty="0" smtClean="0">
                <a:solidFill>
                  <a:srgbClr val="000000"/>
                </a:solidFill>
              </a:rPr>
              <a:t>Healthcare is shifting away from the paternalistic model (culturally &amp; legally)</a:t>
            </a:r>
          </a:p>
          <a:p>
            <a:pPr marL="285750" indent="-285750">
              <a:buFont typeface="Arial" panose="020B0604020202020204" pitchFamily="34" charset="0"/>
              <a:buChar char="•"/>
            </a:pPr>
            <a:endParaRPr lang="en-US" sz="2400" dirty="0">
              <a:solidFill>
                <a:srgbClr val="000000"/>
              </a:solidFill>
            </a:endParaRPr>
          </a:p>
          <a:p>
            <a:pPr marL="285750" indent="-285750">
              <a:buFont typeface="Arial" panose="020B0604020202020204" pitchFamily="34" charset="0"/>
              <a:buChar char="•"/>
            </a:pPr>
            <a:r>
              <a:rPr lang="en-US" sz="2400" dirty="0" smtClean="0">
                <a:solidFill>
                  <a:srgbClr val="000000"/>
                </a:solidFill>
              </a:rPr>
              <a:t>There are ongoing efforts to support patient engagement, including through electronic tools</a:t>
            </a:r>
          </a:p>
          <a:p>
            <a:pPr marL="285750" indent="-285750">
              <a:buFont typeface="Arial" panose="020B0604020202020204" pitchFamily="34" charset="0"/>
              <a:buChar char="•"/>
            </a:pPr>
            <a:endParaRPr lang="en-US" sz="2400" dirty="0" smtClean="0">
              <a:solidFill>
                <a:srgbClr val="000000"/>
              </a:solidFill>
            </a:endParaRPr>
          </a:p>
          <a:p>
            <a:pPr marL="285750" indent="-285750">
              <a:buFont typeface="Arial" panose="020B0604020202020204" pitchFamily="34" charset="0"/>
              <a:buChar char="•"/>
            </a:pPr>
            <a:r>
              <a:rPr lang="en-US" sz="2400" dirty="0" smtClean="0">
                <a:solidFill>
                  <a:srgbClr val="000000"/>
                </a:solidFill>
              </a:rPr>
              <a:t>Patients and family members already engage in decision making, information management, etc.</a:t>
            </a:r>
          </a:p>
          <a:p>
            <a:pPr marL="285750" indent="-285750">
              <a:buFont typeface="Arial" panose="020B0604020202020204" pitchFamily="34" charset="0"/>
              <a:buChar char="•"/>
            </a:pPr>
            <a:endParaRPr lang="en-US" sz="2400" dirty="0">
              <a:solidFill>
                <a:srgbClr val="000000"/>
              </a:solidFill>
            </a:endParaRPr>
          </a:p>
        </p:txBody>
      </p:sp>
      <p:sp>
        <p:nvSpPr>
          <p:cNvPr id="9" name="Rectangle 8"/>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10" name="Rectangle 9"/>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grpSp>
        <p:nvGrpSpPr>
          <p:cNvPr id="15" name="Group 14"/>
          <p:cNvGrpSpPr/>
          <p:nvPr/>
        </p:nvGrpSpPr>
        <p:grpSpPr>
          <a:xfrm>
            <a:off x="77164" y="990599"/>
            <a:ext cx="8989671" cy="5773043"/>
            <a:chOff x="77164" y="990599"/>
            <a:chExt cx="8989671" cy="5773043"/>
          </a:xfrm>
        </p:grpSpPr>
        <p:sp>
          <p:nvSpPr>
            <p:cNvPr id="16" name="Rectangle 15"/>
            <p:cNvSpPr/>
            <p:nvPr/>
          </p:nvSpPr>
          <p:spPr bwMode="auto">
            <a:xfrm>
              <a:off x="77164" y="990599"/>
              <a:ext cx="8989671" cy="5773043"/>
            </a:xfrm>
            <a:prstGeom prst="rect">
              <a:avLst/>
            </a:prstGeom>
            <a:ln w="57150">
              <a:headEnd type="none" w="med" len="med"/>
              <a:tailEnd type="none" w="med" len="med"/>
            </a:ln>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endParaRPr lang="en-US" dirty="0">
                <a:solidFill>
                  <a:schemeClr val="tx2">
                    <a:lumMod val="10000"/>
                  </a:schemeClr>
                </a:solidFill>
              </a:endParaRPr>
            </a:p>
          </p:txBody>
        </p:sp>
        <p:sp>
          <p:nvSpPr>
            <p:cNvPr id="17" name="Rectangle 16"/>
            <p:cNvSpPr/>
            <p:nvPr/>
          </p:nvSpPr>
          <p:spPr>
            <a:xfrm>
              <a:off x="457200" y="1028343"/>
              <a:ext cx="7848600" cy="4708981"/>
            </a:xfrm>
            <a:prstGeom prst="rect">
              <a:avLst/>
            </a:prstGeom>
          </p:spPr>
          <p:txBody>
            <a:bodyPr wrap="square">
              <a:spAutoFit/>
            </a:bodyPr>
            <a:lstStyle/>
            <a:p>
              <a:pPr marL="285750" indent="-285750">
                <a:buFont typeface="Arial" panose="020B0604020202020204" pitchFamily="34" charset="0"/>
                <a:buChar char="•"/>
              </a:pPr>
              <a:r>
                <a:rPr lang="en-US" sz="3200" dirty="0">
                  <a:solidFill>
                    <a:schemeClr val="tx2">
                      <a:lumMod val="10000"/>
                    </a:schemeClr>
                  </a:solidFill>
                </a:rPr>
                <a:t>AMA Code of Medical Ethics</a:t>
              </a:r>
            </a:p>
            <a:p>
              <a:pPr marL="285750" indent="-285750">
                <a:buFont typeface="Arial" panose="020B0604020202020204" pitchFamily="34" charset="0"/>
                <a:buChar char="•"/>
              </a:pPr>
              <a:endParaRPr lang="en-US" sz="2800" dirty="0">
                <a:solidFill>
                  <a:schemeClr val="tx2">
                    <a:lumMod val="10000"/>
                  </a:schemeClr>
                </a:solidFill>
              </a:endParaRPr>
            </a:p>
            <a:p>
              <a:pPr marL="742950" lvl="1" indent="-285750">
                <a:spcBef>
                  <a:spcPts val="600"/>
                </a:spcBef>
                <a:buFont typeface="Arial" panose="020B0604020202020204" pitchFamily="34" charset="0"/>
                <a:buChar char="•"/>
              </a:pPr>
              <a:r>
                <a:rPr lang="en-US" sz="2400" b="1" dirty="0">
                  <a:solidFill>
                    <a:schemeClr val="tx2">
                      <a:lumMod val="10000"/>
                    </a:schemeClr>
                  </a:solidFill>
                </a:rPr>
                <a:t>1847 (original):  </a:t>
              </a:r>
              <a:r>
                <a:rPr lang="en-US" sz="2400" dirty="0">
                  <a:solidFill>
                    <a:schemeClr val="tx2">
                      <a:lumMod val="10000"/>
                    </a:schemeClr>
                  </a:solidFill>
                </a:rPr>
                <a:t>The </a:t>
              </a:r>
              <a:r>
                <a:rPr lang="en-US" sz="2400" b="1" dirty="0">
                  <a:solidFill>
                    <a:schemeClr val="tx2">
                      <a:lumMod val="10000"/>
                    </a:schemeClr>
                  </a:solidFill>
                </a:rPr>
                <a:t>obedience of a patient </a:t>
              </a:r>
              <a:r>
                <a:rPr lang="en-US" sz="2400" dirty="0">
                  <a:solidFill>
                    <a:schemeClr val="tx2">
                      <a:lumMod val="10000"/>
                    </a:schemeClr>
                  </a:solidFill>
                </a:rPr>
                <a:t>to the prescriptions of his physician should be prompt and implicit. He should never permit his own </a:t>
              </a:r>
              <a:r>
                <a:rPr lang="en-US" sz="2400" b="1" dirty="0">
                  <a:solidFill>
                    <a:schemeClr val="tx2">
                      <a:lumMod val="10000"/>
                    </a:schemeClr>
                  </a:solidFill>
                </a:rPr>
                <a:t>crude opinions </a:t>
              </a:r>
              <a:r>
                <a:rPr lang="en-US" sz="2400" dirty="0">
                  <a:solidFill>
                    <a:schemeClr val="tx2">
                      <a:lumMod val="10000"/>
                    </a:schemeClr>
                  </a:solidFill>
                </a:rPr>
                <a:t>. . . to influence his attention to them.</a:t>
              </a:r>
            </a:p>
            <a:p>
              <a:pPr marL="742950" lvl="1" indent="-285750">
                <a:spcBef>
                  <a:spcPts val="600"/>
                </a:spcBef>
                <a:buFont typeface="Arial" panose="020B0604020202020204" pitchFamily="34" charset="0"/>
                <a:buChar char="•"/>
              </a:pPr>
              <a:endParaRPr lang="en-US" sz="900" dirty="0">
                <a:solidFill>
                  <a:schemeClr val="tx2">
                    <a:lumMod val="10000"/>
                  </a:schemeClr>
                </a:solidFill>
              </a:endParaRPr>
            </a:p>
            <a:p>
              <a:pPr marL="742950" lvl="1" indent="-285750">
                <a:spcBef>
                  <a:spcPts val="600"/>
                </a:spcBef>
                <a:buFont typeface="Arial" panose="020B0604020202020204" pitchFamily="34" charset="0"/>
                <a:buChar char="•"/>
              </a:pPr>
              <a:r>
                <a:rPr lang="en-US" sz="2400" b="1" dirty="0">
                  <a:solidFill>
                    <a:schemeClr val="tx2">
                      <a:lumMod val="10000"/>
                    </a:schemeClr>
                  </a:solidFill>
                </a:rPr>
                <a:t>2012-13 (current): </a:t>
              </a:r>
              <a:r>
                <a:rPr lang="en-US" sz="2400" dirty="0">
                  <a:solidFill>
                    <a:schemeClr val="tx2">
                      <a:lumMod val="10000"/>
                    </a:schemeClr>
                  </a:solidFill>
                </a:rPr>
                <a:t>Physician and patient are bound in </a:t>
              </a:r>
              <a:r>
                <a:rPr lang="en-US" sz="2400" b="1" dirty="0">
                  <a:solidFill>
                    <a:schemeClr val="tx2">
                      <a:lumMod val="10000"/>
                    </a:schemeClr>
                  </a:solidFill>
                </a:rPr>
                <a:t>a partnership </a:t>
              </a:r>
              <a:r>
                <a:rPr lang="en-US" sz="2400" dirty="0">
                  <a:solidFill>
                    <a:schemeClr val="tx2">
                      <a:lumMod val="10000"/>
                    </a:schemeClr>
                  </a:solidFill>
                </a:rPr>
                <a:t>that requires both individuals to </a:t>
              </a:r>
              <a:r>
                <a:rPr lang="en-US" sz="2400" b="1" dirty="0">
                  <a:solidFill>
                    <a:schemeClr val="tx2">
                      <a:lumMod val="10000"/>
                    </a:schemeClr>
                  </a:solidFill>
                </a:rPr>
                <a:t>take an active role </a:t>
              </a:r>
              <a:r>
                <a:rPr lang="en-US" sz="2400" dirty="0">
                  <a:solidFill>
                    <a:schemeClr val="tx2">
                      <a:lumMod val="10000"/>
                    </a:schemeClr>
                  </a:solidFill>
                </a:rPr>
                <a:t>in the healing process</a:t>
              </a:r>
            </a:p>
          </p:txBody>
        </p:sp>
      </p:grpSp>
      <p:sp>
        <p:nvSpPr>
          <p:cNvPr id="19"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10</a:t>
            </a:fld>
            <a:endParaRPr lang="en-US" altLang="en-US" sz="1400" dirty="0">
              <a:solidFill>
                <a:srgbClr val="000000"/>
              </a:solidFill>
            </a:endParaRPr>
          </a:p>
        </p:txBody>
      </p:sp>
      <p:sp>
        <p:nvSpPr>
          <p:cNvPr id="20" name="TextBox 19"/>
          <p:cNvSpPr txBox="1"/>
          <p:nvPr/>
        </p:nvSpPr>
        <p:spPr>
          <a:xfrm>
            <a:off x="228600" y="191869"/>
            <a:ext cx="6625532" cy="584775"/>
          </a:xfrm>
          <a:prstGeom prst="rect">
            <a:avLst/>
          </a:prstGeom>
          <a:noFill/>
        </p:spPr>
        <p:txBody>
          <a:bodyPr wrap="none" rtlCol="0">
            <a:spAutoFit/>
          </a:bodyPr>
          <a:lstStyle/>
          <a:p>
            <a:r>
              <a:rPr lang="en-US" sz="3200" dirty="0" smtClean="0"/>
              <a:t>Patient-engaged human factors</a:t>
            </a:r>
            <a:endParaRPr lang="en-US" sz="3200" u="sng" dirty="0"/>
          </a:p>
        </p:txBody>
      </p:sp>
    </p:spTree>
    <p:extLst>
      <p:ext uri="{BB962C8B-B14F-4D97-AF65-F5344CB8AC3E}">
        <p14:creationId xmlns:p14="http://schemas.microsoft.com/office/powerpoint/2010/main" val="3033874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45" name="Rectangle 44"/>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42" name="Rectangle 41"/>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43" name="Rectangle 42"/>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3" name="AutoShape 2" descr="data:image/jpeg;base64,/9j/4AAQSkZJRgABAQAAAQABAAD/2wCEAAkGBhQSEBQUEhQWFRUVGRgYFxgXFhgYGhwcHBgcGRgfHBgYHCYeFxojGhgaIC8gJCcpLCwsFR4xNTAqNSYrLCkBCQoKDgwOGg8PGiwkHCQsLCwsLCwsLCwsLCwsLCwpLCwsLCwsLCksKSksLCwpLCwsLCwpLCwsLCwpLCwsLCwpLP/AABEIAL4BCgMBIgACEQEDEQH/xAAcAAABBQEBAQAAAAAAAAAAAAAFAgMEBgcBAAj/xABIEAACAQIEAgYHBAYJAwQDAAABAhEAAwQSITEFQQYHIlFhcRMyQoGRobEUUsHwI2JygpLRFjNDU6Ky0uHxFRdjc5OjwiSD4v/EABoBAAMBAQEBAAAAAAAAAAAAAAABAgMEBQb/xAAsEQACAgICAAUCBQUAAAAAAAAAAQIRAyESMQQTIkFRYaEFFHGx8CMygZHR/9oADAMBAAIRAxEAPwCLjOqzGYbtYTEC6o/s7un+Lb6UCfibWn9HjLT4e5yzDsHvhtvqKuOE62DbITiGGuYcnTPlJQ+/+U1a8+Fx9mP0d+23LRh/sa8ePjsmJ/1Fr5/mmdsvDQn/AG9mXLB9+1TlxVxI9GXkxoJO+gHvNd491f3sGTcwZa7Z3NhjLr+w3teW/nUBOJl0D2BJBXMIAYEHQEnYzpGmw1119XHnhljygcM8Tg6kGsP0tv8AqlQzTERBnu0owONAqPTLZE+yXCMfIXFH1qBwXq5xGPso1639iX2p7TvzlU0ySZPaPPbv0nAdCcPbsehdfTKSCfShSCRscqgKD5D41eieLMu45iMOLbxaHIwDbIOukOuaPIb0BPBhkF30TZID9nMRliTrHdW3ce6LWHwd63bsW1JQ5cltV7S9pdh3gCqbwjpTYscJVboBId7QJsi6NRn7SkjSGI39k6GmnQNfUoNvBWLpL2rptqdhBePDMCGPwqdi8A5sRZcEIuzbsTr49qRtplg7hqC4zEqzyhQDkFtrbG/3VAA3pX2gsDmhp3/42NDpiXJEvoz0RxrP6S/n9HOvbSdfuhjtsIIomOjWOmAqRy1tE/Wq9jbDiGsu3goZh7t9D+dKC/0xuo0M10EHUZ2/1U7fyTxT9i4cd6MXrWS6yOLZAV8zKR6TeVCnRSAQPLxoJdsA6wNPCR7xzFNt09BVkutfdSoKTyYEQYLQRGYe+hv9Kk17LfKlfyXVdIuXRzq/w/EVlLYQrpc7RGUnbQbg6wY+YoF0x6IJgcRbtIqXWZMxylmjtFQPPsk0Mw/TTItxVDAXEKmDHORP095pnh3TS9YBFsAdpXGZQxDKVIInbVF/hFTWyrYVsvfS2XXB20QASxtXCBm0UyzRuRB74qQ3AcbibYLW1yMAw7NpZBEgjmdNaC3+nuIe2bZy5GUIQEQdlTKjQSAD3GmrfSnF5QqNdCgCArOAIAjbuAHwo4xF6g43REXMNaJa3acrmRy3YKwrdrKpIaHWQAdTP3o5wfoL6RWd8ZhrSqQJy3X1OoAUqCx8gaDA4/EQfRYi7uZK3HGup1YRrT1vgGPIj0aoJntXLaa7e047qdBbLpwLpvh7eew14P6P9HnuIEW6o0ByO4AGg0zqwK5hOZlAfpR1jmCmGd45H0jMF8gyyf4jVeToVdZjmu2A06gM9wz5WUeiFnq0uH2rrfsYW4B8b/ohWX5eLd0dH5maVWBOj+GS9dJvhipMuwyjnJGZvVJ2kA78t6uAuoqFrYyooJUCGhRqAM0hoA57xrUPB9U+ILNnBCAHJNy2rTpGZVNwRuIB7taZ/wCmtgR6DENmFwEwFOVZkMpcnQ+AEagzrWzVHPdlov28MuD/AEN9GuXArOoUI+UsCAQCxhWBlRlGYD7oBqNzF28HnZTdFy4rKMjCP3lIgrr5jcVIRUsxftFSLifpY3Aub5h3ZtjyK8tKJdG+jNvH4g3MW4t4WzEsRkDAdoqpESxJjvAU86zSSKuyoYjpRiLzjLvK5VRR7IhY0LE78+ZoZxDF3Xf9KTmGkERHurV+N4yxcvpZ4bhksC5ojKkTuudoBZlGpjb2iTAmVh+qfD5xcv3Ll5zBbZQTMmQBMHQRM6b1cU5EykomP2geyTcA5bkkfAafGrR9gbFW0S5jGuKmoVV9IROmwYtt4c61vD9GMLb9TD2R/wDrUn4kTRG3bAEKAB3DQfAVr5Rk8q9jI+FdXKOmYreP7S3F+AW2Z+NFMP1eJMjD/wAS/wCu+v8AlrScteiq8pC81lJtdDbgcFVs2lAiF0Ynv0tkD4mpn9Fbn94f/evfhVqivRT8uJPmSF3+A5kZM5ZWEZbgDD4xP8WaqjiOgfoH9Jgrhw18alf7J/3NYHlMd1aMErl/DKwhhpv3EeIPI+NcufwEJp+X6X9n+qN8XipRfq2vuUzhfTohHTF2mS/bA7KiRck5VyHYknSP5GrR0T6IQ32nEovpWOdbYAyWyecR27ve590CgnQ3hq4jFveMvasMy2c3NtneNoUdhRsJciK0sVzeG8LDDbXbOnJmczter1errMTik8xFZjxPq6vXDiLKLltM+e25KxIzFBE5hAcrtyrT6gcb4smGstcdgsA5Z1lo0AA1OvIUCPm25w5lNxYDEEqSDJEEg/Q/CoqZpiNd/gJ+lGrzEMWO51nv/wB55Ub6P9XWIxgDZBbtkaXHESORUbt5xHjTEib1ddH8LjFdWe4LyjtKT2csxKiNRJG5kGNKY470GGGxAF5BctOQA8a6mBzHMj873/oT0GTh2di2e45y5iIAXNoN9ZMfCrFxbgyYi2yXBII+HjHP31CVFPZla9W2Hk5u2J7KsohRGy6zEyffT46vcIJi0vwP+qrFZRkZrT7rse8fjGnuI5zT8V0KMXs5XKS0VZOgGFH9in8IP1BqZZ6K2F9VFHkiD6LRzLXstPgg5sEDo7ZmSpP77j/Kwps9EcKfWsK075izf5mNGor0U+KFyZCs8KtIoVbSBV0ACiBTy2gNgB5CKfiuRRSC2N695rmWnctcK1RI3FV3phdQIi3rFu5h7jFLjOXkMyn0WijQgjRpB7RGxJFly0m9hQysrCVYQQdjzqJx5Ki4Pi7PnE32t3S9rMEHNNx3jy308aM2OOy1tLRzsYKgYe28M0MVVTAzA9wgxU/ppZbDY5rSgLaCzbhQCQ0M0sBLQxKiZgCoFvo8bptPhjldpDKWKjYkkFdRpP5mudr5OlNGwdE+jP2dPtWIuM+KxCHMHys6JlORJA7BgqW2HZgaCip5/L/eqV1X4P0dq8o9o27m5PrBl3OsylXbLW2NJKzDI22MkUqKcy14rWpmNxXIpcV6KBCIr2WlxXoosA4FoF054x9mwN1wQGIyLPe2ny3qwgVnHXVmbD2UWIzMx/dAA+tE3ocVst3V/wARw32e3asXUcooUwRJMAkwO8yfjVyTYeVfJfAOC4jEXUWwrEl1XMuuXMYkldVHiY2r6K6B8cu4i0/pAMqBFQ5XUzqGVix7bABSWEauRGlch2fUtler1Z30/wCsO/g8QbNlbYGRWzsCxlp2EgfGaYFr6VdKLWBsG5cIzHS2k6u3IeQnU8h7qxrjvHruKueluPm+6BoqjuA5Dx3PfTvSDHHFYa1jLmJFy6WNv0ZVRlHgF0iTM858NK6MLDDMWNue0ikLPvgx8KSdiaLh1fdD3xri9cBGGU7/AN6R7K/qzu3uGuo2pEAAAEAaACs26M9Z9tAtrE21tW1ULba2HYADQBl1bb2h3bVfeG8asYgTZupc/ZYEjzG494pgibFerjmAYrJX67HDlfRW2IJBA9JpB1BImD7qALx0mwJDLdUSQR89D8ifjUPLVTfrwsXVKvZIP6l1W18mC0c4H0jsYtSbLSRupEMPdsR4gmtcb9jDIt2T8teKU7lr2WtLMxnLXMtP5a9kosdDGWvZafFuui1RYURwlKFqn8tcJpWOhrJXCBS2NUno1xi6OKYzC33LR27U/dmRH7lwfw0WFFc64MOoxGGuAaurKdN8pkfWqng7v6MjXQ8iR39xnY1oPXFg5w1m59y7Hucf/wAis14diQpYQDqIn8+FZT7NY9F46q8QftN1RsbUx4q6j/7t8a07LWVdXOPzcUeFCi6lyFXZdVcAaDYLEwJrWctXDoiS2NxXopzLXMtWRQ2VrmWnCtey0BQ1lr0U5lrkUBQeC1UOsvgT38Oj21Lm0SWVRLFGEEgcyCAYGsTVxArsUm7Ko+YeCcVfC4sPbMMjEDu3iD4EaR41p9/roZ8XatW7ICl7QdncmMxXMFCxtmIBJO0xVR64eCrY4l6RYAxCi4QOTA5W08SM3vNVnitz0eJVh92zcH/tofqKwkjaLs+t6qHSrq1sY+/6a5du22yBP0fo9gSQe2hM6/KrNw3FC5ZtuNnVWHkRIqRSLM3HURgwZGIxYMb+lSf8m3hUTFdSbiTZxrHuF60rf4kKkfA1qlemgDBsb1b8UtyTZt3gP7q6skeCvlJ+vhQPGpdsk5rV+zcUAw9t0KjMqyGiIlgJB5ivpMn87UA6ecMs38BeTE3TZtABjcU+qQdDHtCfZ5zyMEIRiXB+triFu0F9MHAmPSIrmJPtHU/GqxxniDXbzu8S7FmjQS3aMDuk7UviPBvsr5XhwRmS4jSlxJ0ZCDBB2jkdDtQe7e1LHz/Gmt7ASFBee5v+avnVhiWGKsxpqbTR7QMqJ8Q2Uz51m9m6SwAMSa0/qfwWe+SdlJf4GR86pPZElo2PLXclOhaWEqrMkhkJXfR08RSCaLHQgikmlGkkUxCGpBFO5a5FOwGstUXj2AZOOYS+oyobeW63KJZdfGG+Qq/xVU6xmKYVboBORoMb67e7f5Vnkb467NMaTlse6zeEh+FYneUCuP3XE/KawbBLL/Ovoq1fGN4WW0/TWHBn72Qq3+IGvnbAWv0iKSBoQTuNBPLek3ZSRbOghROKYfK+cMCCYiGay0r4wdPMVuClea1gnRbhzpjcLcOUKbtsjXWDcCTHma+gEUxTiyZdiTkjamH15AU+R3ikOBGlUiWMZK4VpyK4aqyRvLXIpw1yiwDQIrKunfWo5f7Nw5jOYK15RmLNMBbQgzJ0zc+Wmpi9ZnTK9cv/APT8LJnKLgTV3ZtcngAIkfHQEVYegHQFMGBev5XxJG41W2CNQve3e/uGmpVWV9WZ9016FX8PgLOKxTs+JuXW9OWcuQGUeiUnvUIZjSWjYCqzxk5reFuD+6yHzRiP8pFfQvTDhH2zA3rHtOsp4OvaTy7QA8ia+ecJcz4d7LIS9skqJhgSQG3BmCNV5ydRFTJUVF2fQvVLxwYjhdnXtWgbTfu+r/gK/GroK+buqTp0mCvm1dgWbxEsfZYaCeWUzBPLQ8jX0XaugqCsEco2+VZL4NWPzXJrtIe4KoDjvWAdcvT5sRfOEtN+htHtx7VwbyeYXaO8Hwq89bHT0YXDG1aY+mugqNPVEwzfUefvrBeH2BrduzkXaDqzbgDx5k8tCZ2MrYgbeuOjQ0gbwe7wpF/ESIFHf6NX8RZfE5f0a6AayQN8o5qug/4NV02zMc6aknpFuEopNo7bWa3nqX4WRhnvkR6QgDyGpPxj51ivAeCXMVft2LQl7jAeAG5J8AASfKvqfg/DEw2Ht2bfq21CjxjcnxJ199NGUibEVwtSS1JLVRB00kmuE14UCPV6vV6mKjlcrteoCjlBumAX7BiQ0RknXvDCPedvfRkmqn0sxQuYixh2/q0nE4j/ANNAQqn9puXlSfRUewP1V2fTIUuarYYsQSYObRRkmNwxmO6s2fo86Ym+qqSll7qkjUDtMqgxsfCtI6FI+F4q9q4Mn2hCQo2B/rAvmBp76onWNYexxXFqCVW44uRyIcB9Rz7U++skq6NmxPCeEXWxKsuWA6tJuKIAcMdCdtCa2+50ywiTN5CRuAwJ+tfNZzBjA7Pflkd41j8xX0jg+heCNsEYTDgld/RLuR3kU9ktKxVzpdb9Ab4tubQUvmOVZAEyAWkg8pjl31VrnXJh2EJZfXmzoo03740oV034lk4bctMIaLdsodCCGWdPDKfCsdOHc8iat6ElZ9A4zp+i4M4m2LV0KQGRb/bUSBJHo9pZR+8KrljrmLkAYZRJiTdJ320yDlWaWrDWLWIW4hNx0RVjUICwZmMaA5Vywfv1Bw19l103BEihOxOFGx4frPdz/V2xHLtGfI5h9KJjrKt/3JPiH093Z2rHcKLhcIkljqAFJO+kAa7eHOrtb6G47KIt3IgRNy2v+EtI8jrVWTRbbN7BcKAQdq9cPbYw1151JdjsCdhtr5mjOF6ZYZx/WhfB5X5nT51jrMbg9Ijyza5nkn47g+OtJsYC57Tr4diT/FKzS81h5V9m62+J22ErcQjwdT9DWFdYVsW+K3rlhDlJDNAJXMVHpDoIgk6+JNEMPgysdrYzz+hJp/EozKAjRG85j8wwj4VMs1lRxuLKpxK0l9PT2tLg/rU01/XX9Y+0O/UbkLdOrPrbbDBcNijms7W3JMp3An7njHZ8toFnAXCZf0beOXU/vRIHxpvEdFbTexlJ5q3PyMVm5Jmis0frE6a4i0tlsJiEQEw6Itu7dMjMjQwP6Mr5bjeaD4Trexyjt2LV4DuW5Yb/AO6T7hWf3ujl1ARavvESE9Q90Z80AQOXcNNqDYzBumt2248SWf8Axer86pfqIn8XL4i+97FXAAdSASW8LaggaiInYb67Et0e6Hti2R736KyP6tB6zKD2iP1Z0Nw7s2kwcsjqw6PYW/eD4h8wDQljXUgbueSfqjfvGoN9xXEbVzEX3tZcucWwRtltKEgRplDh4G2prLJPiqRvhhyls5ibapbFu2AqqAqgbACsp6RcOGHvsLYGokaeqWnn4RMVqF6/rpQDhtzCXsYLd5UvF80DKH7QWZP3VAUiT+NZ4k+WjqzSXF2FOp7hCWsKb2Q+ldimZvuCD2RyBJ178o7q0H7TQm04RQqAKo0AAgDyArvpvGu9RPGlO3oKHFV77RQ4XPGui7ToVhH7RXRfqncZ6wMJhiVe7mcaFUGYjzPqjyJmhg63sH/5R+6v+qp0Vs0b01eF6s9/7u4ON7nllH+r8xUbE9ZpdwcMoKR7akkmdYytoIj50nSKSZpgu103KzOx1m3Nc1u3pv667DXcn8inV61EKy1sgQCfR3FLjyUjfzPvqXL4KUWaOZiYMd8GqbwzA3L1w3bttk+0XPSNnUrFmyQLKHNsWeGI5hD31U8X1wXfSNla4iCMoLhnP7Rns+QnzofjOt6+40IY/rs0fK5WblP4LUY/JpvSXo9dbEYbFWyqm0wYlm3A3Gk6kQP3aD9KurleJYs4hMWtoMqAo1lmMqImQw5Vnf8A3VxMEZbQneXdv81yKfw/WpeXdQw5wwHy11qH5naLSiXE9SDwQMauWQY9C8EgEAntaHU/GtKwaC1bRGdWYKqk7SQI2PjWQYXratwM9q6D4JbcfPLUxOtbCkicwka5rKKR5FXqLyLsrjA1XHcNtXly3rdu4vc6Bv8AMNKq+P6seHntDD5D/wCN7i/LNHyojwrjgu2UdHDqwlWHMeI5HkR3ipNzGSK6UrMHKiq/9rsD2pF05t5unX370/hOrbh9vbDK37bO/wAmaPlR/wBPXRdqqJsThMJbsrFq2lsdyIqj5CnM9MYq6cjZBLQco8ayS91i8QViCbIIJEeibSDRdDqyp8M4lkGUiRuNaL2uOL90j8+FVplKNB5H5VLt4lalxTNEyxpxhT4e4/jXTxZQdCD5mKCW8UvJqTduzzn31PFDsMf0lQAhjA74J+gptulqsOwrEDckqvymY+FVy750ybZ3BH40cUFlrXjjkSHRROnZH4tHzpm9xC6kE3l1nQqo+MfzqpXrrH2j+fKkW8SR63a8TrRxEWyxjrbKSwa0WkF7RZQeR/q9f4gd96sfCMSi2VW16i6Az+edUK1i1JBcZgPGfl+FFreLuNHoWVFAGmsmO8HSffWc4Wa48jiWHj3GGt2WI2jU7b6RPjtpVc4D01XDzcKTdYZJCqIQahROwmSe/SnLmKu3uybbGDqXKoonaZUqp8SY15VF6O9Hv+o33t5jZCLmYlQ+uYLAACRufhV44taXZOWfLvoOnrbP3bn/AMX+g0j/ALsvPqv8bf4JRSx1O2B69+637Kqv1zVNsdU+CG5vN53FH0QV0+XI5ecAGOtk/wB2/wDEv8qa4t1jXLuHcWTcQ6KS2UaNIhcpkNGvkDVut9W2AH9kx87j/gRVF6xuA2sNftLYTIjpMSxGYMQTLE8itJ42tjU4t1RTclcykairLxDoddtoHQrdSJld456cx4iaD3cBcUKSpAaCDyM+I5+FZ2jQYsYp9QADIg9kE7g92m1euLcHeOYA2Hu5U5cseGveO+m7oPfA/O/550DELjHHtEU4nFHHcfOabyqY1J8dqUcJ3mOevy+VFDsbuX5bNz3PnNS7nG3ZwxCaRpkAGhnXv251yzhUKxm15xVh6J9CbWMa4HuvbW2FMhQ2rGBpppANJtJWwW3SKtfxJck5QNzoBSDakSNvOtY/7KWwOzjd/vWSOccm74G3MVW+lvVo+BS25vW7iXWKjLmkEAk6FdtIPPUVCyRekU4tbaKPS1vsNmI95qXe4d3NPuj8aZOCbw+daEkjC9IMRbgLeuADkHP0OlGbHS3EEAHFsPMRH7ykGq2+FYcvmDTNIC7J0zxqbYrN++5+pYVJw3W9irZKuFuR3wD8VUVQZrlMVI1Gz12N7Vj4NVf/AKW2f/P/APD/AKKqLDQfnnSKApB3FoAimdV7LfVT7x9Kj28R40+O0sfe7Pv3X5yPfQxWYGF1PdE/KKEHuE1v05IPsimLOCvn+zX3gD5AipNnA3/7pP4j+DUrQxD4cH2RTRwR7t6PYfo/dPrG2p8C5/lTp6PXB7Q/hb/XS5ICsNgTJiaj3cORuPz7quC9GCd3/wAP82NJu9FRHrmf2Z/GlyQWUhrfdT+FxOQ7/WrBd6LkSSwA8Qf51GHRl3E24ZeROg9xMT57U7XuKybhbvp7UZlzawM4B+B3HlPOpfBOkRwN5j6GQwVWJYZjGs5hp8Ry3qu4joxiE1yEj9WG+QM1Js4xVAttB0759xHsmhPjtA1fZs3DuKJftrctmVb4g8wRyI7qk+krI+EdI7mDY+jAZGgm2dJHeCPVbxjWOekbLwbg74i3nXsiARmkSYmPCPrXWsseNs5ZY3dIj56pXWjw/Ph7d0DW00H9l4H+YL/FV8vcFvKdVnyZT+M0Ox/D86NbuIcrgqwII0P4+NU2pKkyFcXbMV4XeuZvRo7BX7LLOhB0Oh0mJ13qy9LrqqtiysdlSzRv91Z/xH3ignF+C3cLfKydNVZdJHIiPmORmmcbj2LK11ixjcBZgbbAD371yNbOxO0RbiEmRp3VBxTn5/Si1zEIxlNp1EGYmOcgQBrr7XhTF3hehJBBUkMvdrGxM+tpsNx30hoFWlmpl25P/Onhp5U42DCqNdTDDsme4amBznSdqd4VwK5iLhVdI3kkc++DFMGQrFvXX86iatvRrpd9iR4tJdDkE5mdT2ZgAqRG/wA6jcX6GXcPb9IpLhYzAa899hA5c6GcPKlwGzEdyxO+kTpOopNX2CdbNCtdZtggZ8Ldt5pBNu7Opg6h1Gu3Puod016XW8Xbwy2Q6pZFzRwASzQCdCR3fGhWNtOAfSBnQKAoIZSk+pnAUDNGkHkdDtQd3jSBAn69/iQKzWOKdot5JSVNj9rhNy5qizy3Ak9wnc+FMYaxLRHuOh0NERxchRKXQBMQxC89C3PfkOZprDvPpbh3gnaBLeHnViS2DluGeR8xXJBEFFJ7/wDmuqs6ClZdT+efvqibEslowPRxHd3fEc6eGEtExl371AM+QHd40hbeoojwbDZr4XkA3yED5xSY0DX4UkgHNqTt4xAAMncnz2qUOiAOod4O36J/5UV4birdvGzdU+jBIzL7J7/w/eNWVsHaJJGLgHWOyfmSZ+JoQmZogglZ31B+h/PdTWOeLgddJ7RA5N7Xz+oppb5MTyp/Edpdt9R7h2viIPuoGW3B3g1tWGxA/wCKmYTU+AqtcDxEoUny9/8Av9aseCPZ1rJiYRdOY3FO27kiowumpuCw+bU7fX/apoR2zhMxnYfWnMQiosnb8wAOZnSKm6AdwHuAigGL4gGcEg6/1QOgjbMZ5nu5DxJFXqKEtnmsSwa5t7KbgeJj1m+Q5a606Fc6gCO47x58qlcKw6tcX0jAAkSzTAHu5eNaLiOjlg2yfRwpIYFWBMbdljyMiPPnXNkzcWrN4QvozL8601ieHW7oi4it5jX3HcUS4jgFFxwp9UmGBDacpOzab0Nt3sxI3ymCRtP8/DxrRMhohYXorhRcBv8ApzbnZCNBzmYZvcZjka3DgePtNYU2GDW1GUQCIgaAggEEAj4zzrHy+Xw7tyT7qOdG+mJw/wCjcfomJMyMyk7mANQees6U5eoIujQcZit9p8aTw6zJk6ztUFcQLgUqQytrI2/M6fGiluwqrA0j5V1YFoxzPY1xzo/hsQkXrSvOoOx85WDVfxnVfw67q2Hg96XLifINl+VWIOSZ+vdTisZ/lWzSMUyi4jqPwTT6O7iLZ5SUuD4FQfnTfH+qK8UQYS5bbtJnzDJcIUgiDBDGe0QTqVFaRZg05jm7GUbtI8h7R+GnmRWcoI0jNo+YekFoK+S2QwTWZXSNSM2xGqx4yKGYTit+zcPo3IfMSYIIOpnvBBJnurQetvheFtNYtYfDqMQ2Z2FpRAQggAqBBYmW2kAeNZsl9rZI0nUEXLYkSpXmJBAYkeMHkKzRt2WC/wBOMQ9prVxUYOpUkplOoiezAn3c6BgwAZysCY/4rnpSRoo9YmFAgSNhrJG2+0HvNT8DYtCy+Z2V4YaCQRAKKSQRJZeR27+QwI5xlxxq2pgEc+zAAPfAApSrJqTxJ2Yi46srkgGViYA1mBsCvZjY+NR7tt0glSAZgkfzoAkHHXChQuxT7pMgQOU7e6pNrDt9mcrzie/SCTPgJoXbv6Qec9/PWieNuBcPZWJksx393MfepFIjHDvbKekRlH6ykcy3MH6U3k7EyDJA08iT3d4pdjidxCCjMMpkQSQNMoPdsYnx8aIJ0kJYG7as3jBU+ktiN59gg5v1pnlJ5Vsm0Dhc7QK7gDYayBJOkc+fzqwdCsPmuXHy6Km/KZB+g+VcwuOwLtd9LhnWT2DZvlYACrAW6rgnQtLHnHdRzo7wy1/0/E37bvKAlgYQBghAH6Mwyw43A15bVD6LitkHofhrV3F5WCOSGbK+o33jmYiPM1dG4eQY+z2jHPt/yqpdE+hy3IvO5QIq+rEyZce7KV5VYfsXdjb0covDblyrSDpdGMuzDA1SLDn3jUfn5VEBpy3cg0mWEcG2Rgw239xq22Lmgqk3m7Mctx5Hf4H61ZejVwXLYk+pofHu8tKyaGyy4DD5tT6o+f8AtRhHoTYxPLkKcx3ExZtFzrGijmzHRQPM1SVGfY5xHE5mFobCGueXsr79z4CPapNwKwhgGHjrQnh9wgdoy7HMx72O/u5DwAFT0uVnJ7KQ0bbW/UOZPuk6jyP599TLXH2ZCPSPk0lSx3GwInlUd7nIVGOFUvm+Xs+ZHPbaooux+7da4dyFPdu3jPIeO55ciW7l4L2UEkcgNB5/y3199evYgwQDrGp/PP6UR6PcKDsA3qKpdz7pM0+gScnSG8J0dxN5QyhRmMLmdVLRqcoJE6a6aVGx3B7qpmdOxMZlZWE+BUkGpON4urOzNrm12AygaKF3EATI0GvgKFW8Z6MlkOZD2WVhGhIOsHvAIYHcctBXGvFXLrR9K/wCXl3y9Xw1q/i/sG+hXGGsYhbTNNq4cpB5E+qw98A+fhWk3cQToPz+fxrH8f2SMhlWAdDIJg8iR7QMqdtRWn9H+Ii/YS4PaGo7mBIb/EDXrYJWj5PNBxlT7WgvYc8xFS7dR7I0oJh+nVhsY+F1V1bIGMZWbmO8a6T392latmaRbsOnfrQ7i/E0s2bt+4Yt2lLGfujYDvLHbzFSfTEIAfWOhjTzj886zPrda7ibaYXDOuVTnvAkjMw9VQY2XuPOO6olb0ilS2+jKeJcbuY7GXL7NlZ2LetGVdoBnZVgR4VzEOFBHouwTlLzJaDmU5j6pjL4abbimG4dfwzBnskZdQ0Zl/iXT5zSTftsQe1PZAWQFESurE6aBe14GfCGmjZNPoVjMtvsqpG4LExnG4JUbciCDERTNprizAOXftDTUZZj36GK9bvhryF+0Jk+Mmf9ql43H5Wb0aEKSSVuBXiDnABAERJka7mdzSGMi4zatG2kR3ZRsPD3xSWvPsBpzg789RzrzpDMAQ22oBAMidjqPKiGFRdJEqVE6qpzanQsNY2jx+IFjNjHliofUKRAYL7+Q0J5ePvo9w/CJcQ51Jy5YHPZidADM5YA0BJFBksBrhUdkTrJmNhE84Jj50aw+NS3bzFLd0ZMq6wVOaQzZfakkRIJA95TRSY9/R2y7mCcoLLK+qSp1YEzpqOQ3ps9BCxlbwAkBQwPq776QZnYUrCY+4TMwpmM7DvjQtsJ0maJW+NAHLcGUiOe+kjXWZGsgwZpbDTAGI6J4i3bLlAVAJPaGYAb6TrprpNWzBYn7N0exNt0KXLtz2tDBa2PhCn40e4dxWVmCVKmQFVhrBBJAJUiDtHrfGp9L8ZmtZIIXMpzaQey0xBnTTlzFDdjSrYvoq+Ltve9Dbe9bX0auuwBVFGjcjoRsdN++ib9MCCQcFc0001HxCa0I6O9J3s3LmXLct3GdoRlYwxmDbYgkaDlNPPx7U//AI93f+5b8dfjWkeuzJ99GU16aTNepFEu28r5fQ7/AM/dU3gOONu7l5Np7+X58aF2rkGnHEEHuj/b5fSkMvgxUVExePzOqkZgD2fBu/yykiagJxSbQPPu8a5gXyKbr84yjmZ2AHeT+HjSZCQdiIJIE6CSNT3edSs8Dxqo2vSvcN1grEHKqz6uuuWdNDprvrVkTFEjUDb2dp8uVZtUMmKZGu/0ppr/ACG/M93+/cKbN/SBv+ZPu/GKaVhMDYb+JqRjl4wh+HxP1o9ibgsYW0rMR9o7T5fW9GIgDuLd52nwoXw3Bi9etoxhS0sf1VGY/GI99O9IW+0YhbiZouiLakKCFXsrsxhTBMmNiYjWsM8qie1+DeHWXPyl0v39v9d/4BGLvZnZgIBJIA2E8h4DamLd7KQSDlMg+I0kee3kYqevDkFxVuvCt2uypkqATmGaAFMGDr3xrUPF443URI9QsFAGytlhRzOoPiS3M1xKPuz7KWVOow69/v8A8JPC2lrlhjO5Qd7ggQvdmUHzgc4q3dAuLavYaQQSy9x5MI79J+NVf/oT27yHEK9tMmfMolptpmYLExcBXY6jUxUN+IsW9JbBt65lE6ju17+dej4duPZ8T+MLHLIpwdtrZuNi7pWKdYPDmscQuNqBcPpUO2+p8iGn5VpfQTpB9qtkPpdT1htI5MPofHzFAeuuyPRYZo1Dus+BUH6iu2TtWeJHTInDetq61kI6zfEKtyAVIjdlPteWh7hsaxY6QFMRcD+ozGTuQ3NvGTvQXhy/pU8/wpnFvLse8n61Cm07Ro4JqmWi70uWewjHxJy/LWhWOsYXEalTYuH2lAKn9oCJ89D40MsnSnws1TzSfZmsUV0BuI4U2bmRiDABVlMgg6iD3a/GaQmLcAAEaTHhIg/ECPKpvF8KCmYbr9KDK8VN2akv0p+JmnrF4c2YEbHkNNPE+751DFwGniO4g8+75GJPlNMAlwm523OYKFtu2sw0D1RGxJIHh8qmLh7jZECjPdUXBH3STEmAFHZzEkmBzGtB8JbVwczhWEFc05W7wSAY079PGp54fiLQLrLKFK+kQ5lyN+jIVhI9rLG417qQBNQT6O4sZcqBkgkHIO0G5ZSUEEc2jcGHcZiUu3rKwU1ObtZjqc0ZuepPlmoPhuLlWsl0UraVgoKxmzZmBJ56uDPcBT1vF22SwpnMGIYkAgKWGUgiCCJY7/CkBY7eNtjQjKQYQZFgjl255ayJObTxoLxTiDXHhzrOUxoIBjQAADSnGxul64jyltwqzEkMWg5QRJgEzB3OncIa+PWkmTE9xjn309Bss2K4XbysLcEGcpCkGDA1uEkQOTRqTVVbCPJ/SfM/zqevEQFKsrCV9liAe4xIkfGh5xf6n1osARXpr1cpjFTT4Mr8v5fP61HFOWzQB23eI21g7HUe8c6sllPSEH1RaAIXxIkz5AiPfQC2YM85+lWThsaEe1v76hiZPwaKbSldiJ+Ov1mkLehZjb5V0HKxUftfgf50w7QSAT7W358agQgcQ7bGD2RG8iT5we6plgwv1oLaaWYcs5+UAfSiuHf5UMYQw19kdHQlWUyCI+h0Ijl40btcTS7cUPhrb3Hypmt3SgYaCGQzlWAJC6kAiYJqvBqKdHRmxNoeJjzymolGzbFlnjfobRC6ZccF/FNljLa7APfBOY/sySAO6lYFfs6htftDer/4VI9b/wBUg6D2Rruai8K4bktrfMMz3Dbtg6gMozM798DZeZ3inJOsmSdSTueck8zWMIW+TPZ8b43y8f5bFpLT/n7jJ4i9pWt27jqtz11BnNO5MzqebCCZ3pgX27q4gGp5165crpPAsM9FuLPZxdphoCyq3irEBh+PmBVu62VBwEkwRdQ/JhA8YM+/wrPkcrrzBB+GtFumfSj7YlhcpUCXYGNXkqIPcIbu3HdVJ6Ja2UxCRqND4R+Ip/G38wAKrP3gIPy0NSFtKOVIxVxUVmIkCguyPh17NKLwPz3VHsXN42IBpq/e3ooRJZwVg8/5RVcZYJHdRsbx92PpQ3HJDnx1pxGRy5iO7au2wSQAJJ0ArkU9gFBuCdhLEd8AmPCYiasBb2yphgVI3kER8alrcdCvbKwDkKsdAddIOkkn40Zw/FLbgqEIA3ViXAG+hcknY91IucJs3VlVNs967fwn+YqeXyFDb8XBtW84W67ZhcLKC2XshAGQh5AB3nf3Ui4cNnA7dvTtZQGkye+Ch5bHYVFxfDnwzoxKONHAMwQDMMBHyPvqHexXpHZtpM+XhrrA21oAl4lAqiHR5J0WZ0AgnMARuRtyNPcMxSqGDqCGBiSRBldZBkaKRI+93TQuafUwF8vr/wA06AMYi4hJy22tg5ZQsSsQddFECO885mhotHxqMl0wJ2nlt46bUasYQFVJciQDGTw/boFR/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5" descr="data:image/jpeg;base64,/9j/4AAQSkZJRgABAQAAAQABAAD/2wCEAAkGBhQSERUUExQWFRQVFxwaGBgYGBwcFxwYGBoXGBwYGBwcHCYeGRokHBccHy8gJCcpLCwsFx4xNTAqNSYrLCkBCQoKDgwOGg8PGjQkHCQsLCwqLCwsLCwsLCwsLCwsLCwsLCksLCwsLCwsLCwsLCwsLCwsLCwsLCwsLCwsLCwsLP/AABEIAL4BCgMBIgACEQEDEQH/xAAcAAACAwEBAQEAAAAAAAAAAAAEBQIDBgcBAAj/xABGEAABAgQEAwUGBAQCCAcBAAABAhEAAwQhBRIxQVFhcQYTIoGhMkKRscHRI3Lh8AcUUoJTYhUzQ0RjssLxFySSk6LS4hb/xAAaAQADAQEBAQAAAAAAAAAAAAACAwQBBQAG/8QALxEAAgIBBAEDAwIFBQAAAAAAAAECEQMEEiExURMiQQVhcZHRFDKx4fBCYoGhwf/aAAwDAQACEQMRAD8A4+Ux5kjwTxE03jQuC2SI+nhul4lTiJVKbfvhHjxWr2zzb5CH8geGEHvDoPkI0VMnw+UKydBw7FQT+IYJSmKW/EMFAR5s1HyRFc1OnWLgIrXqOv0jLNZYBH0etHrRlmjLBvf8vrDhAhRgvv8AQfWHSRHOzv3sdHokmLUxFKYtSmE2aTRFgiKUxaERlmA9YtSUgpTnINkggPY7mwgYVlRtTjzmj6AwfNT7P5voYtBjNyS6sw9SmJhMRSuLAqEM0rnzUoSVLISlIckwBTdpKaZpNSPzOn5tGX7cY5mmiUm6Ue02hXw8h6kxjFBzzMdHDolOG6TpipZKfB2aeUqSCkghxoQRryiXd3/u+kcckzpkoulSkKHAkHzjWYH28WCEzwVj+oe1w84Xl0M4q4OzVlXyb3JHuWPkT0qSFAgpLEHZjvA0ytWC3dKccx9LRzlGT6GBWSITlhAKlEJA3OkDqrlgFRlsAHJKhoPOOcY5js6eo5k+BROQORl25XijBpZ5X4SAnNRRq8Z7TqAanQ9nK1pISByGpjGK7S1MxTlalAFyAAA0Kv5kvlWVNoQ5cQ1nzZCgEJKmQPCLAKJZyo6x2Memx4uEr+5PKbYvm4mrOpSTZRdjfyvEf9Jq4J+EFzMLJf8ABWjKHUU+JLaub/WFrJ4n4frFK2voB2VhMESBbzigawRTCxgmeRfIEWz0WiEgXMETU2MYGBcOg/fpGlox4PKM22nT6n7RpsPS6PKFZeg8fYrWPxIIEVTktNi8CM+DT0CKlJ8Q6/SCEiKpg+YjEeZNo+aJAR60eNGGDe/0ENO/JLjSAqMIlISoMtSw5B9lICiGI3NnvDCXjRa6EEcMiP8A6g+sL2Y025dmuOSS9i4PEVKhqzc4YUygoOIFNRKXtkVycp80m46g+UFYfKKCAWOdyG0YNcdb/CEaiMatAY206YWiTFndwZJponMp7RDTG7hRUhsv5voYgVR7XG4/N9DC+rxJMu6n8oxKwxgFR9UrPdqYsWYHrAtPVpUkKSXB+L8OsGTcBqJkpM6WHTdkuxUHIfLtsbl+Uehjbl+DU1asyi+yMo6FYPF3+cU1HZjKoKsQGPhDKs+jvx9BBK582VMYy1C5dwcw6g6w6opMybYIzE/06/Db4xbknkj8lPp4pfBg58lPeuPE+78m8QaxgKZISF+FwQbuLDpvGxxPsaqWc82ainvzXMI/Kh/UwtVXSZagZSSoj/eJqQWN2yS2KE3Oqsx6RRDJatckE488Gj7O086TTDvgJctYHd51MsqJuEJNylrvpGnqD4Rtp/2jliqqauaFzVqmLYHMolRPBiY6upAKEtoWNrah3jmZ4bZX58Gp8GX7d1wlUhAPimEJFy7anfgPWOWKmKJ8Sj5kmOj9uqFU2YlJLIQl0k3JUXckcmEYiq7PrTcEK9DHS0jjGFN8sCeOb5S4BZiJQTfMFEW0ioUfhKyoM4A4l/tEZlOWLggjYxCW6Wv++cXfgQXLq2PgWu+pdn+EUecElKFgn2CB5E8htFqKyw8Mv4CM/BgCnWDKCSVFgHJ06xQJ3KHWFlly+qfUvGvoKK5PZWDTgT4D6feL1YTNYjIfSCT2hXdpdgW9qNThnZTEKhCVokoAUHZUxIUAdCpLulxcdYRJzXLQ1bTCHBJ39B9OJhzh0hY8KkKHhBfZ30jdyP4Z16kgnu0q4FTjlcP8oh/4Z4i2kl+Bmf8A5hcpSkqo1bV8nPaigmd44QpukT/kl/0K+Ebeb/DjFE6S5Kuk0fUCBZnYnFEHxyJQB0JnoAPIOdY9766NuPkyopF/0q+EDVUtQ1SQLXItrpDutrJ8iaZUyT4xwmJI8iHBhTiePGbJmJy5SljcvotI4c4JRmnyjNyfRV34ieZxaAZVQ6QY8RPYc9h8hB7T240tD2amzJslKXTmAKlMbAgKdibjKW5mIT8Kmyqj8RCpstKi/iUgKSxYgpuNjZ9CI6nS0JlS5aFIAmhKApTuQUpCWA0ZxEpMog3T8ICUWmYs7qvg5RRUcwJzzQQmWeLLUrUSw41O52HlDbsviy580FachLuk2TYMMnJrQZ/ECr/GRLJ/1ctz1mEn/lCYH7I0KlTwv3U346pbL5u7RFJ9porcFOHqN/B0Ghoniytw4JSS0NsJp7QB2qw2a+ZE3IhmytvdzGOFQshTuRz/ABNfiHX7wjxKn7wM7Efr94aV4IVcuX+8C5X1vEl7XZYlwX4HhgWUS3uVOW6X9BHUaRKUoCE+EABn0tz2MYfsmB3z7hJb0HyMbqlqx7Kpaw29r+TvHU0mJZMbl5ZHnlUqLplGCPxEpUhr5gMraknbSOe12LDOruXlyifClNvDsS251vx5RrO3M0ooZhl5hmypVZvApTK5XsPOOeLnBoVrFyoor0Ebi5P8E5qnClG4SCT0Fz6QoXMSaZUxTt4swJsxCmAaxDsB1EMO8SRlKSpKuGjhtYzfaysNpQGRAuwtfaJ8Ebe06GSahFyFeB065kxMuWlS1qslIDl9Sw6OeTEx1/8AllSZSZcxQK5aQFNcOE6A7to/KOddiRUU02VVy5AnI8aWLnVOUlgXDgkZmOhtG8qK8zJazkWlRGik2B1uXhurcZNJeTkxsw3aGvmTZ93QkWbf9/eIV9Hlokz0TkKmGaUdzqvKke3ra9ri8Me3OJpqp+dKcpyICuGZKQCQ21hGfkUBBB4axWlGMRy3PhCad3y/aAHkIFVRKeNlSYYqapgOp2HWDl4JTyz+IvOf6R9hf4xj1UY8UDPD5fJhJeFzFWSlSjs14LHY6q/wz8R942U3GCE5ZEtMtPH3vt84RqRPJfvFX/zGMjqJS8L8mfw5lgYeUrOniFp9AISSk3HWG9Kq4PN/X9IuZLE6R2I/h4qfWBU1L06Qmap9FEh0y+bm55A8RHcJdOlLskDMXLDU8TCPsXJ/8tLX/VKlh/yBQbyjQR6XgxM8APGPY+j6BPCmswNcz/ep6fyFKfkmEq/4ZyVzAubNnTWu0xQUH/uBDco2EfQW5g7UYjtl2QXNkCXJTKZPiS0tKVhSQ4S4YAK0dtWjgS5RKKi17+i0n6R+szH5t7TyQK2uSgf7aawHNWa3nASbDhFdGRkAhIjxROoLEFweY3hkjCFnUZRxP0EMhhMtKXAJUOOvw0hkccpHnJI6XK7WSqyTJmmy8mWaLgpmh3DA+yXccj1j3/TiJdkZ1n8zJHqflGBFWtSsylOo+8buOB4jhwiVaqcpLIWgA6hIKVHzJIHk0blxuK5QEdr7LsbmCrq7LGcgBQubJtYszttyjXYNTplgJQAEjh8zxPOOdyZS5PiSyVMw3ueWjQ+w3tWpIHepB4lNj1bT5RzJ4pz90VwVynFLbZ2HBpwaLcdYoN9oyOFdo0KQFJWCD8fhrFGMdpyQwMTym1HaxSg2zM4wPH/d94AEWVk4qLnjFaREbLEHYdUmWtKxqkv9xGwGPFbHvMga+Vs3QEgtGMkIhhIBFxrtFmj1Swtxl0/+hGXHv5+R+tYUJhmqUqUJfi7xZKWcElRJYabRiZNJT1BV/L1KEsS0uc6H/Kv2ejseMLcYraip8M1YShJfu0vlfirdR5nyaLsMpEgNF2qcJrgbp8M4/NDaVSFFlBj+7g6EcxGexTCu/m3cDTwpKj/aBcqjQyF5CyWbcG6fMR5PpETQFqlFCQp0stX4hG+XUSwd3u3C55OK1k9pTqJqEPcTw/H6VEqWlBUE5QEpKSCwsCXttq8NJeJoWcqdfpGCx+YqXUubiwzMwIGlvdttGkwfFEzFhbAMgJsG0YOQNTxMdSP0zFtc2232cj1ptpBdThUslykE9IGVgkvcAHgn7w0XlUfCsPwf7xV3BzXte426iFyuihTZl8Wm5F92iyEgWHEhyTxN4Xpj2pqc8xa+KifLb0iKJl7whqi9dBC0smAO9m7M22sNZUoLs8T/AJBPE/vyhUZxj2MSswNLKJNoOp7MOX6/WBaZVvP7Q/CUqpMxHiQ999HvHalKjjxVndf4Z4p3knu39hCbdVTP0jbRw/8Ahl2mlyKxKJqglM2SU5iWAUMqw/I3HUiOqI7WS5jmSlUxCdZp8EkdZirH+0KgYt1yZJJPgeRXNnBPE8gHMC4fVqmDNYpOhAISfyvdQ/zMBwg6DAu+iqStRfMAngHc+cWx9H0eNPCI4bi1OnvJ8xKXNRNUrMQB4UkAJTewDeflHVO2Xaj+SkhSUhcxasqEksOJUW2HqSBZ3jlSSSAVa7cBclhycn4xRgx7pWDKVKhNUIy8S2oPOPe73GhhlV05Ult2LGFMhdlJNilWnAG4iuSSFJ2BpDAjdNx02+0MpanEB1KWZe2h6GJ0y2BHD5RiacWjX2fVCBrASk5n2zOB8IInaczEUIuInjG5BN8HkmYQlJNjqfIM3xaGkmtKgx1AhFPmfi5RuH6H9gGHFBQLWTkSGGpJ1MI1OnhPHulx9xmObUqRbMVp1EWS4lU0C0s4foYrQY+aktvB0QyUqC0VAAclgNekASzEamfolnfV9G4evpG4cLzZFBfIuctsbFkirE+YtUtJIzbC3V9IYy5aUe2oA8BdX2EQqKo5QkKYHQAN8ojIpH10j6iP0+P+p8Eb1mXbS4GVNVMod2ltyTct56eUGmaSfET5wrkoL2JHQwxp0ki7vvv5wU9Pih/KqJtzbt8sHqcMSslxqlv35wipcIVJnBSLMfEnYjduca1KGDRXUUoUx0PziVyrj4CTBjSvcRSJKgQWIZxY2IIb4x9V1/dlQSMygWAGtwD0AvABXMWfxFn8qTbz4wmSsqTEtZhypRPvJ2UPrwMB54eVmId2ciGB94jbl1icqtGUlRHmBEkk4lSy2JqaoINoN71XP4RNGNsfDLQz2LXPMtBgx5f9KfgfvEuS76KYt1wjnMg7fu0PKFZNNOD+6D6N9Iz0hV/3vD3CVPLmDjKPpHaydHLgz2ZUMZZ/4Y+Q+0dm7GdsaSplCZWzHnILBC0kSkgaKloCctxqTcEHZo5VhU8dwglDsnW23D4xeMUTsj9/CBc3VJG7Vds77J7cUOUZZ6WFgyVbbezBMvtZSq0nI8y3/M0fnk4gD7gi7vGSFMli1t7udH0trzHGE7si8fp/cLbFn6FPaSm/x5X/ALiPvFC+2FINaiX5Kf5PHAzXlLWZ+Xm9zo14icXPP/082jbyeQdqOqdtcVkVaE90rOqScxIBHhUUoIDi/iKfhGTGm8LOy1VMnTzLSFHvEEM2t0q+YEGzCQSlJBCFEFW1uHE/ffbq6NNw+5Nl4ZXNcOxjPyZmabOIuHA+Dw5XSrVcLVfQFKR8mMKhhc6VMUsJdKy5y8eLfvWGzTvkFPg+WqzGKaM+K+4Ii+aDwPwikFlAjY+n7aNxxvgxstyxRPm5QTBc6Y3neE2Iz4zZtNsDRV/jOeHyvb4R0HASFSGOq0a8yLkeZjlxn5ZoMNaDtguQpAQMwSGCf6ieO4DbC5LbRDrIPLi2LyU6eahO2bPD8QMyhGcvMlLKVcXQpi/lAU+e04J91aS3VJ+x9IzKe0M1CZ6FBIM9ZUptUFeoHwgWlxGaZstiqZlPhBZ763+8cx6KW6TfHf8AT9yp6iLikjdJMUzV+LyH79YjS1edIUkFj0foQ+oNoFm1IOZQ6fSC+k4m9Q2/hMVqZVAlIJXM5D0/Y9SIemTbgBCPCAXBHU9To/QX/uHCNJLQ+sfTzZzSymZtLwSlMUy5if6kvwJAglKgdCD5g/KObndI1EFKHnA0+qCb6voIvnKA1BHMaR4EpuS0c9sYjJ4xU+LvEkpUWBGyhoPMQEcVVkJS+Zm6W1h12mokrlkpsU3HlGboJxBSpJYpv5xTFKUQlJopCVsDlUHPtEFjzB3iU1Wz2FuvOOpDEJc2jC5yHlqSCzFht4S2r6F45+aSWVFSElgSwJJYRBgzSzuScacXX2KLUKYJIpydB9oMFL/m9YvkqzFhflBH8sr/AAzBvSOXbDeskukc7qsNmSlDOkh/MHmCLGDcGmkZgxLoItc3h5IqFJDC4OqVXSeoNosoaaQF5gDJURfL4pfH2T4k+RI5R08mCVcck8civkU0BnIlhHcKPhbh56RYmnn7SG6rjQVGHFKStIStDjxp8SQ533SeoEJMUx5aJgQlANhqH14RF7m+h3FdnyKGoPuSx1UT9Yv/AJCpLXlBhwJhjJqScuzh2+EK8anETE3VlKdn4nYRitujWklZccOqDrOQP7R9REVYbM96pboEiEstZzHM/wBfWISkZiX1AJtyD/CG7PuDuNVgk80y1rTUKWsyloAzDVQbYwfRzihID9eu5+JMYuQQhSFOxsWO92I5W4xoJ1cxtoY6WkaUWibKrZpJU8kOD8YtEzMOEI6HEBb1hjTzw5csIv8AbIRTQyopKVkjYB9NnbXiSYsndlqfJ3syYpLvlSlr87jR4RJ7QJE8y0uRluws7gj7ecNJ9d3i5YI8CU5QCbKUn2vJzpu3WOLrZyjk9jpfYtwY1JcgNVhAWl5acqEiy1qLkDcAbfDk8JZWBuCudKnFO2QeE88wu3kI0+IozJLA31ykP5gmM9NxJSBlVMWkDjLPz0jnevlaaUv3LPRxrloy2J4CpEsTGvMJKJd+8EtL/iKSzAGwD3LOzR9hmGrQBNKXJFuQNtOfGGqJiFziqWslRHizX326iGMuaOMFLVyxtUv1E+infJjalBKju5eNBgeDqSM5YE6Ah7fQwatQMxsn9zcecGygAANITqNW5xpKr/5Nx4VF2wOmV3f8wNcpChbdaQf+YE+cBrLMji0WmrTmn3cqWEjohKR83+ETpKcrmggWSl/oP3yjpfTcbipTa7r+n7k+olbSHuHSQnUWe/6w0ytx+FvSBpTAXYHeLTWIGmYnkY6s5UiPsOkIQRon0iidKQ+iX4hgfIi8Drq1n/Ypbio/QCK0VZdjLSTyWfk0crK7fAyKC01Kxa5Hk8SE3kB1YQIVLPuIA+Pzj1MwD2gcu5TcDrE1Bntah0kFNiCNYx9JSEe1b5xoMUnAMmWpwdftAVNRlag0VY41G2eG1OJi5DKvKQLDZx9bxRh6ZaJgKkm1yHsxjV4YiWJAlL1G/OBqrs8CcyFgkWblwhKpXQO++GI6nAE99LVKLypixce7xBh7OwSYpRUAWJJHQl4hglCqRMUoh0kF2L9LcY0KMTAAHCBlJgSk10cwTgCP8U+SD94uk4FLJYzVB+Mtv+qIJqFbGDpNQop8RtpxD+YsY7HuD4CaHAkImpyzpqCR7aQm3JQcW/d4v7W9jqVNP386oMtRLIVKQAVK5y84SocSMp5wB/MFN3MK8YUKgoEyaUpS4D5iB0AB3f4wE4NrkxOnwD0eDqQjvEnvEFPtDNZiNUq8SetxzMKsfPjlkWNx8obUalBHcCeJiQSZQAWChW7FQsk6EQyFPKnU4EwCTORopQdK+KZg1SeCx5uLiaWmf80efsPWXimc+lvm9pi5vE00pIsFaHRJ12EaeikTJq+7lIK1n3UJzHrbbnpBFfg9RJvNlqR1If4O8It+BlLyZKVhswu6FaW6w4p0KCRmsQGPXb7+UQVikv8ArHxeLjMBQlQuFOfIWf5xTppPfQvKlRVOm5QFEG/DXhFcvG2LXbnrBE4k+QaJysJQq6rJSHUeX3OkWTtKxKPpU9MpBn6rmOJYbQCxV9PKFMrElpLhZF31taGeK0aiyyg5PCkZQcqE3CRyBykB9WMBshCvA5XtmbwkaqYWVfTYcy0Qy5fI9J1aNDN7Ty0pSJqFBZDlKSXHB7jUXY3YiM1iGJCafCCEjiSSesL567m5JN+Z5nrxj0TnYMBo7Qj0oxdoY8spKmXUL5+ZUB5HX5esaQIHBukIU0qlrKpYZKdSTbSImpm5hlU/y9domzQ9RqmMgtholKNuhhbjtayUjUnT5ep+UV1eKqQA4D3aE81alF1O+w4frAafC4zU38Hsk7VIYYPJUtaEJDkm/wBSeAcxuKbDVSgAEudybP01gDsZhCRLOdLLUXY6tsPmfONF3Kk2upOxe4+4j6PHGonNk+QeTKcsVLQeBCW8i14J7nLdweoH0iFUspFyA43AhSvElKNjm5tE2Sfg1IPm1ofxJJbgoN8nihVYr3UJSPWISKJcwvoOMNpVGiUHNzxiGTQYCilWoOtRAiEioAJyk24XfrH1bi4UcqSLbPCgrUN2HIwKXkIOXOZZWAH4EfSGFHcagE8A0IJUznBdNUB7m0ZJ3wbQ97ovraLZK1IuC/AQup1Dj6xcFNrAUY0OaXFMlyHv8oK//spXD0/SAsMpwpCgddfjAasIufDAbkL2xfYmFAUpJKFD4ERSubx0H7vCaZjK0Bsx6aj/ALwHSTplUpQKimWi6m1Lvp8I7ikeDK/HQ+VHiVyizDey9RUqGYhCT/UWLdHv+sGYdSyZIKwMj7r9pvO/kIe02IoKBk/EUq6QAx4Elx4U8zbg8eUW3yefCGeFdhaOQnNOmkkakzEoT6feCaqnw9wvuULSkeErSouSf+Jtaxbc8oQ1Cky2mTiFzPcSPZT+Uf8AUb+VolQyFTj3k32fdTseZ5QahbpCvuw44oES1qlITIlaqypyhTaOwdWwjE0NBUTJgWLrdwF6fH3Y3NTTiYQk6C56+78ifIR7h+GZZqSC5fQiA1EHCDmvhNh43uko+TN1f8MKk/iSxJTmuUkvfilwLQDWdk6tDPJJAAHhKVBh0Lx1gJUdST1gWolE6vHzEPqWWEtyS5/J3P4GLVNnKKHB5i5gQUqRqVKUkslI1UbXbhqSwFyIuqloz5JTlKS4JYlShuWtbhprrGt7QzFqP8pTt3irzV6pQNkltTrbdX5XgOV2XTKlEkFU9bhU1RdkW8KE6J04W2jov6ilXqLnx+5PHR7r2vgxuO4t41KKgSfaBy68AAz3fa2j2hUitCgWKQVe0om9zsP20aLEeywPsqYjkIS1eCmV7uYbkD9sIZgzwk+GDnwziuuBYoByxDdfnEHD6xepPJPwipunwh0kSoMkYqAkJULJuAAWUX975xGpXMWsOMpUXAcWGmg384DUTpyhpgmErqZrJJGW6lbAc+cJeL5Q5ZeKYPisoJUACVq4m58th0EPezPZ0hp01LH3EnX85+nx4Q1wrs/LK8wT+EDqbrmHio7If3Rrvz00yQ5/yiK8GDak5E2TLfQsMvuilQBZJc/lJv1bTyi+upJkxLoXlDOG0PNxF1XPQpwkupLvwPFPPj5RnaTtQZJMsgFAmEcwlQzBtrcIfPJuW1CUvkslVM1Jy2J4G4J84vp8clpUUzZQSoasPUNqItqiHzJuFBx1jO1sskgv4knXlu/LSJJNSG0amb2klAeAOTyaM3jGNLmeFJLnnCutxoImJyJdA1P25fOCJhSfxB72nSMUK5NQMk5Hu6jrwHKLpUxWpMDpYmLoGQQSmc0XoW5faAXj41FoQ0aPZOVXvQ3w6lKlpSFOCQGjBrqi+sa3sJiRM0hV8qSoeQjzg6Bk+BxieILpl96i6M2UjZhaDk9sJJAJGsVy5SZ0lSVa79eMZNfZlbnrxhDSYKSfYgGHv7R12H1hvh8pMocE6kOw6ki8UhASHi+TLfxK8hsP1j6CEEhbYVMradfhyrlqItMBzJ5ZgpLseINuBhlImIpqbMGc2tfMvmd/tCBgVr5BKR6qPzED1FQVEJ9zMVNzNn+EelLYj1bhpRKEyZnml921J5NsI1dJUpUlxsWvt1G0Luz6E914WHHj5xfikwZCGGZTJSTsVWfyF/KDxrbDcLly6L8Oqc4UvYrU3RPgHyfzhrhh/EHIE/T6xlpeJiS0u6hYJO/QxdSdqBKWc2h33H0hOrU5aeUYK3VD9Ptjli5dG9XNAjOdpO0/dSzk9tVgRq5tlRzO6ttt4ArsdROllKF3WD4gWIHLz+28KqCf3k4rm93MlS5YY+yzkeMA+8Lk65jb3r/J49O4e6a58Hey51VRAanFJtO0pJKSovMUAylKIGh1ypDADlzg7s/2iKlGXNK1BRGS2Yp/MecTxvCzPUJqJifFl8JLAEf0nb9IrwTD1SZipi1B1e6m468oRNxlF7uwoJxy/wC0b1tC2ghVUSmGkPTUuLwvqgVDZtoHTwyZntgrofqMmLGrujJTsOSVEhCTxfR/KADhaQoBSDfcE69NGjZysMUbBNtXNh1ePkYMEq8TFvmWLfIx9XgxqMVCTt/J87mnuk5JUjLU/YzOsMshO5I0HTyjWDDUSZIkyhl7xQBPvEOMyieJFvOJU15im036n9B6xCorwqcuWNZaUKHxJV6ERZsjBWSuTkxnLQAABYD6QFVVBPEI3OhP6fOPq/EQgNqTtyhHUYmSbqN9ftCss+aRsUEqxMMQkZBoRqHHqNIx2KkZy26n9B94ZrqmJBdy59YDn0JmrQpOmiuTb/BvhCexgdKxXIkPoR8DygCprTOUEpcOfZ466t005QPiie5UApWYnYagceUBInAKCkF2IIG+sHGMU+ez3JbVSSmyvUEQ0TI8CE7AD7wGutE1Rlk2JJQ+qVHYcuUH1CmsIydGxIME7RUVOYlNXaKH3idhFk6aw5mBTMiuZNcx4m8YaWIQTGz7JUIQO8Yurwj5mM1QUhUQBckxtcPYVcmQNJYZX5lXMDN0gJDRYyFRDPqRy5RajEZRALC8S7USsk3qNIQ/yf7eJKMVNWzNyFIUXB+MET54QHNzsBueEKf9MSyC1yNmvFMmtXMJypuPeOg3YAWA+JuDHcjNLhAtWFz6nIyH8RusjYq2HPboIvo0hShluX2gReEZtwDqdbvu9/SPFYf3d1Swof5S5/8Ak/yhEpSu2uA0l5NOqRkUMhGj5QfF5DVohV4slS0IUF5k6MQGJ2KVC9v828YqbVJc5ARd9EfYH4RbJnkHMTfiUsAX1BBEbLNfS4PKBra0HVlBjY268eUVoqkzlFIAzp1BsTxIG484UHGiRlJUerH1sR6x5Ml51pWixJFwdDxPDzhzzRvszaw7EpGT2f8AWLGRN7eKzt09ArhDXDcJlopg61EIWXULG7BxrrofLhGXGKhc8rVmUkHKltW0Kup+qo1dLiSFJKchTLsCCGby4RztbcsTnHh2v0K9NXqbX4LUYPKWLTVDkWP2hjh2ApBbMkklgziEiMCmOSgpKbZSCxF9+NvlDrBgZc3xLzZbtw+8cR6rNBPbO/yk/wDwtlgg1dUMa3AZiBZ1AcL2+cJ1zHsBYRtqXExlAfW56cIUY4mUJjhICgApXAk3ZukFofqqhJrJjV+Yqv1X+fgiy4pSVX+otpqiapOQJzgaKJIIfnuBwgWvQuQslanC0k5ns6R82t5CGE3EUhgkMBbldoRdoMXSqUpJIJHiH5h9x8hF2L6hJ59yjUXw/P5AeK4U2QpcQCUpSnxTF+IjZIO6uQEJajESKnvEm5BGmocbcIU0dWSpSgSwBc8SfoBtziozlFRIuSMo5DcmO3kndJEqiNq3EFFYKjr9X+wgYziqwBJ5amKEUJcZlEtYARoKAplpYJ8X73hNeQgGkwJaiVTDl9T04CG1NTS0WT5nUnrHhSVWOnLeIz2QLavA70ujOy+fSylhlJSocwDCeowCUF5pYCbcbAg7PDlhlflC2rqiU+DxdIHc2bFAU+XLSoWBXsprxRMMJqmrV3ozOOsHCa4gvgI9K3garnbQV/KlnF4rRhd3WodB94WzQKUgkw1p8PYOqPUBKPZHnvEkqKjeAbPDvs+lEsLmq0QCb8dhEuzlSe+71WpLk8yYW4jPCZKZY1UrMeg0hjgFO8Kl0ZR07GaMVEpEwEEtruRwjJnDVfto0WFYgMndrDNoYrXUynPh9RCu0ITceDidNRoU5K8o2BF/NnBhtSKAGXwi2qSG9bvFISCp20j2ZfYR1V7UObsOkKsx8osKucZ8qyrdPwJt+kGy8Tce98Y1T4oyiyooQTnCb/v1gUKsUhsoPBvI35CCDXBt/gPtC5VR+Ju3CBZobR0hWpkZU8i5T9w8UVU3uwbZFrOQXcBIbMocRtpxiYxbIXCdeBYP8IDqqs98ogez4A/J1E+ZvA5GqSRsb7J/zfeEpTlTaymDHqB7OuvpBYqKhAClz3A2ULHk+8KK6elairLlUGCmZj6fSD5YFklyySpJ0LDVJI2vaAvtPlBq+GuxrR9qVJQyQ9/MfpBtD2jYEnUmM/T0qVkkAJQVCwF/BrfUOYITTJ2cecSz+nKdtFC1bqmbKi7SBnJ3HpCWu7VKVMUr/Nvw0HpGfnKy6GBlru5iXH9PUJNs9POmuB5Px1agySTfaFVatRF1BPrAsuuUo5UAJ6wb/IBIBX41HjoI6OPTY4K6snlkbAEVeUWdWvIfCCZVMpSc0xRQGcBNjyf7RNdMFZRso7cBcwRiq8svqW/fxipWo2KKKOsS91KTm0UC9+ChpDunRMDXCxxGrcYQqoQJW2YkX6OYsoMSXLNi4Idv30hLZpq5FQbEhjFNSvOUgbaxCnrRMQogEED7RbSptzgDCdcg90oDh6Rn0VRQeUagJdJHEERj6g3g10eiGVFdLWPEl/IQKmYlPsp+N4FMfZoCwwldWTFQn8YqJiK1WgbNCkrginN4VomxfMnMgtvaBfJ4IRM7yY+zsOgjdYPThIEYzAZGZQEdAEnIEgaka/aE5Zc0Y+gyWTpvEjTDhHkpGWBzMP8AUYVYuj//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Picture 2" descr="Book 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43886">
            <a:off x="473727" y="1191820"/>
            <a:ext cx="3719778" cy="54197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22" name="Picture 16" descr="http://mamanatural.com/wp-content/uploads/2013/08/curved_arrow_red.png"/>
          <p:cNvPicPr>
            <a:picLocks noChangeAspect="1" noChangeArrowheads="1"/>
          </p:cNvPicPr>
          <p:nvPr/>
        </p:nvPicPr>
        <p:blipFill>
          <a:blip r:embed="rId4" cstate="print">
            <a:biLevel thresh="75000"/>
            <a:extLst>
              <a:ext uri="{BEBA8EAE-BF5A-486C-A8C5-ECC9F3942E4B}">
                <a14:imgProps xmlns:a14="http://schemas.microsoft.com/office/drawing/2010/main">
                  <a14:imgLayer r:embed="rId5">
                    <a14:imgEffect>
                      <a14:colorTemperature colorTemp="115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rot="12430173" flipV="1">
            <a:off x="5195561" y="3603014"/>
            <a:ext cx="1694415" cy="3080891"/>
          </a:xfrm>
          <a:prstGeom prst="rect">
            <a:avLst/>
          </a:prstGeom>
          <a:noFill/>
          <a:effectLst>
            <a:glow rad="127000">
              <a:schemeClr val="tx1"/>
            </a:glow>
          </a:effectLst>
          <a:extLst>
            <a:ext uri="{909E8E84-426E-40DD-AFC4-6F175D3DCCD1}">
              <a14:hiddenFill xmlns:a14="http://schemas.microsoft.com/office/drawing/2010/main">
                <a:solidFill>
                  <a:srgbClr val="FFFFFF"/>
                </a:solidFill>
              </a14:hiddenFill>
            </a:ext>
          </a:extLst>
        </p:spPr>
      </p:pic>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50999" y="1523999"/>
            <a:ext cx="3535682" cy="2209801"/>
          </a:xfrm>
          <a:prstGeom prst="rect">
            <a:avLst/>
          </a:prstGeom>
        </p:spPr>
      </p:pic>
      <p:sp>
        <p:nvSpPr>
          <p:cNvPr id="24" name="Rectangle 23"/>
          <p:cNvSpPr/>
          <p:nvPr/>
        </p:nvSpPr>
        <p:spPr bwMode="auto">
          <a:xfrm rot="21180078">
            <a:off x="5071105" y="4336821"/>
            <a:ext cx="3200400" cy="588184"/>
          </a:xfrm>
          <a:prstGeom prst="rect">
            <a:avLst/>
          </a:prstGeom>
          <a:solidFill>
            <a:schemeClr val="tx1"/>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i="1" u="none" strike="noStrike" cap="none" normalizeH="0" baseline="0" dirty="0" smtClean="0">
                <a:ln>
                  <a:noFill/>
                </a:ln>
                <a:solidFill>
                  <a:srgbClr val="C00000"/>
                </a:solidFill>
                <a:effectLst/>
                <a:latin typeface="Elephant" panose="02020904090505020303" pitchFamily="18" charset="0"/>
              </a:rPr>
              <a:t>Help patients help!</a:t>
            </a:r>
          </a:p>
        </p:txBody>
      </p:sp>
      <p:sp>
        <p:nvSpPr>
          <p:cNvPr id="26"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11</a:t>
            </a:fld>
            <a:endParaRPr lang="en-US" altLang="en-US" sz="1400" dirty="0">
              <a:solidFill>
                <a:srgbClr val="000000"/>
              </a:solidFill>
            </a:endParaRPr>
          </a:p>
        </p:txBody>
      </p:sp>
      <p:sp>
        <p:nvSpPr>
          <p:cNvPr id="14" name="TextBox 13"/>
          <p:cNvSpPr txBox="1"/>
          <p:nvPr/>
        </p:nvSpPr>
        <p:spPr>
          <a:xfrm>
            <a:off x="228600" y="191869"/>
            <a:ext cx="6625532" cy="584775"/>
          </a:xfrm>
          <a:prstGeom prst="rect">
            <a:avLst/>
          </a:prstGeom>
          <a:noFill/>
        </p:spPr>
        <p:txBody>
          <a:bodyPr wrap="none" rtlCol="0">
            <a:spAutoFit/>
          </a:bodyPr>
          <a:lstStyle/>
          <a:p>
            <a:r>
              <a:rPr lang="en-US" sz="3200" dirty="0" smtClean="0"/>
              <a:t>Patient-engaged human factors</a:t>
            </a:r>
            <a:endParaRPr lang="en-US" sz="3200" u="sng" dirty="0"/>
          </a:p>
        </p:txBody>
      </p:sp>
      <p:sp>
        <p:nvSpPr>
          <p:cNvPr id="15" name="Rectangle 14"/>
          <p:cNvSpPr/>
          <p:nvPr/>
        </p:nvSpPr>
        <p:spPr bwMode="auto">
          <a:xfrm rot="1105069">
            <a:off x="4974937" y="4457807"/>
            <a:ext cx="3615754" cy="588184"/>
          </a:xfrm>
          <a:prstGeom prst="rect">
            <a:avLst/>
          </a:prstGeom>
          <a:solidFill>
            <a:schemeClr val="tx1"/>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i="1" u="none" strike="noStrike" cap="none" normalizeH="0" baseline="0" dirty="0" smtClean="0">
                <a:ln>
                  <a:noFill/>
                </a:ln>
                <a:solidFill>
                  <a:srgbClr val="C00000"/>
                </a:solidFill>
                <a:effectLst/>
                <a:latin typeface="Elephant" panose="02020904090505020303" pitchFamily="18" charset="0"/>
              </a:rPr>
              <a:t>Help patients work!</a:t>
            </a:r>
          </a:p>
        </p:txBody>
      </p:sp>
    </p:spTree>
    <p:extLst>
      <p:ext uri="{BB962C8B-B14F-4D97-AF65-F5344CB8AC3E}">
        <p14:creationId xmlns:p14="http://schemas.microsoft.com/office/powerpoint/2010/main" val="3559803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28600" y="1447800"/>
            <a:ext cx="8763000" cy="4678363"/>
          </a:xfrm>
        </p:spPr>
        <p:txBody>
          <a:bodyPr/>
          <a:lstStyle/>
          <a:p>
            <a:r>
              <a:rPr lang="en-US" sz="2400" dirty="0" smtClean="0">
                <a:solidFill>
                  <a:srgbClr val="000000"/>
                </a:solidFill>
              </a:rPr>
              <a:t>Not new, but much needed</a:t>
            </a:r>
          </a:p>
          <a:p>
            <a:endParaRPr lang="en-US" sz="2400" dirty="0">
              <a:solidFill>
                <a:srgbClr val="000000"/>
              </a:solidFill>
            </a:endParaRPr>
          </a:p>
          <a:p>
            <a:pPr lvl="1"/>
            <a:r>
              <a:rPr lang="en-US" sz="1800" dirty="0" smtClean="0">
                <a:solidFill>
                  <a:srgbClr val="000000"/>
                </a:solidFill>
              </a:rPr>
              <a:t>Patient-clinician-technology trust, communication (Montague)</a:t>
            </a:r>
          </a:p>
          <a:p>
            <a:pPr lvl="1"/>
            <a:r>
              <a:rPr lang="en-US" sz="1800" dirty="0" smtClean="0">
                <a:solidFill>
                  <a:srgbClr val="000000"/>
                </a:solidFill>
              </a:rPr>
              <a:t>Family-centered pediatric rounds (</a:t>
            </a:r>
            <a:r>
              <a:rPr lang="en-US" sz="1800" dirty="0" err="1" smtClean="0">
                <a:solidFill>
                  <a:srgbClr val="000000"/>
                </a:solidFill>
              </a:rPr>
              <a:t>Carayon</a:t>
            </a:r>
            <a:r>
              <a:rPr lang="en-US" sz="1800" dirty="0" smtClean="0">
                <a:solidFill>
                  <a:srgbClr val="000000"/>
                </a:solidFill>
              </a:rPr>
              <a:t>, Cox)</a:t>
            </a:r>
          </a:p>
          <a:p>
            <a:pPr lvl="1"/>
            <a:r>
              <a:rPr lang="en-US" sz="1800" dirty="0" smtClean="0">
                <a:solidFill>
                  <a:srgbClr val="000000"/>
                </a:solidFill>
              </a:rPr>
              <a:t>Patient health information search (</a:t>
            </a:r>
            <a:r>
              <a:rPr lang="en-US" sz="1800" dirty="0" err="1" smtClean="0">
                <a:solidFill>
                  <a:srgbClr val="000000"/>
                </a:solidFill>
              </a:rPr>
              <a:t>Marquard</a:t>
            </a:r>
            <a:r>
              <a:rPr lang="en-US" sz="1800" dirty="0" smtClean="0">
                <a:solidFill>
                  <a:srgbClr val="000000"/>
                </a:solidFill>
              </a:rPr>
              <a:t>)</a:t>
            </a:r>
          </a:p>
          <a:p>
            <a:pPr lvl="1"/>
            <a:r>
              <a:rPr lang="en-US" sz="1800" dirty="0" smtClean="0">
                <a:solidFill>
                  <a:srgbClr val="000000"/>
                </a:solidFill>
              </a:rPr>
              <a:t>Human </a:t>
            </a:r>
            <a:r>
              <a:rPr lang="en-US" sz="1800" dirty="0" smtClean="0">
                <a:solidFill>
                  <a:srgbClr val="000000"/>
                </a:solidFill>
              </a:rPr>
              <a:t>factors of home care and IT (</a:t>
            </a:r>
            <a:r>
              <a:rPr lang="en-US" sz="1800" dirty="0" err="1" smtClean="0">
                <a:solidFill>
                  <a:srgbClr val="000000"/>
                </a:solidFill>
              </a:rPr>
              <a:t>Zayas</a:t>
            </a:r>
            <a:r>
              <a:rPr lang="en-US" sz="1800" dirty="0" smtClean="0">
                <a:solidFill>
                  <a:srgbClr val="000000"/>
                </a:solidFill>
              </a:rPr>
              <a:t> </a:t>
            </a:r>
            <a:r>
              <a:rPr lang="en-US" sz="1800" dirty="0" err="1" smtClean="0">
                <a:solidFill>
                  <a:srgbClr val="000000"/>
                </a:solidFill>
              </a:rPr>
              <a:t>Cabán</a:t>
            </a:r>
            <a:r>
              <a:rPr lang="en-US" sz="1800" dirty="0" smtClean="0">
                <a:solidFill>
                  <a:srgbClr val="000000"/>
                </a:solidFill>
              </a:rPr>
              <a:t>, Brennan, Valdez)</a:t>
            </a:r>
          </a:p>
          <a:p>
            <a:pPr lvl="1"/>
            <a:r>
              <a:rPr lang="en-US" sz="1800" dirty="0">
                <a:solidFill>
                  <a:srgbClr val="000000"/>
                </a:solidFill>
              </a:rPr>
              <a:t>User-centered IT design to support med adherence (</a:t>
            </a:r>
            <a:r>
              <a:rPr lang="en-US" sz="1800" dirty="0" err="1">
                <a:solidFill>
                  <a:srgbClr val="000000"/>
                </a:solidFill>
              </a:rPr>
              <a:t>Ozok</a:t>
            </a:r>
            <a:r>
              <a:rPr lang="en-US" sz="1800" dirty="0">
                <a:solidFill>
                  <a:srgbClr val="000000"/>
                </a:solidFill>
              </a:rPr>
              <a:t>, </a:t>
            </a:r>
            <a:r>
              <a:rPr lang="en-US" sz="1800" dirty="0" err="1">
                <a:solidFill>
                  <a:srgbClr val="000000"/>
                </a:solidFill>
              </a:rPr>
              <a:t>Siek</a:t>
            </a:r>
            <a:r>
              <a:rPr lang="en-US" sz="1800" dirty="0">
                <a:solidFill>
                  <a:srgbClr val="000000"/>
                </a:solidFill>
              </a:rPr>
              <a:t>)</a:t>
            </a:r>
          </a:p>
          <a:p>
            <a:pPr lvl="1"/>
            <a:r>
              <a:rPr lang="en-US" sz="1800" dirty="0">
                <a:solidFill>
                  <a:srgbClr val="000000"/>
                </a:solidFill>
              </a:rPr>
              <a:t>HF design of labels, charts, reminders for ill elderly (Morrow)</a:t>
            </a:r>
          </a:p>
          <a:p>
            <a:pPr lvl="1"/>
            <a:r>
              <a:rPr lang="en-US" sz="1800" dirty="0">
                <a:solidFill>
                  <a:srgbClr val="000000"/>
                </a:solidFill>
              </a:rPr>
              <a:t>Control theory applied to diabetes self-management (Altman Klein)</a:t>
            </a:r>
          </a:p>
          <a:p>
            <a:pPr lvl="1"/>
            <a:r>
              <a:rPr lang="en-US" sz="1800" dirty="0" smtClean="0">
                <a:solidFill>
                  <a:srgbClr val="000000"/>
                </a:solidFill>
              </a:rPr>
              <a:t>Resilience engineering and medication taking (</a:t>
            </a:r>
            <a:r>
              <a:rPr lang="en-US" sz="1800" dirty="0" err="1" smtClean="0">
                <a:solidFill>
                  <a:srgbClr val="000000"/>
                </a:solidFill>
              </a:rPr>
              <a:t>Furniss</a:t>
            </a:r>
            <a:r>
              <a:rPr lang="en-US" sz="1800" dirty="0" smtClean="0">
                <a:solidFill>
                  <a:srgbClr val="000000"/>
                </a:solidFill>
              </a:rPr>
              <a:t>, Barber)</a:t>
            </a:r>
          </a:p>
          <a:p>
            <a:pPr lvl="1"/>
            <a:r>
              <a:rPr lang="en-US" sz="1800" dirty="0" smtClean="0">
                <a:solidFill>
                  <a:srgbClr val="000000"/>
                </a:solidFill>
              </a:rPr>
              <a:t>Care pathways for chronically ill elderly (</a:t>
            </a:r>
            <a:r>
              <a:rPr lang="en-US" sz="1800" dirty="0" err="1" smtClean="0">
                <a:solidFill>
                  <a:srgbClr val="000000"/>
                </a:solidFill>
              </a:rPr>
              <a:t>Waterson</a:t>
            </a:r>
            <a:r>
              <a:rPr lang="en-US" sz="1800" dirty="0" smtClean="0">
                <a:solidFill>
                  <a:srgbClr val="000000"/>
                </a:solidFill>
              </a:rPr>
              <a:t>, Eason)</a:t>
            </a:r>
          </a:p>
          <a:p>
            <a:pPr lvl="1"/>
            <a:r>
              <a:rPr lang="en-US" sz="1800" dirty="0" smtClean="0">
                <a:solidFill>
                  <a:srgbClr val="000000"/>
                </a:solidFill>
              </a:rPr>
              <a:t>Use, usability of personal health records (</a:t>
            </a:r>
            <a:r>
              <a:rPr lang="en-US" sz="1800" dirty="0" err="1" smtClean="0">
                <a:solidFill>
                  <a:srgbClr val="000000"/>
                </a:solidFill>
              </a:rPr>
              <a:t>Czaja</a:t>
            </a:r>
            <a:r>
              <a:rPr lang="en-US" sz="1800" dirty="0" smtClean="0">
                <a:solidFill>
                  <a:srgbClr val="000000"/>
                </a:solidFill>
              </a:rPr>
              <a:t>, Pak)</a:t>
            </a:r>
          </a:p>
          <a:p>
            <a:pPr lvl="1"/>
            <a:r>
              <a:rPr lang="en-US" sz="1800" dirty="0" smtClean="0">
                <a:solidFill>
                  <a:srgbClr val="000000"/>
                </a:solidFill>
              </a:rPr>
              <a:t>Technology for aging in place (Rogers, Fisk, </a:t>
            </a:r>
            <a:r>
              <a:rPr lang="en-US" sz="1800" dirty="0" err="1" smtClean="0">
                <a:solidFill>
                  <a:srgbClr val="000000"/>
                </a:solidFill>
              </a:rPr>
              <a:t>Mitzner</a:t>
            </a:r>
            <a:r>
              <a:rPr lang="en-US" sz="1800" dirty="0" smtClean="0">
                <a:solidFill>
                  <a:srgbClr val="000000"/>
                </a:solidFill>
              </a:rPr>
              <a:t>)</a:t>
            </a:r>
          </a:p>
          <a:p>
            <a:pPr lvl="1"/>
            <a:r>
              <a:rPr lang="en-US" sz="1800" dirty="0" smtClean="0">
                <a:solidFill>
                  <a:srgbClr val="000000"/>
                </a:solidFill>
              </a:rPr>
              <a:t>Instructional design and education for patients (McLaughlin)</a:t>
            </a:r>
          </a:p>
          <a:p>
            <a:pPr lvl="1"/>
            <a:r>
              <a:rPr lang="en-US" sz="1800" dirty="0" smtClean="0">
                <a:solidFill>
                  <a:srgbClr val="000000"/>
                </a:solidFill>
              </a:rPr>
              <a:t>Etc.</a:t>
            </a:r>
          </a:p>
        </p:txBody>
      </p:sp>
      <p:sp>
        <p:nvSpPr>
          <p:cNvPr id="4" name="Rectangle 3"/>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5" name="Rectangle 4"/>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6" name="Rectangle 5"/>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7" name="TextBox 6"/>
          <p:cNvSpPr txBox="1"/>
          <p:nvPr/>
        </p:nvSpPr>
        <p:spPr>
          <a:xfrm>
            <a:off x="228600" y="191869"/>
            <a:ext cx="6625532" cy="584775"/>
          </a:xfrm>
          <a:prstGeom prst="rect">
            <a:avLst/>
          </a:prstGeom>
          <a:noFill/>
        </p:spPr>
        <p:txBody>
          <a:bodyPr wrap="none" rtlCol="0">
            <a:spAutoFit/>
          </a:bodyPr>
          <a:lstStyle/>
          <a:p>
            <a:r>
              <a:rPr lang="en-US" sz="3200" dirty="0" smtClean="0"/>
              <a:t>Patient-engaged human factors</a:t>
            </a:r>
            <a:endParaRPr lang="en-US" sz="3200" dirty="0"/>
          </a:p>
        </p:txBody>
      </p:sp>
      <p:sp>
        <p:nvSpPr>
          <p:cNvPr id="11"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12</a:t>
            </a:fld>
            <a:endParaRPr lang="en-US" altLang="en-US" sz="1400" dirty="0">
              <a:solidFill>
                <a:srgbClr val="000000"/>
              </a:solidFill>
            </a:endParaRPr>
          </a:p>
        </p:txBody>
      </p:sp>
    </p:spTree>
    <p:extLst>
      <p:ext uri="{BB962C8B-B14F-4D97-AF65-F5344CB8AC3E}">
        <p14:creationId xmlns:p14="http://schemas.microsoft.com/office/powerpoint/2010/main" val="24182164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28600" y="1295400"/>
            <a:ext cx="8763000" cy="4678363"/>
          </a:xfrm>
        </p:spPr>
        <p:txBody>
          <a:bodyPr/>
          <a:lstStyle/>
          <a:p>
            <a:r>
              <a:rPr lang="en-US" sz="2400" dirty="0">
                <a:solidFill>
                  <a:srgbClr val="000000"/>
                </a:solidFill>
              </a:rPr>
              <a:t>The systems model</a:t>
            </a:r>
          </a:p>
          <a:p>
            <a:r>
              <a:rPr lang="en-US" sz="2400" dirty="0">
                <a:solidFill>
                  <a:srgbClr val="000000"/>
                </a:solidFill>
              </a:rPr>
              <a:t>Work/task/process analysis</a:t>
            </a:r>
          </a:p>
          <a:p>
            <a:r>
              <a:rPr lang="en-US" sz="2400" dirty="0">
                <a:solidFill>
                  <a:srgbClr val="000000"/>
                </a:solidFill>
              </a:rPr>
              <a:t>Workload and situation awareness tools</a:t>
            </a:r>
          </a:p>
          <a:p>
            <a:r>
              <a:rPr lang="en-US" sz="2400" dirty="0">
                <a:solidFill>
                  <a:srgbClr val="000000"/>
                </a:solidFill>
              </a:rPr>
              <a:t>Teamwork-facilitating methods</a:t>
            </a:r>
          </a:p>
          <a:p>
            <a:r>
              <a:rPr lang="en-US" sz="2400" dirty="0">
                <a:solidFill>
                  <a:srgbClr val="000000"/>
                </a:solidFill>
              </a:rPr>
              <a:t>Incident capture and analysis</a:t>
            </a:r>
          </a:p>
          <a:p>
            <a:r>
              <a:rPr lang="en-US" sz="2400" dirty="0" smtClean="0">
                <a:solidFill>
                  <a:srgbClr val="000000"/>
                </a:solidFill>
              </a:rPr>
              <a:t>Physical </a:t>
            </a:r>
            <a:r>
              <a:rPr lang="en-US" sz="2400" dirty="0" smtClean="0">
                <a:solidFill>
                  <a:srgbClr val="000000"/>
                </a:solidFill>
              </a:rPr>
              <a:t>ergonomics, load stress evaluation, facilities dx</a:t>
            </a:r>
          </a:p>
          <a:p>
            <a:r>
              <a:rPr lang="en-US" sz="2400" dirty="0" smtClean="0">
                <a:solidFill>
                  <a:srgbClr val="000000"/>
                </a:solidFill>
              </a:rPr>
              <a:t>Individual/team training, expert/novice </a:t>
            </a:r>
            <a:r>
              <a:rPr lang="en-US" sz="2400" dirty="0">
                <a:solidFill>
                  <a:srgbClr val="000000"/>
                </a:solidFill>
              </a:rPr>
              <a:t>differences</a:t>
            </a:r>
          </a:p>
          <a:p>
            <a:r>
              <a:rPr lang="en-US" sz="2400" dirty="0" smtClean="0">
                <a:solidFill>
                  <a:srgbClr val="000000"/>
                </a:solidFill>
              </a:rPr>
              <a:t>Adaptive automation, augmented reality</a:t>
            </a:r>
          </a:p>
          <a:p>
            <a:r>
              <a:rPr lang="en-US" sz="2400" dirty="0" smtClean="0">
                <a:solidFill>
                  <a:srgbClr val="000000"/>
                </a:solidFill>
              </a:rPr>
              <a:t>Human-computer interaction, user interface design</a:t>
            </a:r>
          </a:p>
          <a:p>
            <a:r>
              <a:rPr lang="en-US" sz="2400" dirty="0" smtClean="0">
                <a:solidFill>
                  <a:srgbClr val="000000"/>
                </a:solidFill>
              </a:rPr>
              <a:t>User-centered design process, usability testing</a:t>
            </a:r>
          </a:p>
          <a:p>
            <a:r>
              <a:rPr lang="en-US" sz="2400" dirty="0" smtClean="0">
                <a:solidFill>
                  <a:srgbClr val="000000"/>
                </a:solidFill>
              </a:rPr>
              <a:t>Simulation, VR, </a:t>
            </a:r>
            <a:r>
              <a:rPr lang="en-US" sz="2400" dirty="0" err="1" smtClean="0">
                <a:solidFill>
                  <a:srgbClr val="000000"/>
                </a:solidFill>
              </a:rPr>
              <a:t>microworlds</a:t>
            </a:r>
            <a:endParaRPr lang="en-US" sz="2400" dirty="0" smtClean="0">
              <a:solidFill>
                <a:srgbClr val="000000"/>
              </a:solidFill>
            </a:endParaRPr>
          </a:p>
          <a:p>
            <a:r>
              <a:rPr lang="en-US" sz="2400" dirty="0" smtClean="0">
                <a:solidFill>
                  <a:srgbClr val="000000"/>
                </a:solidFill>
              </a:rPr>
              <a:t>(&amp; lots more!)</a:t>
            </a:r>
          </a:p>
        </p:txBody>
      </p:sp>
      <p:sp>
        <p:nvSpPr>
          <p:cNvPr id="4" name="Rectangle 3"/>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5" name="Rectangle 4"/>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6" name="Rectangle 5"/>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7" name="TextBox 6"/>
          <p:cNvSpPr txBox="1"/>
          <p:nvPr/>
        </p:nvSpPr>
        <p:spPr>
          <a:xfrm>
            <a:off x="228600" y="61686"/>
            <a:ext cx="7457491" cy="954107"/>
          </a:xfrm>
          <a:prstGeom prst="rect">
            <a:avLst/>
          </a:prstGeom>
          <a:noFill/>
        </p:spPr>
        <p:txBody>
          <a:bodyPr wrap="none" rtlCol="0">
            <a:spAutoFit/>
          </a:bodyPr>
          <a:lstStyle/>
          <a:p>
            <a:r>
              <a:rPr lang="en-US" sz="3200" dirty="0" smtClean="0"/>
              <a:t>(Five) contributions of human factors</a:t>
            </a:r>
          </a:p>
          <a:p>
            <a:r>
              <a:rPr lang="en-US" sz="2400" dirty="0" smtClean="0"/>
              <a:t>              to patient and family engagement</a:t>
            </a:r>
            <a:endParaRPr lang="en-US" sz="2400" dirty="0"/>
          </a:p>
        </p:txBody>
      </p:sp>
      <p:sp>
        <p:nvSpPr>
          <p:cNvPr id="11"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13</a:t>
            </a:fld>
            <a:endParaRPr lang="en-US" altLang="en-US" sz="1400" dirty="0">
              <a:solidFill>
                <a:srgbClr val="000000"/>
              </a:solidFill>
            </a:endParaRPr>
          </a:p>
        </p:txBody>
      </p:sp>
      <p:sp>
        <p:nvSpPr>
          <p:cNvPr id="9" name="Rectangle 8"/>
          <p:cNvSpPr/>
          <p:nvPr/>
        </p:nvSpPr>
        <p:spPr bwMode="auto">
          <a:xfrm>
            <a:off x="209550" y="1284516"/>
            <a:ext cx="6419850" cy="2209800"/>
          </a:xfrm>
          <a:prstGeom prst="rect">
            <a:avLst/>
          </a:prstGeom>
          <a:no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Tree>
    <p:extLst>
      <p:ext uri="{BB962C8B-B14F-4D97-AF65-F5344CB8AC3E}">
        <p14:creationId xmlns:p14="http://schemas.microsoft.com/office/powerpoint/2010/main" val="14997207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28600" y="1295401"/>
            <a:ext cx="8763000" cy="2286000"/>
          </a:xfrm>
        </p:spPr>
        <p:txBody>
          <a:bodyPr/>
          <a:lstStyle/>
          <a:p>
            <a:r>
              <a:rPr lang="en-US" sz="2400" dirty="0" smtClean="0">
                <a:solidFill>
                  <a:srgbClr val="000000"/>
                </a:solidFill>
              </a:rPr>
              <a:t>The systems model</a:t>
            </a:r>
          </a:p>
          <a:p>
            <a:r>
              <a:rPr lang="en-US" sz="2400" dirty="0" smtClean="0">
                <a:solidFill>
                  <a:srgbClr val="000000"/>
                </a:solidFill>
              </a:rPr>
              <a:t>Work/task/process analysis</a:t>
            </a:r>
          </a:p>
          <a:p>
            <a:r>
              <a:rPr lang="en-US" sz="2400" dirty="0" smtClean="0">
                <a:solidFill>
                  <a:srgbClr val="000000"/>
                </a:solidFill>
              </a:rPr>
              <a:t>Workload and situation awareness tools</a:t>
            </a:r>
          </a:p>
          <a:p>
            <a:r>
              <a:rPr lang="en-US" sz="2400" dirty="0" smtClean="0">
                <a:solidFill>
                  <a:srgbClr val="000000"/>
                </a:solidFill>
              </a:rPr>
              <a:t>Teamwork-facilitating methods</a:t>
            </a:r>
          </a:p>
          <a:p>
            <a:r>
              <a:rPr lang="en-US" sz="2400" dirty="0" smtClean="0">
                <a:solidFill>
                  <a:srgbClr val="000000"/>
                </a:solidFill>
              </a:rPr>
              <a:t>Incident capture and analysis</a:t>
            </a:r>
          </a:p>
          <a:p>
            <a:endParaRPr lang="en-US" sz="2400" dirty="0" smtClean="0">
              <a:solidFill>
                <a:srgbClr val="000000"/>
              </a:solidFill>
            </a:endParaRPr>
          </a:p>
        </p:txBody>
      </p:sp>
      <p:sp>
        <p:nvSpPr>
          <p:cNvPr id="4" name="Rectangle 3"/>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5" name="Rectangle 4"/>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6" name="Rectangle 5"/>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7" name="TextBox 6"/>
          <p:cNvSpPr txBox="1"/>
          <p:nvPr/>
        </p:nvSpPr>
        <p:spPr>
          <a:xfrm>
            <a:off x="228600" y="61686"/>
            <a:ext cx="7457491" cy="954107"/>
          </a:xfrm>
          <a:prstGeom prst="rect">
            <a:avLst/>
          </a:prstGeom>
          <a:noFill/>
        </p:spPr>
        <p:txBody>
          <a:bodyPr wrap="none" rtlCol="0">
            <a:spAutoFit/>
          </a:bodyPr>
          <a:lstStyle/>
          <a:p>
            <a:r>
              <a:rPr lang="en-US" sz="3200" dirty="0" smtClean="0"/>
              <a:t>(Five) contributions of human factors</a:t>
            </a:r>
          </a:p>
          <a:p>
            <a:r>
              <a:rPr lang="en-US" sz="2400" dirty="0" smtClean="0"/>
              <a:t>              to patient and family engagement</a:t>
            </a:r>
            <a:endParaRPr lang="en-US" sz="2400" dirty="0"/>
          </a:p>
        </p:txBody>
      </p:sp>
      <p:sp>
        <p:nvSpPr>
          <p:cNvPr id="11"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14</a:t>
            </a:fld>
            <a:endParaRPr lang="en-US" altLang="en-US" sz="1400" dirty="0">
              <a:solidFill>
                <a:srgbClr val="000000"/>
              </a:solidFill>
            </a:endParaRPr>
          </a:p>
        </p:txBody>
      </p:sp>
      <p:sp>
        <p:nvSpPr>
          <p:cNvPr id="9" name="Rectangle 8"/>
          <p:cNvSpPr/>
          <p:nvPr/>
        </p:nvSpPr>
        <p:spPr bwMode="auto">
          <a:xfrm>
            <a:off x="209550" y="1284516"/>
            <a:ext cx="6419850" cy="2209800"/>
          </a:xfrm>
          <a:prstGeom prst="rect">
            <a:avLst/>
          </a:prstGeom>
          <a:no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pic>
        <p:nvPicPr>
          <p:cNvPr id="10" name="Picture 16" descr="http://mamanatural.com/wp-content/uploads/2013/08/curved_arrow_red.png"/>
          <p:cNvPicPr>
            <a:picLocks noChangeAspect="1" noChangeArrowheads="1"/>
          </p:cNvPicPr>
          <p:nvPr/>
        </p:nvPicPr>
        <p:blipFill>
          <a:blip r:embed="rId3" cstate="print">
            <a:biLevel thresh="75000"/>
            <a:extLst>
              <a:ext uri="{BEBA8EAE-BF5A-486C-A8C5-ECC9F3942E4B}">
                <a14:imgProps xmlns:a14="http://schemas.microsoft.com/office/drawing/2010/main">
                  <a14:imgLayer r:embed="rId4">
                    <a14:imgEffect>
                      <a14:colorTemperature colorTemp="115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rot="9729253" flipV="1">
            <a:off x="6527316" y="1633313"/>
            <a:ext cx="1694415" cy="3080891"/>
          </a:xfrm>
          <a:prstGeom prst="rect">
            <a:avLst/>
          </a:prstGeom>
          <a:noFill/>
          <a:effectLst>
            <a:glow rad="127000">
              <a:schemeClr val="tx1"/>
            </a:glow>
          </a:effectLst>
          <a:extLst>
            <a:ext uri="{909E8E84-426E-40DD-AFC4-6F175D3DCCD1}">
              <a14:hiddenFill xmlns:a14="http://schemas.microsoft.com/office/drawing/2010/main">
                <a:solidFill>
                  <a:srgbClr val="FFFFFF"/>
                </a:solidFill>
              </a14:hiddenFill>
            </a:ext>
          </a:extLst>
        </p:spPr>
      </p:pic>
      <p:sp>
        <p:nvSpPr>
          <p:cNvPr id="12" name="Content Placeholder 2"/>
          <p:cNvSpPr txBox="1">
            <a:spLocks/>
          </p:cNvSpPr>
          <p:nvPr/>
        </p:nvSpPr>
        <p:spPr bwMode="auto">
          <a:xfrm>
            <a:off x="381000" y="4191000"/>
            <a:ext cx="8763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457200" indent="-457200">
              <a:buAutoNum type="arabicParenR"/>
            </a:pPr>
            <a:r>
              <a:rPr lang="en-US" sz="2400" dirty="0" smtClean="0">
                <a:solidFill>
                  <a:srgbClr val="000000"/>
                </a:solidFill>
              </a:rPr>
              <a:t>Outpatients with heart </a:t>
            </a:r>
            <a:r>
              <a:rPr lang="en-US" sz="2400" dirty="0" smtClean="0">
                <a:solidFill>
                  <a:srgbClr val="000000"/>
                </a:solidFill>
              </a:rPr>
              <a:t>failure </a:t>
            </a:r>
            <a:r>
              <a:rPr lang="en-US" sz="2400" dirty="0" smtClean="0">
                <a:solidFill>
                  <a:srgbClr val="000000"/>
                </a:solidFill>
              </a:rPr>
              <a:t/>
            </a:r>
            <a:br>
              <a:rPr lang="en-US" sz="2400" dirty="0" smtClean="0">
                <a:solidFill>
                  <a:srgbClr val="000000"/>
                </a:solidFill>
              </a:rPr>
            </a:br>
            <a:r>
              <a:rPr lang="en-US" sz="2400" dirty="0" smtClean="0">
                <a:solidFill>
                  <a:srgbClr val="000000"/>
                </a:solidFill>
              </a:rPr>
              <a:t>NIA/NIH </a:t>
            </a:r>
            <a:r>
              <a:rPr lang="en-US" sz="2400" dirty="0" smtClean="0">
                <a:solidFill>
                  <a:srgbClr val="000000"/>
                </a:solidFill>
              </a:rPr>
              <a:t>K01AG044439, PI: </a:t>
            </a:r>
            <a:r>
              <a:rPr lang="en-US" sz="2400" dirty="0" smtClean="0">
                <a:solidFill>
                  <a:srgbClr val="000000"/>
                </a:solidFill>
              </a:rPr>
              <a:t>Holden</a:t>
            </a:r>
            <a:endParaRPr lang="en-US" sz="2400" dirty="0" smtClean="0">
              <a:solidFill>
                <a:srgbClr val="000000"/>
              </a:solidFill>
            </a:endParaRPr>
          </a:p>
          <a:p>
            <a:pPr marL="457200" indent="-457200">
              <a:buAutoNum type="arabicParenR"/>
            </a:pPr>
            <a:r>
              <a:rPr lang="en-US" sz="2400" dirty="0" smtClean="0">
                <a:solidFill>
                  <a:srgbClr val="000000"/>
                </a:solidFill>
              </a:rPr>
              <a:t>Patients </a:t>
            </a:r>
            <a:r>
              <a:rPr lang="en-US" sz="2400" dirty="0" smtClean="0">
                <a:solidFill>
                  <a:srgbClr val="000000"/>
                </a:solidFill>
              </a:rPr>
              <a:t>and </a:t>
            </a:r>
            <a:r>
              <a:rPr lang="en-US" sz="2400" dirty="0" smtClean="0">
                <a:solidFill>
                  <a:srgbClr val="000000"/>
                </a:solidFill>
              </a:rPr>
              <a:t>family </a:t>
            </a:r>
            <a:r>
              <a:rPr lang="en-US" sz="2400" dirty="0" smtClean="0">
                <a:solidFill>
                  <a:srgbClr val="000000"/>
                </a:solidFill>
              </a:rPr>
              <a:t>members</a:t>
            </a:r>
            <a:r>
              <a:rPr lang="en-US" sz="2400" dirty="0" smtClean="0">
                <a:solidFill>
                  <a:srgbClr val="000000"/>
                </a:solidFill>
              </a:rPr>
              <a:t/>
            </a:r>
            <a:br>
              <a:rPr lang="en-US" sz="2400" dirty="0" smtClean="0">
                <a:solidFill>
                  <a:srgbClr val="000000"/>
                </a:solidFill>
              </a:rPr>
            </a:br>
            <a:r>
              <a:rPr lang="en-US" sz="2400" dirty="0" smtClean="0">
                <a:solidFill>
                  <a:srgbClr val="000000"/>
                </a:solidFill>
              </a:rPr>
              <a:t>describing </a:t>
            </a:r>
            <a:r>
              <a:rPr lang="en-US" sz="2400" dirty="0" err="1" smtClean="0">
                <a:solidFill>
                  <a:srgbClr val="000000"/>
                </a:solidFill>
              </a:rPr>
              <a:t>nonroutine</a:t>
            </a:r>
            <a:r>
              <a:rPr lang="en-US" sz="2400" dirty="0" smtClean="0">
                <a:solidFill>
                  <a:srgbClr val="000000"/>
                </a:solidFill>
              </a:rPr>
              <a:t> episodes of care</a:t>
            </a:r>
            <a:r>
              <a:rPr lang="en-US" sz="2400" dirty="0">
                <a:solidFill>
                  <a:srgbClr val="000000"/>
                </a:solidFill>
              </a:rPr>
              <a:t/>
            </a:r>
            <a:br>
              <a:rPr lang="en-US" sz="2400" dirty="0">
                <a:solidFill>
                  <a:srgbClr val="000000"/>
                </a:solidFill>
              </a:rPr>
            </a:br>
            <a:r>
              <a:rPr lang="en-US" sz="2400" dirty="0">
                <a:solidFill>
                  <a:srgbClr val="000000"/>
                </a:solidFill>
              </a:rPr>
              <a:t>PCORI IP2 PI000072-01, PI: </a:t>
            </a:r>
            <a:r>
              <a:rPr lang="en-US" sz="2400" dirty="0" err="1">
                <a:solidFill>
                  <a:srgbClr val="000000"/>
                </a:solidFill>
              </a:rPr>
              <a:t>Weinger</a:t>
            </a:r>
            <a:endParaRPr lang="en-US" sz="2400" dirty="0" smtClean="0">
              <a:solidFill>
                <a:srgbClr val="000000"/>
              </a:solidFill>
            </a:endParaRPr>
          </a:p>
        </p:txBody>
      </p:sp>
    </p:spTree>
    <p:extLst>
      <p:ext uri="{BB962C8B-B14F-4D97-AF65-F5344CB8AC3E}">
        <p14:creationId xmlns:p14="http://schemas.microsoft.com/office/powerpoint/2010/main" val="25181629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Rectangle 3"/>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5" name="Rectangle 4"/>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6" name="Rectangle 5"/>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7" name="TextBox 6"/>
          <p:cNvSpPr txBox="1"/>
          <p:nvPr/>
        </p:nvSpPr>
        <p:spPr>
          <a:xfrm>
            <a:off x="228600" y="191869"/>
            <a:ext cx="4621778" cy="584775"/>
          </a:xfrm>
          <a:prstGeom prst="rect">
            <a:avLst/>
          </a:prstGeom>
          <a:noFill/>
        </p:spPr>
        <p:txBody>
          <a:bodyPr wrap="none" rtlCol="0">
            <a:spAutoFit/>
          </a:bodyPr>
          <a:lstStyle/>
          <a:p>
            <a:r>
              <a:rPr lang="en-US" sz="3200" dirty="0" smtClean="0"/>
              <a:t>#1. The systems model</a:t>
            </a:r>
            <a:endParaRPr lang="en-US" sz="3200" dirty="0"/>
          </a:p>
        </p:txBody>
      </p:sp>
      <p:sp>
        <p:nvSpPr>
          <p:cNvPr id="11"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15</a:t>
            </a:fld>
            <a:endParaRPr lang="en-US" altLang="en-US" sz="1400" dirty="0">
              <a:solidFill>
                <a:srgbClr val="000000"/>
              </a:solidFill>
            </a:endParaRPr>
          </a:p>
        </p:txBody>
      </p:sp>
      <p:pic>
        <p:nvPicPr>
          <p:cNvPr id="1026" name="Picture 2" descr="http://www.freewebs.com/kinesiology-testing/Man%20question%20mark.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00164" y="2514600"/>
            <a:ext cx="2843836" cy="351126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228601" y="1143000"/>
            <a:ext cx="8570686" cy="461665"/>
          </a:xfrm>
          <a:prstGeom prst="rect">
            <a:avLst/>
          </a:prstGeom>
          <a:noFill/>
        </p:spPr>
        <p:txBody>
          <a:bodyPr wrap="square" rtlCol="0">
            <a:spAutoFit/>
          </a:bodyPr>
          <a:lstStyle/>
          <a:p>
            <a:pPr algn="ctr"/>
            <a:r>
              <a:rPr lang="en-US" sz="2400" b="1" dirty="0" smtClean="0">
                <a:solidFill>
                  <a:srgbClr val="000000"/>
                </a:solidFill>
              </a:rPr>
              <a:t>Hazards/barriers </a:t>
            </a:r>
            <a:r>
              <a:rPr lang="en-US" sz="2400" b="1" dirty="0" smtClean="0">
                <a:solidFill>
                  <a:srgbClr val="000000"/>
                </a:solidFill>
              </a:rPr>
              <a:t>to optimal self-care adherence?</a:t>
            </a:r>
            <a:endParaRPr lang="en-US" sz="2400" b="1" dirty="0">
              <a:solidFill>
                <a:srgbClr val="000000"/>
              </a:solidFill>
            </a:endParaRPr>
          </a:p>
        </p:txBody>
      </p:sp>
      <p:sp>
        <p:nvSpPr>
          <p:cNvPr id="10" name="TextBox 9"/>
          <p:cNvSpPr txBox="1"/>
          <p:nvPr/>
        </p:nvSpPr>
        <p:spPr>
          <a:xfrm>
            <a:off x="2171700" y="4062968"/>
            <a:ext cx="511679" cy="369332"/>
          </a:xfrm>
          <a:prstGeom prst="rect">
            <a:avLst/>
          </a:prstGeom>
          <a:noFill/>
        </p:spPr>
        <p:txBody>
          <a:bodyPr wrap="none" rtlCol="0">
            <a:spAutoFit/>
          </a:bodyPr>
          <a:lstStyle/>
          <a:p>
            <a:r>
              <a:rPr lang="en-US" b="1" dirty="0" smtClean="0">
                <a:solidFill>
                  <a:srgbClr val="000000"/>
                </a:solidFill>
              </a:rPr>
              <a:t>Vs.</a:t>
            </a:r>
            <a:endParaRPr lang="en-US" b="1" dirty="0">
              <a:solidFill>
                <a:srgbClr val="000000"/>
              </a:solidFill>
            </a:endParaRPr>
          </a:p>
        </p:txBody>
      </p:sp>
      <p:pic>
        <p:nvPicPr>
          <p:cNvPr id="17" name="Picture 6" descr="http://labspace.open.ac.uk/file.php/6612/%21via/oucontent/course/2747/anc_fourteen_fig_fifteen.jpg"/>
          <p:cNvPicPr>
            <a:picLocks noChangeAspect="1" noChangeArrowheads="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457200" y="3397710"/>
            <a:ext cx="1581893" cy="1668898"/>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8" name="Oval 51"/>
          <p:cNvSpPr>
            <a:spLocks noChangeArrowheads="1"/>
          </p:cNvSpPr>
          <p:nvPr/>
        </p:nvSpPr>
        <p:spPr bwMode="auto">
          <a:xfrm>
            <a:off x="2941639" y="2356644"/>
            <a:ext cx="3549650" cy="3435350"/>
          </a:xfrm>
          <a:prstGeom prst="ellipse">
            <a:avLst/>
          </a:prstGeom>
          <a:solidFill>
            <a:srgbClr val="F2F2F2"/>
          </a:solidFill>
          <a:ln w="25400">
            <a:solidFill>
              <a:srgbClr val="660066"/>
            </a:solidFill>
            <a:round/>
            <a:headEnd/>
            <a:tailEnd/>
          </a:ln>
        </p:spPr>
        <p:txBody>
          <a:bodyPr anchor="ctr"/>
          <a:lstStyle/>
          <a:p>
            <a:pPr algn="ctr" eaLnBrk="1" hangingPunct="1"/>
            <a:endParaRPr lang="en-US" sz="1800">
              <a:solidFill>
                <a:srgbClr val="FFFFFF"/>
              </a:solidFill>
              <a:latin typeface="Calibri" pitchFamily="34" charset="0"/>
            </a:endParaRPr>
          </a:p>
        </p:txBody>
      </p:sp>
      <p:sp>
        <p:nvSpPr>
          <p:cNvPr id="19" name="Oval 18"/>
          <p:cNvSpPr/>
          <p:nvPr/>
        </p:nvSpPr>
        <p:spPr>
          <a:xfrm>
            <a:off x="3808421" y="2383634"/>
            <a:ext cx="2362200" cy="2286000"/>
          </a:xfrm>
          <a:prstGeom prst="ellipse">
            <a:avLst/>
          </a:prstGeom>
          <a:noFill/>
          <a:scene3d>
            <a:camera prst="orthographicFront">
              <a:rot lat="0" lon="54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20" name="TextBox 52"/>
          <p:cNvSpPr txBox="1">
            <a:spLocks noChangeArrowheads="1"/>
          </p:cNvSpPr>
          <p:nvPr/>
        </p:nvSpPr>
        <p:spPr bwMode="auto">
          <a:xfrm>
            <a:off x="2700339" y="5545932"/>
            <a:ext cx="1092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100">
                <a:solidFill>
                  <a:schemeClr val="tx1"/>
                </a:solidFill>
                <a:latin typeface="Arial" pitchFamily="34" charset="0"/>
                <a:ea typeface="MS PGothic" pitchFamily="34" charset="-128"/>
              </a:defRPr>
            </a:lvl1pPr>
            <a:lvl2pPr marL="742950" indent="-285750">
              <a:defRPr sz="2100">
                <a:solidFill>
                  <a:schemeClr val="tx1"/>
                </a:solidFill>
                <a:latin typeface="Arial" pitchFamily="34" charset="0"/>
                <a:ea typeface="MS PGothic" pitchFamily="34" charset="-128"/>
              </a:defRPr>
            </a:lvl2pPr>
            <a:lvl3pPr marL="1143000" indent="-228600">
              <a:defRPr sz="2100">
                <a:solidFill>
                  <a:schemeClr val="tx1"/>
                </a:solidFill>
                <a:latin typeface="Arial" pitchFamily="34" charset="0"/>
                <a:ea typeface="MS PGothic" pitchFamily="34" charset="-128"/>
              </a:defRPr>
            </a:lvl3pPr>
            <a:lvl4pPr marL="1600200" indent="-228600">
              <a:defRPr sz="2100">
                <a:solidFill>
                  <a:schemeClr val="tx1"/>
                </a:solidFill>
                <a:latin typeface="Arial" pitchFamily="34" charset="0"/>
                <a:ea typeface="MS PGothic" pitchFamily="34" charset="-128"/>
              </a:defRPr>
            </a:lvl4pPr>
            <a:lvl5pPr marL="2057400" indent="-228600">
              <a:defRPr sz="21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1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1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1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100">
                <a:solidFill>
                  <a:schemeClr val="tx1"/>
                </a:solidFill>
                <a:latin typeface="Arial" pitchFamily="34" charset="0"/>
                <a:ea typeface="MS PGothic" pitchFamily="34" charset="-128"/>
              </a:defRPr>
            </a:lvl9pPr>
          </a:lstStyle>
          <a:p>
            <a:pPr algn="ctr" eaLnBrk="1" hangingPunct="1">
              <a:lnSpc>
                <a:spcPts val="1500"/>
              </a:lnSpc>
            </a:pPr>
            <a:r>
              <a:rPr lang="en-US" sz="1600" b="1" dirty="0">
                <a:solidFill>
                  <a:srgbClr val="000000"/>
                </a:solidFill>
                <a:latin typeface="Calibri" pitchFamily="34" charset="0"/>
              </a:rPr>
              <a:t>External</a:t>
            </a:r>
          </a:p>
          <a:p>
            <a:pPr algn="ctr" eaLnBrk="1" hangingPunct="1">
              <a:lnSpc>
                <a:spcPts val="1500"/>
              </a:lnSpc>
            </a:pPr>
            <a:r>
              <a:rPr lang="en-US" sz="1600" b="1" dirty="0">
                <a:solidFill>
                  <a:srgbClr val="000000"/>
                </a:solidFill>
                <a:latin typeface="Calibri" pitchFamily="34" charset="0"/>
              </a:rPr>
              <a:t>Environment</a:t>
            </a:r>
          </a:p>
        </p:txBody>
      </p:sp>
      <p:sp>
        <p:nvSpPr>
          <p:cNvPr id="22" name="Freeform 102"/>
          <p:cNvSpPr>
            <a:spLocks/>
          </p:cNvSpPr>
          <p:nvPr/>
        </p:nvSpPr>
        <p:spPr bwMode="auto">
          <a:xfrm rot="17262339">
            <a:off x="3153570" y="5300663"/>
            <a:ext cx="269875" cy="122238"/>
          </a:xfrm>
          <a:custGeom>
            <a:avLst/>
            <a:gdLst>
              <a:gd name="T0" fmla="*/ 0 w 170"/>
              <a:gd name="T1" fmla="*/ 2147483647 h 77"/>
              <a:gd name="T2" fmla="*/ 2147483647 w 170"/>
              <a:gd name="T3" fmla="*/ 2147483647 h 77"/>
              <a:gd name="T4" fmla="*/ 2147483647 w 170"/>
              <a:gd name="T5" fmla="*/ 2147483647 h 77"/>
              <a:gd name="T6" fmla="*/ 0 60000 65536"/>
              <a:gd name="T7" fmla="*/ 0 60000 65536"/>
              <a:gd name="T8" fmla="*/ 0 60000 65536"/>
            </a:gdLst>
            <a:ahLst/>
            <a:cxnLst>
              <a:cxn ang="T6">
                <a:pos x="T0" y="T1"/>
              </a:cxn>
              <a:cxn ang="T7">
                <a:pos x="T2" y="T3"/>
              </a:cxn>
              <a:cxn ang="T8">
                <a:pos x="T4" y="T5"/>
              </a:cxn>
            </a:cxnLst>
            <a:rect l="0" t="0" r="r" b="b"/>
            <a:pathLst>
              <a:path w="170" h="77">
                <a:moveTo>
                  <a:pt x="0" y="5"/>
                </a:moveTo>
                <a:cubicBezTo>
                  <a:pt x="16" y="8"/>
                  <a:pt x="55" y="0"/>
                  <a:pt x="98" y="21"/>
                </a:cubicBezTo>
                <a:cubicBezTo>
                  <a:pt x="141" y="42"/>
                  <a:pt x="156" y="63"/>
                  <a:pt x="170" y="77"/>
                </a:cubicBezTo>
              </a:path>
            </a:pathLst>
          </a:custGeom>
          <a:noFill/>
          <a:ln w="15875" cmpd="sng">
            <a:solidFill>
              <a:srgbClr val="660066"/>
            </a:solidFill>
            <a:round/>
            <a:headEnd/>
            <a:tailEnd type="arrow" w="med" len="med"/>
          </a:ln>
          <a:extLst>
            <a:ext uri="{909E8E84-426E-40DD-AFC4-6F175D3DCCD1}">
              <a14:hiddenFill xmlns:a14="http://schemas.microsoft.com/office/drawing/2010/main">
                <a:solidFill>
                  <a:schemeClr val="accent1"/>
                </a:solidFill>
              </a14:hiddenFill>
            </a:ext>
          </a:extLst>
        </p:spPr>
        <p:txBody>
          <a:bodyPr wrap="none" anchor="ctr"/>
          <a:lstStyle/>
          <a:p>
            <a:endParaRPr lang="en-US"/>
          </a:p>
        </p:txBody>
      </p:sp>
      <p:pic>
        <p:nvPicPr>
          <p:cNvPr id="24" name="Picture 130" descr="Tools&amp;Technology"/>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52814" y="2870994"/>
            <a:ext cx="1116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32" descr="Task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81364" y="4607719"/>
            <a:ext cx="5429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34" descr="Organizati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26002" y="2923382"/>
            <a:ext cx="1228725"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Oval 26"/>
          <p:cNvSpPr/>
          <p:nvPr/>
        </p:nvSpPr>
        <p:spPr>
          <a:xfrm>
            <a:off x="2796370" y="4106218"/>
            <a:ext cx="312406" cy="303692"/>
          </a:xfrm>
          <a:prstGeom prst="ellipse">
            <a:avLst/>
          </a:prstGeom>
          <a:solidFill>
            <a:srgbClr val="D16FA3"/>
          </a:solidFill>
          <a:ln w="12700">
            <a:solidFill>
              <a:schemeClr val="tx1"/>
            </a:solidFill>
          </a:ln>
          <a:effectLst>
            <a:glow rad="63500">
              <a:srgbClr val="CC0099">
                <a:alpha val="40000"/>
              </a:srgbClr>
            </a:glow>
            <a:softEdge rad="127000"/>
          </a:effectLst>
          <a:scene3d>
            <a:camera prst="orthographicFront"/>
            <a:lightRig rig="balanced" dir="t"/>
          </a:scene3d>
          <a:sp3d prstMaterial="dkEdge">
            <a:bevelT w="228600" h="228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Rectangle 120"/>
          <p:cNvSpPr>
            <a:spLocks noChangeArrowheads="1"/>
          </p:cNvSpPr>
          <p:nvPr/>
        </p:nvSpPr>
        <p:spPr bwMode="auto">
          <a:xfrm>
            <a:off x="3900489" y="3680619"/>
            <a:ext cx="68263" cy="1141413"/>
          </a:xfrm>
          <a:prstGeom prst="rect">
            <a:avLst/>
          </a:prstGeom>
          <a:solidFill>
            <a:srgbClr val="DCBE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9" name="Rectangle 121"/>
          <p:cNvSpPr>
            <a:spLocks noChangeArrowheads="1"/>
          </p:cNvSpPr>
          <p:nvPr/>
        </p:nvSpPr>
        <p:spPr bwMode="auto">
          <a:xfrm rot="10800000">
            <a:off x="4041777" y="3675857"/>
            <a:ext cx="66675" cy="1139825"/>
          </a:xfrm>
          <a:prstGeom prst="rect">
            <a:avLst/>
          </a:prstGeom>
          <a:solidFill>
            <a:srgbClr val="DCBEA5"/>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lstStyle/>
          <a:p>
            <a:endParaRPr lang="en-US"/>
          </a:p>
        </p:txBody>
      </p:sp>
      <p:sp>
        <p:nvSpPr>
          <p:cNvPr id="30" name="Rectangle 126"/>
          <p:cNvSpPr>
            <a:spLocks noChangeArrowheads="1"/>
          </p:cNvSpPr>
          <p:nvPr/>
        </p:nvSpPr>
        <p:spPr bwMode="auto">
          <a:xfrm rot="16008282">
            <a:off x="4743451" y="2982120"/>
            <a:ext cx="68263" cy="1141412"/>
          </a:xfrm>
          <a:prstGeom prst="rect">
            <a:avLst/>
          </a:prstGeom>
          <a:solidFill>
            <a:srgbClr val="DCBE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lstStyle/>
          <a:p>
            <a:endParaRPr lang="en-US"/>
          </a:p>
        </p:txBody>
      </p:sp>
      <p:sp>
        <p:nvSpPr>
          <p:cNvPr id="31" name="Rectangle 128"/>
          <p:cNvSpPr>
            <a:spLocks noChangeArrowheads="1"/>
          </p:cNvSpPr>
          <p:nvPr/>
        </p:nvSpPr>
        <p:spPr bwMode="auto">
          <a:xfrm rot="5236566">
            <a:off x="4718052" y="2824957"/>
            <a:ext cx="66675" cy="1139825"/>
          </a:xfrm>
          <a:prstGeom prst="rect">
            <a:avLst/>
          </a:prstGeom>
          <a:solidFill>
            <a:srgbClr val="DCBEA5"/>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a:lstStyle/>
          <a:p>
            <a:endParaRPr lang="en-US"/>
          </a:p>
        </p:txBody>
      </p:sp>
      <p:sp>
        <p:nvSpPr>
          <p:cNvPr id="32" name="Rectangle 138"/>
          <p:cNvSpPr>
            <a:spLocks noChangeArrowheads="1"/>
          </p:cNvSpPr>
          <p:nvPr/>
        </p:nvSpPr>
        <p:spPr bwMode="auto">
          <a:xfrm rot="10800000">
            <a:off x="5314952" y="3648869"/>
            <a:ext cx="68262" cy="1141413"/>
          </a:xfrm>
          <a:prstGeom prst="rect">
            <a:avLst/>
          </a:prstGeom>
          <a:solidFill>
            <a:srgbClr val="DCBEA5"/>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lstStyle/>
          <a:p>
            <a:endParaRPr lang="en-US"/>
          </a:p>
        </p:txBody>
      </p:sp>
      <p:sp>
        <p:nvSpPr>
          <p:cNvPr id="33" name="Rectangle 139"/>
          <p:cNvSpPr>
            <a:spLocks noChangeArrowheads="1"/>
          </p:cNvSpPr>
          <p:nvPr/>
        </p:nvSpPr>
        <p:spPr bwMode="auto">
          <a:xfrm>
            <a:off x="5470527" y="3629819"/>
            <a:ext cx="66675" cy="1141413"/>
          </a:xfrm>
          <a:prstGeom prst="rect">
            <a:avLst/>
          </a:prstGeom>
          <a:solidFill>
            <a:srgbClr val="DCBE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4" name="Rectangle 153"/>
          <p:cNvSpPr>
            <a:spLocks noChangeArrowheads="1"/>
          </p:cNvSpPr>
          <p:nvPr/>
        </p:nvSpPr>
        <p:spPr bwMode="auto">
          <a:xfrm rot="5400000">
            <a:off x="4687890" y="4336256"/>
            <a:ext cx="68262" cy="1141413"/>
          </a:xfrm>
          <a:prstGeom prst="rect">
            <a:avLst/>
          </a:prstGeom>
          <a:solidFill>
            <a:srgbClr val="DCBEA5"/>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a:lstStyle/>
          <a:p>
            <a:endParaRPr lang="en-US"/>
          </a:p>
        </p:txBody>
      </p:sp>
      <p:sp>
        <p:nvSpPr>
          <p:cNvPr id="35" name="Rectangle 159"/>
          <p:cNvSpPr>
            <a:spLocks noChangeArrowheads="1"/>
          </p:cNvSpPr>
          <p:nvPr/>
        </p:nvSpPr>
        <p:spPr bwMode="auto">
          <a:xfrm rot="19185689">
            <a:off x="4283077" y="3734594"/>
            <a:ext cx="68262" cy="431800"/>
          </a:xfrm>
          <a:prstGeom prst="rect">
            <a:avLst/>
          </a:prstGeom>
          <a:solidFill>
            <a:srgbClr val="DCBE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6" name="Oval 35"/>
          <p:cNvSpPr/>
          <p:nvPr/>
        </p:nvSpPr>
        <p:spPr>
          <a:xfrm>
            <a:off x="3669464" y="3463506"/>
            <a:ext cx="157387" cy="157097"/>
          </a:xfrm>
          <a:prstGeom prst="ellipse">
            <a:avLst/>
          </a:prstGeom>
          <a:solidFill>
            <a:srgbClr val="C85840"/>
          </a:solidFill>
          <a:ln w="12700">
            <a:solidFill>
              <a:schemeClr val="tx1"/>
            </a:solidFill>
          </a:ln>
          <a:effectLst>
            <a:glow rad="63500">
              <a:srgbClr val="C85840">
                <a:alpha val="40000"/>
              </a:srgbClr>
            </a:glow>
            <a:softEdge rad="127000"/>
          </a:effectLst>
          <a:scene3d>
            <a:camera prst="orthographicFront"/>
            <a:lightRig rig="threePt" dir="t"/>
          </a:scene3d>
          <a:sp3d prstMaterial="soft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 name="Oval 36"/>
          <p:cNvSpPr/>
          <p:nvPr/>
        </p:nvSpPr>
        <p:spPr>
          <a:xfrm>
            <a:off x="3836717" y="3346678"/>
            <a:ext cx="474241" cy="474240"/>
          </a:xfrm>
          <a:prstGeom prst="ellipse">
            <a:avLst/>
          </a:prstGeom>
          <a:solidFill>
            <a:srgbClr val="C85840"/>
          </a:solidFill>
          <a:ln w="12700">
            <a:solidFill>
              <a:schemeClr val="tx1"/>
            </a:solidFill>
          </a:ln>
          <a:effectLst>
            <a:glow rad="63500">
              <a:srgbClr val="C85840">
                <a:alpha val="40000"/>
              </a:srgbClr>
            </a:glow>
            <a:softEdge rad="127000"/>
          </a:effectLst>
          <a:scene3d>
            <a:camera prst="orthographicFront"/>
            <a:lightRig rig="balanced" dir="t"/>
          </a:scene3d>
          <a:sp3d prstMaterial="dkEdge">
            <a:bevelT w="228600" h="228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38" name="Oval 37"/>
          <p:cNvSpPr/>
          <p:nvPr/>
        </p:nvSpPr>
        <p:spPr>
          <a:xfrm>
            <a:off x="3803038" y="3534163"/>
            <a:ext cx="266037" cy="258616"/>
          </a:xfrm>
          <a:prstGeom prst="ellipse">
            <a:avLst/>
          </a:prstGeom>
          <a:solidFill>
            <a:srgbClr val="C85840"/>
          </a:solidFill>
          <a:ln w="12700">
            <a:solidFill>
              <a:schemeClr val="tx1"/>
            </a:solidFill>
          </a:ln>
          <a:effectLst>
            <a:glow rad="63500">
              <a:srgbClr val="C85840">
                <a:alpha val="40000"/>
              </a:srgbClr>
            </a:glow>
            <a:softEdge rad="127000"/>
          </a:effectLst>
          <a:scene3d>
            <a:camera prst="orthographicFront"/>
            <a:lightRig rig="balanced" dir="t"/>
          </a:scene3d>
          <a:sp3d prstMaterial="dkEdge">
            <a:bevelT w="228600" h="228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9" name="Rectangle 167"/>
          <p:cNvSpPr>
            <a:spLocks noChangeArrowheads="1"/>
          </p:cNvSpPr>
          <p:nvPr/>
        </p:nvSpPr>
        <p:spPr bwMode="auto">
          <a:xfrm rot="1908257">
            <a:off x="5126039" y="3588544"/>
            <a:ext cx="68263" cy="608013"/>
          </a:xfrm>
          <a:prstGeom prst="rect">
            <a:avLst/>
          </a:prstGeom>
          <a:solidFill>
            <a:srgbClr val="DCBE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0" name="Oval 39"/>
          <p:cNvSpPr/>
          <p:nvPr/>
        </p:nvSpPr>
        <p:spPr>
          <a:xfrm>
            <a:off x="5173986" y="3206964"/>
            <a:ext cx="474240" cy="474240"/>
          </a:xfrm>
          <a:prstGeom prst="ellipse">
            <a:avLst/>
          </a:prstGeom>
          <a:solidFill>
            <a:srgbClr val="FF7B2D"/>
          </a:solidFill>
          <a:ln w="12700">
            <a:solidFill>
              <a:schemeClr val="tx1"/>
            </a:solidFill>
          </a:ln>
          <a:effectLst>
            <a:glow rad="63500">
              <a:srgbClr val="FF9900">
                <a:alpha val="40000"/>
              </a:srgbClr>
            </a:glow>
            <a:softEdge rad="127000"/>
          </a:effectLst>
          <a:scene3d>
            <a:camera prst="orthographicFront"/>
            <a:lightRig rig="balanced" dir="t"/>
          </a:scene3d>
          <a:sp3d prstMaterial="dkEdge">
            <a:bevelT w="228600" h="228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1" name="Oval 40"/>
          <p:cNvSpPr/>
          <p:nvPr/>
        </p:nvSpPr>
        <p:spPr>
          <a:xfrm>
            <a:off x="5504313" y="3342896"/>
            <a:ext cx="266037" cy="258616"/>
          </a:xfrm>
          <a:prstGeom prst="ellipse">
            <a:avLst/>
          </a:prstGeom>
          <a:solidFill>
            <a:srgbClr val="FF7B2D"/>
          </a:solidFill>
          <a:ln w="12700">
            <a:solidFill>
              <a:schemeClr val="tx1"/>
            </a:solidFill>
          </a:ln>
          <a:effectLst>
            <a:glow rad="63500">
              <a:srgbClr val="FF9900">
                <a:alpha val="40000"/>
              </a:srgbClr>
            </a:glow>
            <a:softEdge rad="127000"/>
          </a:effectLst>
          <a:scene3d>
            <a:camera prst="orthographicFront"/>
            <a:lightRig rig="balanced" dir="t"/>
          </a:scene3d>
          <a:sp3d prstMaterial="dkEdge">
            <a:bevelT w="228600" h="228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Oval 41"/>
          <p:cNvSpPr/>
          <p:nvPr/>
        </p:nvSpPr>
        <p:spPr>
          <a:xfrm>
            <a:off x="5135075" y="3240156"/>
            <a:ext cx="157387" cy="157097"/>
          </a:xfrm>
          <a:prstGeom prst="ellipse">
            <a:avLst/>
          </a:prstGeom>
          <a:solidFill>
            <a:srgbClr val="FF7B2D"/>
          </a:solidFill>
          <a:ln w="12700">
            <a:solidFill>
              <a:schemeClr val="tx1"/>
            </a:solidFill>
          </a:ln>
          <a:effectLst>
            <a:glow rad="63500">
              <a:srgbClr val="FF9900">
                <a:alpha val="40000"/>
              </a:srgbClr>
            </a:glow>
            <a:softEdge rad="127000"/>
          </a:effectLst>
          <a:scene3d>
            <a:camera prst="orthographicFront"/>
            <a:lightRig rig="threePt" dir="t"/>
          </a:scene3d>
          <a:sp3d prstMaterial="soft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3" name="Oval 42"/>
          <p:cNvSpPr/>
          <p:nvPr/>
        </p:nvSpPr>
        <p:spPr>
          <a:xfrm>
            <a:off x="5399777" y="3156812"/>
            <a:ext cx="157387" cy="157097"/>
          </a:xfrm>
          <a:prstGeom prst="ellipse">
            <a:avLst/>
          </a:prstGeom>
          <a:solidFill>
            <a:srgbClr val="FF7B2D"/>
          </a:solidFill>
          <a:ln w="12700">
            <a:solidFill>
              <a:schemeClr val="tx1"/>
            </a:solidFill>
          </a:ln>
          <a:effectLst>
            <a:glow rad="63500">
              <a:srgbClr val="FF9900">
                <a:alpha val="40000"/>
              </a:srgbClr>
            </a:glow>
            <a:softEdge rad="127000"/>
          </a:effectLst>
          <a:scene3d>
            <a:camera prst="orthographicFront"/>
            <a:lightRig rig="threePt" dir="t"/>
          </a:scene3d>
          <a:sp3d prstMaterial="soft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4" name="Oval 43"/>
          <p:cNvSpPr/>
          <p:nvPr/>
        </p:nvSpPr>
        <p:spPr>
          <a:xfrm>
            <a:off x="5610801" y="3635390"/>
            <a:ext cx="84137" cy="83982"/>
          </a:xfrm>
          <a:prstGeom prst="ellipse">
            <a:avLst/>
          </a:prstGeom>
          <a:solidFill>
            <a:srgbClr val="FF7B2D"/>
          </a:solidFill>
          <a:ln w="12700">
            <a:solidFill>
              <a:schemeClr val="tx1"/>
            </a:solidFill>
          </a:ln>
          <a:effectLst>
            <a:glow rad="63500">
              <a:srgbClr val="FF9900">
                <a:alpha val="40000"/>
              </a:srgbClr>
            </a:glow>
            <a:softEdge rad="127000"/>
          </a:effectLst>
          <a:scene3d>
            <a:camera prst="orthographicFront"/>
            <a:lightRig rig="threePt" dir="t"/>
          </a:scene3d>
          <a:sp3d prstMaterial="softEdge">
            <a:bevelT w="50800" h="508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5" name="Rectangle 176"/>
          <p:cNvSpPr>
            <a:spLocks noChangeArrowheads="1"/>
          </p:cNvSpPr>
          <p:nvPr/>
        </p:nvSpPr>
        <p:spPr bwMode="auto">
          <a:xfrm rot="12944422">
            <a:off x="4319589" y="4387057"/>
            <a:ext cx="66675" cy="511175"/>
          </a:xfrm>
          <a:prstGeom prst="rect">
            <a:avLst/>
          </a:prstGeom>
          <a:solidFill>
            <a:srgbClr val="DCBEA5"/>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lstStyle/>
          <a:p>
            <a:endParaRPr lang="en-US"/>
          </a:p>
        </p:txBody>
      </p:sp>
      <p:sp>
        <p:nvSpPr>
          <p:cNvPr id="46" name="Rectangle 177"/>
          <p:cNvSpPr>
            <a:spLocks noChangeArrowheads="1"/>
          </p:cNvSpPr>
          <p:nvPr/>
        </p:nvSpPr>
        <p:spPr bwMode="auto">
          <a:xfrm rot="8475559">
            <a:off x="5038727" y="4429919"/>
            <a:ext cx="68262" cy="511175"/>
          </a:xfrm>
          <a:prstGeom prst="rect">
            <a:avLst/>
          </a:prstGeom>
          <a:solidFill>
            <a:srgbClr val="DCBEA5"/>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lstStyle/>
          <a:p>
            <a:endParaRPr lang="en-US"/>
          </a:p>
        </p:txBody>
      </p:sp>
      <p:pic>
        <p:nvPicPr>
          <p:cNvPr id="47" name="Picture 131" descr="Internal Environmen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95877" y="4274344"/>
            <a:ext cx="1233487"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Oval 47"/>
          <p:cNvSpPr/>
          <p:nvPr/>
        </p:nvSpPr>
        <p:spPr>
          <a:xfrm>
            <a:off x="3734126" y="5110324"/>
            <a:ext cx="157387" cy="157097"/>
          </a:xfrm>
          <a:prstGeom prst="ellipse">
            <a:avLst/>
          </a:prstGeom>
          <a:solidFill>
            <a:srgbClr val="73C99B"/>
          </a:solidFill>
          <a:ln w="12700">
            <a:solidFill>
              <a:schemeClr val="tx1"/>
            </a:solidFill>
          </a:ln>
          <a:effectLst>
            <a:glow rad="63500">
              <a:srgbClr val="56CA86">
                <a:alpha val="40000"/>
              </a:srgbClr>
            </a:glow>
            <a:softEdge rad="127000"/>
          </a:effectLst>
          <a:scene3d>
            <a:camera prst="orthographicFront"/>
            <a:lightRig rig="threePt" dir="t"/>
          </a:scene3d>
          <a:sp3d prstMaterial="soft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9" name="Oval 48"/>
          <p:cNvSpPr/>
          <p:nvPr/>
        </p:nvSpPr>
        <p:spPr>
          <a:xfrm>
            <a:off x="5610801" y="4870098"/>
            <a:ext cx="266037" cy="258616"/>
          </a:xfrm>
          <a:prstGeom prst="ellipse">
            <a:avLst/>
          </a:prstGeom>
          <a:solidFill>
            <a:schemeClr val="accent6">
              <a:lumMod val="20000"/>
              <a:lumOff val="80000"/>
            </a:schemeClr>
          </a:solidFill>
          <a:ln w="12700">
            <a:solidFill>
              <a:schemeClr val="tx1"/>
            </a:solidFill>
          </a:ln>
          <a:effectLst>
            <a:glow rad="63500">
              <a:schemeClr val="accent2">
                <a:lumMod val="40000"/>
                <a:lumOff val="60000"/>
                <a:alpha val="40000"/>
              </a:schemeClr>
            </a:glow>
            <a:softEdge rad="127000"/>
          </a:effectLst>
          <a:scene3d>
            <a:camera prst="orthographicFront"/>
            <a:lightRig rig="balanced" dir="t"/>
          </a:scene3d>
          <a:sp3d prstMaterial="dkEdge">
            <a:bevelT w="228600" h="228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0" name="Oval 49"/>
          <p:cNvSpPr/>
          <p:nvPr/>
        </p:nvSpPr>
        <p:spPr>
          <a:xfrm>
            <a:off x="5257405" y="5140617"/>
            <a:ext cx="266037" cy="258616"/>
          </a:xfrm>
          <a:prstGeom prst="ellipse">
            <a:avLst/>
          </a:prstGeom>
          <a:solidFill>
            <a:schemeClr val="accent6">
              <a:lumMod val="20000"/>
              <a:lumOff val="80000"/>
            </a:schemeClr>
          </a:solidFill>
          <a:ln w="12700">
            <a:solidFill>
              <a:schemeClr val="tx1"/>
            </a:solidFill>
          </a:ln>
          <a:effectLst>
            <a:glow rad="63500">
              <a:schemeClr val="accent2">
                <a:lumMod val="40000"/>
                <a:lumOff val="60000"/>
                <a:alpha val="40000"/>
              </a:schemeClr>
            </a:glow>
            <a:softEdge rad="127000"/>
          </a:effectLst>
          <a:scene3d>
            <a:camera prst="orthographicFront"/>
            <a:lightRig rig="balanced" dir="t"/>
          </a:scene3d>
          <a:sp3d prstMaterial="dkEdge">
            <a:bevelT w="228600" h="228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1" name="Oval 50"/>
          <p:cNvSpPr/>
          <p:nvPr/>
        </p:nvSpPr>
        <p:spPr>
          <a:xfrm>
            <a:off x="4249292" y="4210993"/>
            <a:ext cx="114300" cy="114300"/>
          </a:xfrm>
          <a:prstGeom prst="ellipse">
            <a:avLst/>
          </a:prstGeom>
          <a:solidFill>
            <a:srgbClr val="7D98FF"/>
          </a:solidFill>
          <a:ln w="12700">
            <a:solidFill>
              <a:schemeClr val="tx1"/>
            </a:solidFill>
          </a:ln>
          <a:effectLst>
            <a:glow rad="63500">
              <a:srgbClr val="7D98FF">
                <a:alpha val="40000"/>
              </a:srgbClr>
            </a:glow>
            <a:softEdge rad="127000"/>
          </a:effectLst>
          <a:scene3d>
            <a:camera prst="orthographicFront"/>
            <a:lightRig rig="balanced" dir="t"/>
          </a:scene3d>
          <a:sp3d prstMaterial="dkEdge">
            <a:bevelT w="228600" h="228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2" name="Oval 51"/>
          <p:cNvSpPr/>
          <p:nvPr/>
        </p:nvSpPr>
        <p:spPr>
          <a:xfrm>
            <a:off x="4530594" y="4124474"/>
            <a:ext cx="474240" cy="474240"/>
          </a:xfrm>
          <a:prstGeom prst="ellipse">
            <a:avLst/>
          </a:prstGeom>
          <a:solidFill>
            <a:srgbClr val="7D98FF"/>
          </a:solidFill>
          <a:ln w="12700">
            <a:solidFill>
              <a:schemeClr val="tx1"/>
            </a:solidFill>
          </a:ln>
          <a:effectLst>
            <a:glow rad="63500">
              <a:srgbClr val="7D98FF">
                <a:alpha val="40000"/>
              </a:srgbClr>
            </a:glow>
            <a:softEdge rad="127000"/>
          </a:effectLst>
          <a:scene3d>
            <a:camera prst="orthographicFront"/>
            <a:lightRig rig="balanced" dir="t"/>
          </a:scene3d>
          <a:sp3d prstMaterial="dkEdge">
            <a:bevelT w="228600" h="228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3" name="Oval 52"/>
          <p:cNvSpPr/>
          <p:nvPr/>
        </p:nvSpPr>
        <p:spPr>
          <a:xfrm>
            <a:off x="4345487" y="4009964"/>
            <a:ext cx="474240" cy="474240"/>
          </a:xfrm>
          <a:prstGeom prst="ellipse">
            <a:avLst/>
          </a:prstGeom>
          <a:solidFill>
            <a:srgbClr val="7D98FF"/>
          </a:solidFill>
          <a:ln w="12700">
            <a:solidFill>
              <a:schemeClr val="tx1"/>
            </a:solidFill>
          </a:ln>
          <a:effectLst>
            <a:glow rad="63500">
              <a:srgbClr val="7D98FF">
                <a:alpha val="40000"/>
              </a:srgbClr>
            </a:glow>
            <a:softEdge rad="127000"/>
          </a:effectLst>
          <a:scene3d>
            <a:camera prst="orthographicFront"/>
            <a:lightRig rig="balanced" dir="t"/>
          </a:scene3d>
          <a:sp3d prstMaterial="dkEdge">
            <a:bevelT w="228600" h="228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4" name="Oval 53"/>
          <p:cNvSpPr/>
          <p:nvPr/>
        </p:nvSpPr>
        <p:spPr>
          <a:xfrm>
            <a:off x="4915692" y="4088712"/>
            <a:ext cx="157387" cy="157097"/>
          </a:xfrm>
          <a:prstGeom prst="ellipse">
            <a:avLst/>
          </a:prstGeom>
          <a:solidFill>
            <a:srgbClr val="7D98FF"/>
          </a:solidFill>
          <a:ln w="12700">
            <a:solidFill>
              <a:schemeClr val="tx1"/>
            </a:solidFill>
          </a:ln>
          <a:effectLst>
            <a:glow rad="63500">
              <a:srgbClr val="7D98FF">
                <a:alpha val="40000"/>
              </a:srgbClr>
            </a:glow>
            <a:softEdge rad="127000"/>
          </a:effectLst>
          <a:scene3d>
            <a:camera prst="orthographicFront"/>
            <a:lightRig rig="threePt" dir="t"/>
          </a:scene3d>
          <a:sp3d prstMaterial="soft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5" name="Rectangle 188"/>
          <p:cNvSpPr>
            <a:spLocks noChangeArrowheads="1"/>
          </p:cNvSpPr>
          <p:nvPr/>
        </p:nvSpPr>
        <p:spPr bwMode="auto">
          <a:xfrm rot="16200000">
            <a:off x="4652171" y="4464050"/>
            <a:ext cx="68262" cy="1139825"/>
          </a:xfrm>
          <a:prstGeom prst="rect">
            <a:avLst/>
          </a:prstGeom>
          <a:solidFill>
            <a:srgbClr val="DCBE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lstStyle/>
          <a:p>
            <a:endParaRPr lang="en-US"/>
          </a:p>
        </p:txBody>
      </p:sp>
      <p:sp>
        <p:nvSpPr>
          <p:cNvPr id="56" name="Oval 55"/>
          <p:cNvSpPr/>
          <p:nvPr/>
        </p:nvSpPr>
        <p:spPr>
          <a:xfrm>
            <a:off x="3793177" y="4731910"/>
            <a:ext cx="474240" cy="474240"/>
          </a:xfrm>
          <a:prstGeom prst="ellipse">
            <a:avLst/>
          </a:prstGeom>
          <a:solidFill>
            <a:srgbClr val="73C99B"/>
          </a:solidFill>
          <a:ln w="12700">
            <a:solidFill>
              <a:schemeClr val="tx1"/>
            </a:solidFill>
          </a:ln>
          <a:effectLst>
            <a:glow rad="63500">
              <a:srgbClr val="56CA86">
                <a:alpha val="40000"/>
              </a:srgbClr>
            </a:glow>
            <a:softEdge rad="127000"/>
          </a:effectLst>
          <a:scene3d>
            <a:camera prst="orthographicFront"/>
            <a:lightRig rig="balanced" dir="t"/>
          </a:scene3d>
          <a:sp3d prstMaterial="dkEdge">
            <a:bevelT w="228600" h="228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7" name="Oval 56"/>
          <p:cNvSpPr/>
          <p:nvPr/>
        </p:nvSpPr>
        <p:spPr>
          <a:xfrm>
            <a:off x="5166097" y="4723972"/>
            <a:ext cx="474240" cy="474240"/>
          </a:xfrm>
          <a:prstGeom prst="ellipse">
            <a:avLst/>
          </a:prstGeom>
          <a:solidFill>
            <a:schemeClr val="accent2">
              <a:lumMod val="20000"/>
              <a:lumOff val="80000"/>
            </a:schemeClr>
          </a:solidFill>
          <a:ln w="12700">
            <a:solidFill>
              <a:schemeClr val="tx1"/>
            </a:solidFill>
          </a:ln>
          <a:effectLst>
            <a:glow rad="63500">
              <a:schemeClr val="accent2">
                <a:lumMod val="40000"/>
                <a:lumOff val="60000"/>
                <a:alpha val="40000"/>
              </a:schemeClr>
            </a:glow>
            <a:softEdge rad="127000"/>
          </a:effectLst>
          <a:scene3d>
            <a:camera prst="orthographicFront"/>
            <a:lightRig rig="balanced" dir="t"/>
          </a:scene3d>
          <a:sp3d prstMaterial="dkEdge">
            <a:bevelT w="228600" h="228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58" name="Picture 113" descr="Person(s)"/>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18002" y="3779044"/>
            <a:ext cx="88265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Oval 58"/>
          <p:cNvSpPr/>
          <p:nvPr/>
        </p:nvSpPr>
        <p:spPr>
          <a:xfrm>
            <a:off x="5303930" y="2402684"/>
            <a:ext cx="228627" cy="222250"/>
          </a:xfrm>
          <a:prstGeom prst="ellipse">
            <a:avLst/>
          </a:prstGeom>
          <a:solidFill>
            <a:srgbClr val="D16FA3"/>
          </a:solidFill>
          <a:ln w="12700">
            <a:solidFill>
              <a:schemeClr val="tx1"/>
            </a:solidFill>
          </a:ln>
          <a:effectLst>
            <a:glow rad="63500">
              <a:srgbClr val="CC0099">
                <a:alpha val="40000"/>
              </a:srgbClr>
            </a:glow>
            <a:softEdge rad="127000"/>
          </a:effectLst>
          <a:scene3d>
            <a:camera prst="orthographicFront"/>
            <a:lightRig rig="balanced" dir="t"/>
          </a:scene3d>
          <a:sp3d prstMaterial="dkEdge">
            <a:bevelT w="228600" h="228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0" name="Picture 6" descr="http://labspace.open.ac.uk/file.php/6612/%21via/oucontent/course/2747/anc_fourteen_fig_fifteen.jpg"/>
          <p:cNvPicPr>
            <a:picLocks noChangeAspect="1" noChangeArrowheads="1"/>
          </p:cNvPicPr>
          <p:nvPr/>
        </p:nvPicPr>
        <p:blipFill>
          <a:blip r:embed="rId10"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4348504" y="3993360"/>
            <a:ext cx="641017" cy="676274"/>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57200" y="6619875"/>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7630505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45" name="Rectangle 44"/>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42" name="Rectangle 41"/>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43" name="Rectangle 42"/>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21" name="Title 1"/>
          <p:cNvSpPr>
            <a:spLocks noGrp="1"/>
          </p:cNvSpPr>
          <p:nvPr>
            <p:ph type="title"/>
          </p:nvPr>
        </p:nvSpPr>
        <p:spPr>
          <a:xfrm>
            <a:off x="457200" y="1346200"/>
            <a:ext cx="8229600" cy="685800"/>
          </a:xfrm>
        </p:spPr>
        <p:txBody>
          <a:bodyPr/>
          <a:lstStyle/>
          <a:p>
            <a:r>
              <a:rPr lang="en-US" sz="2800" dirty="0" smtClean="0">
                <a:solidFill>
                  <a:srgbClr val="000000"/>
                </a:solidFill>
              </a:rPr>
              <a:t>Barriers to self-care (from &gt; 3100 references)</a:t>
            </a:r>
            <a:endParaRPr lang="en-US" sz="2800" dirty="0">
              <a:solidFill>
                <a:srgbClr val="000000"/>
              </a:solidFill>
            </a:endParaRPr>
          </a:p>
        </p:txBody>
      </p:sp>
      <p:graphicFrame>
        <p:nvGraphicFramePr>
          <p:cNvPr id="26" name="Content Placeholder 3"/>
          <p:cNvGraphicFramePr>
            <a:graphicFrameLocks noGrp="1"/>
          </p:cNvGraphicFramePr>
          <p:nvPr>
            <p:ph idx="1"/>
            <p:extLst>
              <p:ext uri="{D42A27DB-BD31-4B8C-83A1-F6EECF244321}">
                <p14:modId xmlns:p14="http://schemas.microsoft.com/office/powerpoint/2010/main" val="3788121258"/>
              </p:ext>
            </p:extLst>
          </p:nvPr>
        </p:nvGraphicFramePr>
        <p:xfrm>
          <a:off x="457200" y="2032000"/>
          <a:ext cx="8229600" cy="3606800"/>
        </p:xfrm>
        <a:graphic>
          <a:graphicData uri="http://schemas.openxmlformats.org/drawingml/2006/table">
            <a:tbl>
              <a:tblPr firstRow="1" bandRow="1">
                <a:tableStyleId>{5C22544A-7EE6-4342-B048-85BDC9FD1C3A}</a:tableStyleId>
              </a:tblPr>
              <a:tblGrid>
                <a:gridCol w="2859405"/>
                <a:gridCol w="1560195"/>
                <a:gridCol w="2057400"/>
                <a:gridCol w="1752600"/>
              </a:tblGrid>
              <a:tr h="370840">
                <a:tc>
                  <a:txBody>
                    <a:bodyPr/>
                    <a:lstStyle/>
                    <a:p>
                      <a:r>
                        <a:rPr lang="en-US" sz="1800" dirty="0" smtClean="0"/>
                        <a:t>Barrier</a:t>
                      </a:r>
                      <a:endParaRPr lang="en-US" sz="1800" dirty="0"/>
                    </a:p>
                  </a:txBody>
                  <a:tcPr/>
                </a:tc>
                <a:tc>
                  <a:txBody>
                    <a:bodyPr/>
                    <a:lstStyle/>
                    <a:p>
                      <a:r>
                        <a:rPr lang="en-US" sz="1800" dirty="0" smtClean="0"/>
                        <a:t>#</a:t>
                      </a:r>
                      <a:r>
                        <a:rPr lang="en-US" sz="1800" baseline="0" dirty="0" smtClean="0"/>
                        <a:t> barrier subtypes</a:t>
                      </a:r>
                      <a:endParaRPr lang="en-US" sz="1800" dirty="0"/>
                    </a:p>
                  </a:txBody>
                  <a:tcPr/>
                </a:tc>
                <a:tc>
                  <a:txBody>
                    <a:bodyPr/>
                    <a:lstStyle/>
                    <a:p>
                      <a:r>
                        <a:rPr lang="en-US" sz="1800" dirty="0" smtClean="0"/>
                        <a:t>% </a:t>
                      </a:r>
                      <a:r>
                        <a:rPr lang="en-US" sz="1800" dirty="0" err="1" smtClean="0"/>
                        <a:t>pts</a:t>
                      </a:r>
                      <a:r>
                        <a:rPr lang="en-US" sz="1800" dirty="0" smtClean="0"/>
                        <a:t> w/ barrier (N=30)</a:t>
                      </a:r>
                      <a:endParaRPr lang="en-US" sz="1800" dirty="0"/>
                    </a:p>
                  </a:txBody>
                  <a:tcPr/>
                </a:tc>
                <a:tc>
                  <a:txBody>
                    <a:bodyPr/>
                    <a:lstStyle/>
                    <a:p>
                      <a:r>
                        <a:rPr lang="en-US" sz="1800" dirty="0" smtClean="0"/>
                        <a:t>Avg. # per patient</a:t>
                      </a:r>
                      <a:endParaRPr lang="en-US" sz="1800"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solidFill>
                            <a:srgbClr val="000000"/>
                          </a:solidFill>
                        </a:rPr>
                        <a:t>Person</a:t>
                      </a:r>
                      <a:r>
                        <a:rPr lang="en-US" sz="1800" baseline="0" dirty="0" smtClean="0">
                          <a:solidFill>
                            <a:srgbClr val="000000"/>
                          </a:solidFill>
                        </a:rPr>
                        <a:t> (</a:t>
                      </a:r>
                      <a:r>
                        <a:rPr lang="en-US" sz="1800" dirty="0" smtClean="0">
                          <a:solidFill>
                            <a:srgbClr val="000000"/>
                          </a:solidFill>
                        </a:rPr>
                        <a:t>patient)</a:t>
                      </a:r>
                    </a:p>
                  </a:txBody>
                  <a:tcPr/>
                </a:tc>
                <a:tc>
                  <a:txBody>
                    <a:bodyPr/>
                    <a:lstStyle/>
                    <a:p>
                      <a:pPr algn="ctr"/>
                      <a:r>
                        <a:rPr lang="en-US" sz="1800" dirty="0" smtClean="0">
                          <a:solidFill>
                            <a:srgbClr val="000000"/>
                          </a:solidFill>
                        </a:rPr>
                        <a:t>63</a:t>
                      </a:r>
                      <a:endParaRPr lang="en-US" sz="1800" dirty="0">
                        <a:solidFill>
                          <a:srgbClr val="000000"/>
                        </a:solidFill>
                      </a:endParaRPr>
                    </a:p>
                  </a:txBody>
                  <a:tcPr/>
                </a:tc>
                <a:tc>
                  <a:txBody>
                    <a:bodyPr/>
                    <a:lstStyle/>
                    <a:p>
                      <a:pPr algn="ctr"/>
                      <a:r>
                        <a:rPr lang="en-US" sz="1800" dirty="0" smtClean="0">
                          <a:solidFill>
                            <a:srgbClr val="000000"/>
                          </a:solidFill>
                        </a:rPr>
                        <a:t>100%</a:t>
                      </a:r>
                      <a:endParaRPr lang="en-US" sz="1800" dirty="0">
                        <a:solidFill>
                          <a:srgbClr val="000000"/>
                        </a:solidFill>
                      </a:endParaRPr>
                    </a:p>
                  </a:txBody>
                  <a:tcPr/>
                </a:tc>
                <a:tc>
                  <a:txBody>
                    <a:bodyPr/>
                    <a:lstStyle/>
                    <a:p>
                      <a:pPr algn="ctr"/>
                      <a:r>
                        <a:rPr lang="en-US" sz="1800" dirty="0" smtClean="0">
                          <a:solidFill>
                            <a:srgbClr val="000000"/>
                          </a:solidFill>
                        </a:rPr>
                        <a:t>40.3</a:t>
                      </a:r>
                      <a:endParaRPr lang="en-US" sz="1800" dirty="0">
                        <a:solidFill>
                          <a:srgbClr val="000000"/>
                        </a:solidFill>
                      </a:endParaRP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solidFill>
                            <a:srgbClr val="000000"/>
                          </a:solidFill>
                        </a:rPr>
                        <a:t>Person (caregiver)</a:t>
                      </a:r>
                      <a:endParaRPr lang="en-US" sz="1800" dirty="0">
                        <a:solidFill>
                          <a:srgbClr val="000000"/>
                        </a:solidFill>
                      </a:endParaRPr>
                    </a:p>
                  </a:txBody>
                  <a:tcPr/>
                </a:tc>
                <a:tc>
                  <a:txBody>
                    <a:bodyPr/>
                    <a:lstStyle/>
                    <a:p>
                      <a:pPr algn="ctr"/>
                      <a:r>
                        <a:rPr lang="en-US" sz="1800" dirty="0" smtClean="0">
                          <a:solidFill>
                            <a:srgbClr val="000000"/>
                          </a:solidFill>
                        </a:rPr>
                        <a:t>17</a:t>
                      </a:r>
                      <a:endParaRPr lang="en-US" sz="1800" dirty="0">
                        <a:solidFill>
                          <a:srgbClr val="000000"/>
                        </a:solidFill>
                      </a:endParaRPr>
                    </a:p>
                  </a:txBody>
                  <a:tcPr/>
                </a:tc>
                <a:tc>
                  <a:txBody>
                    <a:bodyPr/>
                    <a:lstStyle/>
                    <a:p>
                      <a:pPr algn="ctr"/>
                      <a:r>
                        <a:rPr lang="en-US" sz="1800" dirty="0" smtClean="0">
                          <a:solidFill>
                            <a:srgbClr val="000000"/>
                          </a:solidFill>
                        </a:rPr>
                        <a:t>67%</a:t>
                      </a:r>
                      <a:endParaRPr lang="en-US" sz="1800" dirty="0">
                        <a:solidFill>
                          <a:srgbClr val="000000"/>
                        </a:solidFill>
                      </a:endParaRPr>
                    </a:p>
                  </a:txBody>
                  <a:tcPr/>
                </a:tc>
                <a:tc>
                  <a:txBody>
                    <a:bodyPr/>
                    <a:lstStyle/>
                    <a:p>
                      <a:pPr algn="ctr"/>
                      <a:r>
                        <a:rPr lang="en-US" sz="1800" dirty="0" smtClean="0">
                          <a:solidFill>
                            <a:srgbClr val="000000"/>
                          </a:solidFill>
                        </a:rPr>
                        <a:t>5.5</a:t>
                      </a:r>
                      <a:endParaRPr lang="en-US" sz="1800" dirty="0">
                        <a:solidFill>
                          <a:srgbClr val="000000"/>
                        </a:solidFill>
                      </a:endParaRPr>
                    </a:p>
                  </a:txBody>
                  <a:tcPr/>
                </a:tc>
              </a:tr>
              <a:tr h="370840">
                <a:tc>
                  <a:txBody>
                    <a:bodyPr/>
                    <a:lstStyle/>
                    <a:p>
                      <a:r>
                        <a:rPr lang="en-US" sz="1800" dirty="0" smtClean="0">
                          <a:solidFill>
                            <a:srgbClr val="000000"/>
                          </a:solidFill>
                        </a:rPr>
                        <a:t>Task</a:t>
                      </a:r>
                      <a:endParaRPr lang="en-US" sz="1800" dirty="0">
                        <a:solidFill>
                          <a:srgbClr val="000000"/>
                        </a:solidFill>
                      </a:endParaRPr>
                    </a:p>
                  </a:txBody>
                  <a:tcPr/>
                </a:tc>
                <a:tc>
                  <a:txBody>
                    <a:bodyPr/>
                    <a:lstStyle/>
                    <a:p>
                      <a:pPr algn="ctr"/>
                      <a:r>
                        <a:rPr lang="en-US" sz="1800" dirty="0" smtClean="0">
                          <a:solidFill>
                            <a:srgbClr val="000000"/>
                          </a:solidFill>
                        </a:rPr>
                        <a:t>22</a:t>
                      </a:r>
                      <a:endParaRPr lang="en-US" sz="1800" dirty="0">
                        <a:solidFill>
                          <a:srgbClr val="000000"/>
                        </a:solidFill>
                      </a:endParaRPr>
                    </a:p>
                  </a:txBody>
                  <a:tcPr/>
                </a:tc>
                <a:tc>
                  <a:txBody>
                    <a:bodyPr/>
                    <a:lstStyle/>
                    <a:p>
                      <a:pPr algn="ctr"/>
                      <a:r>
                        <a:rPr lang="en-US" sz="1800" dirty="0" smtClean="0">
                          <a:solidFill>
                            <a:srgbClr val="000000"/>
                          </a:solidFill>
                        </a:rPr>
                        <a:t>100%</a:t>
                      </a:r>
                      <a:endParaRPr lang="en-US" sz="1800" dirty="0">
                        <a:solidFill>
                          <a:srgbClr val="000000"/>
                        </a:solidFill>
                      </a:endParaRPr>
                    </a:p>
                  </a:txBody>
                  <a:tcPr/>
                </a:tc>
                <a:tc>
                  <a:txBody>
                    <a:bodyPr/>
                    <a:lstStyle/>
                    <a:p>
                      <a:pPr algn="ctr"/>
                      <a:r>
                        <a:rPr lang="en-US" sz="1800" dirty="0" smtClean="0">
                          <a:solidFill>
                            <a:srgbClr val="000000"/>
                          </a:solidFill>
                        </a:rPr>
                        <a:t>10.4</a:t>
                      </a:r>
                      <a:endParaRPr lang="en-US" sz="1800" dirty="0">
                        <a:solidFill>
                          <a:srgbClr val="000000"/>
                        </a:solidFill>
                      </a:endParaRPr>
                    </a:p>
                  </a:txBody>
                  <a:tcPr/>
                </a:tc>
              </a:tr>
              <a:tr h="370840">
                <a:tc>
                  <a:txBody>
                    <a:bodyPr/>
                    <a:lstStyle/>
                    <a:p>
                      <a:r>
                        <a:rPr lang="en-US" sz="1800" dirty="0" smtClean="0">
                          <a:solidFill>
                            <a:srgbClr val="000000"/>
                          </a:solidFill>
                        </a:rPr>
                        <a:t>Tool/technology</a:t>
                      </a:r>
                      <a:endParaRPr lang="en-US" sz="1800" dirty="0">
                        <a:solidFill>
                          <a:srgbClr val="000000"/>
                        </a:solidFill>
                      </a:endParaRPr>
                    </a:p>
                  </a:txBody>
                  <a:tcPr/>
                </a:tc>
                <a:tc>
                  <a:txBody>
                    <a:bodyPr/>
                    <a:lstStyle/>
                    <a:p>
                      <a:pPr algn="ctr"/>
                      <a:r>
                        <a:rPr lang="en-US" sz="1800" dirty="0" smtClean="0">
                          <a:solidFill>
                            <a:srgbClr val="000000"/>
                          </a:solidFill>
                        </a:rPr>
                        <a:t>17</a:t>
                      </a:r>
                      <a:endParaRPr lang="en-US" sz="1800" dirty="0">
                        <a:solidFill>
                          <a:srgbClr val="000000"/>
                        </a:solidFill>
                      </a:endParaRPr>
                    </a:p>
                  </a:txBody>
                  <a:tcPr/>
                </a:tc>
                <a:tc>
                  <a:txBody>
                    <a:bodyPr/>
                    <a:lstStyle/>
                    <a:p>
                      <a:pPr algn="ctr"/>
                      <a:r>
                        <a:rPr lang="en-US" sz="1800" dirty="0" smtClean="0">
                          <a:solidFill>
                            <a:srgbClr val="000000"/>
                          </a:solidFill>
                        </a:rPr>
                        <a:t>83%</a:t>
                      </a:r>
                      <a:endParaRPr lang="en-US" sz="1800" dirty="0">
                        <a:solidFill>
                          <a:srgbClr val="000000"/>
                        </a:solidFill>
                      </a:endParaRPr>
                    </a:p>
                  </a:txBody>
                  <a:tcPr/>
                </a:tc>
                <a:tc>
                  <a:txBody>
                    <a:bodyPr/>
                    <a:lstStyle/>
                    <a:p>
                      <a:pPr algn="ctr"/>
                      <a:r>
                        <a:rPr lang="en-US" sz="1800" dirty="0" smtClean="0">
                          <a:solidFill>
                            <a:srgbClr val="000000"/>
                          </a:solidFill>
                        </a:rPr>
                        <a:t>5.8</a:t>
                      </a:r>
                      <a:endParaRPr lang="en-US" sz="1800" dirty="0">
                        <a:solidFill>
                          <a:srgbClr val="000000"/>
                        </a:solidFill>
                      </a:endParaRPr>
                    </a:p>
                  </a:txBody>
                  <a:tcPr/>
                </a:tc>
              </a:tr>
              <a:tr h="370840">
                <a:tc>
                  <a:txBody>
                    <a:bodyPr/>
                    <a:lstStyle/>
                    <a:p>
                      <a:r>
                        <a:rPr lang="en-US" sz="1800" dirty="0" smtClean="0">
                          <a:solidFill>
                            <a:srgbClr val="000000"/>
                          </a:solidFill>
                        </a:rPr>
                        <a:t>Physical</a:t>
                      </a:r>
                      <a:r>
                        <a:rPr lang="en-US" sz="1800" baseline="0" dirty="0" smtClean="0">
                          <a:solidFill>
                            <a:srgbClr val="000000"/>
                          </a:solidFill>
                        </a:rPr>
                        <a:t>-spatial</a:t>
                      </a:r>
                      <a:endParaRPr lang="en-US" sz="1800" dirty="0">
                        <a:solidFill>
                          <a:srgbClr val="000000"/>
                        </a:solidFill>
                      </a:endParaRPr>
                    </a:p>
                  </a:txBody>
                  <a:tcPr/>
                </a:tc>
                <a:tc>
                  <a:txBody>
                    <a:bodyPr/>
                    <a:lstStyle/>
                    <a:p>
                      <a:pPr algn="ctr"/>
                      <a:r>
                        <a:rPr lang="en-US" sz="1800" dirty="0" smtClean="0">
                          <a:solidFill>
                            <a:srgbClr val="000000"/>
                          </a:solidFill>
                        </a:rPr>
                        <a:t>13</a:t>
                      </a:r>
                      <a:endParaRPr lang="en-US" sz="1800" dirty="0">
                        <a:solidFill>
                          <a:srgbClr val="000000"/>
                        </a:solidFill>
                      </a:endParaRPr>
                    </a:p>
                  </a:txBody>
                  <a:tcPr/>
                </a:tc>
                <a:tc>
                  <a:txBody>
                    <a:bodyPr/>
                    <a:lstStyle/>
                    <a:p>
                      <a:pPr algn="ctr"/>
                      <a:r>
                        <a:rPr lang="en-US" sz="1800" dirty="0" smtClean="0">
                          <a:solidFill>
                            <a:srgbClr val="000000"/>
                          </a:solidFill>
                        </a:rPr>
                        <a:t>83%</a:t>
                      </a:r>
                      <a:endParaRPr lang="en-US" sz="1800" dirty="0">
                        <a:solidFill>
                          <a:srgbClr val="000000"/>
                        </a:solidFill>
                      </a:endParaRPr>
                    </a:p>
                  </a:txBody>
                  <a:tcPr/>
                </a:tc>
                <a:tc>
                  <a:txBody>
                    <a:bodyPr/>
                    <a:lstStyle/>
                    <a:p>
                      <a:pPr algn="ctr"/>
                      <a:r>
                        <a:rPr lang="en-US" sz="1800" dirty="0" smtClean="0">
                          <a:solidFill>
                            <a:srgbClr val="000000"/>
                          </a:solidFill>
                        </a:rPr>
                        <a:t>3.8</a:t>
                      </a:r>
                      <a:endParaRPr lang="en-US" sz="1800" dirty="0">
                        <a:solidFill>
                          <a:srgbClr val="000000"/>
                        </a:solidFill>
                      </a:endParaRPr>
                    </a:p>
                  </a:txBody>
                  <a:tcPr/>
                </a:tc>
              </a:tr>
              <a:tr h="370840">
                <a:tc>
                  <a:txBody>
                    <a:bodyPr/>
                    <a:lstStyle/>
                    <a:p>
                      <a:r>
                        <a:rPr lang="en-US" sz="1800" dirty="0" smtClean="0">
                          <a:solidFill>
                            <a:srgbClr val="000000"/>
                          </a:solidFill>
                        </a:rPr>
                        <a:t>Socio-cultural</a:t>
                      </a:r>
                      <a:endParaRPr lang="en-US" sz="1800" dirty="0">
                        <a:solidFill>
                          <a:srgbClr val="000000"/>
                        </a:solidFill>
                      </a:endParaRPr>
                    </a:p>
                  </a:txBody>
                  <a:tcPr/>
                </a:tc>
                <a:tc>
                  <a:txBody>
                    <a:bodyPr/>
                    <a:lstStyle/>
                    <a:p>
                      <a:pPr algn="ctr"/>
                      <a:r>
                        <a:rPr lang="en-US" sz="1800" dirty="0" smtClean="0">
                          <a:solidFill>
                            <a:srgbClr val="000000"/>
                          </a:solidFill>
                        </a:rPr>
                        <a:t>14</a:t>
                      </a:r>
                      <a:endParaRPr lang="en-US" sz="1800" dirty="0">
                        <a:solidFill>
                          <a:srgbClr val="000000"/>
                        </a:solidFill>
                      </a:endParaRPr>
                    </a:p>
                  </a:txBody>
                  <a:tcPr/>
                </a:tc>
                <a:tc>
                  <a:txBody>
                    <a:bodyPr/>
                    <a:lstStyle/>
                    <a:p>
                      <a:pPr algn="ctr"/>
                      <a:r>
                        <a:rPr lang="en-US" sz="1800" dirty="0" smtClean="0">
                          <a:solidFill>
                            <a:srgbClr val="000000"/>
                          </a:solidFill>
                        </a:rPr>
                        <a:t>90%</a:t>
                      </a:r>
                      <a:endParaRPr lang="en-US" sz="1800" dirty="0">
                        <a:solidFill>
                          <a:srgbClr val="000000"/>
                        </a:solidFill>
                      </a:endParaRPr>
                    </a:p>
                  </a:txBody>
                  <a:tcPr/>
                </a:tc>
                <a:tc>
                  <a:txBody>
                    <a:bodyPr/>
                    <a:lstStyle/>
                    <a:p>
                      <a:pPr algn="ctr"/>
                      <a:r>
                        <a:rPr lang="en-US" sz="1800" dirty="0" smtClean="0">
                          <a:solidFill>
                            <a:srgbClr val="000000"/>
                          </a:solidFill>
                        </a:rPr>
                        <a:t>4.9</a:t>
                      </a:r>
                      <a:endParaRPr lang="en-US" sz="1800" dirty="0">
                        <a:solidFill>
                          <a:srgbClr val="000000"/>
                        </a:solidFill>
                      </a:endParaRPr>
                    </a:p>
                  </a:txBody>
                  <a:tcPr/>
                </a:tc>
              </a:tr>
              <a:tr h="370840">
                <a:tc>
                  <a:txBody>
                    <a:bodyPr/>
                    <a:lstStyle/>
                    <a:p>
                      <a:r>
                        <a:rPr lang="en-US" sz="1800" dirty="0" smtClean="0">
                          <a:solidFill>
                            <a:srgbClr val="000000"/>
                          </a:solidFill>
                        </a:rPr>
                        <a:t>Organizational</a:t>
                      </a:r>
                      <a:endParaRPr lang="en-US" sz="1800" dirty="0">
                        <a:solidFill>
                          <a:srgbClr val="000000"/>
                        </a:solidFill>
                      </a:endParaRPr>
                    </a:p>
                  </a:txBody>
                  <a:tcPr/>
                </a:tc>
                <a:tc>
                  <a:txBody>
                    <a:bodyPr/>
                    <a:lstStyle/>
                    <a:p>
                      <a:pPr algn="ctr"/>
                      <a:r>
                        <a:rPr lang="en-US" sz="1800" dirty="0" smtClean="0">
                          <a:solidFill>
                            <a:srgbClr val="000000"/>
                          </a:solidFill>
                        </a:rPr>
                        <a:t>41</a:t>
                      </a:r>
                      <a:endParaRPr lang="en-US" sz="1800" dirty="0">
                        <a:solidFill>
                          <a:srgbClr val="000000"/>
                        </a:solidFill>
                      </a:endParaRPr>
                    </a:p>
                  </a:txBody>
                  <a:tcPr/>
                </a:tc>
                <a:tc>
                  <a:txBody>
                    <a:bodyPr/>
                    <a:lstStyle/>
                    <a:p>
                      <a:pPr algn="ctr"/>
                      <a:r>
                        <a:rPr lang="en-US" sz="1800" dirty="0" smtClean="0">
                          <a:solidFill>
                            <a:srgbClr val="000000"/>
                          </a:solidFill>
                        </a:rPr>
                        <a:t>100%</a:t>
                      </a:r>
                      <a:endParaRPr lang="en-US" sz="1800" dirty="0">
                        <a:solidFill>
                          <a:srgbClr val="000000"/>
                        </a:solidFill>
                      </a:endParaRPr>
                    </a:p>
                  </a:txBody>
                  <a:tcPr/>
                </a:tc>
                <a:tc>
                  <a:txBody>
                    <a:bodyPr/>
                    <a:lstStyle/>
                    <a:p>
                      <a:pPr algn="ctr"/>
                      <a:r>
                        <a:rPr lang="en-US" sz="1800" dirty="0" smtClean="0">
                          <a:solidFill>
                            <a:srgbClr val="000000"/>
                          </a:solidFill>
                        </a:rPr>
                        <a:t>17.0</a:t>
                      </a:r>
                      <a:endParaRPr lang="en-US" sz="1800" dirty="0">
                        <a:solidFill>
                          <a:srgbClr val="000000"/>
                        </a:solidFill>
                      </a:endParaRPr>
                    </a:p>
                  </a:txBody>
                  <a:tcPr/>
                </a:tc>
              </a:tr>
              <a:tr h="370840">
                <a:tc>
                  <a:txBody>
                    <a:bodyPr/>
                    <a:lstStyle/>
                    <a:p>
                      <a:r>
                        <a:rPr lang="en-US" sz="1800" b="0" dirty="0" smtClean="0">
                          <a:solidFill>
                            <a:srgbClr val="000000"/>
                          </a:solidFill>
                        </a:rPr>
                        <a:t>Interaction</a:t>
                      </a:r>
                      <a:endParaRPr lang="en-US" sz="1800" b="0" dirty="0">
                        <a:solidFill>
                          <a:srgbClr val="000000"/>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dirty="0" smtClean="0">
                          <a:solidFill>
                            <a:srgbClr val="000000"/>
                          </a:solidFill>
                        </a:rPr>
                        <a:t>22</a:t>
                      </a:r>
                    </a:p>
                  </a:txBody>
                  <a:tcPr/>
                </a:tc>
                <a:tc>
                  <a:txBody>
                    <a:bodyPr/>
                    <a:lstStyle/>
                    <a:p>
                      <a:pPr algn="ctr"/>
                      <a:r>
                        <a:rPr lang="en-US" sz="1800" dirty="0" smtClean="0">
                          <a:solidFill>
                            <a:srgbClr val="000000"/>
                          </a:solidFill>
                        </a:rPr>
                        <a:t>93%</a:t>
                      </a:r>
                      <a:endParaRPr lang="en-US" sz="1800" dirty="0">
                        <a:solidFill>
                          <a:srgbClr val="000000"/>
                        </a:solidFill>
                      </a:endParaRPr>
                    </a:p>
                  </a:txBody>
                  <a:tcPr/>
                </a:tc>
                <a:tc>
                  <a:txBody>
                    <a:bodyPr/>
                    <a:lstStyle/>
                    <a:p>
                      <a:pPr algn="ctr"/>
                      <a:r>
                        <a:rPr lang="en-US" sz="1800" dirty="0" smtClean="0">
                          <a:solidFill>
                            <a:srgbClr val="000000"/>
                          </a:solidFill>
                        </a:rPr>
                        <a:t>7.7</a:t>
                      </a:r>
                      <a:endParaRPr lang="en-US" sz="1800" dirty="0">
                        <a:solidFill>
                          <a:srgbClr val="000000"/>
                        </a:solidFill>
                      </a:endParaRPr>
                    </a:p>
                  </a:txBody>
                  <a:tcPr/>
                </a:tc>
              </a:tr>
            </a:tbl>
          </a:graphicData>
        </a:graphic>
      </p:graphicFrame>
      <p:sp>
        <p:nvSpPr>
          <p:cNvPr id="27" name="Rectangle 26"/>
          <p:cNvSpPr/>
          <p:nvPr/>
        </p:nvSpPr>
        <p:spPr>
          <a:xfrm>
            <a:off x="2800359" y="5715000"/>
            <a:ext cx="1758815" cy="461665"/>
          </a:xfrm>
          <a:prstGeom prst="rect">
            <a:avLst/>
          </a:prstGeom>
        </p:spPr>
        <p:txBody>
          <a:bodyPr wrap="none">
            <a:spAutoFit/>
          </a:bodyPr>
          <a:lstStyle/>
          <a:p>
            <a:pPr fontAlgn="auto">
              <a:spcBef>
                <a:spcPts val="0"/>
              </a:spcBef>
              <a:spcAft>
                <a:spcPts val="0"/>
              </a:spcAft>
              <a:defRPr/>
            </a:pPr>
            <a:r>
              <a:rPr lang="en-US" sz="2400" dirty="0">
                <a:solidFill>
                  <a:srgbClr val="000000"/>
                </a:solidFill>
              </a:rPr>
              <a:t>Total = 209</a:t>
            </a:r>
          </a:p>
        </p:txBody>
      </p:sp>
      <p:sp>
        <p:nvSpPr>
          <p:cNvPr id="2" name="Rectangle 1"/>
          <p:cNvSpPr/>
          <p:nvPr/>
        </p:nvSpPr>
        <p:spPr>
          <a:xfrm>
            <a:off x="5370093" y="6296526"/>
            <a:ext cx="3183885" cy="369332"/>
          </a:xfrm>
          <a:prstGeom prst="rect">
            <a:avLst/>
          </a:prstGeom>
        </p:spPr>
        <p:txBody>
          <a:bodyPr wrap="none">
            <a:spAutoFit/>
          </a:bodyPr>
          <a:lstStyle/>
          <a:p>
            <a:r>
              <a:rPr lang="en-US" dirty="0" smtClean="0">
                <a:solidFill>
                  <a:srgbClr val="000000"/>
                </a:solidFill>
              </a:rPr>
              <a:t>(Holden &amp; Mickelson, 2013)</a:t>
            </a:r>
            <a:endParaRPr lang="en-US" dirty="0">
              <a:solidFill>
                <a:srgbClr val="000000"/>
              </a:solidFill>
            </a:endParaRPr>
          </a:p>
        </p:txBody>
      </p:sp>
      <p:sp>
        <p:nvSpPr>
          <p:cNvPr id="12"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16</a:t>
            </a:fld>
            <a:endParaRPr lang="en-US" altLang="en-US" sz="1400" dirty="0">
              <a:solidFill>
                <a:srgbClr val="000000"/>
              </a:solidFill>
            </a:endParaRPr>
          </a:p>
        </p:txBody>
      </p:sp>
      <p:sp>
        <p:nvSpPr>
          <p:cNvPr id="11" name="TextBox 10"/>
          <p:cNvSpPr txBox="1"/>
          <p:nvPr/>
        </p:nvSpPr>
        <p:spPr>
          <a:xfrm>
            <a:off x="228600" y="191869"/>
            <a:ext cx="4621778" cy="584775"/>
          </a:xfrm>
          <a:prstGeom prst="rect">
            <a:avLst/>
          </a:prstGeom>
          <a:noFill/>
        </p:spPr>
        <p:txBody>
          <a:bodyPr wrap="none" rtlCol="0">
            <a:spAutoFit/>
          </a:bodyPr>
          <a:lstStyle/>
          <a:p>
            <a:r>
              <a:rPr lang="en-US" sz="3200" dirty="0"/>
              <a:t>#1. The systems model</a:t>
            </a:r>
          </a:p>
        </p:txBody>
      </p:sp>
    </p:spTree>
    <p:extLst>
      <p:ext uri="{BB962C8B-B14F-4D97-AF65-F5344CB8AC3E}">
        <p14:creationId xmlns:p14="http://schemas.microsoft.com/office/powerpoint/2010/main" val="39138679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45" name="Rectangle 44"/>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42" name="Rectangle 41"/>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43" name="Rectangle 42"/>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10" name="TextBox 9"/>
          <p:cNvSpPr txBox="1"/>
          <p:nvPr/>
        </p:nvSpPr>
        <p:spPr>
          <a:xfrm>
            <a:off x="152400" y="83403"/>
            <a:ext cx="8862770" cy="830997"/>
          </a:xfrm>
          <a:prstGeom prst="rect">
            <a:avLst/>
          </a:prstGeom>
          <a:noFill/>
        </p:spPr>
        <p:txBody>
          <a:bodyPr wrap="square" rtlCol="0">
            <a:spAutoFit/>
          </a:bodyPr>
          <a:lstStyle/>
          <a:p>
            <a:pPr marL="457200" indent="-457200">
              <a:buFont typeface="+mj-lt"/>
              <a:buAutoNum type="arabicPeriod" startAt="2"/>
            </a:pPr>
            <a:r>
              <a:rPr lang="en-US" sz="2400" dirty="0"/>
              <a:t>Self-care performance is shaped by specific </a:t>
            </a:r>
            <a:r>
              <a:rPr lang="en-US" sz="2400" dirty="0" smtClean="0"/>
              <a:t/>
            </a:r>
            <a:br>
              <a:rPr lang="en-US" sz="2400" dirty="0" smtClean="0"/>
            </a:br>
            <a:r>
              <a:rPr lang="en-US" sz="2400" dirty="0" smtClean="0"/>
              <a:t>“</a:t>
            </a:r>
            <a:r>
              <a:rPr lang="en-US" sz="2400" dirty="0"/>
              <a:t>work system” factors </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5" y="0"/>
            <a:ext cx="9214585" cy="6910938"/>
          </a:xfrm>
          <a:prstGeom prst="rect">
            <a:avLst/>
          </a:prstGeom>
        </p:spPr>
      </p:pic>
      <p:sp>
        <p:nvSpPr>
          <p:cNvPr id="29"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17</a:t>
            </a:fld>
            <a:endParaRPr lang="en-US" altLang="en-US" sz="1400" dirty="0">
              <a:solidFill>
                <a:srgbClr val="000000"/>
              </a:solidFill>
            </a:endParaRPr>
          </a:p>
        </p:txBody>
      </p:sp>
    </p:spTree>
    <p:extLst>
      <p:ext uri="{BB962C8B-B14F-4D97-AF65-F5344CB8AC3E}">
        <p14:creationId xmlns:p14="http://schemas.microsoft.com/office/powerpoint/2010/main" val="26907972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42" name="Rectangle 41"/>
          <p:cNvSpPr/>
          <p:nvPr/>
        </p:nvSpPr>
        <p:spPr bwMode="auto">
          <a:xfrm>
            <a:off x="0" y="6858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43" name="Rectangle 42"/>
          <p:cNvSpPr/>
          <p:nvPr/>
        </p:nvSpPr>
        <p:spPr bwMode="auto">
          <a:xfrm>
            <a:off x="457200" y="6858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46" name="Oval 45"/>
          <p:cNvSpPr/>
          <p:nvPr/>
        </p:nvSpPr>
        <p:spPr>
          <a:xfrm>
            <a:off x="431335" y="5513911"/>
            <a:ext cx="379851" cy="379851"/>
          </a:xfrm>
          <a:prstGeom prst="ellipse">
            <a:avLst/>
          </a:prstGeom>
          <a:solidFill>
            <a:srgbClr val="C7E6A4"/>
          </a:solidFill>
          <a:ln w="635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008000"/>
                </a:solidFill>
              </a:rPr>
              <a:t>#</a:t>
            </a:r>
            <a:endParaRPr lang="en-US" b="1" dirty="0">
              <a:solidFill>
                <a:srgbClr val="008000"/>
              </a:solidFill>
            </a:endParaRPr>
          </a:p>
        </p:txBody>
      </p:sp>
      <p:sp>
        <p:nvSpPr>
          <p:cNvPr id="47" name="TextBox 46"/>
          <p:cNvSpPr txBox="1"/>
          <p:nvPr/>
        </p:nvSpPr>
        <p:spPr>
          <a:xfrm>
            <a:off x="871545" y="5563748"/>
            <a:ext cx="2100255" cy="369332"/>
          </a:xfrm>
          <a:prstGeom prst="rect">
            <a:avLst/>
          </a:prstGeom>
          <a:noFill/>
        </p:spPr>
        <p:txBody>
          <a:bodyPr wrap="none" rtlCol="0">
            <a:spAutoFit/>
          </a:bodyPr>
          <a:lstStyle/>
          <a:p>
            <a:r>
              <a:rPr lang="en-US" dirty="0" smtClean="0">
                <a:solidFill>
                  <a:srgbClr val="008000"/>
                </a:solidFill>
              </a:rPr>
              <a:t>facilitating factor</a:t>
            </a:r>
            <a:endParaRPr lang="en-US" dirty="0">
              <a:solidFill>
                <a:srgbClr val="008000"/>
              </a:solidFill>
            </a:endParaRPr>
          </a:p>
        </p:txBody>
      </p:sp>
      <p:sp>
        <p:nvSpPr>
          <p:cNvPr id="103" name="Oval 102"/>
          <p:cNvSpPr/>
          <p:nvPr/>
        </p:nvSpPr>
        <p:spPr>
          <a:xfrm>
            <a:off x="448713" y="6063206"/>
            <a:ext cx="345094" cy="345094"/>
          </a:xfrm>
          <a:prstGeom prst="ellipse">
            <a:avLst/>
          </a:prstGeom>
          <a:solidFill>
            <a:srgbClr val="FFA3A3"/>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a:t>
            </a:r>
            <a:endParaRPr lang="en-US" b="1" dirty="0">
              <a:solidFill>
                <a:srgbClr val="C00000"/>
              </a:solidFill>
            </a:endParaRPr>
          </a:p>
        </p:txBody>
      </p:sp>
      <p:sp>
        <p:nvSpPr>
          <p:cNvPr id="104" name="TextBox 103"/>
          <p:cNvSpPr txBox="1"/>
          <p:nvPr/>
        </p:nvSpPr>
        <p:spPr>
          <a:xfrm>
            <a:off x="899980" y="6081303"/>
            <a:ext cx="1997663" cy="369332"/>
          </a:xfrm>
          <a:prstGeom prst="rect">
            <a:avLst/>
          </a:prstGeom>
          <a:noFill/>
        </p:spPr>
        <p:txBody>
          <a:bodyPr wrap="none" rtlCol="0">
            <a:spAutoFit/>
          </a:bodyPr>
          <a:lstStyle/>
          <a:p>
            <a:r>
              <a:rPr lang="en-US" dirty="0" smtClean="0">
                <a:solidFill>
                  <a:srgbClr val="C00000"/>
                </a:solidFill>
              </a:rPr>
              <a:t>impeding factor</a:t>
            </a:r>
            <a:endParaRPr lang="en-US" dirty="0">
              <a:solidFill>
                <a:srgbClr val="C00000"/>
              </a:solidFill>
            </a:endParaRPr>
          </a:p>
        </p:txBody>
      </p:sp>
      <p:sp>
        <p:nvSpPr>
          <p:cNvPr id="125" name="Rectangle 124"/>
          <p:cNvSpPr/>
          <p:nvPr/>
        </p:nvSpPr>
        <p:spPr bwMode="auto">
          <a:xfrm>
            <a:off x="0" y="0"/>
            <a:ext cx="9144000" cy="6858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126" name="TextBox 125"/>
          <p:cNvSpPr txBox="1"/>
          <p:nvPr/>
        </p:nvSpPr>
        <p:spPr>
          <a:xfrm>
            <a:off x="60922" y="119060"/>
            <a:ext cx="9022156" cy="461665"/>
          </a:xfrm>
          <a:prstGeom prst="rect">
            <a:avLst/>
          </a:prstGeom>
          <a:noFill/>
        </p:spPr>
        <p:txBody>
          <a:bodyPr wrap="square" rtlCol="0">
            <a:spAutoFit/>
          </a:bodyPr>
          <a:lstStyle/>
          <a:p>
            <a:r>
              <a:rPr lang="en-US" sz="2400" dirty="0" smtClean="0"/>
              <a:t>An 85 year old woman with heart failure</a:t>
            </a:r>
          </a:p>
        </p:txBody>
      </p:sp>
      <p:pic>
        <p:nvPicPr>
          <p:cNvPr id="142" name="Picture 141"/>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18554" t="15556" r="21324" b="5324"/>
          <a:stretch/>
        </p:blipFill>
        <p:spPr>
          <a:xfrm>
            <a:off x="60922" y="1810133"/>
            <a:ext cx="3654430" cy="3606888"/>
          </a:xfrm>
          <a:prstGeom prst="rect">
            <a:avLst/>
          </a:prstGeom>
        </p:spPr>
      </p:pic>
      <p:grpSp>
        <p:nvGrpSpPr>
          <p:cNvPr id="6" name="Group 5"/>
          <p:cNvGrpSpPr/>
          <p:nvPr/>
        </p:nvGrpSpPr>
        <p:grpSpPr>
          <a:xfrm>
            <a:off x="1371600" y="1066800"/>
            <a:ext cx="7340878" cy="2619651"/>
            <a:chOff x="1371600" y="1066800"/>
            <a:chExt cx="7340878" cy="2619651"/>
          </a:xfrm>
        </p:grpSpPr>
        <p:sp>
          <p:nvSpPr>
            <p:cNvPr id="50" name="Oval 49"/>
            <p:cNvSpPr/>
            <p:nvPr/>
          </p:nvSpPr>
          <p:spPr>
            <a:xfrm>
              <a:off x="3908117" y="1106466"/>
              <a:ext cx="259222" cy="259222"/>
            </a:xfrm>
            <a:prstGeom prst="ellipse">
              <a:avLst/>
            </a:prstGeom>
            <a:solidFill>
              <a:srgbClr val="C7E6A4"/>
            </a:solidFill>
            <a:ln w="635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008000"/>
                  </a:solidFill>
                </a:rPr>
                <a:t>1</a:t>
              </a:r>
              <a:endParaRPr lang="en-US" sz="1600" b="1" dirty="0">
                <a:solidFill>
                  <a:srgbClr val="008000"/>
                </a:solidFill>
              </a:endParaRPr>
            </a:p>
          </p:txBody>
        </p:sp>
        <p:sp>
          <p:nvSpPr>
            <p:cNvPr id="51" name="TextBox 50"/>
            <p:cNvSpPr txBox="1"/>
            <p:nvPr/>
          </p:nvSpPr>
          <p:spPr>
            <a:xfrm>
              <a:off x="4202910" y="1066800"/>
              <a:ext cx="4509568" cy="338554"/>
            </a:xfrm>
            <a:prstGeom prst="rect">
              <a:avLst/>
            </a:prstGeom>
            <a:noFill/>
          </p:spPr>
          <p:txBody>
            <a:bodyPr wrap="none" rtlCol="0">
              <a:spAutoFit/>
            </a:bodyPr>
            <a:lstStyle/>
            <a:p>
              <a:r>
                <a:rPr lang="en-US" sz="1600" dirty="0" smtClean="0">
                  <a:solidFill>
                    <a:srgbClr val="000000"/>
                  </a:solidFill>
                </a:rPr>
                <a:t>Although she </a:t>
              </a:r>
              <a:r>
                <a:rPr lang="en-US" sz="1600" b="1" dirty="0" smtClean="0">
                  <a:solidFill>
                    <a:srgbClr val="008000"/>
                  </a:solidFill>
                </a:rPr>
                <a:t>knows</a:t>
              </a:r>
              <a:r>
                <a:rPr lang="en-US" sz="1600" dirty="0" smtClean="0">
                  <a:solidFill>
                    <a:srgbClr val="000000"/>
                  </a:solidFill>
                </a:rPr>
                <a:t> importance of exercise</a:t>
              </a:r>
              <a:endParaRPr lang="en-US" sz="1600" dirty="0">
                <a:solidFill>
                  <a:srgbClr val="000000"/>
                </a:solidFill>
              </a:endParaRPr>
            </a:p>
          </p:txBody>
        </p:sp>
        <p:sp>
          <p:nvSpPr>
            <p:cNvPr id="144" name="Oval 143"/>
            <p:cNvSpPr/>
            <p:nvPr/>
          </p:nvSpPr>
          <p:spPr>
            <a:xfrm>
              <a:off x="1371600" y="3427229"/>
              <a:ext cx="259222" cy="259222"/>
            </a:xfrm>
            <a:prstGeom prst="ellipse">
              <a:avLst/>
            </a:prstGeom>
            <a:solidFill>
              <a:srgbClr val="C7E6A4"/>
            </a:solidFill>
            <a:ln w="635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008000"/>
                  </a:solidFill>
                </a:rPr>
                <a:t>1</a:t>
              </a:r>
              <a:endParaRPr lang="en-US" sz="1600" b="1" dirty="0">
                <a:solidFill>
                  <a:srgbClr val="008000"/>
                </a:solidFill>
              </a:endParaRPr>
            </a:p>
          </p:txBody>
        </p:sp>
      </p:grpSp>
      <p:grpSp>
        <p:nvGrpSpPr>
          <p:cNvPr id="7" name="Group 6"/>
          <p:cNvGrpSpPr/>
          <p:nvPr/>
        </p:nvGrpSpPr>
        <p:grpSpPr>
          <a:xfrm>
            <a:off x="1501211" y="1434020"/>
            <a:ext cx="5755959" cy="2498752"/>
            <a:chOff x="1501211" y="1434020"/>
            <a:chExt cx="5755959" cy="2498752"/>
          </a:xfrm>
        </p:grpSpPr>
        <p:sp>
          <p:nvSpPr>
            <p:cNvPr id="54" name="TextBox 53"/>
            <p:cNvSpPr txBox="1"/>
            <p:nvPr/>
          </p:nvSpPr>
          <p:spPr>
            <a:xfrm>
              <a:off x="4212747" y="1434020"/>
              <a:ext cx="3044423" cy="338554"/>
            </a:xfrm>
            <a:prstGeom prst="rect">
              <a:avLst/>
            </a:prstGeom>
            <a:noFill/>
          </p:spPr>
          <p:txBody>
            <a:bodyPr wrap="none" rtlCol="0">
              <a:spAutoFit/>
            </a:bodyPr>
            <a:lstStyle/>
            <a:p>
              <a:r>
                <a:rPr lang="en-US" sz="1600" dirty="0" smtClean="0">
                  <a:solidFill>
                    <a:srgbClr val="000000"/>
                  </a:solidFill>
                </a:rPr>
                <a:t>and is </a:t>
              </a:r>
              <a:r>
                <a:rPr lang="en-US" sz="1600" b="1" dirty="0" smtClean="0">
                  <a:solidFill>
                    <a:srgbClr val="008000"/>
                  </a:solidFill>
                </a:rPr>
                <a:t>motivated</a:t>
              </a:r>
              <a:r>
                <a:rPr lang="en-US" sz="1600" dirty="0" smtClean="0">
                  <a:solidFill>
                    <a:srgbClr val="000000"/>
                  </a:solidFill>
                </a:rPr>
                <a:t> to exercise,</a:t>
              </a:r>
              <a:endParaRPr lang="en-US" sz="1600" dirty="0">
                <a:solidFill>
                  <a:srgbClr val="000000"/>
                </a:solidFill>
              </a:endParaRPr>
            </a:p>
          </p:txBody>
        </p:sp>
        <p:sp>
          <p:nvSpPr>
            <p:cNvPr id="145" name="Oval 144"/>
            <p:cNvSpPr/>
            <p:nvPr/>
          </p:nvSpPr>
          <p:spPr>
            <a:xfrm>
              <a:off x="1501211" y="3673550"/>
              <a:ext cx="259222" cy="259222"/>
            </a:xfrm>
            <a:prstGeom prst="ellipse">
              <a:avLst/>
            </a:prstGeom>
            <a:solidFill>
              <a:srgbClr val="C7E6A4"/>
            </a:solidFill>
            <a:ln w="635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008000"/>
                  </a:solidFill>
                </a:rPr>
                <a:t>2</a:t>
              </a:r>
              <a:endParaRPr lang="en-US" sz="1600" b="1" dirty="0">
                <a:solidFill>
                  <a:srgbClr val="008000"/>
                </a:solidFill>
              </a:endParaRPr>
            </a:p>
          </p:txBody>
        </p:sp>
        <p:sp>
          <p:nvSpPr>
            <p:cNvPr id="160" name="Oval 159"/>
            <p:cNvSpPr/>
            <p:nvPr/>
          </p:nvSpPr>
          <p:spPr>
            <a:xfrm>
              <a:off x="3908117" y="1487810"/>
              <a:ext cx="259222" cy="259222"/>
            </a:xfrm>
            <a:prstGeom prst="ellipse">
              <a:avLst/>
            </a:prstGeom>
            <a:solidFill>
              <a:srgbClr val="C7E6A4"/>
            </a:solidFill>
            <a:ln w="635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008000"/>
                  </a:solidFill>
                </a:rPr>
                <a:t>2</a:t>
              </a:r>
              <a:endParaRPr lang="en-US" sz="1600" b="1" dirty="0">
                <a:solidFill>
                  <a:srgbClr val="008000"/>
                </a:solidFill>
              </a:endParaRPr>
            </a:p>
          </p:txBody>
        </p:sp>
      </p:grpSp>
      <p:grpSp>
        <p:nvGrpSpPr>
          <p:cNvPr id="5" name="Group 4"/>
          <p:cNvGrpSpPr/>
          <p:nvPr/>
        </p:nvGrpSpPr>
        <p:grpSpPr>
          <a:xfrm>
            <a:off x="742211" y="1810133"/>
            <a:ext cx="6882240" cy="1067767"/>
            <a:chOff x="742211" y="1810133"/>
            <a:chExt cx="6882240" cy="1067767"/>
          </a:xfrm>
        </p:grpSpPr>
        <p:sp>
          <p:nvSpPr>
            <p:cNvPr id="56" name="TextBox 55"/>
            <p:cNvSpPr txBox="1"/>
            <p:nvPr/>
          </p:nvSpPr>
          <p:spPr>
            <a:xfrm>
              <a:off x="4216146" y="1810133"/>
              <a:ext cx="3408305" cy="338554"/>
            </a:xfrm>
            <a:prstGeom prst="rect">
              <a:avLst/>
            </a:prstGeom>
            <a:noFill/>
          </p:spPr>
          <p:txBody>
            <a:bodyPr wrap="none" rtlCol="0">
              <a:spAutoFit/>
            </a:bodyPr>
            <a:lstStyle/>
            <a:p>
              <a:r>
                <a:rPr lang="en-US" sz="1600" b="1" dirty="0" smtClean="0">
                  <a:solidFill>
                    <a:srgbClr val="C00000"/>
                  </a:solidFill>
                </a:rPr>
                <a:t>walking is difficult </a:t>
              </a:r>
              <a:r>
                <a:rPr lang="en-US" sz="1600" dirty="0" smtClean="0">
                  <a:solidFill>
                    <a:srgbClr val="000000"/>
                  </a:solidFill>
                </a:rPr>
                <a:t>for the patient</a:t>
              </a:r>
              <a:endParaRPr lang="en-US" sz="1600" dirty="0">
                <a:solidFill>
                  <a:srgbClr val="000000"/>
                </a:solidFill>
              </a:endParaRPr>
            </a:p>
          </p:txBody>
        </p:sp>
        <p:sp>
          <p:nvSpPr>
            <p:cNvPr id="146" name="Oval 145"/>
            <p:cNvSpPr/>
            <p:nvPr/>
          </p:nvSpPr>
          <p:spPr>
            <a:xfrm>
              <a:off x="742211" y="2618678"/>
              <a:ext cx="259222" cy="259222"/>
            </a:xfrm>
            <a:prstGeom prst="ellipse">
              <a:avLst/>
            </a:prstGeom>
            <a:solidFill>
              <a:srgbClr val="FFA3A3"/>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C00000"/>
                  </a:solidFill>
                </a:rPr>
                <a:t>3</a:t>
              </a:r>
            </a:p>
          </p:txBody>
        </p:sp>
        <p:sp>
          <p:nvSpPr>
            <p:cNvPr id="161" name="Oval 160"/>
            <p:cNvSpPr/>
            <p:nvPr/>
          </p:nvSpPr>
          <p:spPr>
            <a:xfrm>
              <a:off x="3908117" y="1868633"/>
              <a:ext cx="259222" cy="259222"/>
            </a:xfrm>
            <a:prstGeom prst="ellipse">
              <a:avLst/>
            </a:prstGeom>
            <a:solidFill>
              <a:srgbClr val="FFA3A3"/>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C00000"/>
                  </a:solidFill>
                </a:rPr>
                <a:t>3</a:t>
              </a:r>
            </a:p>
          </p:txBody>
        </p:sp>
      </p:grpSp>
      <p:grpSp>
        <p:nvGrpSpPr>
          <p:cNvPr id="8" name="Group 7"/>
          <p:cNvGrpSpPr/>
          <p:nvPr/>
        </p:nvGrpSpPr>
        <p:grpSpPr>
          <a:xfrm>
            <a:off x="1687583" y="2195358"/>
            <a:ext cx="6732117" cy="1494142"/>
            <a:chOff x="1687583" y="2195358"/>
            <a:chExt cx="6732117" cy="1494142"/>
          </a:xfrm>
        </p:grpSpPr>
        <p:sp>
          <p:nvSpPr>
            <p:cNvPr id="58" name="TextBox 57"/>
            <p:cNvSpPr txBox="1"/>
            <p:nvPr/>
          </p:nvSpPr>
          <p:spPr>
            <a:xfrm>
              <a:off x="4232335" y="2195358"/>
              <a:ext cx="4187365" cy="338554"/>
            </a:xfrm>
            <a:prstGeom prst="rect">
              <a:avLst/>
            </a:prstGeom>
            <a:noFill/>
          </p:spPr>
          <p:txBody>
            <a:bodyPr wrap="none" rtlCol="0">
              <a:spAutoFit/>
            </a:bodyPr>
            <a:lstStyle/>
            <a:p>
              <a:r>
                <a:rPr lang="en-US" sz="1600" dirty="0" smtClean="0">
                  <a:solidFill>
                    <a:srgbClr val="000000"/>
                  </a:solidFill>
                </a:rPr>
                <a:t>due to </a:t>
              </a:r>
              <a:r>
                <a:rPr lang="en-US" sz="1600" b="1" dirty="0" smtClean="0">
                  <a:solidFill>
                    <a:srgbClr val="C00000"/>
                  </a:solidFill>
                </a:rPr>
                <a:t>physical impairment</a:t>
              </a:r>
              <a:r>
                <a:rPr lang="en-US" sz="1600" b="1" dirty="0" smtClean="0">
                  <a:solidFill>
                    <a:srgbClr val="000000"/>
                  </a:solidFill>
                </a:rPr>
                <a:t> </a:t>
              </a:r>
              <a:r>
                <a:rPr lang="en-US" sz="1600" dirty="0" smtClean="0">
                  <a:solidFill>
                    <a:srgbClr val="000000"/>
                  </a:solidFill>
                </a:rPr>
                <a:t>and </a:t>
              </a:r>
              <a:r>
                <a:rPr lang="en-US" sz="1600" b="1" dirty="0" smtClean="0">
                  <a:solidFill>
                    <a:srgbClr val="C00000"/>
                  </a:solidFill>
                </a:rPr>
                <a:t>fatigue</a:t>
              </a:r>
              <a:r>
                <a:rPr lang="en-US" sz="1600" dirty="0" smtClean="0">
                  <a:solidFill>
                    <a:srgbClr val="C00000"/>
                  </a:solidFill>
                </a:rPr>
                <a:t>.</a:t>
              </a:r>
              <a:endParaRPr lang="en-US" sz="1600" dirty="0">
                <a:solidFill>
                  <a:srgbClr val="C00000"/>
                </a:solidFill>
              </a:endParaRPr>
            </a:p>
          </p:txBody>
        </p:sp>
        <p:sp>
          <p:nvSpPr>
            <p:cNvPr id="147" name="Oval 146"/>
            <p:cNvSpPr/>
            <p:nvPr/>
          </p:nvSpPr>
          <p:spPr>
            <a:xfrm>
              <a:off x="1687583" y="3430278"/>
              <a:ext cx="259222" cy="259222"/>
            </a:xfrm>
            <a:prstGeom prst="ellipse">
              <a:avLst/>
            </a:prstGeom>
            <a:solidFill>
              <a:srgbClr val="FFA3A3"/>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C00000"/>
                  </a:solidFill>
                </a:rPr>
                <a:t>4</a:t>
              </a:r>
            </a:p>
          </p:txBody>
        </p:sp>
        <p:sp>
          <p:nvSpPr>
            <p:cNvPr id="162" name="Oval 161"/>
            <p:cNvSpPr/>
            <p:nvPr/>
          </p:nvSpPr>
          <p:spPr>
            <a:xfrm>
              <a:off x="3908117" y="2251948"/>
              <a:ext cx="259222" cy="259222"/>
            </a:xfrm>
            <a:prstGeom prst="ellipse">
              <a:avLst/>
            </a:prstGeom>
            <a:solidFill>
              <a:srgbClr val="FFA3A3"/>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C00000"/>
                  </a:solidFill>
                </a:rPr>
                <a:t>4</a:t>
              </a:r>
            </a:p>
          </p:txBody>
        </p:sp>
      </p:grpSp>
      <p:grpSp>
        <p:nvGrpSpPr>
          <p:cNvPr id="9" name="Group 8"/>
          <p:cNvGrpSpPr/>
          <p:nvPr/>
        </p:nvGrpSpPr>
        <p:grpSpPr>
          <a:xfrm>
            <a:off x="1020683" y="2546629"/>
            <a:ext cx="5713301" cy="338554"/>
            <a:chOff x="1020683" y="2546629"/>
            <a:chExt cx="5713301" cy="338554"/>
          </a:xfrm>
        </p:grpSpPr>
        <p:sp>
          <p:nvSpPr>
            <p:cNvPr id="60" name="TextBox 59"/>
            <p:cNvSpPr txBox="1"/>
            <p:nvPr/>
          </p:nvSpPr>
          <p:spPr>
            <a:xfrm>
              <a:off x="4218552" y="2546629"/>
              <a:ext cx="2515432" cy="338554"/>
            </a:xfrm>
            <a:prstGeom prst="rect">
              <a:avLst/>
            </a:prstGeom>
            <a:noFill/>
          </p:spPr>
          <p:txBody>
            <a:bodyPr wrap="none" rtlCol="0">
              <a:spAutoFit/>
            </a:bodyPr>
            <a:lstStyle/>
            <a:p>
              <a:r>
                <a:rPr lang="en-US" sz="1600" dirty="0" smtClean="0">
                  <a:solidFill>
                    <a:srgbClr val="000000"/>
                  </a:solidFill>
                </a:rPr>
                <a:t>However, she can </a:t>
              </a:r>
              <a:r>
                <a:rPr lang="en-US" sz="1600" b="1" dirty="0" smtClean="0">
                  <a:solidFill>
                    <a:srgbClr val="008000"/>
                  </a:solidFill>
                </a:rPr>
                <a:t>swim</a:t>
              </a:r>
              <a:endParaRPr lang="en-US" sz="1600" b="1" dirty="0">
                <a:solidFill>
                  <a:srgbClr val="008000"/>
                </a:solidFill>
              </a:endParaRPr>
            </a:p>
          </p:txBody>
        </p:sp>
        <p:sp>
          <p:nvSpPr>
            <p:cNvPr id="148" name="Oval 147"/>
            <p:cNvSpPr/>
            <p:nvPr/>
          </p:nvSpPr>
          <p:spPr>
            <a:xfrm>
              <a:off x="1020683" y="2625908"/>
              <a:ext cx="259222" cy="259222"/>
            </a:xfrm>
            <a:prstGeom prst="ellipse">
              <a:avLst/>
            </a:prstGeom>
            <a:solidFill>
              <a:srgbClr val="C7E6A4"/>
            </a:solidFill>
            <a:ln w="635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008000"/>
                  </a:solidFill>
                </a:rPr>
                <a:t>5</a:t>
              </a:r>
              <a:endParaRPr lang="en-US" sz="1600" b="1" dirty="0">
                <a:solidFill>
                  <a:srgbClr val="008000"/>
                </a:solidFill>
              </a:endParaRPr>
            </a:p>
          </p:txBody>
        </p:sp>
        <p:sp>
          <p:nvSpPr>
            <p:cNvPr id="163" name="Oval 162"/>
            <p:cNvSpPr/>
            <p:nvPr/>
          </p:nvSpPr>
          <p:spPr>
            <a:xfrm>
              <a:off x="3919681" y="2606486"/>
              <a:ext cx="259222" cy="259222"/>
            </a:xfrm>
            <a:prstGeom prst="ellipse">
              <a:avLst/>
            </a:prstGeom>
            <a:solidFill>
              <a:srgbClr val="C7E6A4"/>
            </a:solidFill>
            <a:ln w="635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008000"/>
                  </a:solidFill>
                </a:rPr>
                <a:t>5</a:t>
              </a:r>
              <a:endParaRPr lang="en-US" sz="1600" b="1" dirty="0">
                <a:solidFill>
                  <a:srgbClr val="008000"/>
                </a:solidFill>
              </a:endParaRPr>
            </a:p>
          </p:txBody>
        </p:sp>
      </p:grpSp>
      <p:grpSp>
        <p:nvGrpSpPr>
          <p:cNvPr id="193" name="Group 192"/>
          <p:cNvGrpSpPr/>
          <p:nvPr/>
        </p:nvGrpSpPr>
        <p:grpSpPr>
          <a:xfrm>
            <a:off x="2638421" y="2880296"/>
            <a:ext cx="6505579" cy="1207197"/>
            <a:chOff x="2638421" y="2880296"/>
            <a:chExt cx="6505579" cy="1207197"/>
          </a:xfrm>
        </p:grpSpPr>
        <p:sp>
          <p:nvSpPr>
            <p:cNvPr id="62" name="TextBox 61"/>
            <p:cNvSpPr txBox="1"/>
            <p:nvPr/>
          </p:nvSpPr>
          <p:spPr>
            <a:xfrm>
              <a:off x="4217651" y="2880296"/>
              <a:ext cx="4926349" cy="338554"/>
            </a:xfrm>
            <a:prstGeom prst="rect">
              <a:avLst/>
            </a:prstGeom>
            <a:noFill/>
          </p:spPr>
          <p:txBody>
            <a:bodyPr wrap="none" rtlCol="0">
              <a:spAutoFit/>
            </a:bodyPr>
            <a:lstStyle/>
            <a:p>
              <a:r>
                <a:rPr lang="en-US" sz="1600" dirty="0" smtClean="0">
                  <a:solidFill>
                    <a:srgbClr val="000000"/>
                  </a:solidFill>
                </a:rPr>
                <a:t>and has </a:t>
              </a:r>
              <a:r>
                <a:rPr lang="en-US" sz="1600" b="1" dirty="0" smtClean="0">
                  <a:solidFill>
                    <a:srgbClr val="008000"/>
                  </a:solidFill>
                </a:rPr>
                <a:t>access </a:t>
              </a:r>
              <a:r>
                <a:rPr lang="en-US" sz="1600" dirty="0" smtClean="0">
                  <a:solidFill>
                    <a:srgbClr val="000000"/>
                  </a:solidFill>
                </a:rPr>
                <a:t>to an outdoor </a:t>
              </a:r>
              <a:r>
                <a:rPr lang="en-US" sz="1600" b="1" dirty="0" smtClean="0">
                  <a:solidFill>
                    <a:srgbClr val="008000"/>
                  </a:solidFill>
                </a:rPr>
                <a:t>community pool</a:t>
              </a:r>
              <a:r>
                <a:rPr lang="en-US" sz="1600" dirty="0" smtClean="0">
                  <a:solidFill>
                    <a:srgbClr val="000000"/>
                  </a:solidFill>
                </a:rPr>
                <a:t>.</a:t>
              </a:r>
              <a:endParaRPr lang="en-US" sz="1600" dirty="0">
                <a:solidFill>
                  <a:srgbClr val="000000"/>
                </a:solidFill>
              </a:endParaRPr>
            </a:p>
          </p:txBody>
        </p:sp>
        <p:sp>
          <p:nvSpPr>
            <p:cNvPr id="150" name="Oval 149"/>
            <p:cNvSpPr/>
            <p:nvPr/>
          </p:nvSpPr>
          <p:spPr>
            <a:xfrm>
              <a:off x="2638421" y="3828271"/>
              <a:ext cx="259222" cy="259222"/>
            </a:xfrm>
            <a:prstGeom prst="ellipse">
              <a:avLst/>
            </a:prstGeom>
            <a:solidFill>
              <a:srgbClr val="C7E6A4"/>
            </a:solidFill>
            <a:ln w="635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008000"/>
                  </a:solidFill>
                </a:rPr>
                <a:t>6</a:t>
              </a:r>
              <a:endParaRPr lang="en-US" sz="1600" b="1" dirty="0">
                <a:solidFill>
                  <a:srgbClr val="008000"/>
                </a:solidFill>
              </a:endParaRPr>
            </a:p>
          </p:txBody>
        </p:sp>
        <p:sp>
          <p:nvSpPr>
            <p:cNvPr id="164" name="Oval 163"/>
            <p:cNvSpPr/>
            <p:nvPr/>
          </p:nvSpPr>
          <p:spPr>
            <a:xfrm>
              <a:off x="3919681" y="2944346"/>
              <a:ext cx="259222" cy="259222"/>
            </a:xfrm>
            <a:prstGeom prst="ellipse">
              <a:avLst/>
            </a:prstGeom>
            <a:solidFill>
              <a:srgbClr val="C7E6A4"/>
            </a:solidFill>
            <a:ln w="635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008000"/>
                  </a:solidFill>
                </a:rPr>
                <a:t>6</a:t>
              </a:r>
              <a:endParaRPr lang="en-US" sz="1600" b="1" dirty="0">
                <a:solidFill>
                  <a:srgbClr val="008000"/>
                </a:solidFill>
              </a:endParaRPr>
            </a:p>
          </p:txBody>
        </p:sp>
      </p:grpSp>
      <p:grpSp>
        <p:nvGrpSpPr>
          <p:cNvPr id="194" name="Group 193"/>
          <p:cNvGrpSpPr/>
          <p:nvPr/>
        </p:nvGrpSpPr>
        <p:grpSpPr>
          <a:xfrm>
            <a:off x="2505136" y="2625961"/>
            <a:ext cx="4381739" cy="970545"/>
            <a:chOff x="2505136" y="2625961"/>
            <a:chExt cx="4381739" cy="970545"/>
          </a:xfrm>
        </p:grpSpPr>
        <p:sp>
          <p:nvSpPr>
            <p:cNvPr id="64" name="TextBox 63"/>
            <p:cNvSpPr txBox="1"/>
            <p:nvPr/>
          </p:nvSpPr>
          <p:spPr>
            <a:xfrm>
              <a:off x="4233585" y="3257952"/>
              <a:ext cx="2653290" cy="338554"/>
            </a:xfrm>
            <a:prstGeom prst="rect">
              <a:avLst/>
            </a:prstGeom>
            <a:noFill/>
          </p:spPr>
          <p:txBody>
            <a:bodyPr wrap="none" rtlCol="0">
              <a:spAutoFit/>
            </a:bodyPr>
            <a:lstStyle/>
            <a:p>
              <a:r>
                <a:rPr lang="en-US" sz="1600" dirty="0" smtClean="0">
                  <a:solidFill>
                    <a:srgbClr val="000000"/>
                  </a:solidFill>
                </a:rPr>
                <a:t>Although she </a:t>
              </a:r>
              <a:r>
                <a:rPr lang="en-US" sz="1600" b="1" dirty="0" smtClean="0">
                  <a:solidFill>
                    <a:srgbClr val="C00000"/>
                  </a:solidFill>
                </a:rPr>
                <a:t>has no car</a:t>
              </a:r>
              <a:r>
                <a:rPr lang="en-US" sz="1600" dirty="0" smtClean="0">
                  <a:solidFill>
                    <a:srgbClr val="000000"/>
                  </a:solidFill>
                </a:rPr>
                <a:t>,</a:t>
              </a:r>
              <a:endParaRPr lang="en-US" sz="1600" dirty="0">
                <a:solidFill>
                  <a:srgbClr val="000000"/>
                </a:solidFill>
              </a:endParaRPr>
            </a:p>
          </p:txBody>
        </p:sp>
        <p:sp>
          <p:nvSpPr>
            <p:cNvPr id="152" name="Oval 151"/>
            <p:cNvSpPr/>
            <p:nvPr/>
          </p:nvSpPr>
          <p:spPr>
            <a:xfrm>
              <a:off x="2505136" y="2625961"/>
              <a:ext cx="259222" cy="259222"/>
            </a:xfrm>
            <a:prstGeom prst="ellipse">
              <a:avLst/>
            </a:prstGeom>
            <a:solidFill>
              <a:srgbClr val="FFA3A3"/>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C00000"/>
                  </a:solidFill>
                </a:rPr>
                <a:t>7</a:t>
              </a:r>
            </a:p>
          </p:txBody>
        </p:sp>
        <p:sp>
          <p:nvSpPr>
            <p:cNvPr id="165" name="Oval 164"/>
            <p:cNvSpPr/>
            <p:nvPr/>
          </p:nvSpPr>
          <p:spPr>
            <a:xfrm>
              <a:off x="3919681" y="3311863"/>
              <a:ext cx="259222" cy="259222"/>
            </a:xfrm>
            <a:prstGeom prst="ellipse">
              <a:avLst/>
            </a:prstGeom>
            <a:solidFill>
              <a:srgbClr val="FFA3A3"/>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C00000"/>
                  </a:solidFill>
                </a:rPr>
                <a:t>7</a:t>
              </a:r>
            </a:p>
          </p:txBody>
        </p:sp>
      </p:grpSp>
      <p:grpSp>
        <p:nvGrpSpPr>
          <p:cNvPr id="195" name="Group 194"/>
          <p:cNvGrpSpPr/>
          <p:nvPr/>
        </p:nvGrpSpPr>
        <p:grpSpPr>
          <a:xfrm>
            <a:off x="2148909" y="3406888"/>
            <a:ext cx="6058758" cy="541031"/>
            <a:chOff x="2148909" y="3406888"/>
            <a:chExt cx="6058758" cy="541031"/>
          </a:xfrm>
        </p:grpSpPr>
        <p:sp>
          <p:nvSpPr>
            <p:cNvPr id="66" name="TextBox 65"/>
            <p:cNvSpPr txBox="1"/>
            <p:nvPr/>
          </p:nvSpPr>
          <p:spPr>
            <a:xfrm>
              <a:off x="4219075" y="3609365"/>
              <a:ext cx="3988592" cy="338554"/>
            </a:xfrm>
            <a:prstGeom prst="rect">
              <a:avLst/>
            </a:prstGeom>
            <a:noFill/>
          </p:spPr>
          <p:txBody>
            <a:bodyPr wrap="none" rtlCol="0">
              <a:spAutoFit/>
            </a:bodyPr>
            <a:lstStyle/>
            <a:p>
              <a:r>
                <a:rPr lang="en-US" sz="1600" dirty="0" smtClean="0">
                  <a:solidFill>
                    <a:srgbClr val="000000"/>
                  </a:solidFill>
                </a:rPr>
                <a:t>her </a:t>
              </a:r>
              <a:r>
                <a:rPr lang="en-US" sz="1600" b="1" dirty="0" smtClean="0">
                  <a:solidFill>
                    <a:srgbClr val="008000"/>
                  </a:solidFill>
                </a:rPr>
                <a:t>son</a:t>
              </a:r>
              <a:r>
                <a:rPr lang="en-US" sz="1600" dirty="0" smtClean="0">
                  <a:solidFill>
                    <a:srgbClr val="000000"/>
                  </a:solidFill>
                </a:rPr>
                <a:t> drives her there in the summer.</a:t>
              </a:r>
              <a:endParaRPr lang="en-US" sz="1600" dirty="0">
                <a:solidFill>
                  <a:srgbClr val="000000"/>
                </a:solidFill>
              </a:endParaRPr>
            </a:p>
          </p:txBody>
        </p:sp>
        <p:sp>
          <p:nvSpPr>
            <p:cNvPr id="153" name="Oval 152"/>
            <p:cNvSpPr/>
            <p:nvPr/>
          </p:nvSpPr>
          <p:spPr>
            <a:xfrm>
              <a:off x="2148909" y="3406888"/>
              <a:ext cx="259222" cy="259222"/>
            </a:xfrm>
            <a:prstGeom prst="ellipse">
              <a:avLst/>
            </a:prstGeom>
            <a:solidFill>
              <a:srgbClr val="C7E6A4"/>
            </a:solidFill>
            <a:ln w="635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008000"/>
                  </a:solidFill>
                </a:rPr>
                <a:t>8</a:t>
              </a:r>
              <a:endParaRPr lang="en-US" sz="1600" b="1" dirty="0">
                <a:solidFill>
                  <a:srgbClr val="008000"/>
                </a:solidFill>
              </a:endParaRPr>
            </a:p>
          </p:txBody>
        </p:sp>
        <p:sp>
          <p:nvSpPr>
            <p:cNvPr id="166" name="Oval 165"/>
            <p:cNvSpPr/>
            <p:nvPr/>
          </p:nvSpPr>
          <p:spPr>
            <a:xfrm>
              <a:off x="3919681" y="3649031"/>
              <a:ext cx="259222" cy="259222"/>
            </a:xfrm>
            <a:prstGeom prst="ellipse">
              <a:avLst/>
            </a:prstGeom>
            <a:solidFill>
              <a:srgbClr val="C7E6A4"/>
            </a:solidFill>
            <a:ln w="635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008000"/>
                  </a:solidFill>
                </a:rPr>
                <a:t>8</a:t>
              </a:r>
              <a:endParaRPr lang="en-US" sz="1600" b="1" dirty="0">
                <a:solidFill>
                  <a:srgbClr val="008000"/>
                </a:solidFill>
              </a:endParaRPr>
            </a:p>
          </p:txBody>
        </p:sp>
      </p:grpSp>
      <p:grpSp>
        <p:nvGrpSpPr>
          <p:cNvPr id="196" name="Group 195"/>
          <p:cNvGrpSpPr/>
          <p:nvPr/>
        </p:nvGrpSpPr>
        <p:grpSpPr>
          <a:xfrm>
            <a:off x="635389" y="3872799"/>
            <a:ext cx="6727136" cy="423637"/>
            <a:chOff x="635389" y="3872799"/>
            <a:chExt cx="6727136" cy="423637"/>
          </a:xfrm>
        </p:grpSpPr>
        <p:sp>
          <p:nvSpPr>
            <p:cNvPr id="68" name="TextBox 67"/>
            <p:cNvSpPr txBox="1"/>
            <p:nvPr/>
          </p:nvSpPr>
          <p:spPr>
            <a:xfrm>
              <a:off x="4231540" y="3957882"/>
              <a:ext cx="3130985" cy="338554"/>
            </a:xfrm>
            <a:prstGeom prst="rect">
              <a:avLst/>
            </a:prstGeom>
            <a:noFill/>
          </p:spPr>
          <p:txBody>
            <a:bodyPr wrap="none" rtlCol="0">
              <a:spAutoFit/>
            </a:bodyPr>
            <a:lstStyle/>
            <a:p>
              <a:r>
                <a:rPr lang="en-US" sz="1600" dirty="0" smtClean="0">
                  <a:solidFill>
                    <a:srgbClr val="000000"/>
                  </a:solidFill>
                </a:rPr>
                <a:t>When the </a:t>
              </a:r>
              <a:r>
                <a:rPr lang="en-US" sz="1600" b="1" dirty="0" smtClean="0">
                  <a:solidFill>
                    <a:srgbClr val="C00000"/>
                  </a:solidFill>
                </a:rPr>
                <a:t>weather gets cold</a:t>
              </a:r>
              <a:r>
                <a:rPr lang="en-US" sz="1600" dirty="0" smtClean="0">
                  <a:solidFill>
                    <a:srgbClr val="000000"/>
                  </a:solidFill>
                </a:rPr>
                <a:t>, </a:t>
              </a:r>
              <a:endParaRPr lang="en-US" sz="1600" dirty="0">
                <a:solidFill>
                  <a:srgbClr val="000000"/>
                </a:solidFill>
              </a:endParaRPr>
            </a:p>
          </p:txBody>
        </p:sp>
        <p:sp>
          <p:nvSpPr>
            <p:cNvPr id="154" name="Oval 153"/>
            <p:cNvSpPr/>
            <p:nvPr/>
          </p:nvSpPr>
          <p:spPr>
            <a:xfrm>
              <a:off x="635389" y="3872799"/>
              <a:ext cx="259222" cy="259222"/>
            </a:xfrm>
            <a:prstGeom prst="ellipse">
              <a:avLst/>
            </a:prstGeom>
            <a:solidFill>
              <a:srgbClr val="FFA3A3"/>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C00000"/>
                  </a:solidFill>
                </a:rPr>
                <a:t>9</a:t>
              </a:r>
            </a:p>
          </p:txBody>
        </p:sp>
        <p:sp>
          <p:nvSpPr>
            <p:cNvPr id="167" name="Oval 166"/>
            <p:cNvSpPr/>
            <p:nvPr/>
          </p:nvSpPr>
          <p:spPr>
            <a:xfrm>
              <a:off x="3926405" y="3985439"/>
              <a:ext cx="259222" cy="259222"/>
            </a:xfrm>
            <a:prstGeom prst="ellipse">
              <a:avLst/>
            </a:prstGeom>
            <a:solidFill>
              <a:srgbClr val="FFA3A3"/>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C00000"/>
                  </a:solidFill>
                </a:rPr>
                <a:t>9</a:t>
              </a:r>
            </a:p>
          </p:txBody>
        </p:sp>
      </p:grpSp>
      <p:grpSp>
        <p:nvGrpSpPr>
          <p:cNvPr id="201" name="Group 200"/>
          <p:cNvGrpSpPr/>
          <p:nvPr/>
        </p:nvGrpSpPr>
        <p:grpSpPr>
          <a:xfrm>
            <a:off x="2450401" y="4305700"/>
            <a:ext cx="4568624" cy="540620"/>
            <a:chOff x="2450401" y="4305700"/>
            <a:chExt cx="4568624" cy="540620"/>
          </a:xfrm>
        </p:grpSpPr>
        <p:sp>
          <p:nvSpPr>
            <p:cNvPr id="70" name="TextBox 69"/>
            <p:cNvSpPr txBox="1"/>
            <p:nvPr/>
          </p:nvSpPr>
          <p:spPr>
            <a:xfrm>
              <a:off x="4200625" y="4305700"/>
              <a:ext cx="2818400" cy="338554"/>
            </a:xfrm>
            <a:prstGeom prst="rect">
              <a:avLst/>
            </a:prstGeom>
            <a:noFill/>
          </p:spPr>
          <p:txBody>
            <a:bodyPr wrap="none" rtlCol="0">
              <a:spAutoFit/>
            </a:bodyPr>
            <a:lstStyle/>
            <a:p>
              <a:r>
                <a:rPr lang="en-US" sz="1600" dirty="0" smtClean="0">
                  <a:solidFill>
                    <a:srgbClr val="000000"/>
                  </a:solidFill>
                </a:rPr>
                <a:t>this outdoor </a:t>
              </a:r>
              <a:r>
                <a:rPr lang="en-US" sz="1600" b="1" dirty="0" smtClean="0">
                  <a:solidFill>
                    <a:srgbClr val="C00000"/>
                  </a:solidFill>
                </a:rPr>
                <a:t>pool is closed</a:t>
              </a:r>
              <a:r>
                <a:rPr lang="en-US" sz="1600" dirty="0" smtClean="0">
                  <a:solidFill>
                    <a:srgbClr val="000000"/>
                  </a:solidFill>
                </a:rPr>
                <a:t>.</a:t>
              </a:r>
              <a:endParaRPr lang="en-US" sz="1600" dirty="0">
                <a:solidFill>
                  <a:srgbClr val="000000"/>
                </a:solidFill>
              </a:endParaRPr>
            </a:p>
          </p:txBody>
        </p:sp>
        <p:grpSp>
          <p:nvGrpSpPr>
            <p:cNvPr id="200" name="Group 199"/>
            <p:cNvGrpSpPr/>
            <p:nvPr/>
          </p:nvGrpSpPr>
          <p:grpSpPr>
            <a:xfrm>
              <a:off x="2450401" y="4538543"/>
              <a:ext cx="386644" cy="307777"/>
              <a:chOff x="2450401" y="4538543"/>
              <a:chExt cx="386644" cy="307777"/>
            </a:xfrm>
          </p:grpSpPr>
          <p:sp>
            <p:nvSpPr>
              <p:cNvPr id="155" name="Oval 154"/>
              <p:cNvSpPr/>
              <p:nvPr/>
            </p:nvSpPr>
            <p:spPr>
              <a:xfrm>
                <a:off x="2508810" y="4555536"/>
                <a:ext cx="259222" cy="259222"/>
              </a:xfrm>
              <a:prstGeom prst="ellipse">
                <a:avLst/>
              </a:prstGeom>
              <a:solidFill>
                <a:srgbClr val="FFA3A3"/>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C00000"/>
                  </a:solidFill>
                </a:endParaRPr>
              </a:p>
            </p:txBody>
          </p:sp>
          <p:sp>
            <p:nvSpPr>
              <p:cNvPr id="4" name="TextBox 3"/>
              <p:cNvSpPr txBox="1"/>
              <p:nvPr/>
            </p:nvSpPr>
            <p:spPr>
              <a:xfrm>
                <a:off x="2450401" y="4538543"/>
                <a:ext cx="386644" cy="307777"/>
              </a:xfrm>
              <a:prstGeom prst="rect">
                <a:avLst/>
              </a:prstGeom>
              <a:noFill/>
            </p:spPr>
            <p:txBody>
              <a:bodyPr wrap="none" rtlCol="0">
                <a:spAutoFit/>
              </a:bodyPr>
              <a:lstStyle/>
              <a:p>
                <a:r>
                  <a:rPr lang="en-US" sz="1400" b="1" dirty="0" smtClean="0">
                    <a:solidFill>
                      <a:srgbClr val="C00000"/>
                    </a:solidFill>
                  </a:rPr>
                  <a:t>10</a:t>
                </a:r>
                <a:endParaRPr lang="en-US" sz="1400" b="1" dirty="0">
                  <a:solidFill>
                    <a:srgbClr val="C00000"/>
                  </a:solidFill>
                </a:endParaRPr>
              </a:p>
            </p:txBody>
          </p:sp>
        </p:grpSp>
        <p:grpSp>
          <p:nvGrpSpPr>
            <p:cNvPr id="10" name="Group 9"/>
            <p:cNvGrpSpPr/>
            <p:nvPr/>
          </p:nvGrpSpPr>
          <p:grpSpPr>
            <a:xfrm>
              <a:off x="3872936" y="4328708"/>
              <a:ext cx="386644" cy="307777"/>
              <a:chOff x="3872936" y="4328708"/>
              <a:chExt cx="386644" cy="307777"/>
            </a:xfrm>
          </p:grpSpPr>
          <p:sp>
            <p:nvSpPr>
              <p:cNvPr id="169" name="Oval 168"/>
              <p:cNvSpPr/>
              <p:nvPr/>
            </p:nvSpPr>
            <p:spPr>
              <a:xfrm>
                <a:off x="3931345" y="4345701"/>
                <a:ext cx="259222" cy="259222"/>
              </a:xfrm>
              <a:prstGeom prst="ellipse">
                <a:avLst/>
              </a:prstGeom>
              <a:solidFill>
                <a:srgbClr val="FFA3A3"/>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C00000"/>
                  </a:solidFill>
                </a:endParaRPr>
              </a:p>
            </p:txBody>
          </p:sp>
          <p:sp>
            <p:nvSpPr>
              <p:cNvPr id="170" name="TextBox 169"/>
              <p:cNvSpPr txBox="1"/>
              <p:nvPr/>
            </p:nvSpPr>
            <p:spPr>
              <a:xfrm>
                <a:off x="3872936" y="4328708"/>
                <a:ext cx="386644" cy="307777"/>
              </a:xfrm>
              <a:prstGeom prst="rect">
                <a:avLst/>
              </a:prstGeom>
              <a:noFill/>
            </p:spPr>
            <p:txBody>
              <a:bodyPr wrap="none" rtlCol="0">
                <a:spAutoFit/>
              </a:bodyPr>
              <a:lstStyle/>
              <a:p>
                <a:r>
                  <a:rPr lang="en-US" sz="1400" b="1" dirty="0" smtClean="0">
                    <a:solidFill>
                      <a:srgbClr val="C00000"/>
                    </a:solidFill>
                  </a:rPr>
                  <a:t>10</a:t>
                </a:r>
                <a:endParaRPr lang="en-US" sz="1400" b="1" dirty="0">
                  <a:solidFill>
                    <a:srgbClr val="C00000"/>
                  </a:solidFill>
                </a:endParaRPr>
              </a:p>
            </p:txBody>
          </p:sp>
        </p:grpSp>
      </p:grpSp>
      <p:grpSp>
        <p:nvGrpSpPr>
          <p:cNvPr id="192" name="Group 191"/>
          <p:cNvGrpSpPr/>
          <p:nvPr/>
        </p:nvGrpSpPr>
        <p:grpSpPr>
          <a:xfrm>
            <a:off x="2837045" y="4522221"/>
            <a:ext cx="6157484" cy="461814"/>
            <a:chOff x="2837045" y="4522221"/>
            <a:chExt cx="6157484" cy="461814"/>
          </a:xfrm>
        </p:grpSpPr>
        <p:sp>
          <p:nvSpPr>
            <p:cNvPr id="72" name="TextBox 71"/>
            <p:cNvSpPr txBox="1"/>
            <p:nvPr/>
          </p:nvSpPr>
          <p:spPr>
            <a:xfrm>
              <a:off x="4204435" y="4645481"/>
              <a:ext cx="4790094" cy="338554"/>
            </a:xfrm>
            <a:prstGeom prst="rect">
              <a:avLst/>
            </a:prstGeom>
            <a:noFill/>
          </p:spPr>
          <p:txBody>
            <a:bodyPr wrap="none" rtlCol="0">
              <a:spAutoFit/>
            </a:bodyPr>
            <a:lstStyle/>
            <a:p>
              <a:r>
                <a:rPr lang="en-US" sz="1600" dirty="0" smtClean="0">
                  <a:solidFill>
                    <a:srgbClr val="000000"/>
                  </a:solidFill>
                </a:rPr>
                <a:t>She does have </a:t>
              </a:r>
              <a:r>
                <a:rPr lang="en-US" sz="1600" b="1" dirty="0" smtClean="0">
                  <a:solidFill>
                    <a:srgbClr val="008000"/>
                  </a:solidFill>
                </a:rPr>
                <a:t>access to a local gym</a:t>
              </a:r>
              <a:r>
                <a:rPr lang="en-US" sz="1600" dirty="0" smtClean="0">
                  <a:solidFill>
                    <a:srgbClr val="000000"/>
                  </a:solidFill>
                </a:rPr>
                <a:t> w/ pool.</a:t>
              </a:r>
              <a:endParaRPr lang="en-US" sz="1600" dirty="0">
                <a:solidFill>
                  <a:srgbClr val="000000"/>
                </a:solidFill>
              </a:endParaRPr>
            </a:p>
          </p:txBody>
        </p:sp>
        <p:grpSp>
          <p:nvGrpSpPr>
            <p:cNvPr id="191" name="Group 190"/>
            <p:cNvGrpSpPr/>
            <p:nvPr/>
          </p:nvGrpSpPr>
          <p:grpSpPr>
            <a:xfrm>
              <a:off x="2837045" y="4522221"/>
              <a:ext cx="386644" cy="307777"/>
              <a:chOff x="2837045" y="4522221"/>
              <a:chExt cx="386644" cy="307777"/>
            </a:xfrm>
          </p:grpSpPr>
          <p:sp>
            <p:nvSpPr>
              <p:cNvPr id="156" name="Oval 155"/>
              <p:cNvSpPr/>
              <p:nvPr/>
            </p:nvSpPr>
            <p:spPr>
              <a:xfrm>
                <a:off x="2897643" y="4538543"/>
                <a:ext cx="259222" cy="259222"/>
              </a:xfrm>
              <a:prstGeom prst="ellipse">
                <a:avLst/>
              </a:prstGeom>
              <a:solidFill>
                <a:srgbClr val="C7E6A4"/>
              </a:solidFill>
              <a:ln w="635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solidFill>
                    <a:srgbClr val="008000"/>
                  </a:solidFill>
                </a:endParaRPr>
              </a:p>
            </p:txBody>
          </p:sp>
          <p:sp>
            <p:nvSpPr>
              <p:cNvPr id="157" name="TextBox 156"/>
              <p:cNvSpPr txBox="1"/>
              <p:nvPr/>
            </p:nvSpPr>
            <p:spPr>
              <a:xfrm>
                <a:off x="2837045" y="4522221"/>
                <a:ext cx="386644" cy="307777"/>
              </a:xfrm>
              <a:prstGeom prst="rect">
                <a:avLst/>
              </a:prstGeom>
              <a:noFill/>
            </p:spPr>
            <p:txBody>
              <a:bodyPr wrap="none" rtlCol="0">
                <a:spAutoFit/>
              </a:bodyPr>
              <a:lstStyle/>
              <a:p>
                <a:r>
                  <a:rPr lang="en-US" sz="1400" b="1" dirty="0" smtClean="0">
                    <a:solidFill>
                      <a:srgbClr val="008000"/>
                    </a:solidFill>
                  </a:rPr>
                  <a:t>11</a:t>
                </a:r>
                <a:endParaRPr lang="en-US" sz="1400" b="1" dirty="0">
                  <a:solidFill>
                    <a:srgbClr val="008000"/>
                  </a:solidFill>
                </a:endParaRPr>
              </a:p>
            </p:txBody>
          </p:sp>
        </p:grpSp>
        <p:grpSp>
          <p:nvGrpSpPr>
            <p:cNvPr id="174" name="Group 173"/>
            <p:cNvGrpSpPr/>
            <p:nvPr/>
          </p:nvGrpSpPr>
          <p:grpSpPr>
            <a:xfrm>
              <a:off x="3881086" y="4673423"/>
              <a:ext cx="386644" cy="307777"/>
              <a:chOff x="3881086" y="4673423"/>
              <a:chExt cx="386644" cy="307777"/>
            </a:xfrm>
          </p:grpSpPr>
          <p:sp>
            <p:nvSpPr>
              <p:cNvPr id="172" name="Oval 171"/>
              <p:cNvSpPr/>
              <p:nvPr/>
            </p:nvSpPr>
            <p:spPr>
              <a:xfrm>
                <a:off x="3941684" y="4689745"/>
                <a:ext cx="259222" cy="259222"/>
              </a:xfrm>
              <a:prstGeom prst="ellipse">
                <a:avLst/>
              </a:prstGeom>
              <a:solidFill>
                <a:srgbClr val="C7E6A4"/>
              </a:solidFill>
              <a:ln w="635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solidFill>
                    <a:srgbClr val="008000"/>
                  </a:solidFill>
                </a:endParaRPr>
              </a:p>
            </p:txBody>
          </p:sp>
          <p:sp>
            <p:nvSpPr>
              <p:cNvPr id="173" name="TextBox 172"/>
              <p:cNvSpPr txBox="1"/>
              <p:nvPr/>
            </p:nvSpPr>
            <p:spPr>
              <a:xfrm>
                <a:off x="3881086" y="4673423"/>
                <a:ext cx="386644" cy="307777"/>
              </a:xfrm>
              <a:prstGeom prst="rect">
                <a:avLst/>
              </a:prstGeom>
              <a:noFill/>
            </p:spPr>
            <p:txBody>
              <a:bodyPr wrap="none" rtlCol="0">
                <a:spAutoFit/>
              </a:bodyPr>
              <a:lstStyle/>
              <a:p>
                <a:r>
                  <a:rPr lang="en-US" sz="1400" b="1" dirty="0" smtClean="0">
                    <a:solidFill>
                      <a:srgbClr val="008000"/>
                    </a:solidFill>
                  </a:rPr>
                  <a:t>11</a:t>
                </a:r>
                <a:endParaRPr lang="en-US" sz="1400" b="1" dirty="0">
                  <a:solidFill>
                    <a:srgbClr val="008000"/>
                  </a:solidFill>
                </a:endParaRPr>
              </a:p>
            </p:txBody>
          </p:sp>
        </p:grpSp>
      </p:grpSp>
      <p:grpSp>
        <p:nvGrpSpPr>
          <p:cNvPr id="185" name="Group 184"/>
          <p:cNvGrpSpPr/>
          <p:nvPr/>
        </p:nvGrpSpPr>
        <p:grpSpPr>
          <a:xfrm>
            <a:off x="1629174" y="4343814"/>
            <a:ext cx="7286226" cy="2021743"/>
            <a:chOff x="1629174" y="4343814"/>
            <a:chExt cx="7286226" cy="2021743"/>
          </a:xfrm>
        </p:grpSpPr>
        <p:sp>
          <p:nvSpPr>
            <p:cNvPr id="74" name="TextBox 73"/>
            <p:cNvSpPr txBox="1"/>
            <p:nvPr/>
          </p:nvSpPr>
          <p:spPr>
            <a:xfrm>
              <a:off x="4221789" y="5042118"/>
              <a:ext cx="4693611" cy="1323439"/>
            </a:xfrm>
            <a:prstGeom prst="rect">
              <a:avLst/>
            </a:prstGeom>
            <a:noFill/>
          </p:spPr>
          <p:txBody>
            <a:bodyPr wrap="square" rtlCol="0">
              <a:spAutoFit/>
            </a:bodyPr>
            <a:lstStyle/>
            <a:p>
              <a:r>
                <a:rPr lang="en-US" sz="1600" dirty="0" smtClean="0">
                  <a:solidFill>
                    <a:srgbClr val="000000"/>
                  </a:solidFill>
                </a:rPr>
                <a:t>However, she chooses not to go there because </a:t>
              </a:r>
              <a:r>
                <a:rPr lang="en-US" sz="1600" b="1" dirty="0" smtClean="0">
                  <a:solidFill>
                    <a:srgbClr val="C00000"/>
                  </a:solidFill>
                </a:rPr>
                <a:t>the gym’s other patrons tend to be younger </a:t>
              </a:r>
              <a:r>
                <a:rPr lang="en-US" sz="1600" dirty="0" smtClean="0">
                  <a:solidFill>
                    <a:srgbClr val="000000"/>
                  </a:solidFill>
                </a:rPr>
                <a:t>and she is self-conscious about what they will think when they see all her surgical scars.</a:t>
              </a:r>
              <a:endParaRPr lang="en-US" sz="1600" dirty="0">
                <a:solidFill>
                  <a:srgbClr val="000000"/>
                </a:solidFill>
              </a:endParaRPr>
            </a:p>
          </p:txBody>
        </p:sp>
        <p:grpSp>
          <p:nvGrpSpPr>
            <p:cNvPr id="177" name="Group 176"/>
            <p:cNvGrpSpPr/>
            <p:nvPr/>
          </p:nvGrpSpPr>
          <p:grpSpPr>
            <a:xfrm>
              <a:off x="1629174" y="4343814"/>
              <a:ext cx="386644" cy="307777"/>
              <a:chOff x="1629174" y="4343814"/>
              <a:chExt cx="386644" cy="307777"/>
            </a:xfrm>
          </p:grpSpPr>
          <p:sp>
            <p:nvSpPr>
              <p:cNvPr id="158" name="Oval 157"/>
              <p:cNvSpPr/>
              <p:nvPr/>
            </p:nvSpPr>
            <p:spPr>
              <a:xfrm>
                <a:off x="1687583" y="4360807"/>
                <a:ext cx="259222" cy="259222"/>
              </a:xfrm>
              <a:prstGeom prst="ellipse">
                <a:avLst/>
              </a:prstGeom>
              <a:solidFill>
                <a:srgbClr val="FFA3A3"/>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C00000"/>
                  </a:solidFill>
                </a:endParaRPr>
              </a:p>
            </p:txBody>
          </p:sp>
          <p:sp>
            <p:nvSpPr>
              <p:cNvPr id="159" name="TextBox 158"/>
              <p:cNvSpPr txBox="1"/>
              <p:nvPr/>
            </p:nvSpPr>
            <p:spPr>
              <a:xfrm>
                <a:off x="1629174" y="4343814"/>
                <a:ext cx="386644" cy="307777"/>
              </a:xfrm>
              <a:prstGeom prst="rect">
                <a:avLst/>
              </a:prstGeom>
              <a:noFill/>
            </p:spPr>
            <p:txBody>
              <a:bodyPr wrap="none" rtlCol="0">
                <a:spAutoFit/>
              </a:bodyPr>
              <a:lstStyle/>
              <a:p>
                <a:r>
                  <a:rPr lang="en-US" sz="1400" b="1" dirty="0" smtClean="0">
                    <a:solidFill>
                      <a:srgbClr val="C00000"/>
                    </a:solidFill>
                  </a:rPr>
                  <a:t>12</a:t>
                </a:r>
                <a:endParaRPr lang="en-US" sz="1400" b="1" dirty="0">
                  <a:solidFill>
                    <a:srgbClr val="C00000"/>
                  </a:solidFill>
                </a:endParaRPr>
              </a:p>
            </p:txBody>
          </p:sp>
        </p:grpSp>
        <p:grpSp>
          <p:nvGrpSpPr>
            <p:cNvPr id="182" name="Group 181"/>
            <p:cNvGrpSpPr/>
            <p:nvPr/>
          </p:nvGrpSpPr>
          <p:grpSpPr>
            <a:xfrm>
              <a:off x="3886450" y="5052278"/>
              <a:ext cx="386644" cy="307777"/>
              <a:chOff x="1629174" y="4343814"/>
              <a:chExt cx="386644" cy="307777"/>
            </a:xfrm>
          </p:grpSpPr>
          <p:sp>
            <p:nvSpPr>
              <p:cNvPr id="183" name="Oval 182"/>
              <p:cNvSpPr/>
              <p:nvPr/>
            </p:nvSpPr>
            <p:spPr>
              <a:xfrm>
                <a:off x="1687583" y="4360807"/>
                <a:ext cx="259222" cy="259222"/>
              </a:xfrm>
              <a:prstGeom prst="ellipse">
                <a:avLst/>
              </a:prstGeom>
              <a:solidFill>
                <a:srgbClr val="FFA3A3"/>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C00000"/>
                  </a:solidFill>
                </a:endParaRPr>
              </a:p>
            </p:txBody>
          </p:sp>
          <p:sp>
            <p:nvSpPr>
              <p:cNvPr id="184" name="TextBox 183"/>
              <p:cNvSpPr txBox="1"/>
              <p:nvPr/>
            </p:nvSpPr>
            <p:spPr>
              <a:xfrm>
                <a:off x="1629174" y="4343814"/>
                <a:ext cx="386644" cy="307777"/>
              </a:xfrm>
              <a:prstGeom prst="rect">
                <a:avLst/>
              </a:prstGeom>
              <a:noFill/>
            </p:spPr>
            <p:txBody>
              <a:bodyPr wrap="none" rtlCol="0">
                <a:spAutoFit/>
              </a:bodyPr>
              <a:lstStyle/>
              <a:p>
                <a:r>
                  <a:rPr lang="en-US" sz="1400" b="1" dirty="0" smtClean="0">
                    <a:solidFill>
                      <a:srgbClr val="C00000"/>
                    </a:solidFill>
                  </a:rPr>
                  <a:t>12</a:t>
                </a:r>
                <a:endParaRPr lang="en-US" sz="1400" b="1" dirty="0">
                  <a:solidFill>
                    <a:srgbClr val="C00000"/>
                  </a:solidFill>
                </a:endParaRPr>
              </a:p>
            </p:txBody>
          </p:sp>
        </p:grpSp>
      </p:grpSp>
      <p:sp>
        <p:nvSpPr>
          <p:cNvPr id="202" name="TextBox 201"/>
          <p:cNvSpPr txBox="1"/>
          <p:nvPr/>
        </p:nvSpPr>
        <p:spPr>
          <a:xfrm>
            <a:off x="609600" y="3349823"/>
            <a:ext cx="797013" cy="307777"/>
          </a:xfrm>
          <a:prstGeom prst="rect">
            <a:avLst/>
          </a:prstGeom>
          <a:noFill/>
        </p:spPr>
        <p:txBody>
          <a:bodyPr wrap="none" rtlCol="0">
            <a:spAutoFit/>
          </a:bodyPr>
          <a:lstStyle/>
          <a:p>
            <a:r>
              <a:rPr lang="en-US" sz="1400" dirty="0" smtClean="0">
                <a:solidFill>
                  <a:srgbClr val="000000"/>
                </a:solidFill>
              </a:rPr>
              <a:t>Patient</a:t>
            </a:r>
            <a:endParaRPr lang="en-US" sz="1400" dirty="0">
              <a:solidFill>
                <a:srgbClr val="000000"/>
              </a:solidFill>
            </a:endParaRPr>
          </a:p>
        </p:txBody>
      </p:sp>
      <p:sp>
        <p:nvSpPr>
          <p:cNvPr id="203" name="TextBox 202"/>
          <p:cNvSpPr txBox="1"/>
          <p:nvPr/>
        </p:nvSpPr>
        <p:spPr>
          <a:xfrm>
            <a:off x="2329447" y="3355473"/>
            <a:ext cx="500458" cy="307777"/>
          </a:xfrm>
          <a:prstGeom prst="rect">
            <a:avLst/>
          </a:prstGeom>
          <a:noFill/>
        </p:spPr>
        <p:txBody>
          <a:bodyPr wrap="none" rtlCol="0">
            <a:spAutoFit/>
          </a:bodyPr>
          <a:lstStyle/>
          <a:p>
            <a:r>
              <a:rPr lang="en-US" sz="1400" dirty="0" smtClean="0">
                <a:solidFill>
                  <a:srgbClr val="000000"/>
                </a:solidFill>
              </a:rPr>
              <a:t>Son</a:t>
            </a:r>
            <a:endParaRPr lang="en-US" sz="1400" dirty="0">
              <a:solidFill>
                <a:srgbClr val="000000"/>
              </a:solidFill>
            </a:endParaRPr>
          </a:p>
        </p:txBody>
      </p:sp>
      <p:sp>
        <p:nvSpPr>
          <p:cNvPr id="205"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18</a:t>
            </a:fld>
            <a:endParaRPr lang="en-US" altLang="en-US" sz="1400" dirty="0">
              <a:solidFill>
                <a:srgbClr val="000000"/>
              </a:solidFill>
            </a:endParaRPr>
          </a:p>
        </p:txBody>
      </p:sp>
    </p:spTree>
    <p:extLst>
      <p:ext uri="{BB962C8B-B14F-4D97-AF65-F5344CB8AC3E}">
        <p14:creationId xmlns:p14="http://schemas.microsoft.com/office/powerpoint/2010/main" val="732927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93"/>
                                        </p:tgtEl>
                                        <p:attrNameLst>
                                          <p:attrName>style.visibility</p:attrName>
                                        </p:attrNameLst>
                                      </p:cBhvr>
                                      <p:to>
                                        <p:strVal val="visible"/>
                                      </p:to>
                                    </p:set>
                                    <p:anim calcmode="lin" valueType="num">
                                      <p:cBhvr additive="base">
                                        <p:cTn id="37" dur="500" fill="hold"/>
                                        <p:tgtEl>
                                          <p:spTgt spid="193"/>
                                        </p:tgtEl>
                                        <p:attrNameLst>
                                          <p:attrName>ppt_x</p:attrName>
                                        </p:attrNameLst>
                                      </p:cBhvr>
                                      <p:tavLst>
                                        <p:tav tm="0">
                                          <p:val>
                                            <p:strVal val="#ppt_x"/>
                                          </p:val>
                                        </p:tav>
                                        <p:tav tm="100000">
                                          <p:val>
                                            <p:strVal val="#ppt_x"/>
                                          </p:val>
                                        </p:tav>
                                      </p:tavLst>
                                    </p:anim>
                                    <p:anim calcmode="lin" valueType="num">
                                      <p:cBhvr additive="base">
                                        <p:cTn id="38" dur="500" fill="hold"/>
                                        <p:tgtEl>
                                          <p:spTgt spid="19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94"/>
                                        </p:tgtEl>
                                        <p:attrNameLst>
                                          <p:attrName>style.visibility</p:attrName>
                                        </p:attrNameLst>
                                      </p:cBhvr>
                                      <p:to>
                                        <p:strVal val="visible"/>
                                      </p:to>
                                    </p:set>
                                    <p:anim calcmode="lin" valueType="num">
                                      <p:cBhvr additive="base">
                                        <p:cTn id="43" dur="500" fill="hold"/>
                                        <p:tgtEl>
                                          <p:spTgt spid="194"/>
                                        </p:tgtEl>
                                        <p:attrNameLst>
                                          <p:attrName>ppt_x</p:attrName>
                                        </p:attrNameLst>
                                      </p:cBhvr>
                                      <p:tavLst>
                                        <p:tav tm="0">
                                          <p:val>
                                            <p:strVal val="#ppt_x"/>
                                          </p:val>
                                        </p:tav>
                                        <p:tav tm="100000">
                                          <p:val>
                                            <p:strVal val="#ppt_x"/>
                                          </p:val>
                                        </p:tav>
                                      </p:tavLst>
                                    </p:anim>
                                    <p:anim calcmode="lin" valueType="num">
                                      <p:cBhvr additive="base">
                                        <p:cTn id="44" dur="500" fill="hold"/>
                                        <p:tgtEl>
                                          <p:spTgt spid="19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95"/>
                                        </p:tgtEl>
                                        <p:attrNameLst>
                                          <p:attrName>style.visibility</p:attrName>
                                        </p:attrNameLst>
                                      </p:cBhvr>
                                      <p:to>
                                        <p:strVal val="visible"/>
                                      </p:to>
                                    </p:set>
                                    <p:anim calcmode="lin" valueType="num">
                                      <p:cBhvr additive="base">
                                        <p:cTn id="49" dur="500" fill="hold"/>
                                        <p:tgtEl>
                                          <p:spTgt spid="195"/>
                                        </p:tgtEl>
                                        <p:attrNameLst>
                                          <p:attrName>ppt_x</p:attrName>
                                        </p:attrNameLst>
                                      </p:cBhvr>
                                      <p:tavLst>
                                        <p:tav tm="0">
                                          <p:val>
                                            <p:strVal val="#ppt_x"/>
                                          </p:val>
                                        </p:tav>
                                        <p:tav tm="100000">
                                          <p:val>
                                            <p:strVal val="#ppt_x"/>
                                          </p:val>
                                        </p:tav>
                                      </p:tavLst>
                                    </p:anim>
                                    <p:anim calcmode="lin" valueType="num">
                                      <p:cBhvr additive="base">
                                        <p:cTn id="50" dur="500" fill="hold"/>
                                        <p:tgtEl>
                                          <p:spTgt spid="195"/>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96"/>
                                        </p:tgtEl>
                                        <p:attrNameLst>
                                          <p:attrName>style.visibility</p:attrName>
                                        </p:attrNameLst>
                                      </p:cBhvr>
                                      <p:to>
                                        <p:strVal val="visible"/>
                                      </p:to>
                                    </p:set>
                                    <p:anim calcmode="lin" valueType="num">
                                      <p:cBhvr additive="base">
                                        <p:cTn id="55" dur="500" fill="hold"/>
                                        <p:tgtEl>
                                          <p:spTgt spid="196"/>
                                        </p:tgtEl>
                                        <p:attrNameLst>
                                          <p:attrName>ppt_x</p:attrName>
                                        </p:attrNameLst>
                                      </p:cBhvr>
                                      <p:tavLst>
                                        <p:tav tm="0">
                                          <p:val>
                                            <p:strVal val="#ppt_x"/>
                                          </p:val>
                                        </p:tav>
                                        <p:tav tm="100000">
                                          <p:val>
                                            <p:strVal val="#ppt_x"/>
                                          </p:val>
                                        </p:tav>
                                      </p:tavLst>
                                    </p:anim>
                                    <p:anim calcmode="lin" valueType="num">
                                      <p:cBhvr additive="base">
                                        <p:cTn id="56" dur="500" fill="hold"/>
                                        <p:tgtEl>
                                          <p:spTgt spid="19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01"/>
                                        </p:tgtEl>
                                        <p:attrNameLst>
                                          <p:attrName>style.visibility</p:attrName>
                                        </p:attrNameLst>
                                      </p:cBhvr>
                                      <p:to>
                                        <p:strVal val="visible"/>
                                      </p:to>
                                    </p:set>
                                    <p:anim calcmode="lin" valueType="num">
                                      <p:cBhvr additive="base">
                                        <p:cTn id="61" dur="500" fill="hold"/>
                                        <p:tgtEl>
                                          <p:spTgt spid="201"/>
                                        </p:tgtEl>
                                        <p:attrNameLst>
                                          <p:attrName>ppt_x</p:attrName>
                                        </p:attrNameLst>
                                      </p:cBhvr>
                                      <p:tavLst>
                                        <p:tav tm="0">
                                          <p:val>
                                            <p:strVal val="#ppt_x"/>
                                          </p:val>
                                        </p:tav>
                                        <p:tav tm="100000">
                                          <p:val>
                                            <p:strVal val="#ppt_x"/>
                                          </p:val>
                                        </p:tav>
                                      </p:tavLst>
                                    </p:anim>
                                    <p:anim calcmode="lin" valueType="num">
                                      <p:cBhvr additive="base">
                                        <p:cTn id="62" dur="500" fill="hold"/>
                                        <p:tgtEl>
                                          <p:spTgt spid="201"/>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92"/>
                                        </p:tgtEl>
                                        <p:attrNameLst>
                                          <p:attrName>style.visibility</p:attrName>
                                        </p:attrNameLst>
                                      </p:cBhvr>
                                      <p:to>
                                        <p:strVal val="visible"/>
                                      </p:to>
                                    </p:set>
                                    <p:anim calcmode="lin" valueType="num">
                                      <p:cBhvr additive="base">
                                        <p:cTn id="67" dur="500" fill="hold"/>
                                        <p:tgtEl>
                                          <p:spTgt spid="192"/>
                                        </p:tgtEl>
                                        <p:attrNameLst>
                                          <p:attrName>ppt_x</p:attrName>
                                        </p:attrNameLst>
                                      </p:cBhvr>
                                      <p:tavLst>
                                        <p:tav tm="0">
                                          <p:val>
                                            <p:strVal val="#ppt_x"/>
                                          </p:val>
                                        </p:tav>
                                        <p:tav tm="100000">
                                          <p:val>
                                            <p:strVal val="#ppt_x"/>
                                          </p:val>
                                        </p:tav>
                                      </p:tavLst>
                                    </p:anim>
                                    <p:anim calcmode="lin" valueType="num">
                                      <p:cBhvr additive="base">
                                        <p:cTn id="68" dur="500" fill="hold"/>
                                        <p:tgtEl>
                                          <p:spTgt spid="19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185"/>
                                        </p:tgtEl>
                                        <p:attrNameLst>
                                          <p:attrName>style.visibility</p:attrName>
                                        </p:attrNameLst>
                                      </p:cBhvr>
                                      <p:to>
                                        <p:strVal val="visible"/>
                                      </p:to>
                                    </p:set>
                                    <p:anim calcmode="lin" valueType="num">
                                      <p:cBhvr additive="base">
                                        <p:cTn id="73" dur="500" fill="hold"/>
                                        <p:tgtEl>
                                          <p:spTgt spid="185"/>
                                        </p:tgtEl>
                                        <p:attrNameLst>
                                          <p:attrName>ppt_x</p:attrName>
                                        </p:attrNameLst>
                                      </p:cBhvr>
                                      <p:tavLst>
                                        <p:tav tm="0">
                                          <p:val>
                                            <p:strVal val="#ppt_x"/>
                                          </p:val>
                                        </p:tav>
                                        <p:tav tm="100000">
                                          <p:val>
                                            <p:strVal val="#ppt_x"/>
                                          </p:val>
                                        </p:tav>
                                      </p:tavLst>
                                    </p:anim>
                                    <p:anim calcmode="lin" valueType="num">
                                      <p:cBhvr additive="base">
                                        <p:cTn id="74" dur="500" fill="hold"/>
                                        <p:tgtEl>
                                          <p:spTgt spid="1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052" name="Picture 4" descr="http://www.pjnetworks.com/images/network-analysi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9096" y="2514600"/>
            <a:ext cx="3663007" cy="27459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endParaRPr lang="en-US" dirty="0"/>
          </a:p>
        </p:txBody>
      </p:sp>
      <p:sp>
        <p:nvSpPr>
          <p:cNvPr id="4" name="Rectangle 3"/>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5" name="Rectangle 4"/>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6" name="Rectangle 5"/>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7" name="TextBox 6"/>
          <p:cNvSpPr txBox="1"/>
          <p:nvPr/>
        </p:nvSpPr>
        <p:spPr>
          <a:xfrm>
            <a:off x="228600" y="191869"/>
            <a:ext cx="6221575" cy="584775"/>
          </a:xfrm>
          <a:prstGeom prst="rect">
            <a:avLst/>
          </a:prstGeom>
          <a:noFill/>
        </p:spPr>
        <p:txBody>
          <a:bodyPr wrap="none" rtlCol="0">
            <a:spAutoFit/>
          </a:bodyPr>
          <a:lstStyle/>
          <a:p>
            <a:r>
              <a:rPr lang="en-US" sz="3200" dirty="0" smtClean="0"/>
              <a:t>#2. Work/task/process analysis</a:t>
            </a:r>
            <a:endParaRPr lang="en-US" sz="3200" dirty="0"/>
          </a:p>
        </p:txBody>
      </p:sp>
      <p:sp>
        <p:nvSpPr>
          <p:cNvPr id="11"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19</a:t>
            </a:fld>
            <a:endParaRPr lang="en-US" altLang="en-US" sz="1400" dirty="0">
              <a:solidFill>
                <a:srgbClr val="000000"/>
              </a:solidFill>
            </a:endParaRPr>
          </a:p>
        </p:txBody>
      </p:sp>
      <p:pic>
        <p:nvPicPr>
          <p:cNvPr id="55" name="Picture 2" descr="http://www.freewebs.com/kinesiology-testing/Man%20question%20mark.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00164" y="2514600"/>
            <a:ext cx="2843836" cy="3511267"/>
          </a:xfrm>
          <a:prstGeom prst="rect">
            <a:avLst/>
          </a:prstGeom>
          <a:noFill/>
          <a:extLst>
            <a:ext uri="{909E8E84-426E-40DD-AFC4-6F175D3DCCD1}">
              <a14:hiddenFill xmlns:a14="http://schemas.microsoft.com/office/drawing/2010/main">
                <a:solidFill>
                  <a:srgbClr val="FFFFFF"/>
                </a:solidFill>
              </a14:hiddenFill>
            </a:ext>
          </a:extLst>
        </p:spPr>
      </p:pic>
      <p:sp>
        <p:nvSpPr>
          <p:cNvPr id="56" name="TextBox 55"/>
          <p:cNvSpPr txBox="1"/>
          <p:nvPr/>
        </p:nvSpPr>
        <p:spPr>
          <a:xfrm>
            <a:off x="228600" y="1284514"/>
            <a:ext cx="8486619" cy="646331"/>
          </a:xfrm>
          <a:prstGeom prst="rect">
            <a:avLst/>
          </a:prstGeom>
          <a:noFill/>
        </p:spPr>
        <p:txBody>
          <a:bodyPr wrap="none" rtlCol="0">
            <a:spAutoFit/>
          </a:bodyPr>
          <a:lstStyle/>
          <a:p>
            <a:pPr algn="ctr"/>
            <a:r>
              <a:rPr lang="en-US" b="1" dirty="0" smtClean="0">
                <a:solidFill>
                  <a:srgbClr val="000000"/>
                </a:solidFill>
              </a:rPr>
              <a:t>What do patients and families do? How? When? Why? Where? With whom?</a:t>
            </a:r>
          </a:p>
          <a:p>
            <a:pPr algn="ctr"/>
            <a:r>
              <a:rPr lang="en-US" b="1" dirty="0" smtClean="0">
                <a:solidFill>
                  <a:srgbClr val="000000"/>
                </a:solidFill>
              </a:rPr>
              <a:t>What are key variances?</a:t>
            </a:r>
            <a:endParaRPr lang="en-US" b="1" dirty="0">
              <a:solidFill>
                <a:srgbClr val="000000"/>
              </a:solidFill>
            </a:endParaRPr>
          </a:p>
        </p:txBody>
      </p:sp>
      <p:pic>
        <p:nvPicPr>
          <p:cNvPr id="57" name="Picture 56"/>
          <p:cNvPicPr>
            <a:picLocks noChangeAspect="1"/>
          </p:cNvPicPr>
          <p:nvPr/>
        </p:nvPicPr>
        <p:blipFill rotWithShape="1">
          <a:blip r:embed="rId5" cstate="print">
            <a:extLst>
              <a:ext uri="{28A0092B-C50C-407E-A947-70E740481C1C}">
                <a14:useLocalDpi xmlns:a14="http://schemas.microsoft.com/office/drawing/2010/main" val="0"/>
              </a:ext>
            </a:extLst>
          </a:blip>
          <a:srcRect l="7949" t="9436" r="16564" b="17538"/>
          <a:stretch/>
        </p:blipFill>
        <p:spPr>
          <a:xfrm>
            <a:off x="457200" y="2209800"/>
            <a:ext cx="3060663" cy="2960858"/>
          </a:xfrm>
          <a:prstGeom prst="rect">
            <a:avLst/>
          </a:prstGeom>
          <a:ln>
            <a:noFill/>
          </a:ln>
          <a:effectLst>
            <a:outerShdw blurRad="292100" dist="139700" dir="2700000" algn="tl" rotWithShape="0">
              <a:srgbClr val="333333">
                <a:alpha val="65000"/>
              </a:srgbClr>
            </a:outerShdw>
          </a:effectLst>
        </p:spPr>
      </p:pic>
      <p:pic>
        <p:nvPicPr>
          <p:cNvPr id="2050" name="Picture 2" descr="http://danm.ucsc.edu/%7Elyle/classes/php/chat/add_message_flow.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40915" y="4798527"/>
            <a:ext cx="2862170" cy="17279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00690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cxnSp>
        <p:nvCxnSpPr>
          <p:cNvPr id="76" name="Curved Connector 75"/>
          <p:cNvCxnSpPr>
            <a:stCxn id="22" idx="6"/>
          </p:cNvCxnSpPr>
          <p:nvPr/>
        </p:nvCxnSpPr>
        <p:spPr bwMode="auto">
          <a:xfrm>
            <a:off x="8382000" y="4112392"/>
            <a:ext cx="304800" cy="1951123"/>
          </a:xfrm>
          <a:prstGeom prst="curvedConnector2">
            <a:avLst/>
          </a:prstGeom>
          <a:solidFill>
            <a:schemeClr val="accent1"/>
          </a:solidFill>
          <a:ln w="9525"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1" name="Straight Arrow Connector 100"/>
          <p:cNvCxnSpPr>
            <a:stCxn id="24" idx="4"/>
            <a:endCxn id="30" idx="0"/>
          </p:cNvCxnSpPr>
          <p:nvPr/>
        </p:nvCxnSpPr>
        <p:spPr bwMode="auto">
          <a:xfrm>
            <a:off x="1491716" y="3091715"/>
            <a:ext cx="28473" cy="1166460"/>
          </a:xfrm>
          <a:prstGeom prst="straightConnector1">
            <a:avLst/>
          </a:prstGeom>
          <a:solidFill>
            <a:schemeClr val="accent1"/>
          </a:solidFill>
          <a:ln w="9525" cap="flat" cmpd="sng" algn="ctr">
            <a:solidFill>
              <a:srgbClr val="000000"/>
            </a:solidFill>
            <a:prstDash val="dash"/>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Rectangle 44"/>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42" name="Rectangle 41"/>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43" name="Rectangle 42"/>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4" name="Oval 3"/>
          <p:cNvSpPr/>
          <p:nvPr/>
        </p:nvSpPr>
        <p:spPr bwMode="auto">
          <a:xfrm>
            <a:off x="-152400" y="1828800"/>
            <a:ext cx="1447800" cy="533400"/>
          </a:xfrm>
          <a:prstGeom prst="ellipse">
            <a:avLst/>
          </a:prstGeom>
          <a:solidFill>
            <a:srgbClr val="C7E6A4"/>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entury Gothic" pitchFamily="34" charset="0"/>
              </a:rPr>
              <a:t>Wake up</a:t>
            </a:r>
          </a:p>
        </p:txBody>
      </p:sp>
      <p:sp>
        <p:nvSpPr>
          <p:cNvPr id="22" name="Oval 21"/>
          <p:cNvSpPr/>
          <p:nvPr/>
        </p:nvSpPr>
        <p:spPr bwMode="auto">
          <a:xfrm>
            <a:off x="6934200" y="3807592"/>
            <a:ext cx="1447800" cy="609600"/>
          </a:xfrm>
          <a:prstGeom prst="ellipse">
            <a:avLst/>
          </a:prstGeom>
          <a:solidFill>
            <a:srgbClr val="FFA3A3"/>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ysClr val="windowText" lastClr="000000"/>
                </a:solidFill>
                <a:effectLst/>
                <a:latin typeface="Century Gothic" pitchFamily="34" charset="0"/>
              </a:rPr>
              <a:t>Go to sleep</a:t>
            </a:r>
          </a:p>
        </p:txBody>
      </p:sp>
      <p:sp>
        <p:nvSpPr>
          <p:cNvPr id="23" name="Oval 22"/>
          <p:cNvSpPr/>
          <p:nvPr/>
        </p:nvSpPr>
        <p:spPr bwMode="auto">
          <a:xfrm>
            <a:off x="685798" y="3280204"/>
            <a:ext cx="1638301" cy="762000"/>
          </a:xfrm>
          <a:prstGeom prst="ellipse">
            <a:avLst/>
          </a:prstGeom>
          <a:solidFill>
            <a:srgbClr val="C7E6A4"/>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entury Gothic" pitchFamily="34" charset="0"/>
              </a:rPr>
              <a:t>Check</a:t>
            </a:r>
            <a:r>
              <a:rPr kumimoji="0" lang="en-US" sz="1400" b="0" i="0" u="none" strike="noStrike" cap="none" normalizeH="0" dirty="0" smtClean="0">
                <a:ln>
                  <a:noFill/>
                </a:ln>
                <a:solidFill>
                  <a:srgbClr val="000000"/>
                </a:solidFill>
                <a:effectLst/>
                <a:latin typeface="Century Gothic" pitchFamily="34" charset="0"/>
              </a:rPr>
              <a:t> for swelling</a:t>
            </a:r>
            <a:endParaRPr kumimoji="0" lang="en-US" sz="1400" b="0" i="0" u="none" strike="noStrike" cap="none" normalizeH="0" baseline="0" dirty="0" smtClean="0">
              <a:ln>
                <a:noFill/>
              </a:ln>
              <a:solidFill>
                <a:srgbClr val="000000"/>
              </a:solidFill>
              <a:effectLst/>
              <a:latin typeface="Century Gothic" pitchFamily="34" charset="0"/>
            </a:endParaRPr>
          </a:p>
        </p:txBody>
      </p:sp>
      <p:sp>
        <p:nvSpPr>
          <p:cNvPr id="24" name="Oval 23"/>
          <p:cNvSpPr/>
          <p:nvPr/>
        </p:nvSpPr>
        <p:spPr bwMode="auto">
          <a:xfrm>
            <a:off x="672565" y="2599222"/>
            <a:ext cx="1638301" cy="492493"/>
          </a:xfrm>
          <a:prstGeom prst="ellipse">
            <a:avLst/>
          </a:prstGeom>
          <a:solidFill>
            <a:srgbClr val="C7E6A4"/>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smtClean="0">
                <a:solidFill>
                  <a:srgbClr val="000000"/>
                </a:solidFill>
              </a:rPr>
              <a:t>Weigh self</a:t>
            </a:r>
            <a:endParaRPr kumimoji="0" lang="en-US" sz="1400" b="0" i="0" u="none" strike="noStrike" cap="none" normalizeH="0" baseline="0" dirty="0" smtClean="0">
              <a:ln>
                <a:noFill/>
              </a:ln>
              <a:solidFill>
                <a:srgbClr val="000000"/>
              </a:solidFill>
              <a:effectLst/>
              <a:latin typeface="Century Gothic" pitchFamily="34" charset="0"/>
            </a:endParaRPr>
          </a:p>
        </p:txBody>
      </p:sp>
      <p:sp>
        <p:nvSpPr>
          <p:cNvPr id="25" name="Oval 24"/>
          <p:cNvSpPr/>
          <p:nvPr/>
        </p:nvSpPr>
        <p:spPr bwMode="auto">
          <a:xfrm>
            <a:off x="2270961" y="5771745"/>
            <a:ext cx="1638301" cy="492493"/>
          </a:xfrm>
          <a:prstGeom prst="ellipse">
            <a:avLst/>
          </a:prstGeom>
          <a:solidFill>
            <a:srgbClr val="C7E6A4"/>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smtClean="0">
                <a:solidFill>
                  <a:srgbClr val="000000"/>
                </a:solidFill>
              </a:rPr>
              <a:t>Take meds</a:t>
            </a:r>
            <a:endParaRPr kumimoji="0" lang="en-US" sz="1400" b="0" i="0" u="none" strike="noStrike" cap="none" normalizeH="0" baseline="0" dirty="0" smtClean="0">
              <a:ln>
                <a:noFill/>
              </a:ln>
              <a:solidFill>
                <a:srgbClr val="000000"/>
              </a:solidFill>
              <a:effectLst/>
              <a:latin typeface="Century Gothic" pitchFamily="34" charset="0"/>
            </a:endParaRPr>
          </a:p>
        </p:txBody>
      </p:sp>
      <p:sp>
        <p:nvSpPr>
          <p:cNvPr id="27" name="Oval 26"/>
          <p:cNvSpPr/>
          <p:nvPr/>
        </p:nvSpPr>
        <p:spPr bwMode="auto">
          <a:xfrm>
            <a:off x="3600449" y="3973627"/>
            <a:ext cx="1638301" cy="665347"/>
          </a:xfrm>
          <a:prstGeom prst="ellipse">
            <a:avLst/>
          </a:prstGeom>
          <a:solidFill>
            <a:srgbClr val="C7E6A4"/>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smtClean="0">
                <a:solidFill>
                  <a:srgbClr val="000000"/>
                </a:solidFill>
              </a:rPr>
              <a:t>Prepare meal</a:t>
            </a:r>
            <a:endParaRPr kumimoji="0" lang="en-US" sz="1400" b="0" i="0" u="none" strike="noStrike" cap="none" normalizeH="0" baseline="0" dirty="0" smtClean="0">
              <a:ln>
                <a:noFill/>
              </a:ln>
              <a:solidFill>
                <a:srgbClr val="000000"/>
              </a:solidFill>
              <a:effectLst/>
              <a:latin typeface="Century Gothic" pitchFamily="34" charset="0"/>
            </a:endParaRPr>
          </a:p>
        </p:txBody>
      </p:sp>
      <p:sp>
        <p:nvSpPr>
          <p:cNvPr id="28" name="Oval 27"/>
          <p:cNvSpPr/>
          <p:nvPr/>
        </p:nvSpPr>
        <p:spPr bwMode="auto">
          <a:xfrm>
            <a:off x="3638148" y="3047192"/>
            <a:ext cx="1638301" cy="665347"/>
          </a:xfrm>
          <a:prstGeom prst="ellipse">
            <a:avLst/>
          </a:prstGeom>
          <a:solidFill>
            <a:srgbClr val="C7E6A4"/>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smtClean="0">
                <a:solidFill>
                  <a:srgbClr val="000000"/>
                </a:solidFill>
              </a:rPr>
              <a:t>Drink coffee</a:t>
            </a:r>
            <a:endParaRPr kumimoji="0" lang="en-US" sz="1400" b="0" i="0" u="none" strike="noStrike" cap="none" normalizeH="0" baseline="0" dirty="0" smtClean="0">
              <a:ln>
                <a:noFill/>
              </a:ln>
              <a:solidFill>
                <a:srgbClr val="000000"/>
              </a:solidFill>
              <a:effectLst/>
              <a:latin typeface="Century Gothic" pitchFamily="34" charset="0"/>
            </a:endParaRPr>
          </a:p>
        </p:txBody>
      </p:sp>
      <p:sp>
        <p:nvSpPr>
          <p:cNvPr id="29" name="Oval 28"/>
          <p:cNvSpPr/>
          <p:nvPr/>
        </p:nvSpPr>
        <p:spPr bwMode="auto">
          <a:xfrm>
            <a:off x="5029200" y="2119762"/>
            <a:ext cx="1638301" cy="665347"/>
          </a:xfrm>
          <a:prstGeom prst="ellipse">
            <a:avLst/>
          </a:prstGeom>
          <a:solidFill>
            <a:srgbClr val="C7E6A4"/>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smtClean="0">
                <a:solidFill>
                  <a:srgbClr val="000000"/>
                </a:solidFill>
              </a:rPr>
              <a:t>Go out for day</a:t>
            </a:r>
            <a:endParaRPr kumimoji="0" lang="en-US" sz="1400" b="0" i="0" u="none" strike="noStrike" cap="none" normalizeH="0" baseline="0" dirty="0" smtClean="0">
              <a:ln>
                <a:noFill/>
              </a:ln>
              <a:solidFill>
                <a:srgbClr val="000000"/>
              </a:solidFill>
              <a:effectLst/>
              <a:latin typeface="Century Gothic" pitchFamily="34" charset="0"/>
            </a:endParaRPr>
          </a:p>
        </p:txBody>
      </p:sp>
      <p:sp>
        <p:nvSpPr>
          <p:cNvPr id="30" name="Oval 29"/>
          <p:cNvSpPr/>
          <p:nvPr/>
        </p:nvSpPr>
        <p:spPr bwMode="auto">
          <a:xfrm>
            <a:off x="701038" y="4258175"/>
            <a:ext cx="1638301" cy="492493"/>
          </a:xfrm>
          <a:prstGeom prst="ellipse">
            <a:avLst/>
          </a:prstGeom>
          <a:solidFill>
            <a:srgbClr val="C7E6A4"/>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smtClean="0">
                <a:solidFill>
                  <a:srgbClr val="000000"/>
                </a:solidFill>
              </a:rPr>
              <a:t>Other vitals</a:t>
            </a:r>
            <a:endParaRPr kumimoji="0" lang="en-US" sz="1400" b="0" i="0" u="none" strike="noStrike" cap="none" normalizeH="0" baseline="0" dirty="0" smtClean="0">
              <a:ln>
                <a:noFill/>
              </a:ln>
              <a:solidFill>
                <a:srgbClr val="000000"/>
              </a:solidFill>
              <a:effectLst/>
              <a:latin typeface="Century Gothic" pitchFamily="34" charset="0"/>
            </a:endParaRPr>
          </a:p>
        </p:txBody>
      </p:sp>
      <p:sp>
        <p:nvSpPr>
          <p:cNvPr id="32" name="Oval 31"/>
          <p:cNvSpPr/>
          <p:nvPr/>
        </p:nvSpPr>
        <p:spPr bwMode="auto">
          <a:xfrm>
            <a:off x="6269255" y="3015515"/>
            <a:ext cx="1638301" cy="512947"/>
          </a:xfrm>
          <a:prstGeom prst="ellipse">
            <a:avLst/>
          </a:prstGeom>
          <a:solidFill>
            <a:srgbClr val="C7E6A4"/>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smtClean="0">
                <a:solidFill>
                  <a:srgbClr val="000000"/>
                </a:solidFill>
              </a:rPr>
              <a:t>Take meds</a:t>
            </a:r>
            <a:endParaRPr kumimoji="0" lang="en-US" sz="1400" b="0" i="0" u="none" strike="noStrike" cap="none" normalizeH="0" baseline="0" dirty="0" smtClean="0">
              <a:ln>
                <a:noFill/>
              </a:ln>
              <a:solidFill>
                <a:srgbClr val="000000"/>
              </a:solidFill>
              <a:effectLst/>
              <a:latin typeface="Century Gothic" pitchFamily="34" charset="0"/>
            </a:endParaRPr>
          </a:p>
        </p:txBody>
      </p:sp>
      <p:sp>
        <p:nvSpPr>
          <p:cNvPr id="33" name="Oval 32"/>
          <p:cNvSpPr/>
          <p:nvPr/>
        </p:nvSpPr>
        <p:spPr bwMode="auto">
          <a:xfrm>
            <a:off x="7164605" y="4750668"/>
            <a:ext cx="1324877" cy="512947"/>
          </a:xfrm>
          <a:prstGeom prst="ellipse">
            <a:avLst/>
          </a:prstGeom>
          <a:solidFill>
            <a:srgbClr val="C7E6A4"/>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entury Gothic" pitchFamily="34" charset="0"/>
              </a:rPr>
              <a:t>Bath-room</a:t>
            </a:r>
          </a:p>
        </p:txBody>
      </p:sp>
      <p:sp>
        <p:nvSpPr>
          <p:cNvPr id="34" name="Oval 33"/>
          <p:cNvSpPr/>
          <p:nvPr/>
        </p:nvSpPr>
        <p:spPr bwMode="auto">
          <a:xfrm>
            <a:off x="7987364" y="5430049"/>
            <a:ext cx="1004236" cy="413821"/>
          </a:xfrm>
          <a:prstGeom prst="ellipse">
            <a:avLst/>
          </a:prstGeom>
          <a:solidFill>
            <a:srgbClr val="FFA3A3"/>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ysClr val="windowText" lastClr="000000"/>
                </a:solidFill>
                <a:effectLst/>
                <a:latin typeface="Century Gothic" pitchFamily="34" charset="0"/>
              </a:rPr>
              <a:t>Sleep</a:t>
            </a:r>
          </a:p>
        </p:txBody>
      </p:sp>
      <p:sp>
        <p:nvSpPr>
          <p:cNvPr id="35" name="Oval 34"/>
          <p:cNvSpPr/>
          <p:nvPr/>
        </p:nvSpPr>
        <p:spPr bwMode="auto">
          <a:xfrm>
            <a:off x="8305800" y="6063515"/>
            <a:ext cx="1035518" cy="381000"/>
          </a:xfrm>
          <a:prstGeom prst="ellipse">
            <a:avLst/>
          </a:prstGeom>
          <a:solidFill>
            <a:srgbClr val="C7E6A4"/>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entury Gothic" pitchFamily="34" charset="0"/>
              </a:rPr>
              <a:t>Wake</a:t>
            </a:r>
          </a:p>
        </p:txBody>
      </p:sp>
      <p:sp>
        <p:nvSpPr>
          <p:cNvPr id="36" name="Oval 35"/>
          <p:cNvSpPr/>
          <p:nvPr/>
        </p:nvSpPr>
        <p:spPr bwMode="auto">
          <a:xfrm>
            <a:off x="692215" y="4937556"/>
            <a:ext cx="1638301" cy="587943"/>
          </a:xfrm>
          <a:prstGeom prst="ellipse">
            <a:avLst/>
          </a:prstGeom>
          <a:solidFill>
            <a:srgbClr val="C7E6A4"/>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smtClean="0">
                <a:solidFill>
                  <a:srgbClr val="000000"/>
                </a:solidFill>
              </a:rPr>
              <a:t>Write down</a:t>
            </a:r>
            <a:endParaRPr kumimoji="0" lang="en-US" sz="1400" b="0" i="0" u="none" strike="noStrike" cap="none" normalizeH="0" baseline="0" dirty="0" smtClean="0">
              <a:ln>
                <a:noFill/>
              </a:ln>
              <a:solidFill>
                <a:srgbClr val="000000"/>
              </a:solidFill>
              <a:effectLst/>
              <a:latin typeface="Century Gothic" pitchFamily="34" charset="0"/>
            </a:endParaRPr>
          </a:p>
        </p:txBody>
      </p:sp>
      <p:cxnSp>
        <p:nvCxnSpPr>
          <p:cNvPr id="7" name="Curved Connector 6"/>
          <p:cNvCxnSpPr>
            <a:stCxn id="4" idx="6"/>
            <a:endCxn id="24" idx="0"/>
          </p:cNvCxnSpPr>
          <p:nvPr/>
        </p:nvCxnSpPr>
        <p:spPr bwMode="auto">
          <a:xfrm>
            <a:off x="1295400" y="2095500"/>
            <a:ext cx="196316" cy="503722"/>
          </a:xfrm>
          <a:prstGeom prst="curvedConnector2">
            <a:avLst/>
          </a:prstGeom>
          <a:solidFill>
            <a:schemeClr val="accent1"/>
          </a:solidFill>
          <a:ln w="9525"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Curved Connector 38"/>
          <p:cNvCxnSpPr>
            <a:stCxn id="24" idx="6"/>
            <a:endCxn id="30" idx="6"/>
          </p:cNvCxnSpPr>
          <p:nvPr/>
        </p:nvCxnSpPr>
        <p:spPr bwMode="auto">
          <a:xfrm>
            <a:off x="2310866" y="2845469"/>
            <a:ext cx="28473" cy="1658953"/>
          </a:xfrm>
          <a:prstGeom prst="curvedConnector3">
            <a:avLst>
              <a:gd name="adj1" fmla="val 902866"/>
            </a:avLst>
          </a:prstGeom>
          <a:solidFill>
            <a:schemeClr val="accent1"/>
          </a:solidFill>
          <a:ln w="9525"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Curved Connector 45"/>
          <p:cNvCxnSpPr>
            <a:stCxn id="30" idx="6"/>
            <a:endCxn id="36" idx="6"/>
          </p:cNvCxnSpPr>
          <p:nvPr/>
        </p:nvCxnSpPr>
        <p:spPr bwMode="auto">
          <a:xfrm flipH="1">
            <a:off x="2330516" y="4504422"/>
            <a:ext cx="8823" cy="727106"/>
          </a:xfrm>
          <a:prstGeom prst="curvedConnector3">
            <a:avLst>
              <a:gd name="adj1" fmla="val -2590955"/>
            </a:avLst>
          </a:prstGeom>
          <a:solidFill>
            <a:schemeClr val="accent1"/>
          </a:solidFill>
          <a:ln w="9525"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Curved Connector 46"/>
          <p:cNvCxnSpPr>
            <a:stCxn id="36" idx="5"/>
            <a:endCxn id="25" idx="1"/>
          </p:cNvCxnSpPr>
          <p:nvPr/>
        </p:nvCxnSpPr>
        <p:spPr bwMode="auto">
          <a:xfrm rot="16200000" flipH="1">
            <a:off x="2098502" y="5431486"/>
            <a:ext cx="404472" cy="420293"/>
          </a:xfrm>
          <a:prstGeom prst="curvedConnector3">
            <a:avLst>
              <a:gd name="adj1" fmla="val 50000"/>
            </a:avLst>
          </a:prstGeom>
          <a:solidFill>
            <a:schemeClr val="accent1"/>
          </a:solidFill>
          <a:ln w="9525"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9" name="Oval 48"/>
          <p:cNvSpPr/>
          <p:nvPr/>
        </p:nvSpPr>
        <p:spPr bwMode="auto">
          <a:xfrm>
            <a:off x="2873342" y="4958174"/>
            <a:ext cx="1638301" cy="694754"/>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9525" cap="flat" cmpd="sng" algn="ctr">
            <a:solidFill>
              <a:srgbClr val="0070C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a:r>
              <a:rPr lang="en-US" sz="1600" b="1" dirty="0">
                <a:solidFill>
                  <a:srgbClr val="000000"/>
                </a:solidFill>
              </a:rPr>
              <a:t>Extra diuretic</a:t>
            </a:r>
          </a:p>
        </p:txBody>
      </p:sp>
      <p:cxnSp>
        <p:nvCxnSpPr>
          <p:cNvPr id="50" name="Curved Connector 49"/>
          <p:cNvCxnSpPr>
            <a:stCxn id="25" idx="6"/>
            <a:endCxn id="27" idx="5"/>
          </p:cNvCxnSpPr>
          <p:nvPr/>
        </p:nvCxnSpPr>
        <p:spPr bwMode="auto">
          <a:xfrm flipV="1">
            <a:off x="3909262" y="4541536"/>
            <a:ext cx="1089564" cy="1476456"/>
          </a:xfrm>
          <a:prstGeom prst="curvedConnector2">
            <a:avLst/>
          </a:prstGeom>
          <a:solidFill>
            <a:schemeClr val="accent1"/>
          </a:solidFill>
          <a:ln w="9525"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 name="Curved Connector 52"/>
          <p:cNvCxnSpPr>
            <a:stCxn id="27" idx="0"/>
            <a:endCxn id="28" idx="3"/>
          </p:cNvCxnSpPr>
          <p:nvPr/>
        </p:nvCxnSpPr>
        <p:spPr bwMode="auto">
          <a:xfrm rot="16200000" flipV="1">
            <a:off x="3969573" y="3523600"/>
            <a:ext cx="358526" cy="541528"/>
          </a:xfrm>
          <a:prstGeom prst="curvedConnector3">
            <a:avLst>
              <a:gd name="adj1" fmla="val 50000"/>
            </a:avLst>
          </a:prstGeom>
          <a:solidFill>
            <a:schemeClr val="accent1"/>
          </a:solidFill>
          <a:ln w="9525"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7" name="Curved Connector 56"/>
          <p:cNvCxnSpPr>
            <a:stCxn id="28" idx="1"/>
            <a:endCxn id="29" idx="1"/>
          </p:cNvCxnSpPr>
          <p:nvPr/>
        </p:nvCxnSpPr>
        <p:spPr bwMode="auto">
          <a:xfrm rot="5400000" flipH="1" flipV="1">
            <a:off x="4109883" y="1985389"/>
            <a:ext cx="927430" cy="1391052"/>
          </a:xfrm>
          <a:prstGeom prst="curvedConnector3">
            <a:avLst>
              <a:gd name="adj1" fmla="val 135155"/>
            </a:avLst>
          </a:prstGeom>
          <a:solidFill>
            <a:schemeClr val="accent1"/>
          </a:solidFill>
          <a:ln w="9525"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Curved Connector 59"/>
          <p:cNvCxnSpPr>
            <a:stCxn id="29" idx="4"/>
            <a:endCxn id="66" idx="0"/>
          </p:cNvCxnSpPr>
          <p:nvPr/>
        </p:nvCxnSpPr>
        <p:spPr bwMode="auto">
          <a:xfrm rot="16200000" flipH="1">
            <a:off x="5506747" y="3126712"/>
            <a:ext cx="826984" cy="143777"/>
          </a:xfrm>
          <a:prstGeom prst="curvedConnector3">
            <a:avLst>
              <a:gd name="adj1" fmla="val 50000"/>
            </a:avLst>
          </a:prstGeom>
          <a:solidFill>
            <a:schemeClr val="accent1"/>
          </a:solidFill>
          <a:ln w="9525"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6" name="Oval 65"/>
          <p:cNvSpPr/>
          <p:nvPr/>
        </p:nvSpPr>
        <p:spPr bwMode="auto">
          <a:xfrm>
            <a:off x="5410200" y="3612093"/>
            <a:ext cx="1163855" cy="430111"/>
          </a:xfrm>
          <a:prstGeom prst="ellipse">
            <a:avLst/>
          </a:prstGeom>
          <a:solidFill>
            <a:srgbClr val="FFFF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smtClean="0">
                <a:solidFill>
                  <a:srgbClr val="000000"/>
                </a:solidFill>
              </a:rPr>
              <a:t>home</a:t>
            </a:r>
            <a:endParaRPr kumimoji="0" lang="en-US" sz="1400" b="0" i="0" u="none" strike="noStrike" cap="none" normalizeH="0" baseline="0" dirty="0" smtClean="0">
              <a:ln>
                <a:noFill/>
              </a:ln>
              <a:solidFill>
                <a:srgbClr val="000000"/>
              </a:solidFill>
              <a:effectLst/>
              <a:latin typeface="Century Gothic" pitchFamily="34" charset="0"/>
            </a:endParaRPr>
          </a:p>
        </p:txBody>
      </p:sp>
      <p:cxnSp>
        <p:nvCxnSpPr>
          <p:cNvPr id="73" name="Curved Connector 72"/>
          <p:cNvCxnSpPr>
            <a:stCxn id="66" idx="6"/>
            <a:endCxn id="22" idx="2"/>
          </p:cNvCxnSpPr>
          <p:nvPr/>
        </p:nvCxnSpPr>
        <p:spPr bwMode="auto">
          <a:xfrm>
            <a:off x="6574055" y="3827149"/>
            <a:ext cx="360145" cy="285243"/>
          </a:xfrm>
          <a:prstGeom prst="curvedConnector3">
            <a:avLst>
              <a:gd name="adj1" fmla="val 50000"/>
            </a:avLst>
          </a:prstGeom>
          <a:solidFill>
            <a:schemeClr val="accent1"/>
          </a:solidFill>
          <a:ln w="9525"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9" name="Curved Connector 78"/>
          <p:cNvCxnSpPr>
            <a:stCxn id="22" idx="4"/>
            <a:endCxn id="33" idx="0"/>
          </p:cNvCxnSpPr>
          <p:nvPr/>
        </p:nvCxnSpPr>
        <p:spPr bwMode="auto">
          <a:xfrm rot="16200000" flipH="1">
            <a:off x="7575834" y="4499458"/>
            <a:ext cx="333476" cy="168944"/>
          </a:xfrm>
          <a:prstGeom prst="curvedConnector3">
            <a:avLst>
              <a:gd name="adj1" fmla="val 50000"/>
            </a:avLst>
          </a:prstGeom>
          <a:solidFill>
            <a:schemeClr val="accent1"/>
          </a:solidFill>
          <a:ln w="38100" cap="flat" cmpd="sng" algn="ctr">
            <a:solidFill>
              <a:srgbClr val="0070C0"/>
            </a:solidFill>
            <a:prstDash val="sysDot"/>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 name="Curved Connector 81"/>
          <p:cNvCxnSpPr>
            <a:stCxn id="33" idx="4"/>
            <a:endCxn id="34" idx="1"/>
          </p:cNvCxnSpPr>
          <p:nvPr/>
        </p:nvCxnSpPr>
        <p:spPr bwMode="auto">
          <a:xfrm rot="16200000" flipH="1">
            <a:off x="7867219" y="5223439"/>
            <a:ext cx="227037" cy="307387"/>
          </a:xfrm>
          <a:prstGeom prst="curvedConnector3">
            <a:avLst>
              <a:gd name="adj1" fmla="val 50000"/>
            </a:avLst>
          </a:prstGeom>
          <a:solidFill>
            <a:schemeClr val="accent1"/>
          </a:solidFill>
          <a:ln w="38100" cap="flat" cmpd="sng" algn="ctr">
            <a:solidFill>
              <a:srgbClr val="0070C0"/>
            </a:solidFill>
            <a:prstDash val="sysDot"/>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5" name="Curved Connector 84"/>
          <p:cNvCxnSpPr>
            <a:stCxn id="34" idx="3"/>
            <a:endCxn id="35" idx="2"/>
          </p:cNvCxnSpPr>
          <p:nvPr/>
        </p:nvCxnSpPr>
        <p:spPr bwMode="auto">
          <a:xfrm rot="16200000" flipH="1">
            <a:off x="7984741" y="5932956"/>
            <a:ext cx="470748" cy="171369"/>
          </a:xfrm>
          <a:prstGeom prst="curvedConnector2">
            <a:avLst/>
          </a:prstGeom>
          <a:solidFill>
            <a:schemeClr val="accent1"/>
          </a:solidFill>
          <a:ln w="38100" cap="flat" cmpd="sng" algn="ctr">
            <a:solidFill>
              <a:srgbClr val="0070C0"/>
            </a:solidFill>
            <a:prstDash val="sysDot"/>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 name="Curved Connector 90"/>
          <p:cNvCxnSpPr>
            <a:stCxn id="4" idx="3"/>
            <a:endCxn id="23" idx="2"/>
          </p:cNvCxnSpPr>
          <p:nvPr/>
        </p:nvCxnSpPr>
        <p:spPr bwMode="auto">
          <a:xfrm rot="16200000" flipH="1">
            <a:off x="-315848" y="2659557"/>
            <a:ext cx="1377119" cy="626173"/>
          </a:xfrm>
          <a:prstGeom prst="curvedConnector2">
            <a:avLst/>
          </a:prstGeom>
          <a:solidFill>
            <a:schemeClr val="accent1"/>
          </a:solidFill>
          <a:ln w="9525" cap="flat" cmpd="sng" algn="ctr">
            <a:solidFill>
              <a:srgbClr val="000000"/>
            </a:solidFill>
            <a:prstDash val="dash"/>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5" name="Curved Connector 94"/>
          <p:cNvCxnSpPr>
            <a:stCxn id="23" idx="2"/>
            <a:endCxn id="24" idx="3"/>
          </p:cNvCxnSpPr>
          <p:nvPr/>
        </p:nvCxnSpPr>
        <p:spPr bwMode="auto">
          <a:xfrm rot="10800000" flipH="1">
            <a:off x="685797" y="3019592"/>
            <a:ext cx="226691" cy="641613"/>
          </a:xfrm>
          <a:prstGeom prst="curvedConnector4">
            <a:avLst>
              <a:gd name="adj1" fmla="val -100842"/>
              <a:gd name="adj2" fmla="val 74070"/>
            </a:avLst>
          </a:prstGeom>
          <a:solidFill>
            <a:schemeClr val="accent1"/>
          </a:solidFill>
          <a:ln w="9525" cap="flat" cmpd="sng" algn="ctr">
            <a:solidFill>
              <a:srgbClr val="000000"/>
            </a:solidFill>
            <a:prstDash val="dash"/>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2" name="Straight Arrow Connector 101"/>
          <p:cNvCxnSpPr>
            <a:stCxn id="30" idx="4"/>
            <a:endCxn id="36" idx="0"/>
          </p:cNvCxnSpPr>
          <p:nvPr/>
        </p:nvCxnSpPr>
        <p:spPr bwMode="auto">
          <a:xfrm flipH="1">
            <a:off x="1511366" y="4750668"/>
            <a:ext cx="8823" cy="186888"/>
          </a:xfrm>
          <a:prstGeom prst="straightConnector1">
            <a:avLst/>
          </a:prstGeom>
          <a:solidFill>
            <a:schemeClr val="accent1"/>
          </a:solidFill>
          <a:ln w="9525" cap="flat" cmpd="sng" algn="ctr">
            <a:solidFill>
              <a:srgbClr val="000000"/>
            </a:solidFill>
            <a:prstDash val="dash"/>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5" name="Curved Connector 104"/>
          <p:cNvCxnSpPr>
            <a:stCxn id="36" idx="4"/>
            <a:endCxn id="25" idx="2"/>
          </p:cNvCxnSpPr>
          <p:nvPr/>
        </p:nvCxnSpPr>
        <p:spPr bwMode="auto">
          <a:xfrm rot="16200000" flipH="1">
            <a:off x="1644917" y="5391947"/>
            <a:ext cx="492493" cy="759595"/>
          </a:xfrm>
          <a:prstGeom prst="curvedConnector2">
            <a:avLst/>
          </a:prstGeom>
          <a:solidFill>
            <a:schemeClr val="accent1"/>
          </a:solidFill>
          <a:ln w="9525" cap="flat" cmpd="sng" algn="ctr">
            <a:solidFill>
              <a:srgbClr val="000000"/>
            </a:solidFill>
            <a:prstDash val="dash"/>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8" name="Curved Connector 107"/>
          <p:cNvCxnSpPr>
            <a:stCxn id="25" idx="7"/>
            <a:endCxn id="49" idx="4"/>
          </p:cNvCxnSpPr>
          <p:nvPr/>
        </p:nvCxnSpPr>
        <p:spPr bwMode="auto">
          <a:xfrm rot="5400000" flipH="1" flipV="1">
            <a:off x="3585445" y="5736822"/>
            <a:ext cx="190941" cy="23155"/>
          </a:xfrm>
          <a:prstGeom prst="curvedConnector3">
            <a:avLst>
              <a:gd name="adj1" fmla="val 50000"/>
            </a:avLst>
          </a:prstGeom>
          <a:solidFill>
            <a:schemeClr val="accent1"/>
          </a:solidFill>
          <a:ln w="9525" cap="flat" cmpd="sng" algn="ctr">
            <a:solidFill>
              <a:srgbClr val="000000"/>
            </a:solidFill>
            <a:prstDash val="dash"/>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 name="Curved Connector 111"/>
          <p:cNvCxnSpPr>
            <a:stCxn id="49" idx="0"/>
            <a:endCxn id="27" idx="2"/>
          </p:cNvCxnSpPr>
          <p:nvPr/>
        </p:nvCxnSpPr>
        <p:spPr bwMode="auto">
          <a:xfrm rot="16200000" flipV="1">
            <a:off x="3320535" y="4586216"/>
            <a:ext cx="651873" cy="92044"/>
          </a:xfrm>
          <a:prstGeom prst="curvedConnector4">
            <a:avLst>
              <a:gd name="adj1" fmla="val 24483"/>
              <a:gd name="adj2" fmla="val 636367"/>
            </a:avLst>
          </a:prstGeom>
          <a:solidFill>
            <a:schemeClr val="accent1"/>
          </a:solidFill>
          <a:ln w="9525" cap="flat" cmpd="sng" algn="ctr">
            <a:solidFill>
              <a:srgbClr val="000000"/>
            </a:solidFill>
            <a:prstDash val="dash"/>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6" name="Curved Connector 115"/>
          <p:cNvCxnSpPr>
            <a:stCxn id="27" idx="7"/>
            <a:endCxn id="66" idx="2"/>
          </p:cNvCxnSpPr>
          <p:nvPr/>
        </p:nvCxnSpPr>
        <p:spPr bwMode="auto">
          <a:xfrm rot="5400000" flipH="1" flipV="1">
            <a:off x="5082555" y="3743420"/>
            <a:ext cx="243916" cy="411374"/>
          </a:xfrm>
          <a:prstGeom prst="curvedConnector2">
            <a:avLst/>
          </a:prstGeom>
          <a:solidFill>
            <a:schemeClr val="accent1"/>
          </a:solidFill>
          <a:ln w="9525" cap="flat" cmpd="sng" algn="ctr">
            <a:solidFill>
              <a:srgbClr val="000000"/>
            </a:solidFill>
            <a:prstDash val="dash"/>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9" name="Curved Connector 118"/>
          <p:cNvCxnSpPr>
            <a:stCxn id="66" idx="4"/>
            <a:endCxn id="22" idx="3"/>
          </p:cNvCxnSpPr>
          <p:nvPr/>
        </p:nvCxnSpPr>
        <p:spPr bwMode="auto">
          <a:xfrm rot="16200000" flipH="1">
            <a:off x="6426319" y="3608012"/>
            <a:ext cx="285714" cy="1154097"/>
          </a:xfrm>
          <a:prstGeom prst="curvedConnector3">
            <a:avLst>
              <a:gd name="adj1" fmla="val 211256"/>
            </a:avLst>
          </a:prstGeom>
          <a:solidFill>
            <a:schemeClr val="accent1"/>
          </a:solidFill>
          <a:ln w="9525" cap="flat" cmpd="sng" algn="ctr">
            <a:solidFill>
              <a:srgbClr val="000000"/>
            </a:solidFill>
            <a:prstDash val="dash"/>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2" name="Curved Connector 121"/>
          <p:cNvCxnSpPr>
            <a:stCxn id="66" idx="7"/>
            <a:endCxn id="32" idx="4"/>
          </p:cNvCxnSpPr>
          <p:nvPr/>
        </p:nvCxnSpPr>
        <p:spPr bwMode="auto">
          <a:xfrm rot="5400000" flipH="1" flipV="1">
            <a:off x="6672700" y="3259375"/>
            <a:ext cx="146619" cy="684794"/>
          </a:xfrm>
          <a:prstGeom prst="curvedConnector3">
            <a:avLst>
              <a:gd name="adj1" fmla="val -28779"/>
            </a:avLst>
          </a:prstGeom>
          <a:solidFill>
            <a:schemeClr val="accent1"/>
          </a:solidFill>
          <a:ln w="38100" cap="flat" cmpd="sng" algn="ctr">
            <a:solidFill>
              <a:srgbClr val="0070C0"/>
            </a:solidFill>
            <a:prstDash val="sysDot"/>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Curved Connector 124"/>
          <p:cNvCxnSpPr>
            <a:stCxn id="32" idx="6"/>
            <a:endCxn id="22" idx="0"/>
          </p:cNvCxnSpPr>
          <p:nvPr/>
        </p:nvCxnSpPr>
        <p:spPr bwMode="auto">
          <a:xfrm flipH="1">
            <a:off x="7658100" y="3271989"/>
            <a:ext cx="249456" cy="535603"/>
          </a:xfrm>
          <a:prstGeom prst="curvedConnector4">
            <a:avLst>
              <a:gd name="adj1" fmla="val -91639"/>
              <a:gd name="adj2" fmla="val 73942"/>
            </a:avLst>
          </a:prstGeom>
          <a:solidFill>
            <a:schemeClr val="accent1"/>
          </a:solidFill>
          <a:ln w="38100" cap="flat" cmpd="sng" algn="ctr">
            <a:solidFill>
              <a:srgbClr val="0070C0"/>
            </a:solidFill>
            <a:prstDash val="sysDot"/>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1" name="Oval 150"/>
          <p:cNvSpPr/>
          <p:nvPr/>
        </p:nvSpPr>
        <p:spPr bwMode="auto">
          <a:xfrm>
            <a:off x="4953000" y="5632015"/>
            <a:ext cx="1821981" cy="455931"/>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9525" cap="flat" cmpd="sng" algn="ctr">
            <a:solidFill>
              <a:srgbClr val="0070C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b="1" dirty="0" smtClean="0">
                <a:solidFill>
                  <a:srgbClr val="000000"/>
                </a:solidFill>
              </a:rPr>
              <a:t>Caregiver</a:t>
            </a:r>
            <a:endParaRPr kumimoji="0" lang="en-US" sz="1600" b="1" i="0" u="none" strike="noStrike" cap="none" normalizeH="0" baseline="0" dirty="0" smtClean="0">
              <a:ln>
                <a:noFill/>
              </a:ln>
              <a:solidFill>
                <a:srgbClr val="000000"/>
              </a:solidFill>
              <a:effectLst/>
            </a:endParaRPr>
          </a:p>
        </p:txBody>
      </p:sp>
      <p:sp>
        <p:nvSpPr>
          <p:cNvPr id="152" name="Right Arrow 151"/>
          <p:cNvSpPr/>
          <p:nvPr/>
        </p:nvSpPr>
        <p:spPr bwMode="auto">
          <a:xfrm rot="16200000">
            <a:off x="5064461" y="4769845"/>
            <a:ext cx="1583420" cy="128137"/>
          </a:xfrm>
          <a:prstGeom prst="rightArrow">
            <a:avLst/>
          </a:prstGeom>
          <a:solidFill>
            <a:srgbClr val="00B0F0"/>
          </a:solidFill>
          <a:ln w="9525" cap="flat" cmpd="sng" algn="ctr">
            <a:solidFill>
              <a:srgbClr val="0070C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a:endParaRPr lang="en-US" sz="1600"/>
          </a:p>
        </p:txBody>
      </p:sp>
      <p:sp>
        <p:nvSpPr>
          <p:cNvPr id="51" name="TextBox 50"/>
          <p:cNvSpPr txBox="1"/>
          <p:nvPr/>
        </p:nvSpPr>
        <p:spPr>
          <a:xfrm>
            <a:off x="228600" y="191869"/>
            <a:ext cx="6221575" cy="584775"/>
          </a:xfrm>
          <a:prstGeom prst="rect">
            <a:avLst/>
          </a:prstGeom>
          <a:noFill/>
        </p:spPr>
        <p:txBody>
          <a:bodyPr wrap="none" rtlCol="0">
            <a:spAutoFit/>
          </a:bodyPr>
          <a:lstStyle/>
          <a:p>
            <a:r>
              <a:rPr lang="en-US" sz="3200" dirty="0" smtClean="0"/>
              <a:t>#2. Work/task/process analysis</a:t>
            </a:r>
            <a:endParaRPr lang="en-US" sz="3200" dirty="0"/>
          </a:p>
        </p:txBody>
      </p:sp>
    </p:spTree>
    <p:extLst>
      <p:ext uri="{BB962C8B-B14F-4D97-AF65-F5344CB8AC3E}">
        <p14:creationId xmlns:p14="http://schemas.microsoft.com/office/powerpoint/2010/main" val="3584101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animBg="1"/>
      <p:bldP spid="15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45" name="Rectangle 44"/>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42" name="Rectangle 41"/>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43" name="Rectangle 42"/>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pic>
        <p:nvPicPr>
          <p:cNvPr id="2" name="Picture 1"/>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12632" b="25053"/>
          <a:stretch/>
        </p:blipFill>
        <p:spPr>
          <a:xfrm>
            <a:off x="285750" y="1676400"/>
            <a:ext cx="8572500" cy="4273617"/>
          </a:xfrm>
          <a:prstGeom prst="rect">
            <a:avLst/>
          </a:prstGeom>
        </p:spPr>
      </p:pic>
      <p:sp>
        <p:nvSpPr>
          <p:cNvPr id="52"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21</a:t>
            </a:fld>
            <a:endParaRPr lang="en-US" altLang="en-US" sz="1400" dirty="0">
              <a:solidFill>
                <a:srgbClr val="000000"/>
              </a:solidFill>
            </a:endParaRPr>
          </a:p>
        </p:txBody>
      </p:sp>
      <p:sp>
        <p:nvSpPr>
          <p:cNvPr id="9" name="TextBox 8"/>
          <p:cNvSpPr txBox="1"/>
          <p:nvPr/>
        </p:nvSpPr>
        <p:spPr>
          <a:xfrm>
            <a:off x="228600" y="191869"/>
            <a:ext cx="6221575" cy="584775"/>
          </a:xfrm>
          <a:prstGeom prst="rect">
            <a:avLst/>
          </a:prstGeom>
          <a:noFill/>
        </p:spPr>
        <p:txBody>
          <a:bodyPr wrap="none" rtlCol="0">
            <a:spAutoFit/>
          </a:bodyPr>
          <a:lstStyle/>
          <a:p>
            <a:r>
              <a:rPr lang="en-US" sz="3200" dirty="0" smtClean="0"/>
              <a:t>#2. Work/task/process analysis</a:t>
            </a:r>
            <a:endParaRPr lang="en-US" sz="3200" dirty="0"/>
          </a:p>
        </p:txBody>
      </p:sp>
    </p:spTree>
    <p:extLst>
      <p:ext uri="{BB962C8B-B14F-4D97-AF65-F5344CB8AC3E}">
        <p14:creationId xmlns:p14="http://schemas.microsoft.com/office/powerpoint/2010/main" val="29087389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45" name="Rectangle 44"/>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42" name="Rectangle 41"/>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43" name="Rectangle 42"/>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52"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22</a:t>
            </a:fld>
            <a:endParaRPr lang="en-US" altLang="en-US" sz="1400" dirty="0">
              <a:solidFill>
                <a:srgbClr val="000000"/>
              </a:solidFill>
            </a:endParaRPr>
          </a:p>
        </p:txBody>
      </p:sp>
      <p:sp>
        <p:nvSpPr>
          <p:cNvPr id="9" name="TextBox 8"/>
          <p:cNvSpPr txBox="1"/>
          <p:nvPr/>
        </p:nvSpPr>
        <p:spPr>
          <a:xfrm>
            <a:off x="228600" y="191869"/>
            <a:ext cx="6221575" cy="584775"/>
          </a:xfrm>
          <a:prstGeom prst="rect">
            <a:avLst/>
          </a:prstGeom>
          <a:noFill/>
        </p:spPr>
        <p:txBody>
          <a:bodyPr wrap="none" rtlCol="0">
            <a:spAutoFit/>
          </a:bodyPr>
          <a:lstStyle/>
          <a:p>
            <a:r>
              <a:rPr lang="en-US" sz="3200" dirty="0" smtClean="0"/>
              <a:t>#2. Work/task/process analysis</a:t>
            </a:r>
            <a:endParaRPr lang="en-US" sz="3200" dirty="0"/>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7949" t="9436" r="16564" b="17538"/>
          <a:stretch/>
        </p:blipFill>
        <p:spPr>
          <a:xfrm>
            <a:off x="1447800" y="1026886"/>
            <a:ext cx="5715000" cy="55286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65859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45" name="Rectangle 44"/>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42" name="Rectangle 41"/>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43" name="Rectangle 42"/>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52"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23</a:t>
            </a:fld>
            <a:endParaRPr lang="en-US" altLang="en-US" sz="1400" dirty="0">
              <a:solidFill>
                <a:srgbClr val="000000"/>
              </a:solidFill>
            </a:endParaRPr>
          </a:p>
        </p:txBody>
      </p:sp>
      <p:sp>
        <p:nvSpPr>
          <p:cNvPr id="9" name="TextBox 8"/>
          <p:cNvSpPr txBox="1"/>
          <p:nvPr/>
        </p:nvSpPr>
        <p:spPr>
          <a:xfrm>
            <a:off x="228600" y="191869"/>
            <a:ext cx="6221575" cy="584775"/>
          </a:xfrm>
          <a:prstGeom prst="rect">
            <a:avLst/>
          </a:prstGeom>
          <a:noFill/>
        </p:spPr>
        <p:txBody>
          <a:bodyPr wrap="none" rtlCol="0">
            <a:spAutoFit/>
          </a:bodyPr>
          <a:lstStyle/>
          <a:p>
            <a:r>
              <a:rPr lang="en-US" sz="3200" dirty="0" smtClean="0"/>
              <a:t>#2. Work/task/process analysis</a:t>
            </a:r>
            <a:endParaRPr lang="en-US" sz="3200" dirty="0"/>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371600"/>
            <a:ext cx="6324600" cy="4966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3023126" y="6400800"/>
            <a:ext cx="3129383" cy="369332"/>
          </a:xfrm>
          <a:prstGeom prst="rect">
            <a:avLst/>
          </a:prstGeom>
          <a:noFill/>
        </p:spPr>
        <p:txBody>
          <a:bodyPr wrap="none" rtlCol="0">
            <a:spAutoFit/>
          </a:bodyPr>
          <a:lstStyle/>
          <a:p>
            <a:r>
              <a:rPr lang="en-US" dirty="0">
                <a:solidFill>
                  <a:srgbClr val="000000"/>
                </a:solidFill>
              </a:rPr>
              <a:t>Aarhus &amp; </a:t>
            </a:r>
            <a:r>
              <a:rPr lang="en-US" dirty="0" err="1" smtClean="0">
                <a:solidFill>
                  <a:srgbClr val="000000"/>
                </a:solidFill>
              </a:rPr>
              <a:t>Ballegaard</a:t>
            </a:r>
            <a:r>
              <a:rPr lang="en-US" dirty="0">
                <a:solidFill>
                  <a:srgbClr val="000000"/>
                </a:solidFill>
              </a:rPr>
              <a:t>,</a:t>
            </a:r>
            <a:r>
              <a:rPr lang="en-US" dirty="0" smtClean="0">
                <a:solidFill>
                  <a:srgbClr val="000000"/>
                </a:solidFill>
              </a:rPr>
              <a:t> 2010</a:t>
            </a:r>
            <a:endParaRPr lang="en-US" dirty="0">
              <a:solidFill>
                <a:srgbClr val="000000"/>
              </a:solidFill>
            </a:endParaRPr>
          </a:p>
        </p:txBody>
      </p:sp>
    </p:spTree>
    <p:extLst>
      <p:ext uri="{BB962C8B-B14F-4D97-AF65-F5344CB8AC3E}">
        <p14:creationId xmlns:p14="http://schemas.microsoft.com/office/powerpoint/2010/main" val="22212781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Rectangle 3"/>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5" name="Rectangle 4"/>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6" name="Rectangle 5"/>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7" name="TextBox 6"/>
          <p:cNvSpPr txBox="1"/>
          <p:nvPr/>
        </p:nvSpPr>
        <p:spPr>
          <a:xfrm>
            <a:off x="228600" y="191869"/>
            <a:ext cx="7770076" cy="584775"/>
          </a:xfrm>
          <a:prstGeom prst="rect">
            <a:avLst/>
          </a:prstGeom>
          <a:noFill/>
        </p:spPr>
        <p:txBody>
          <a:bodyPr wrap="none" rtlCol="0">
            <a:spAutoFit/>
          </a:bodyPr>
          <a:lstStyle/>
          <a:p>
            <a:r>
              <a:rPr lang="en-US" sz="3200" dirty="0" smtClean="0"/>
              <a:t>#3. Workload and situation awareness</a:t>
            </a:r>
            <a:endParaRPr lang="en-US" sz="3200" dirty="0"/>
          </a:p>
        </p:txBody>
      </p:sp>
      <p:sp>
        <p:nvSpPr>
          <p:cNvPr id="11"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24</a:t>
            </a:fld>
            <a:endParaRPr lang="en-US" altLang="en-US" sz="1400" dirty="0">
              <a:solidFill>
                <a:srgbClr val="000000"/>
              </a:solidFill>
            </a:endParaRPr>
          </a:p>
        </p:txBody>
      </p:sp>
      <p:pic>
        <p:nvPicPr>
          <p:cNvPr id="55" name="Picture 2" descr="http://www.freewebs.com/kinesiology-testing/Man%20question%20mark.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13503" y="3726230"/>
            <a:ext cx="2226679" cy="2749267"/>
          </a:xfrm>
          <a:prstGeom prst="rect">
            <a:avLst/>
          </a:prstGeom>
          <a:noFill/>
          <a:extLst>
            <a:ext uri="{909E8E84-426E-40DD-AFC4-6F175D3DCCD1}">
              <a14:hiddenFill xmlns:a14="http://schemas.microsoft.com/office/drawing/2010/main">
                <a:solidFill>
                  <a:srgbClr val="FFFFFF"/>
                </a:solidFill>
              </a14:hiddenFill>
            </a:ext>
          </a:extLst>
        </p:spPr>
      </p:pic>
      <p:sp>
        <p:nvSpPr>
          <p:cNvPr id="56" name="TextBox 55"/>
          <p:cNvSpPr txBox="1"/>
          <p:nvPr/>
        </p:nvSpPr>
        <p:spPr>
          <a:xfrm>
            <a:off x="173209" y="1286470"/>
            <a:ext cx="8797581" cy="923330"/>
          </a:xfrm>
          <a:prstGeom prst="rect">
            <a:avLst/>
          </a:prstGeom>
          <a:noFill/>
        </p:spPr>
        <p:txBody>
          <a:bodyPr wrap="square" rtlCol="0">
            <a:spAutoFit/>
          </a:bodyPr>
          <a:lstStyle/>
          <a:p>
            <a:pPr algn="ctr"/>
            <a:r>
              <a:rPr lang="en-US" b="1" dirty="0" smtClean="0">
                <a:solidFill>
                  <a:srgbClr val="000000"/>
                </a:solidFill>
              </a:rPr>
              <a:t>What are the demands on patients/families, relative to available resources?</a:t>
            </a:r>
          </a:p>
          <a:p>
            <a:pPr algn="ctr"/>
            <a:r>
              <a:rPr lang="en-US" b="1" dirty="0" smtClean="0">
                <a:solidFill>
                  <a:srgbClr val="000000"/>
                </a:solidFill>
              </a:rPr>
              <a:t>How aware are patients/families of what happened, what is happening, what might happen? Can we optimize workload and situation awareness?</a:t>
            </a:r>
            <a:endParaRPr lang="en-US" b="1" dirty="0">
              <a:solidFill>
                <a:srgbClr val="000000"/>
              </a:solidFill>
            </a:endParaRPr>
          </a:p>
        </p:txBody>
      </p:sp>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 y="2582366"/>
            <a:ext cx="2532727" cy="277101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descr="http://oda141teamroom.files.wordpress.com/2011/11/wait-for-it.jpg"/>
          <p:cNvPicPr>
            <a:picLocks noChangeAspect="1" noChangeArrowheads="1"/>
          </p:cNvPicPr>
          <p:nvPr/>
        </p:nvPicPr>
        <p:blipFill rotWithShape="1">
          <a:blip r:embed="rId5">
            <a:extLst>
              <a:ext uri="{28A0092B-C50C-407E-A947-70E740481C1C}">
                <a14:useLocalDpi xmlns:a14="http://schemas.microsoft.com/office/drawing/2010/main" val="0"/>
              </a:ext>
            </a:extLst>
          </a:blip>
          <a:srcRect l="5370" t="3612" r="4536" b="-3612"/>
          <a:stretch/>
        </p:blipFill>
        <p:spPr bwMode="auto">
          <a:xfrm>
            <a:off x="3106057" y="2582366"/>
            <a:ext cx="4702630" cy="363855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545590" y="5372616"/>
            <a:ext cx="1837362" cy="338554"/>
          </a:xfrm>
          <a:prstGeom prst="rect">
            <a:avLst/>
          </a:prstGeom>
          <a:noFill/>
        </p:spPr>
        <p:txBody>
          <a:bodyPr wrap="none" rtlCol="0">
            <a:spAutoFit/>
          </a:bodyPr>
          <a:lstStyle/>
          <a:p>
            <a:r>
              <a:rPr lang="en-US" sz="1600" dirty="0" smtClean="0">
                <a:solidFill>
                  <a:srgbClr val="000000"/>
                </a:solidFill>
              </a:rPr>
              <a:t>(May et al, 2009)</a:t>
            </a:r>
            <a:endParaRPr lang="en-US" sz="1600" dirty="0">
              <a:solidFill>
                <a:srgbClr val="000000"/>
              </a:solidFill>
            </a:endParaRPr>
          </a:p>
        </p:txBody>
      </p:sp>
    </p:spTree>
    <p:extLst>
      <p:ext uri="{BB962C8B-B14F-4D97-AF65-F5344CB8AC3E}">
        <p14:creationId xmlns:p14="http://schemas.microsoft.com/office/powerpoint/2010/main" val="33536945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Rectangle 3"/>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5" name="Rectangle 4"/>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6" name="Rectangle 5"/>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7" name="TextBox 6"/>
          <p:cNvSpPr txBox="1"/>
          <p:nvPr/>
        </p:nvSpPr>
        <p:spPr>
          <a:xfrm>
            <a:off x="228600" y="191869"/>
            <a:ext cx="7770076" cy="584775"/>
          </a:xfrm>
          <a:prstGeom prst="rect">
            <a:avLst/>
          </a:prstGeom>
          <a:noFill/>
        </p:spPr>
        <p:txBody>
          <a:bodyPr wrap="none" rtlCol="0">
            <a:spAutoFit/>
          </a:bodyPr>
          <a:lstStyle/>
          <a:p>
            <a:r>
              <a:rPr lang="en-US" sz="3200" dirty="0" smtClean="0"/>
              <a:t>#3. Workload and situation awareness</a:t>
            </a:r>
            <a:endParaRPr lang="en-US" sz="3200" dirty="0"/>
          </a:p>
        </p:txBody>
      </p:sp>
      <p:sp>
        <p:nvSpPr>
          <p:cNvPr id="11"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25</a:t>
            </a:fld>
            <a:endParaRPr lang="en-US" altLang="en-US" sz="1400" dirty="0">
              <a:solidFill>
                <a:srgbClr val="000000"/>
              </a:solidFill>
            </a:endParaRPr>
          </a:p>
        </p:txBody>
      </p:sp>
      <p:pic>
        <p:nvPicPr>
          <p:cNvPr id="17" name="Picture 2" descr="http://4.bp.blogspot.com/--DdI9MFDwIY/UE4x8GmsTwI/AAAAAAAACrc/fUCsuS5Q0Ok/s1600/scale.png">
            <a:hlinkClick r:id="rId3"/>
          </p:cNvPr>
          <p:cNvPicPr>
            <a:picLocks noChangeAspect="1" noChangeArrowheads="1"/>
          </p:cNvPicPr>
          <p:nvPr/>
        </p:nvPicPr>
        <p:blipFill>
          <a:blip r:embed="rId4">
            <a:duotone>
              <a:schemeClr val="accent4">
                <a:shade val="45000"/>
                <a:satMod val="135000"/>
              </a:schemeClr>
              <a:prstClr val="white"/>
            </a:duotone>
            <a:extLst>
              <a:ext uri="{BEBA8EAE-BF5A-486C-A8C5-ECC9F3942E4B}">
                <a14:imgProps xmlns:a14="http://schemas.microsoft.com/office/drawing/2010/main">
                  <a14:imgLayer r:embed="rId5">
                    <a14:imgEffect>
                      <a14:brightnessContrast bright="100000" contrast="-70000"/>
                    </a14:imgEffect>
                  </a14:imgLayer>
                </a14:imgProps>
              </a:ext>
              <a:ext uri="{28A0092B-C50C-407E-A947-70E740481C1C}">
                <a14:useLocalDpi xmlns:a14="http://schemas.microsoft.com/office/drawing/2010/main" val="0"/>
              </a:ext>
            </a:extLst>
          </a:blip>
          <a:srcRect/>
          <a:stretch>
            <a:fillRect/>
          </a:stretch>
        </p:blipFill>
        <p:spPr bwMode="auto">
          <a:xfrm>
            <a:off x="1052975" y="1088456"/>
            <a:ext cx="6121325" cy="576954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5269300" y="2743200"/>
            <a:ext cx="3810000" cy="2677656"/>
          </a:xfrm>
          <a:prstGeom prst="rect">
            <a:avLst/>
          </a:prstGeom>
          <a:noFill/>
        </p:spPr>
        <p:txBody>
          <a:bodyPr wrap="square" rtlCol="0">
            <a:spAutoFit/>
          </a:bodyPr>
          <a:lstStyle/>
          <a:p>
            <a:r>
              <a:rPr lang="en-US" sz="2400" b="1" dirty="0" smtClean="0">
                <a:solidFill>
                  <a:srgbClr val="000000"/>
                </a:solidFill>
              </a:rPr>
              <a:t>Resources</a:t>
            </a:r>
            <a:endParaRPr lang="en-US" sz="2400" b="1" dirty="0" smtClean="0">
              <a:solidFill>
                <a:srgbClr val="000000"/>
              </a:solidFill>
            </a:endParaRPr>
          </a:p>
          <a:p>
            <a:pPr marL="285750" indent="-285750">
              <a:buFont typeface="Arial" pitchFamily="34" charset="0"/>
              <a:buChar char="•"/>
            </a:pPr>
            <a:r>
              <a:rPr lang="en-US" sz="2400" dirty="0" smtClean="0">
                <a:solidFill>
                  <a:srgbClr val="000000"/>
                </a:solidFill>
              </a:rPr>
              <a:t>Assistance from others</a:t>
            </a:r>
          </a:p>
          <a:p>
            <a:pPr marL="285750" indent="-285750">
              <a:buFont typeface="Arial" pitchFamily="34" charset="0"/>
              <a:buChar char="•"/>
            </a:pPr>
            <a:r>
              <a:rPr lang="en-US" sz="2400" dirty="0" smtClean="0">
                <a:solidFill>
                  <a:srgbClr val="000000"/>
                </a:solidFill>
              </a:rPr>
              <a:t>Time, energy</a:t>
            </a:r>
          </a:p>
          <a:p>
            <a:pPr marL="285750" indent="-285750">
              <a:buFont typeface="Arial" pitchFamily="34" charset="0"/>
              <a:buChar char="•"/>
            </a:pPr>
            <a:r>
              <a:rPr lang="en-US" sz="2400" dirty="0" smtClean="0">
                <a:solidFill>
                  <a:srgbClr val="000000"/>
                </a:solidFill>
              </a:rPr>
              <a:t>Skill/abilities</a:t>
            </a:r>
          </a:p>
          <a:p>
            <a:pPr marL="285750" indent="-285750">
              <a:buFont typeface="Arial" pitchFamily="34" charset="0"/>
              <a:buChar char="•"/>
            </a:pPr>
            <a:r>
              <a:rPr lang="en-US" sz="2400" dirty="0" smtClean="0">
                <a:solidFill>
                  <a:srgbClr val="000000"/>
                </a:solidFill>
              </a:rPr>
              <a:t>Technology</a:t>
            </a:r>
          </a:p>
          <a:p>
            <a:pPr marL="285750" indent="-285750">
              <a:buFont typeface="Arial" pitchFamily="34" charset="0"/>
              <a:buChar char="•"/>
            </a:pPr>
            <a:r>
              <a:rPr lang="en-US" sz="2400" dirty="0" smtClean="0">
                <a:solidFill>
                  <a:srgbClr val="000000"/>
                </a:solidFill>
              </a:rPr>
              <a:t>Simplifying routines</a:t>
            </a:r>
          </a:p>
          <a:p>
            <a:pPr marL="285750" indent="-285750">
              <a:buFont typeface="Arial" pitchFamily="34" charset="0"/>
              <a:buChar char="•"/>
            </a:pPr>
            <a:r>
              <a:rPr lang="en-US" sz="2400" dirty="0" smtClean="0">
                <a:solidFill>
                  <a:srgbClr val="000000"/>
                </a:solidFill>
              </a:rPr>
              <a:t>Familiarity/expertise</a:t>
            </a:r>
            <a:endParaRPr lang="en-US" sz="2400" dirty="0" smtClean="0">
              <a:solidFill>
                <a:srgbClr val="000000"/>
              </a:solidFill>
            </a:endParaRPr>
          </a:p>
        </p:txBody>
      </p:sp>
      <p:sp>
        <p:nvSpPr>
          <p:cNvPr id="19" name="TextBox 18"/>
          <p:cNvSpPr txBox="1"/>
          <p:nvPr/>
        </p:nvSpPr>
        <p:spPr>
          <a:xfrm>
            <a:off x="438708" y="1447800"/>
            <a:ext cx="4285692" cy="5109091"/>
          </a:xfrm>
          <a:prstGeom prst="rect">
            <a:avLst/>
          </a:prstGeom>
          <a:noFill/>
        </p:spPr>
        <p:txBody>
          <a:bodyPr wrap="square" rtlCol="0">
            <a:spAutoFit/>
          </a:bodyPr>
          <a:lstStyle/>
          <a:p>
            <a:r>
              <a:rPr lang="en-US" sz="2400" b="1" dirty="0" smtClean="0">
                <a:solidFill>
                  <a:srgbClr val="000000"/>
                </a:solidFill>
              </a:rPr>
              <a:t>Demands</a:t>
            </a:r>
            <a:endParaRPr lang="en-US" b="1" dirty="0" smtClean="0">
              <a:solidFill>
                <a:srgbClr val="000000"/>
              </a:solidFill>
            </a:endParaRPr>
          </a:p>
          <a:p>
            <a:pPr marL="285750" indent="-285750">
              <a:buFont typeface="Arial" pitchFamily="34" charset="0"/>
              <a:buChar char="•"/>
            </a:pPr>
            <a:r>
              <a:rPr lang="en-US" sz="2400" dirty="0" smtClean="0">
                <a:solidFill>
                  <a:srgbClr val="000000"/>
                </a:solidFill>
              </a:rPr>
              <a:t>Work volume</a:t>
            </a:r>
            <a:endParaRPr lang="en-US" sz="2400" dirty="0" smtClean="0">
              <a:solidFill>
                <a:srgbClr val="000000"/>
              </a:solidFill>
            </a:endParaRPr>
          </a:p>
          <a:p>
            <a:pPr marL="285750" indent="-285750">
              <a:buFont typeface="Arial" pitchFamily="34" charset="0"/>
              <a:buChar char="•"/>
            </a:pPr>
            <a:r>
              <a:rPr lang="en-US" sz="2400" dirty="0" smtClean="0">
                <a:solidFill>
                  <a:srgbClr val="000000"/>
                </a:solidFill>
              </a:rPr>
              <a:t>Work complexity</a:t>
            </a:r>
            <a:endParaRPr lang="en-US" sz="2400" dirty="0" smtClean="0">
              <a:solidFill>
                <a:srgbClr val="000000"/>
              </a:solidFill>
            </a:endParaRPr>
          </a:p>
          <a:p>
            <a:pPr marL="285750" indent="-285750">
              <a:buFont typeface="Arial" pitchFamily="34" charset="0"/>
              <a:buChar char="•"/>
            </a:pPr>
            <a:r>
              <a:rPr lang="en-US" sz="2400" dirty="0" smtClean="0">
                <a:solidFill>
                  <a:srgbClr val="000000"/>
                </a:solidFill>
              </a:rPr>
              <a:t>Time required</a:t>
            </a:r>
          </a:p>
          <a:p>
            <a:pPr marL="285750" indent="-285750">
              <a:buFont typeface="Arial" pitchFamily="34" charset="0"/>
              <a:buChar char="•"/>
            </a:pPr>
            <a:r>
              <a:rPr lang="en-US" sz="2400" dirty="0" smtClean="0">
                <a:solidFill>
                  <a:srgbClr val="000000"/>
                </a:solidFill>
              </a:rPr>
              <a:t>Number of tasks</a:t>
            </a:r>
            <a:endParaRPr lang="en-US" sz="2400" dirty="0" smtClean="0">
              <a:solidFill>
                <a:srgbClr val="000000"/>
              </a:solidFill>
            </a:endParaRPr>
          </a:p>
          <a:p>
            <a:pPr marL="285750" indent="-285750">
              <a:buFont typeface="Arial" pitchFamily="34" charset="0"/>
              <a:buChar char="•"/>
            </a:pPr>
            <a:r>
              <a:rPr lang="en-US" sz="2400" dirty="0" smtClean="0">
                <a:solidFill>
                  <a:srgbClr val="000000"/>
                </a:solidFill>
              </a:rPr>
              <a:t>Inefficiency</a:t>
            </a:r>
            <a:endParaRPr lang="en-US" sz="2400" dirty="0" smtClean="0">
              <a:solidFill>
                <a:srgbClr val="000000"/>
              </a:solidFill>
            </a:endParaRPr>
          </a:p>
          <a:p>
            <a:endParaRPr lang="en-US" b="1" dirty="0">
              <a:solidFill>
                <a:srgbClr val="000000"/>
              </a:solidFill>
            </a:endParaRPr>
          </a:p>
          <a:p>
            <a:r>
              <a:rPr lang="en-US" sz="2000" b="1" dirty="0" smtClean="0">
                <a:solidFill>
                  <a:srgbClr val="000000"/>
                </a:solidFill>
              </a:rPr>
              <a:t>(Situational)</a:t>
            </a:r>
            <a:endParaRPr lang="en-US" sz="2000" b="1" dirty="0" smtClean="0">
              <a:solidFill>
                <a:srgbClr val="000000"/>
              </a:solidFill>
            </a:endParaRPr>
          </a:p>
          <a:p>
            <a:pPr marL="285750" indent="-285750">
              <a:buFont typeface="Arial" pitchFamily="34" charset="0"/>
              <a:buChar char="•"/>
            </a:pPr>
            <a:r>
              <a:rPr lang="en-US" sz="2400" dirty="0" smtClean="0">
                <a:solidFill>
                  <a:srgbClr val="000000"/>
                </a:solidFill>
              </a:rPr>
              <a:t>Constraints</a:t>
            </a:r>
            <a:endParaRPr lang="en-US" sz="2400" dirty="0" smtClean="0">
              <a:solidFill>
                <a:srgbClr val="000000"/>
              </a:solidFill>
            </a:endParaRPr>
          </a:p>
          <a:p>
            <a:pPr marL="285750" indent="-285750">
              <a:buFont typeface="Arial" pitchFamily="34" charset="0"/>
              <a:buChar char="•"/>
            </a:pPr>
            <a:r>
              <a:rPr lang="en-US" sz="2400" dirty="0" smtClean="0">
                <a:solidFill>
                  <a:srgbClr val="000000"/>
                </a:solidFill>
              </a:rPr>
              <a:t>Distractions</a:t>
            </a:r>
            <a:endParaRPr lang="en-US" sz="2400" dirty="0" smtClean="0">
              <a:solidFill>
                <a:srgbClr val="000000"/>
              </a:solidFill>
            </a:endParaRPr>
          </a:p>
          <a:p>
            <a:pPr marL="285750" indent="-285750">
              <a:buFont typeface="Arial" pitchFamily="34" charset="0"/>
              <a:buChar char="•"/>
            </a:pPr>
            <a:r>
              <a:rPr lang="en-US" sz="2400" dirty="0" smtClean="0">
                <a:solidFill>
                  <a:srgbClr val="000000"/>
                </a:solidFill>
              </a:rPr>
              <a:t>Task switch cost</a:t>
            </a:r>
          </a:p>
          <a:p>
            <a:pPr marL="285750" indent="-285750">
              <a:buFont typeface="Arial" pitchFamily="34" charset="0"/>
              <a:buChar char="•"/>
            </a:pPr>
            <a:r>
              <a:rPr lang="en-US" sz="2400" dirty="0" smtClean="0">
                <a:solidFill>
                  <a:srgbClr val="000000"/>
                </a:solidFill>
              </a:rPr>
              <a:t>Processing costs</a:t>
            </a:r>
          </a:p>
          <a:p>
            <a:pPr marL="285750" indent="-285750">
              <a:buFont typeface="Arial" pitchFamily="34" charset="0"/>
              <a:buChar char="•"/>
            </a:pPr>
            <a:r>
              <a:rPr lang="en-US" sz="2400" dirty="0" smtClean="0">
                <a:solidFill>
                  <a:srgbClr val="000000"/>
                </a:solidFill>
              </a:rPr>
              <a:t>Task complexity, timing</a:t>
            </a:r>
          </a:p>
          <a:p>
            <a:pPr marL="285750" indent="-285750">
              <a:buFont typeface="Arial" pitchFamily="34" charset="0"/>
              <a:buChar char="•"/>
            </a:pPr>
            <a:r>
              <a:rPr lang="en-US" sz="2400" dirty="0" smtClean="0">
                <a:solidFill>
                  <a:srgbClr val="000000"/>
                </a:solidFill>
              </a:rPr>
              <a:t>Task conflict</a:t>
            </a:r>
            <a:endParaRPr lang="en-US" sz="2400" dirty="0">
              <a:solidFill>
                <a:srgbClr val="000000"/>
              </a:solidFill>
            </a:endParaRPr>
          </a:p>
        </p:txBody>
      </p:sp>
      <p:sp>
        <p:nvSpPr>
          <p:cNvPr id="20" name="TextBox 19"/>
          <p:cNvSpPr txBox="1"/>
          <p:nvPr/>
        </p:nvSpPr>
        <p:spPr>
          <a:xfrm>
            <a:off x="5304987" y="6426075"/>
            <a:ext cx="2191626" cy="369332"/>
          </a:xfrm>
          <a:prstGeom prst="rect">
            <a:avLst/>
          </a:prstGeom>
          <a:noFill/>
        </p:spPr>
        <p:txBody>
          <a:bodyPr wrap="none" rtlCol="0">
            <a:spAutoFit/>
          </a:bodyPr>
          <a:lstStyle/>
          <a:p>
            <a:r>
              <a:rPr lang="en-US" dirty="0" smtClean="0">
                <a:solidFill>
                  <a:srgbClr val="000000"/>
                </a:solidFill>
              </a:rPr>
              <a:t>Holden et al, 2010</a:t>
            </a:r>
            <a:endParaRPr lang="en-US" dirty="0">
              <a:solidFill>
                <a:srgbClr val="000000"/>
              </a:solidFill>
            </a:endParaRPr>
          </a:p>
        </p:txBody>
      </p:sp>
    </p:spTree>
    <p:extLst>
      <p:ext uri="{BB962C8B-B14F-4D97-AF65-F5344CB8AC3E}">
        <p14:creationId xmlns:p14="http://schemas.microsoft.com/office/powerpoint/2010/main" val="8134829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Rectangle 3"/>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5" name="Rectangle 4"/>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6" name="Rectangle 5"/>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7" name="TextBox 6"/>
          <p:cNvSpPr txBox="1"/>
          <p:nvPr/>
        </p:nvSpPr>
        <p:spPr>
          <a:xfrm>
            <a:off x="228600" y="191869"/>
            <a:ext cx="7770076" cy="584775"/>
          </a:xfrm>
          <a:prstGeom prst="rect">
            <a:avLst/>
          </a:prstGeom>
          <a:noFill/>
        </p:spPr>
        <p:txBody>
          <a:bodyPr wrap="none" rtlCol="0">
            <a:spAutoFit/>
          </a:bodyPr>
          <a:lstStyle/>
          <a:p>
            <a:r>
              <a:rPr lang="en-US" sz="3200" dirty="0" smtClean="0"/>
              <a:t>#3. Workload and situation awareness</a:t>
            </a:r>
            <a:endParaRPr lang="en-US" sz="3200" dirty="0"/>
          </a:p>
        </p:txBody>
      </p:sp>
      <p:sp>
        <p:nvSpPr>
          <p:cNvPr id="11"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26</a:t>
            </a:fld>
            <a:endParaRPr lang="en-US" altLang="en-US" sz="1400" dirty="0">
              <a:solidFill>
                <a:srgbClr val="000000"/>
              </a:solidFill>
            </a:endParaRPr>
          </a:p>
        </p:txBody>
      </p:sp>
      <p:pic>
        <p:nvPicPr>
          <p:cNvPr id="17" name="Picture 2" descr="http://4.bp.blogspot.com/--DdI9MFDwIY/UE4x8GmsTwI/AAAAAAAACrc/fUCsuS5Q0Ok/s1600/scale.png">
            <a:hlinkClick r:id="rId3"/>
          </p:cNvPr>
          <p:cNvPicPr>
            <a:picLocks noChangeAspect="1" noChangeArrowheads="1"/>
          </p:cNvPicPr>
          <p:nvPr/>
        </p:nvPicPr>
        <p:blipFill>
          <a:blip r:embed="rId4">
            <a:duotone>
              <a:schemeClr val="accent4">
                <a:shade val="45000"/>
                <a:satMod val="135000"/>
              </a:schemeClr>
              <a:prstClr val="white"/>
            </a:duotone>
            <a:extLst>
              <a:ext uri="{BEBA8EAE-BF5A-486C-A8C5-ECC9F3942E4B}">
                <a14:imgProps xmlns:a14="http://schemas.microsoft.com/office/drawing/2010/main">
                  <a14:imgLayer r:embed="rId5">
                    <a14:imgEffect>
                      <a14:brightnessContrast bright="100000" contrast="-70000"/>
                    </a14:imgEffect>
                  </a14:imgLayer>
                </a14:imgProps>
              </a:ext>
              <a:ext uri="{28A0092B-C50C-407E-A947-70E740481C1C}">
                <a14:useLocalDpi xmlns:a14="http://schemas.microsoft.com/office/drawing/2010/main" val="0"/>
              </a:ext>
            </a:extLst>
          </a:blip>
          <a:srcRect/>
          <a:stretch>
            <a:fillRect/>
          </a:stretch>
        </p:blipFill>
        <p:spPr bwMode="auto">
          <a:xfrm>
            <a:off x="1052975" y="1088456"/>
            <a:ext cx="6121325" cy="576954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5269300" y="2743200"/>
            <a:ext cx="3810000" cy="2677656"/>
          </a:xfrm>
          <a:prstGeom prst="rect">
            <a:avLst/>
          </a:prstGeom>
          <a:noFill/>
        </p:spPr>
        <p:txBody>
          <a:bodyPr wrap="square" rtlCol="0">
            <a:spAutoFit/>
          </a:bodyPr>
          <a:lstStyle/>
          <a:p>
            <a:r>
              <a:rPr lang="en-US" sz="2400" b="1" dirty="0" smtClean="0">
                <a:solidFill>
                  <a:srgbClr val="000000"/>
                </a:solidFill>
              </a:rPr>
              <a:t>Resources</a:t>
            </a:r>
            <a:endParaRPr lang="en-US" sz="2400" b="1" dirty="0" smtClean="0">
              <a:solidFill>
                <a:srgbClr val="000000"/>
              </a:solidFill>
            </a:endParaRPr>
          </a:p>
          <a:p>
            <a:pPr marL="285750" indent="-285750">
              <a:buFont typeface="Arial" pitchFamily="34" charset="0"/>
              <a:buChar char="•"/>
            </a:pPr>
            <a:r>
              <a:rPr lang="en-US" sz="2400" dirty="0" smtClean="0">
                <a:solidFill>
                  <a:srgbClr val="000000"/>
                </a:solidFill>
              </a:rPr>
              <a:t>Assistance from others</a:t>
            </a:r>
          </a:p>
          <a:p>
            <a:pPr marL="285750" indent="-285750">
              <a:buFont typeface="Arial" pitchFamily="34" charset="0"/>
              <a:buChar char="•"/>
            </a:pPr>
            <a:r>
              <a:rPr lang="en-US" sz="2400" dirty="0" smtClean="0">
                <a:solidFill>
                  <a:srgbClr val="000000"/>
                </a:solidFill>
              </a:rPr>
              <a:t>Time, energy</a:t>
            </a:r>
          </a:p>
          <a:p>
            <a:pPr marL="285750" indent="-285750">
              <a:buFont typeface="Arial" pitchFamily="34" charset="0"/>
              <a:buChar char="•"/>
            </a:pPr>
            <a:r>
              <a:rPr lang="en-US" sz="2400" dirty="0" smtClean="0">
                <a:solidFill>
                  <a:srgbClr val="000000"/>
                </a:solidFill>
              </a:rPr>
              <a:t>Skill/abilities</a:t>
            </a:r>
          </a:p>
          <a:p>
            <a:pPr marL="285750" indent="-285750">
              <a:buFont typeface="Arial" pitchFamily="34" charset="0"/>
              <a:buChar char="•"/>
            </a:pPr>
            <a:r>
              <a:rPr lang="en-US" sz="2400" dirty="0" smtClean="0">
                <a:solidFill>
                  <a:srgbClr val="000000"/>
                </a:solidFill>
              </a:rPr>
              <a:t>Technology</a:t>
            </a:r>
          </a:p>
          <a:p>
            <a:pPr marL="285750" indent="-285750">
              <a:buFont typeface="Arial" pitchFamily="34" charset="0"/>
              <a:buChar char="•"/>
            </a:pPr>
            <a:r>
              <a:rPr lang="en-US" sz="2400" dirty="0" smtClean="0">
                <a:solidFill>
                  <a:srgbClr val="000000"/>
                </a:solidFill>
              </a:rPr>
              <a:t>Simplifying routines</a:t>
            </a:r>
          </a:p>
          <a:p>
            <a:pPr marL="285750" indent="-285750">
              <a:buFont typeface="Arial" pitchFamily="34" charset="0"/>
              <a:buChar char="•"/>
            </a:pPr>
            <a:r>
              <a:rPr lang="en-US" sz="2400" dirty="0" smtClean="0">
                <a:solidFill>
                  <a:srgbClr val="000000"/>
                </a:solidFill>
              </a:rPr>
              <a:t>Familiarity/expertise</a:t>
            </a:r>
            <a:endParaRPr lang="en-US" sz="2400" dirty="0" smtClean="0">
              <a:solidFill>
                <a:srgbClr val="000000"/>
              </a:solidFill>
            </a:endParaRPr>
          </a:p>
        </p:txBody>
      </p:sp>
      <p:sp>
        <p:nvSpPr>
          <p:cNvPr id="19" name="TextBox 18"/>
          <p:cNvSpPr txBox="1"/>
          <p:nvPr/>
        </p:nvSpPr>
        <p:spPr>
          <a:xfrm>
            <a:off x="438708" y="1447800"/>
            <a:ext cx="4285692" cy="5109091"/>
          </a:xfrm>
          <a:prstGeom prst="rect">
            <a:avLst/>
          </a:prstGeom>
          <a:noFill/>
        </p:spPr>
        <p:txBody>
          <a:bodyPr wrap="square" rtlCol="0">
            <a:spAutoFit/>
          </a:bodyPr>
          <a:lstStyle/>
          <a:p>
            <a:r>
              <a:rPr lang="en-US" sz="2400" b="1" dirty="0" smtClean="0">
                <a:solidFill>
                  <a:srgbClr val="000000"/>
                </a:solidFill>
              </a:rPr>
              <a:t>Demands</a:t>
            </a:r>
            <a:endParaRPr lang="en-US" b="1" dirty="0" smtClean="0">
              <a:solidFill>
                <a:srgbClr val="000000"/>
              </a:solidFill>
            </a:endParaRPr>
          </a:p>
          <a:p>
            <a:pPr marL="285750" indent="-285750">
              <a:buFont typeface="Arial" pitchFamily="34" charset="0"/>
              <a:buChar char="•"/>
            </a:pPr>
            <a:r>
              <a:rPr lang="en-US" sz="2400" dirty="0" smtClean="0">
                <a:solidFill>
                  <a:srgbClr val="000000"/>
                </a:solidFill>
              </a:rPr>
              <a:t>Work volume</a:t>
            </a:r>
            <a:endParaRPr lang="en-US" sz="2400" dirty="0" smtClean="0">
              <a:solidFill>
                <a:srgbClr val="000000"/>
              </a:solidFill>
            </a:endParaRPr>
          </a:p>
          <a:p>
            <a:pPr marL="285750" indent="-285750">
              <a:buFont typeface="Arial" pitchFamily="34" charset="0"/>
              <a:buChar char="•"/>
            </a:pPr>
            <a:r>
              <a:rPr lang="en-US" sz="2400" dirty="0" smtClean="0">
                <a:solidFill>
                  <a:srgbClr val="000000"/>
                </a:solidFill>
              </a:rPr>
              <a:t>Work complexity</a:t>
            </a:r>
            <a:endParaRPr lang="en-US" sz="2400" dirty="0" smtClean="0">
              <a:solidFill>
                <a:srgbClr val="000000"/>
              </a:solidFill>
            </a:endParaRPr>
          </a:p>
          <a:p>
            <a:pPr marL="285750" indent="-285750">
              <a:buFont typeface="Arial" pitchFamily="34" charset="0"/>
              <a:buChar char="•"/>
            </a:pPr>
            <a:r>
              <a:rPr lang="en-US" sz="2400" dirty="0" smtClean="0">
                <a:solidFill>
                  <a:srgbClr val="000000"/>
                </a:solidFill>
              </a:rPr>
              <a:t>Time required</a:t>
            </a:r>
          </a:p>
          <a:p>
            <a:pPr marL="285750" indent="-285750">
              <a:buFont typeface="Arial" pitchFamily="34" charset="0"/>
              <a:buChar char="•"/>
            </a:pPr>
            <a:r>
              <a:rPr lang="en-US" sz="2400" dirty="0" smtClean="0">
                <a:solidFill>
                  <a:srgbClr val="000000"/>
                </a:solidFill>
              </a:rPr>
              <a:t>Number of tasks</a:t>
            </a:r>
            <a:endParaRPr lang="en-US" sz="2400" dirty="0" smtClean="0">
              <a:solidFill>
                <a:srgbClr val="000000"/>
              </a:solidFill>
            </a:endParaRPr>
          </a:p>
          <a:p>
            <a:pPr marL="285750" indent="-285750">
              <a:buFont typeface="Arial" pitchFamily="34" charset="0"/>
              <a:buChar char="•"/>
            </a:pPr>
            <a:r>
              <a:rPr lang="en-US" sz="2400" dirty="0" smtClean="0">
                <a:solidFill>
                  <a:srgbClr val="000000"/>
                </a:solidFill>
              </a:rPr>
              <a:t>Inefficiency</a:t>
            </a:r>
            <a:endParaRPr lang="en-US" sz="2400" dirty="0" smtClean="0">
              <a:solidFill>
                <a:srgbClr val="000000"/>
              </a:solidFill>
            </a:endParaRPr>
          </a:p>
          <a:p>
            <a:endParaRPr lang="en-US" b="1" dirty="0">
              <a:solidFill>
                <a:srgbClr val="000000"/>
              </a:solidFill>
            </a:endParaRPr>
          </a:p>
          <a:p>
            <a:r>
              <a:rPr lang="en-US" sz="2000" b="1" dirty="0" smtClean="0">
                <a:solidFill>
                  <a:srgbClr val="000000"/>
                </a:solidFill>
              </a:rPr>
              <a:t>(Situational)</a:t>
            </a:r>
            <a:endParaRPr lang="en-US" sz="2000" b="1" dirty="0" smtClean="0">
              <a:solidFill>
                <a:srgbClr val="000000"/>
              </a:solidFill>
            </a:endParaRPr>
          </a:p>
          <a:p>
            <a:pPr marL="285750" indent="-285750">
              <a:buFont typeface="Arial" pitchFamily="34" charset="0"/>
              <a:buChar char="•"/>
            </a:pPr>
            <a:r>
              <a:rPr lang="en-US" sz="2400" dirty="0" smtClean="0">
                <a:solidFill>
                  <a:srgbClr val="000000"/>
                </a:solidFill>
              </a:rPr>
              <a:t>Constraints</a:t>
            </a:r>
            <a:endParaRPr lang="en-US" sz="2400" dirty="0" smtClean="0">
              <a:solidFill>
                <a:srgbClr val="000000"/>
              </a:solidFill>
            </a:endParaRPr>
          </a:p>
          <a:p>
            <a:pPr marL="285750" indent="-285750">
              <a:buFont typeface="Arial" pitchFamily="34" charset="0"/>
              <a:buChar char="•"/>
            </a:pPr>
            <a:r>
              <a:rPr lang="en-US" sz="2400" dirty="0" smtClean="0">
                <a:solidFill>
                  <a:srgbClr val="000000"/>
                </a:solidFill>
              </a:rPr>
              <a:t>Distractions</a:t>
            </a:r>
            <a:endParaRPr lang="en-US" sz="2400" dirty="0" smtClean="0">
              <a:solidFill>
                <a:srgbClr val="000000"/>
              </a:solidFill>
            </a:endParaRPr>
          </a:p>
          <a:p>
            <a:pPr marL="285750" indent="-285750">
              <a:buFont typeface="Arial" pitchFamily="34" charset="0"/>
              <a:buChar char="•"/>
            </a:pPr>
            <a:r>
              <a:rPr lang="en-US" sz="2400" dirty="0" smtClean="0">
                <a:solidFill>
                  <a:srgbClr val="000000"/>
                </a:solidFill>
              </a:rPr>
              <a:t>Task switch cost</a:t>
            </a:r>
          </a:p>
          <a:p>
            <a:pPr marL="285750" indent="-285750">
              <a:buFont typeface="Arial" pitchFamily="34" charset="0"/>
              <a:buChar char="•"/>
            </a:pPr>
            <a:r>
              <a:rPr lang="en-US" sz="2400" dirty="0" smtClean="0">
                <a:solidFill>
                  <a:srgbClr val="000000"/>
                </a:solidFill>
              </a:rPr>
              <a:t>Processing costs</a:t>
            </a:r>
          </a:p>
          <a:p>
            <a:pPr marL="285750" indent="-285750">
              <a:buFont typeface="Arial" pitchFamily="34" charset="0"/>
              <a:buChar char="•"/>
            </a:pPr>
            <a:r>
              <a:rPr lang="en-US" sz="2400" dirty="0" smtClean="0">
                <a:solidFill>
                  <a:srgbClr val="000000"/>
                </a:solidFill>
              </a:rPr>
              <a:t>Task complexity, timing</a:t>
            </a:r>
          </a:p>
          <a:p>
            <a:pPr marL="285750" indent="-285750">
              <a:buFont typeface="Arial" pitchFamily="34" charset="0"/>
              <a:buChar char="•"/>
            </a:pPr>
            <a:r>
              <a:rPr lang="en-US" sz="2400" dirty="0" smtClean="0">
                <a:solidFill>
                  <a:srgbClr val="000000"/>
                </a:solidFill>
              </a:rPr>
              <a:t>Task conflict</a:t>
            </a:r>
            <a:endParaRPr lang="en-US" sz="2400" dirty="0">
              <a:solidFill>
                <a:srgbClr val="000000"/>
              </a:solidFill>
            </a:endParaRPr>
          </a:p>
        </p:txBody>
      </p:sp>
      <p:sp>
        <p:nvSpPr>
          <p:cNvPr id="12" name="Rectangle 11"/>
          <p:cNvSpPr/>
          <p:nvPr/>
        </p:nvSpPr>
        <p:spPr bwMode="auto">
          <a:xfrm>
            <a:off x="270154" y="2590800"/>
            <a:ext cx="3179591" cy="762000"/>
          </a:xfrm>
          <a:prstGeom prst="rect">
            <a:avLst/>
          </a:prstGeom>
          <a:no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3" name="Rounded Rectangle 2"/>
          <p:cNvSpPr/>
          <p:nvPr/>
        </p:nvSpPr>
        <p:spPr bwMode="auto">
          <a:xfrm>
            <a:off x="3886200" y="1447800"/>
            <a:ext cx="4495800" cy="4800600"/>
          </a:xfrm>
          <a:prstGeom prst="roundRect">
            <a:avLst/>
          </a:prstGeom>
          <a:solidFill>
            <a:schemeClr val="accent1"/>
          </a:solidFill>
          <a:ln w="952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dirty="0" smtClean="0"/>
          </a:p>
          <a:p>
            <a:r>
              <a:rPr lang="en-US" dirty="0" smtClean="0"/>
              <a:t>“I </a:t>
            </a:r>
            <a:r>
              <a:rPr lang="en-US" dirty="0"/>
              <a:t>started coming out here, taking my blood pressure, taking my weight, and sugar count, so forth </a:t>
            </a:r>
            <a:r>
              <a:rPr lang="en-US" b="1" dirty="0"/>
              <a:t>'til I feel like a secretary…</a:t>
            </a:r>
            <a:r>
              <a:rPr lang="en-US" dirty="0"/>
              <a:t> it aggravates the fool out of me. I get up in the mornings, it takes me 30 minutes to put my clothes on, get all my scales, and get into the kitchen at my little table back there I've got, and take all this stuff, pressures, blood pressures, uh, sugar count, and I, I ought to get me a degree, you know, I, I'm almost a doctor.” </a:t>
            </a:r>
          </a:p>
        </p:txBody>
      </p:sp>
      <p:cxnSp>
        <p:nvCxnSpPr>
          <p:cNvPr id="9" name="Elbow Connector 8"/>
          <p:cNvCxnSpPr>
            <a:stCxn id="12" idx="3"/>
          </p:cNvCxnSpPr>
          <p:nvPr/>
        </p:nvCxnSpPr>
        <p:spPr bwMode="auto">
          <a:xfrm flipV="1">
            <a:off x="3449745" y="2743200"/>
            <a:ext cx="436455" cy="228600"/>
          </a:xfrm>
          <a:prstGeom prst="bentConnector3">
            <a:avLst>
              <a:gd name="adj1" fmla="val 50000"/>
            </a:avLst>
          </a:prstGeom>
          <a:solidFill>
            <a:schemeClr val="accent1"/>
          </a:solidFill>
          <a:ln w="952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6670988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Rectangle 3"/>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5" name="Rectangle 4"/>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6" name="Rectangle 5"/>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7" name="TextBox 6"/>
          <p:cNvSpPr txBox="1"/>
          <p:nvPr/>
        </p:nvSpPr>
        <p:spPr>
          <a:xfrm>
            <a:off x="228600" y="191869"/>
            <a:ext cx="7770076" cy="584775"/>
          </a:xfrm>
          <a:prstGeom prst="rect">
            <a:avLst/>
          </a:prstGeom>
          <a:noFill/>
        </p:spPr>
        <p:txBody>
          <a:bodyPr wrap="none" rtlCol="0">
            <a:spAutoFit/>
          </a:bodyPr>
          <a:lstStyle/>
          <a:p>
            <a:r>
              <a:rPr lang="en-US" sz="3200" dirty="0" smtClean="0"/>
              <a:t>#3. Workload and situation awareness</a:t>
            </a:r>
            <a:endParaRPr lang="en-US" sz="3200" dirty="0"/>
          </a:p>
        </p:txBody>
      </p:sp>
      <p:sp>
        <p:nvSpPr>
          <p:cNvPr id="11"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27</a:t>
            </a:fld>
            <a:endParaRPr lang="en-US" altLang="en-US" sz="1400" dirty="0">
              <a:solidFill>
                <a:srgbClr val="000000"/>
              </a:solidFill>
            </a:endParaRPr>
          </a:p>
        </p:txBody>
      </p:sp>
      <p:sp>
        <p:nvSpPr>
          <p:cNvPr id="3" name="Rectangle 2"/>
          <p:cNvSpPr/>
          <p:nvPr/>
        </p:nvSpPr>
        <p:spPr>
          <a:xfrm>
            <a:off x="457200" y="1859101"/>
            <a:ext cx="3360709" cy="3170099"/>
          </a:xfrm>
          <a:prstGeom prst="rect">
            <a:avLst/>
          </a:prstGeom>
        </p:spPr>
        <p:txBody>
          <a:bodyPr wrap="square">
            <a:spAutoFit/>
          </a:bodyPr>
          <a:lstStyle/>
          <a:p>
            <a:r>
              <a:rPr lang="en-US" sz="2000" dirty="0" smtClean="0">
                <a:solidFill>
                  <a:srgbClr val="000000"/>
                </a:solidFill>
              </a:rPr>
              <a:t>“The </a:t>
            </a:r>
            <a:r>
              <a:rPr lang="en-US" sz="2000" u="sng" dirty="0">
                <a:solidFill>
                  <a:srgbClr val="000000"/>
                </a:solidFill>
              </a:rPr>
              <a:t>perception of elements</a:t>
            </a:r>
            <a:r>
              <a:rPr lang="en-US" sz="2000" dirty="0">
                <a:solidFill>
                  <a:srgbClr val="000000"/>
                </a:solidFill>
              </a:rPr>
              <a:t> in the environment within a volume of time and space, the </a:t>
            </a:r>
            <a:r>
              <a:rPr lang="en-US" sz="2000" u="sng" dirty="0">
                <a:solidFill>
                  <a:srgbClr val="000000"/>
                </a:solidFill>
              </a:rPr>
              <a:t>comprehension of their meaning</a:t>
            </a:r>
            <a:r>
              <a:rPr lang="en-US" sz="2000" dirty="0">
                <a:solidFill>
                  <a:srgbClr val="000000"/>
                </a:solidFill>
              </a:rPr>
              <a:t>, and the </a:t>
            </a:r>
            <a:r>
              <a:rPr lang="en-US" sz="2000" u="sng" dirty="0">
                <a:solidFill>
                  <a:srgbClr val="000000"/>
                </a:solidFill>
              </a:rPr>
              <a:t>projection of their status</a:t>
            </a:r>
            <a:r>
              <a:rPr lang="en-US" sz="2000" dirty="0">
                <a:solidFill>
                  <a:srgbClr val="000000"/>
                </a:solidFill>
              </a:rPr>
              <a:t> in the near </a:t>
            </a:r>
            <a:r>
              <a:rPr lang="en-US" sz="2000" dirty="0" smtClean="0">
                <a:solidFill>
                  <a:srgbClr val="000000"/>
                </a:solidFill>
              </a:rPr>
              <a:t>future“ (</a:t>
            </a:r>
            <a:r>
              <a:rPr lang="en-US" sz="2000" dirty="0" err="1" smtClean="0">
                <a:solidFill>
                  <a:srgbClr val="000000"/>
                </a:solidFill>
              </a:rPr>
              <a:t>Endsley</a:t>
            </a:r>
            <a:r>
              <a:rPr lang="en-US" sz="2000" dirty="0" smtClean="0">
                <a:solidFill>
                  <a:srgbClr val="000000"/>
                </a:solidFill>
              </a:rPr>
              <a:t>, 1995)</a:t>
            </a:r>
            <a:endParaRPr lang="en-US" sz="2000" dirty="0">
              <a:solidFill>
                <a:srgbClr val="000000"/>
              </a:solidFill>
            </a:endParaRPr>
          </a:p>
        </p:txBody>
      </p:sp>
      <p:pic>
        <p:nvPicPr>
          <p:cNvPr id="16" name="Picture 2" descr="http://oda141teamroom.files.wordpress.com/2011/11/wait-for-it.jpg"/>
          <p:cNvPicPr>
            <a:picLocks noChangeAspect="1" noChangeArrowheads="1"/>
          </p:cNvPicPr>
          <p:nvPr/>
        </p:nvPicPr>
        <p:blipFill rotWithShape="1">
          <a:blip r:embed="rId3">
            <a:extLst>
              <a:ext uri="{28A0092B-C50C-407E-A947-70E740481C1C}">
                <a14:useLocalDpi xmlns:a14="http://schemas.microsoft.com/office/drawing/2010/main" val="0"/>
              </a:ext>
            </a:extLst>
          </a:blip>
          <a:srcRect l="5370" t="3612" r="4536" b="-3612"/>
          <a:stretch/>
        </p:blipFill>
        <p:spPr bwMode="auto">
          <a:xfrm>
            <a:off x="4231360" y="1346200"/>
            <a:ext cx="4702630" cy="3638551"/>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p:cNvSpPr/>
          <p:nvPr/>
        </p:nvSpPr>
        <p:spPr>
          <a:xfrm>
            <a:off x="428171" y="1290935"/>
            <a:ext cx="6779476" cy="461665"/>
          </a:xfrm>
          <a:prstGeom prst="rect">
            <a:avLst/>
          </a:prstGeom>
        </p:spPr>
        <p:txBody>
          <a:bodyPr wrap="square">
            <a:spAutoFit/>
          </a:bodyPr>
          <a:lstStyle/>
          <a:p>
            <a:r>
              <a:rPr lang="en-US" sz="2400" b="1" dirty="0" smtClean="0">
                <a:solidFill>
                  <a:srgbClr val="000000"/>
                </a:solidFill>
              </a:rPr>
              <a:t>Situation awareness</a:t>
            </a:r>
            <a:endParaRPr lang="en-US" sz="2400" b="1" dirty="0">
              <a:solidFill>
                <a:srgbClr val="000000"/>
              </a:solidFill>
            </a:endParaRPr>
          </a:p>
        </p:txBody>
      </p:sp>
      <p:sp>
        <p:nvSpPr>
          <p:cNvPr id="22" name="TextBox 21"/>
          <p:cNvSpPr txBox="1"/>
          <p:nvPr/>
        </p:nvSpPr>
        <p:spPr>
          <a:xfrm>
            <a:off x="1371600" y="5323783"/>
            <a:ext cx="429926" cy="400110"/>
          </a:xfrm>
          <a:prstGeom prst="rect">
            <a:avLst/>
          </a:prstGeom>
          <a:noFill/>
        </p:spPr>
        <p:txBody>
          <a:bodyPr wrap="none" rtlCol="0">
            <a:spAutoFit/>
          </a:bodyPr>
          <a:lstStyle/>
          <a:p>
            <a:r>
              <a:rPr lang="en-US" sz="2000" dirty="0" smtClean="0">
                <a:solidFill>
                  <a:srgbClr val="000000"/>
                </a:solidFill>
              </a:rPr>
              <a:t>or</a:t>
            </a:r>
            <a:endParaRPr lang="en-US" sz="2000" dirty="0">
              <a:solidFill>
                <a:srgbClr val="000000"/>
              </a:solidFill>
            </a:endParaRPr>
          </a:p>
        </p:txBody>
      </p:sp>
      <p:sp>
        <p:nvSpPr>
          <p:cNvPr id="23" name="Rectangle 22"/>
          <p:cNvSpPr/>
          <p:nvPr/>
        </p:nvSpPr>
        <p:spPr>
          <a:xfrm>
            <a:off x="428171" y="6012418"/>
            <a:ext cx="6779476" cy="400110"/>
          </a:xfrm>
          <a:prstGeom prst="rect">
            <a:avLst/>
          </a:prstGeom>
        </p:spPr>
        <p:txBody>
          <a:bodyPr wrap="square">
            <a:spAutoFit/>
          </a:bodyPr>
          <a:lstStyle/>
          <a:p>
            <a:r>
              <a:rPr lang="en-US" sz="2000" dirty="0" smtClean="0">
                <a:solidFill>
                  <a:srgbClr val="000000"/>
                </a:solidFill>
              </a:rPr>
              <a:t>“What</a:t>
            </a:r>
            <a:r>
              <a:rPr lang="en-US" sz="2000" dirty="0">
                <a:solidFill>
                  <a:srgbClr val="000000"/>
                </a:solidFill>
              </a:rPr>
              <a:t>? So what? Now what</a:t>
            </a:r>
            <a:r>
              <a:rPr lang="en-US" sz="2000" dirty="0" smtClean="0">
                <a:solidFill>
                  <a:srgbClr val="000000"/>
                </a:solidFill>
              </a:rPr>
              <a:t>?” (</a:t>
            </a:r>
            <a:r>
              <a:rPr lang="en-US" sz="2000" dirty="0" err="1" smtClean="0">
                <a:solidFill>
                  <a:srgbClr val="000000"/>
                </a:solidFill>
              </a:rPr>
              <a:t>Tenney</a:t>
            </a:r>
            <a:r>
              <a:rPr lang="en-US" sz="2000" dirty="0" smtClean="0">
                <a:solidFill>
                  <a:srgbClr val="000000"/>
                </a:solidFill>
              </a:rPr>
              <a:t> &amp; Pew, 2006)</a:t>
            </a:r>
            <a:endParaRPr lang="en-US" sz="2000" dirty="0">
              <a:solidFill>
                <a:srgbClr val="000000"/>
              </a:solidFill>
            </a:endParaRPr>
          </a:p>
        </p:txBody>
      </p:sp>
    </p:spTree>
    <p:extLst>
      <p:ext uri="{BB962C8B-B14F-4D97-AF65-F5344CB8AC3E}">
        <p14:creationId xmlns:p14="http://schemas.microsoft.com/office/powerpoint/2010/main" val="5913248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Rectangle 3"/>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5" name="Rectangle 4"/>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6" name="Rectangle 5"/>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pic>
        <p:nvPicPr>
          <p:cNvPr id="14340" name="Picture 4" descr="http://i.stack.imgur.com/8zEoh.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909" y="1524000"/>
            <a:ext cx="2745983" cy="27432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066800" y="1828800"/>
            <a:ext cx="2362200" cy="2246769"/>
          </a:xfrm>
          <a:prstGeom prst="rect">
            <a:avLst/>
          </a:prstGeom>
          <a:noFill/>
        </p:spPr>
        <p:txBody>
          <a:bodyPr wrap="square" rtlCol="0">
            <a:spAutoFit/>
          </a:bodyPr>
          <a:lstStyle/>
          <a:p>
            <a:pPr algn="ctr"/>
            <a:r>
              <a:rPr lang="en-US" sz="2800" b="1" dirty="0" smtClean="0">
                <a:solidFill>
                  <a:srgbClr val="000000"/>
                </a:solidFill>
                <a:latin typeface="Segoe Print" panose="02000600000000000000" pitchFamily="2" charset="0"/>
              </a:rPr>
              <a:t>What do we do when I cannot breathe anymore??</a:t>
            </a:r>
            <a:endParaRPr lang="en-US" sz="2800" b="1" dirty="0">
              <a:solidFill>
                <a:srgbClr val="000000"/>
              </a:solidFill>
              <a:latin typeface="Segoe Print" panose="02000600000000000000" pitchFamily="2" charset="0"/>
            </a:endParaRPr>
          </a:p>
        </p:txBody>
      </p:sp>
      <p:sp>
        <p:nvSpPr>
          <p:cNvPr id="36" name="Rectangle 35"/>
          <p:cNvSpPr/>
          <p:nvPr/>
        </p:nvSpPr>
        <p:spPr>
          <a:xfrm>
            <a:off x="3733800" y="1295400"/>
            <a:ext cx="5029200" cy="5324535"/>
          </a:xfrm>
          <a:prstGeom prst="rect">
            <a:avLst/>
          </a:prstGeom>
          <a:solidFill>
            <a:srgbClr val="F8F8F8">
              <a:alpha val="60000"/>
            </a:srgbClr>
          </a:solidFill>
        </p:spPr>
        <p:txBody>
          <a:bodyPr wrap="square">
            <a:spAutoFit/>
          </a:bodyPr>
          <a:lstStyle/>
          <a:p>
            <a:r>
              <a:rPr lang="en-US" sz="2000" dirty="0" smtClean="0">
                <a:solidFill>
                  <a:srgbClr val="000000"/>
                </a:solidFill>
              </a:rPr>
              <a:t>“I </a:t>
            </a:r>
            <a:r>
              <a:rPr lang="en-US" sz="2000" dirty="0">
                <a:solidFill>
                  <a:srgbClr val="000000"/>
                </a:solidFill>
              </a:rPr>
              <a:t>was in the ER </a:t>
            </a:r>
            <a:r>
              <a:rPr lang="en-US" sz="2000" dirty="0" smtClean="0">
                <a:solidFill>
                  <a:srgbClr val="000000"/>
                </a:solidFill>
              </a:rPr>
              <a:t>(emergency room) one </a:t>
            </a:r>
            <a:r>
              <a:rPr lang="en-US" sz="2000" dirty="0">
                <a:solidFill>
                  <a:srgbClr val="000000"/>
                </a:solidFill>
              </a:rPr>
              <a:t>time with a horrible case of strep throat, and my throat was literally closing up. </a:t>
            </a:r>
            <a:r>
              <a:rPr lang="en-US" sz="2000" dirty="0" smtClean="0">
                <a:solidFill>
                  <a:srgbClr val="000000"/>
                </a:solidFill>
              </a:rPr>
              <a:t>And </a:t>
            </a:r>
            <a:r>
              <a:rPr lang="en-US" sz="2000" dirty="0">
                <a:solidFill>
                  <a:srgbClr val="000000"/>
                </a:solidFill>
              </a:rPr>
              <a:t>the nurse just came in and she gave me an IV, and some pills, and said, “I'll come back and check on you,” </a:t>
            </a:r>
            <a:r>
              <a:rPr lang="en-US" sz="2000" dirty="0" smtClean="0">
                <a:solidFill>
                  <a:srgbClr val="000000"/>
                </a:solidFill>
              </a:rPr>
              <a:t>right?</a:t>
            </a:r>
          </a:p>
          <a:p>
            <a:endParaRPr lang="en-US" sz="2000" dirty="0">
              <a:solidFill>
                <a:srgbClr val="000000"/>
              </a:solidFill>
            </a:endParaRPr>
          </a:p>
          <a:p>
            <a:r>
              <a:rPr lang="en-US" sz="2000" dirty="0" smtClean="0">
                <a:solidFill>
                  <a:srgbClr val="000000"/>
                </a:solidFill>
              </a:rPr>
              <a:t>And </a:t>
            </a:r>
            <a:r>
              <a:rPr lang="en-US" sz="2000" dirty="0">
                <a:solidFill>
                  <a:srgbClr val="000000"/>
                </a:solidFill>
              </a:rPr>
              <a:t>I got to the point where if I leaned back, I couldn't breathe at all. I had to sit up </a:t>
            </a:r>
            <a:r>
              <a:rPr lang="en-US" sz="2000" dirty="0" smtClean="0">
                <a:solidFill>
                  <a:srgbClr val="000000"/>
                </a:solidFill>
              </a:rPr>
              <a:t>to </a:t>
            </a:r>
            <a:r>
              <a:rPr lang="en-US" sz="2000" dirty="0">
                <a:solidFill>
                  <a:srgbClr val="000000"/>
                </a:solidFill>
              </a:rPr>
              <a:t>breathe.</a:t>
            </a:r>
          </a:p>
          <a:p>
            <a:endParaRPr lang="en-US" sz="2000" dirty="0" smtClean="0">
              <a:solidFill>
                <a:srgbClr val="000000"/>
              </a:solidFill>
            </a:endParaRPr>
          </a:p>
          <a:p>
            <a:r>
              <a:rPr lang="en-US" sz="2000" dirty="0">
                <a:solidFill>
                  <a:srgbClr val="000000"/>
                </a:solidFill>
              </a:rPr>
              <a:t>So, I literally, I mean, I was in there probably an hour just sitting by myself, and I had a pad, and I wrote out, “What do we do when I cannot breathe anymore</a:t>
            </a:r>
            <a:r>
              <a:rPr lang="en-US" sz="2000" dirty="0" smtClean="0">
                <a:solidFill>
                  <a:srgbClr val="000000"/>
                </a:solidFill>
              </a:rPr>
              <a:t>?”</a:t>
            </a:r>
            <a:endParaRPr lang="en-US" sz="2000" dirty="0">
              <a:solidFill>
                <a:srgbClr val="000000"/>
              </a:solidFill>
            </a:endParaRPr>
          </a:p>
        </p:txBody>
      </p:sp>
      <p:pic>
        <p:nvPicPr>
          <p:cNvPr id="12" name="Picture 2" descr="http://oda141teamroom.files.wordpress.com/2011/11/wait-for-it.jpg"/>
          <p:cNvPicPr>
            <a:picLocks noChangeAspect="1" noChangeArrowheads="1"/>
          </p:cNvPicPr>
          <p:nvPr/>
        </p:nvPicPr>
        <p:blipFill rotWithShape="1">
          <a:blip r:embed="rId3">
            <a:extLst>
              <a:ext uri="{28A0092B-C50C-407E-A947-70E740481C1C}">
                <a14:useLocalDpi xmlns:a14="http://schemas.microsoft.com/office/drawing/2010/main" val="0"/>
              </a:ext>
            </a:extLst>
          </a:blip>
          <a:srcRect l="5370" t="3612" r="4536" b="-3612"/>
          <a:stretch/>
        </p:blipFill>
        <p:spPr bwMode="auto">
          <a:xfrm>
            <a:off x="1183331" y="4495800"/>
            <a:ext cx="2129138" cy="164737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228600" y="191869"/>
            <a:ext cx="7770076" cy="584775"/>
          </a:xfrm>
          <a:prstGeom prst="rect">
            <a:avLst/>
          </a:prstGeom>
          <a:noFill/>
        </p:spPr>
        <p:txBody>
          <a:bodyPr wrap="none" rtlCol="0">
            <a:spAutoFit/>
          </a:bodyPr>
          <a:lstStyle/>
          <a:p>
            <a:r>
              <a:rPr lang="en-US" sz="3200" dirty="0" smtClean="0"/>
              <a:t>#3. Workload and situation awareness</a:t>
            </a:r>
            <a:endParaRPr lang="en-US" sz="3200" dirty="0"/>
          </a:p>
        </p:txBody>
      </p:sp>
    </p:spTree>
    <p:extLst>
      <p:ext uri="{BB962C8B-B14F-4D97-AF65-F5344CB8AC3E}">
        <p14:creationId xmlns:p14="http://schemas.microsoft.com/office/powerpoint/2010/main" val="2609274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Rectangle 9"/>
          <p:cNvSpPr/>
          <p:nvPr/>
        </p:nvSpPr>
        <p:spPr bwMode="auto">
          <a:xfrm>
            <a:off x="879214" y="2130424"/>
            <a:ext cx="6534289" cy="4489451"/>
          </a:xfrm>
          <a:prstGeom prst="rect">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2" name="Title 1"/>
          <p:cNvSpPr>
            <a:spLocks noGrp="1"/>
          </p:cNvSpPr>
          <p:nvPr>
            <p:ph type="title"/>
          </p:nvPr>
        </p:nvSpPr>
        <p:spPr/>
        <p:txBody>
          <a:bodyPr/>
          <a:lstStyle/>
          <a:p>
            <a:endParaRPr lang="en-US" dirty="0"/>
          </a:p>
        </p:txBody>
      </p:sp>
      <p:sp>
        <p:nvSpPr>
          <p:cNvPr id="4" name="Rectangle 3"/>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5" name="Rectangle 4"/>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6" name="Rectangle 5"/>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7" name="TextBox 6"/>
          <p:cNvSpPr txBox="1"/>
          <p:nvPr/>
        </p:nvSpPr>
        <p:spPr>
          <a:xfrm>
            <a:off x="228600" y="191869"/>
            <a:ext cx="7287572" cy="584775"/>
          </a:xfrm>
          <a:prstGeom prst="rect">
            <a:avLst/>
          </a:prstGeom>
          <a:noFill/>
        </p:spPr>
        <p:txBody>
          <a:bodyPr wrap="none" rtlCol="0">
            <a:spAutoFit/>
          </a:bodyPr>
          <a:lstStyle/>
          <a:p>
            <a:r>
              <a:rPr lang="en-US" sz="3200" dirty="0" smtClean="0"/>
              <a:t>#4. Teamwork-facilitating methods</a:t>
            </a:r>
            <a:endParaRPr lang="en-US" sz="3200" dirty="0"/>
          </a:p>
        </p:txBody>
      </p:sp>
      <p:sp>
        <p:nvSpPr>
          <p:cNvPr id="11"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29</a:t>
            </a:fld>
            <a:endParaRPr lang="en-US" altLang="en-US" sz="1400" dirty="0">
              <a:solidFill>
                <a:srgbClr val="000000"/>
              </a:solidFill>
            </a:endParaRPr>
          </a:p>
        </p:txBody>
      </p:sp>
      <p:pic>
        <p:nvPicPr>
          <p:cNvPr id="55" name="Picture 2" descr="http://www.freewebs.com/kinesiology-testing/Man%20question%20mark.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86600" y="3632483"/>
            <a:ext cx="2226679" cy="2749267"/>
          </a:xfrm>
          <a:prstGeom prst="rect">
            <a:avLst/>
          </a:prstGeom>
          <a:noFill/>
          <a:extLst>
            <a:ext uri="{909E8E84-426E-40DD-AFC4-6F175D3DCCD1}">
              <a14:hiddenFill xmlns:a14="http://schemas.microsoft.com/office/drawing/2010/main">
                <a:solidFill>
                  <a:srgbClr val="FFFFFF"/>
                </a:solidFill>
              </a14:hiddenFill>
            </a:ext>
          </a:extLst>
        </p:spPr>
      </p:pic>
      <p:sp>
        <p:nvSpPr>
          <p:cNvPr id="56" name="TextBox 55"/>
          <p:cNvSpPr txBox="1"/>
          <p:nvPr/>
        </p:nvSpPr>
        <p:spPr>
          <a:xfrm>
            <a:off x="173209" y="1286470"/>
            <a:ext cx="8797581" cy="646331"/>
          </a:xfrm>
          <a:prstGeom prst="rect">
            <a:avLst/>
          </a:prstGeom>
          <a:noFill/>
        </p:spPr>
        <p:txBody>
          <a:bodyPr wrap="square" rtlCol="0">
            <a:spAutoFit/>
          </a:bodyPr>
          <a:lstStyle/>
          <a:p>
            <a:pPr algn="ctr"/>
            <a:r>
              <a:rPr lang="en-US" b="1" dirty="0" smtClean="0">
                <a:solidFill>
                  <a:srgbClr val="000000"/>
                </a:solidFill>
              </a:rPr>
              <a:t>Are patients and families truly part of a “team” with professionals?</a:t>
            </a:r>
          </a:p>
          <a:p>
            <a:pPr algn="ctr"/>
            <a:r>
              <a:rPr lang="en-US" b="1" dirty="0" smtClean="0">
                <a:solidFill>
                  <a:srgbClr val="000000"/>
                </a:solidFill>
              </a:rPr>
              <a:t>How can patient/family-professional collaboration be measured, improved?</a:t>
            </a:r>
            <a:endParaRPr lang="en-US" b="1" dirty="0">
              <a:solidFill>
                <a:srgbClr val="000000"/>
              </a:solidFill>
            </a:endParaRPr>
          </a:p>
        </p:txBody>
      </p:sp>
      <p:pic>
        <p:nvPicPr>
          <p:cNvPr id="14" name="Picture 13"/>
          <p:cNvPicPr/>
          <p:nvPr/>
        </p:nvPicPr>
        <p:blipFill rotWithShape="1">
          <a:blip r:embed="rId4">
            <a:extLst>
              <a:ext uri="{28A0092B-C50C-407E-A947-70E740481C1C}">
                <a14:useLocalDpi xmlns:a14="http://schemas.microsoft.com/office/drawing/2010/main" val="0"/>
              </a:ext>
            </a:extLst>
          </a:blip>
          <a:srcRect l="37365" t="19364" r="15053" b="23434"/>
          <a:stretch/>
        </p:blipFill>
        <p:spPr bwMode="auto">
          <a:xfrm>
            <a:off x="3225800" y="2130424"/>
            <a:ext cx="4290371" cy="4387057"/>
          </a:xfrm>
          <a:prstGeom prst="rect">
            <a:avLst/>
          </a:prstGeom>
          <a:ln>
            <a:noFill/>
          </a:ln>
          <a:extLst>
            <a:ext uri="{53640926-AAD7-44D8-BBD7-CCE9431645EC}">
              <a14:shadowObscured xmlns:a14="http://schemas.microsoft.com/office/drawing/2010/main"/>
            </a:ext>
          </a:extLst>
        </p:spPr>
      </p:pic>
      <p:pic>
        <p:nvPicPr>
          <p:cNvPr id="15" name="Picture 14"/>
          <p:cNvPicPr/>
          <p:nvPr/>
        </p:nvPicPr>
        <p:blipFill rotWithShape="1">
          <a:blip r:embed="rId4">
            <a:extLst>
              <a:ext uri="{28A0092B-C50C-407E-A947-70E740481C1C}">
                <a14:useLocalDpi xmlns:a14="http://schemas.microsoft.com/office/drawing/2010/main" val="0"/>
              </a:ext>
            </a:extLst>
          </a:blip>
          <a:srcRect l="13523" t="29109" r="59293" b="43639"/>
          <a:stretch/>
        </p:blipFill>
        <p:spPr bwMode="auto">
          <a:xfrm>
            <a:off x="1092200" y="2878818"/>
            <a:ext cx="2451100" cy="2090057"/>
          </a:xfrm>
          <a:prstGeom prst="rect">
            <a:avLst/>
          </a:prstGeom>
          <a:ln>
            <a:noFill/>
          </a:ln>
          <a:extLst>
            <a:ext uri="{53640926-AAD7-44D8-BBD7-CCE9431645EC}">
              <a14:shadowObscured xmlns:a14="http://schemas.microsoft.com/office/drawing/2010/main"/>
            </a:ext>
          </a:extLst>
        </p:spPr>
      </p:pic>
      <p:sp>
        <p:nvSpPr>
          <p:cNvPr id="12" name="Rectangle 11"/>
          <p:cNvSpPr/>
          <p:nvPr/>
        </p:nvSpPr>
        <p:spPr bwMode="auto">
          <a:xfrm>
            <a:off x="914400" y="2190751"/>
            <a:ext cx="6511803" cy="4362450"/>
          </a:xfrm>
          <a:prstGeom prst="rect">
            <a:avLst/>
          </a:prstGeom>
          <a:noFill/>
          <a:ln w="38100" cap="flat" cmpd="sng" algn="ctr">
            <a:solidFill>
              <a:srgbClr val="0070C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Tree>
    <p:extLst>
      <p:ext uri="{BB962C8B-B14F-4D97-AF65-F5344CB8AC3E}">
        <p14:creationId xmlns:p14="http://schemas.microsoft.com/office/powerpoint/2010/main" val="25734577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Rectangle 3"/>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5" name="Rectangle 4"/>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6" name="Rectangle 5"/>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7" name="TextBox 6"/>
          <p:cNvSpPr txBox="1"/>
          <p:nvPr/>
        </p:nvSpPr>
        <p:spPr>
          <a:xfrm>
            <a:off x="228600" y="191869"/>
            <a:ext cx="7287572" cy="584775"/>
          </a:xfrm>
          <a:prstGeom prst="rect">
            <a:avLst/>
          </a:prstGeom>
          <a:noFill/>
        </p:spPr>
        <p:txBody>
          <a:bodyPr wrap="none" rtlCol="0">
            <a:spAutoFit/>
          </a:bodyPr>
          <a:lstStyle/>
          <a:p>
            <a:r>
              <a:rPr lang="en-US" sz="3200" dirty="0" smtClean="0"/>
              <a:t>#4. Teamwork-facilitating methods</a:t>
            </a:r>
            <a:endParaRPr lang="en-US" sz="3200" dirty="0"/>
          </a:p>
        </p:txBody>
      </p:sp>
      <p:sp>
        <p:nvSpPr>
          <p:cNvPr id="56" name="TextBox 55"/>
          <p:cNvSpPr txBox="1"/>
          <p:nvPr/>
        </p:nvSpPr>
        <p:spPr>
          <a:xfrm>
            <a:off x="173209" y="1286470"/>
            <a:ext cx="8970791" cy="461665"/>
          </a:xfrm>
          <a:prstGeom prst="rect">
            <a:avLst/>
          </a:prstGeom>
          <a:noFill/>
        </p:spPr>
        <p:txBody>
          <a:bodyPr wrap="square" rtlCol="0">
            <a:spAutoFit/>
          </a:bodyPr>
          <a:lstStyle/>
          <a:p>
            <a:pPr algn="ctr"/>
            <a:r>
              <a:rPr lang="en-US" sz="2400" dirty="0" smtClean="0">
                <a:solidFill>
                  <a:srgbClr val="000000"/>
                </a:solidFill>
              </a:rPr>
              <a:t>Characteristics of successful teams (Salas et al., 2000, 2008)</a:t>
            </a:r>
            <a:endParaRPr lang="en-US" sz="2400" dirty="0">
              <a:solidFill>
                <a:srgbClr val="000000"/>
              </a:solidFill>
            </a:endParaRPr>
          </a:p>
        </p:txBody>
      </p:sp>
      <p:graphicFrame>
        <p:nvGraphicFramePr>
          <p:cNvPr id="9" name="Table 8"/>
          <p:cNvGraphicFramePr>
            <a:graphicFrameLocks noGrp="1"/>
          </p:cNvGraphicFramePr>
          <p:nvPr>
            <p:extLst>
              <p:ext uri="{D42A27DB-BD31-4B8C-83A1-F6EECF244321}">
                <p14:modId xmlns:p14="http://schemas.microsoft.com/office/powerpoint/2010/main" val="2452929547"/>
              </p:ext>
            </p:extLst>
          </p:nvPr>
        </p:nvGraphicFramePr>
        <p:xfrm>
          <a:off x="0" y="1905000"/>
          <a:ext cx="9144000" cy="4820920"/>
        </p:xfrm>
        <a:graphic>
          <a:graphicData uri="http://schemas.openxmlformats.org/drawingml/2006/table">
            <a:tbl>
              <a:tblPr firstRow="1" bandRow="1">
                <a:tableStyleId>{5C22544A-7EE6-4342-B048-85BDC9FD1C3A}</a:tableStyleId>
              </a:tblPr>
              <a:tblGrid>
                <a:gridCol w="5029201"/>
                <a:gridCol w="2209800"/>
                <a:gridCol w="1904999"/>
              </a:tblGrid>
              <a:tr h="370840">
                <a:tc>
                  <a:txBody>
                    <a:bodyPr/>
                    <a:lstStyle/>
                    <a:p>
                      <a:r>
                        <a:rPr lang="en-US" sz="1800" b="0" dirty="0" smtClean="0"/>
                        <a:t>Characteristic</a:t>
                      </a:r>
                      <a:endParaRPr lang="en-US" sz="1800" b="0" dirty="0"/>
                    </a:p>
                  </a:txBody>
                  <a:tcPr/>
                </a:tc>
                <a:tc>
                  <a:txBody>
                    <a:bodyPr/>
                    <a:lstStyle/>
                    <a:p>
                      <a:r>
                        <a:rPr lang="en-US" sz="1800" b="0" dirty="0" smtClean="0"/>
                        <a:t>Are we there yet?</a:t>
                      </a:r>
                      <a:endParaRPr lang="en-US" sz="1800" b="0" dirty="0"/>
                    </a:p>
                  </a:txBody>
                  <a:tcPr/>
                </a:tc>
                <a:tc>
                  <a:txBody>
                    <a:bodyPr/>
                    <a:lstStyle/>
                    <a:p>
                      <a:r>
                        <a:rPr lang="en-US" sz="1800" b="0" dirty="0" smtClean="0"/>
                        <a:t>Can HFE help?</a:t>
                      </a:r>
                      <a:endParaRPr lang="en-US" sz="1800" b="0" dirty="0"/>
                    </a:p>
                  </a:txBody>
                  <a:tcPr/>
                </a:tc>
              </a:tr>
              <a:tr h="370840">
                <a:tc>
                  <a:txBody>
                    <a:bodyPr/>
                    <a:lstStyle/>
                    <a:p>
                      <a:r>
                        <a:rPr lang="en-US" dirty="0" smtClean="0">
                          <a:solidFill>
                            <a:srgbClr val="000000"/>
                          </a:solidFill>
                        </a:rPr>
                        <a:t>Interdependence</a:t>
                      </a:r>
                      <a:endParaRPr lang="en-US" dirty="0">
                        <a:solidFill>
                          <a:srgbClr val="00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rgbClr val="000000"/>
                          </a:solidFill>
                          <a:sym typeface="Wingdings"/>
                        </a:rPr>
                        <a:t></a:t>
                      </a:r>
                      <a:endParaRPr lang="en-US" sz="1800" dirty="0" smtClean="0">
                        <a:solidFill>
                          <a:srgbClr val="00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rgbClr val="000000"/>
                          </a:solidFill>
                          <a:sym typeface="Wingdings"/>
                        </a:rPr>
                        <a:t></a:t>
                      </a:r>
                    </a:p>
                  </a:txBody>
                  <a:tcPr/>
                </a:tc>
              </a:tr>
              <a:tr h="370840">
                <a:tc>
                  <a:txBody>
                    <a:bodyPr/>
                    <a:lstStyle/>
                    <a:p>
                      <a:r>
                        <a:rPr lang="en-US" dirty="0" smtClean="0">
                          <a:solidFill>
                            <a:srgbClr val="000000"/>
                          </a:solidFill>
                        </a:rPr>
                        <a:t>Common goals</a:t>
                      </a:r>
                      <a:endParaRPr lang="en-US" dirty="0">
                        <a:solidFill>
                          <a:srgbClr val="00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rgbClr val="000000"/>
                          </a:solidFill>
                          <a:sym typeface="Wingdings"/>
                        </a:rPr>
                        <a:t></a:t>
                      </a:r>
                      <a:endParaRPr lang="en-US" sz="1800" dirty="0" smtClean="0">
                        <a:solidFill>
                          <a:srgbClr val="000000"/>
                        </a:solidFill>
                      </a:endParaRPr>
                    </a:p>
                  </a:txBody>
                  <a:tcPr/>
                </a:tc>
                <a:tc>
                  <a:txBody>
                    <a:bodyPr/>
                    <a:lstStyle/>
                    <a:p>
                      <a:pPr algn="ctr"/>
                      <a:r>
                        <a:rPr lang="en-US" sz="1800" dirty="0" smtClean="0">
                          <a:solidFill>
                            <a:srgbClr val="000000"/>
                          </a:solidFill>
                          <a:sym typeface="Wingdings"/>
                        </a:rPr>
                        <a:t></a:t>
                      </a:r>
                      <a:endParaRPr lang="en-US" dirty="0">
                        <a:solidFill>
                          <a:srgbClr val="000000"/>
                        </a:solidFill>
                      </a:endParaRPr>
                    </a:p>
                  </a:txBody>
                  <a:tcPr/>
                </a:tc>
              </a:tr>
              <a:tr h="370840">
                <a:tc>
                  <a:txBody>
                    <a:bodyPr/>
                    <a:lstStyle/>
                    <a:p>
                      <a:r>
                        <a:rPr lang="en-US" dirty="0" smtClean="0">
                          <a:solidFill>
                            <a:srgbClr val="000000"/>
                          </a:solidFill>
                        </a:rPr>
                        <a:t>Shared situation awareness</a:t>
                      </a:r>
                      <a:endParaRPr lang="en-US" dirty="0">
                        <a:solidFill>
                          <a:srgbClr val="00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smtClean="0">
                          <a:solidFill>
                            <a:srgbClr val="000000"/>
                          </a:solidFill>
                          <a:sym typeface="Wingdings"/>
                        </a:rPr>
                        <a:t></a:t>
                      </a:r>
                      <a:endParaRPr lang="en-US" sz="1800" dirty="0" smtClean="0">
                        <a:solidFill>
                          <a:srgbClr val="000000"/>
                        </a:solidFill>
                      </a:endParaRPr>
                    </a:p>
                  </a:txBody>
                  <a:tcPr/>
                </a:tc>
                <a:tc>
                  <a:txBody>
                    <a:bodyPr/>
                    <a:lstStyle/>
                    <a:p>
                      <a:pPr algn="ctr"/>
                      <a:r>
                        <a:rPr lang="en-US" sz="1800" dirty="0" smtClean="0">
                          <a:solidFill>
                            <a:srgbClr val="000000"/>
                          </a:solidFill>
                          <a:sym typeface="Wingdings"/>
                        </a:rPr>
                        <a:t></a:t>
                      </a:r>
                      <a:endParaRPr lang="en-US" dirty="0">
                        <a:solidFill>
                          <a:srgbClr val="000000"/>
                        </a:solidFill>
                      </a:endParaRPr>
                    </a:p>
                  </a:txBody>
                  <a:tcPr/>
                </a:tc>
              </a:tr>
              <a:tr h="370840">
                <a:tc>
                  <a:txBody>
                    <a:bodyPr/>
                    <a:lstStyle/>
                    <a:p>
                      <a:r>
                        <a:rPr lang="en-US" dirty="0" smtClean="0">
                          <a:solidFill>
                            <a:srgbClr val="000000"/>
                          </a:solidFill>
                        </a:rPr>
                        <a:t>Common ground</a:t>
                      </a:r>
                      <a:r>
                        <a:rPr lang="en-US" baseline="0" dirty="0" smtClean="0">
                          <a:solidFill>
                            <a:srgbClr val="000000"/>
                          </a:solidFill>
                        </a:rPr>
                        <a:t> (e.g., shared lingo, ideas)</a:t>
                      </a:r>
                      <a:endParaRPr lang="en-US" dirty="0">
                        <a:solidFill>
                          <a:srgbClr val="00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smtClean="0">
                          <a:solidFill>
                            <a:srgbClr val="000000"/>
                          </a:solidFill>
                          <a:sym typeface="Wingdings"/>
                        </a:rPr>
                        <a:t></a:t>
                      </a:r>
                      <a:endParaRPr lang="en-US" sz="1800" dirty="0" smtClean="0">
                        <a:solidFill>
                          <a:srgbClr val="000000"/>
                        </a:solidFill>
                      </a:endParaRPr>
                    </a:p>
                  </a:txBody>
                  <a:tcPr/>
                </a:tc>
                <a:tc>
                  <a:txBody>
                    <a:bodyPr/>
                    <a:lstStyle/>
                    <a:p>
                      <a:pPr algn="ctr"/>
                      <a:r>
                        <a:rPr lang="en-US" sz="1800" dirty="0" smtClean="0">
                          <a:solidFill>
                            <a:srgbClr val="000000"/>
                          </a:solidFill>
                          <a:sym typeface="Wingdings"/>
                        </a:rPr>
                        <a:t></a:t>
                      </a:r>
                      <a:endParaRPr lang="en-US" dirty="0">
                        <a:solidFill>
                          <a:srgbClr val="000000"/>
                        </a:solidFill>
                      </a:endParaRPr>
                    </a:p>
                  </a:txBody>
                  <a:tcPr/>
                </a:tc>
              </a:tr>
              <a:tr h="370840">
                <a:tc>
                  <a:txBody>
                    <a:bodyPr/>
                    <a:lstStyle/>
                    <a:p>
                      <a:r>
                        <a:rPr lang="en-US" dirty="0" smtClean="0">
                          <a:solidFill>
                            <a:srgbClr val="000000"/>
                          </a:solidFill>
                        </a:rPr>
                        <a:t>Strong coordinating mechanisms</a:t>
                      </a:r>
                      <a:endParaRPr lang="en-US" dirty="0">
                        <a:solidFill>
                          <a:srgbClr val="00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smtClean="0">
                          <a:solidFill>
                            <a:srgbClr val="000000"/>
                          </a:solidFill>
                          <a:sym typeface="Wingdings"/>
                        </a:rPr>
                        <a:t></a:t>
                      </a:r>
                      <a:endParaRPr lang="en-US" sz="1800" dirty="0" smtClean="0">
                        <a:solidFill>
                          <a:srgbClr val="000000"/>
                        </a:solidFill>
                      </a:endParaRPr>
                    </a:p>
                  </a:txBody>
                  <a:tcPr/>
                </a:tc>
                <a:tc>
                  <a:txBody>
                    <a:bodyPr/>
                    <a:lstStyle/>
                    <a:p>
                      <a:pPr algn="ctr"/>
                      <a:r>
                        <a:rPr lang="en-US" sz="1800" dirty="0" smtClean="0">
                          <a:solidFill>
                            <a:srgbClr val="000000"/>
                          </a:solidFill>
                          <a:sym typeface="Wingdings"/>
                        </a:rPr>
                        <a:t></a:t>
                      </a:r>
                      <a:endParaRPr lang="en-US" dirty="0">
                        <a:solidFill>
                          <a:srgbClr val="000000"/>
                        </a:solidFill>
                      </a:endParaRPr>
                    </a:p>
                  </a:txBody>
                  <a:tcPr/>
                </a:tc>
              </a:tr>
              <a:tr h="370840">
                <a:tc>
                  <a:txBody>
                    <a:bodyPr/>
                    <a:lstStyle/>
                    <a:p>
                      <a:r>
                        <a:rPr lang="en-US" dirty="0" smtClean="0">
                          <a:solidFill>
                            <a:srgbClr val="000000"/>
                          </a:solidFill>
                        </a:rPr>
                        <a:t>Leadership-subordination</a:t>
                      </a:r>
                      <a:endParaRPr lang="en-US" dirty="0">
                        <a:solidFill>
                          <a:srgbClr val="00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smtClean="0">
                          <a:solidFill>
                            <a:srgbClr val="000000"/>
                          </a:solidFill>
                          <a:sym typeface="Wingdings"/>
                        </a:rPr>
                        <a:t></a:t>
                      </a:r>
                      <a:endParaRPr lang="en-US" sz="1800" dirty="0" smtClean="0">
                        <a:solidFill>
                          <a:srgbClr val="000000"/>
                        </a:solidFill>
                      </a:endParaRPr>
                    </a:p>
                  </a:txBody>
                  <a:tcPr/>
                </a:tc>
                <a:tc>
                  <a:txBody>
                    <a:bodyPr/>
                    <a:lstStyle/>
                    <a:p>
                      <a:pPr algn="ctr"/>
                      <a:r>
                        <a:rPr lang="en-US" sz="1800" dirty="0" smtClean="0">
                          <a:solidFill>
                            <a:srgbClr val="000000"/>
                          </a:solidFill>
                          <a:sym typeface="Wingdings"/>
                        </a:rPr>
                        <a:t></a:t>
                      </a:r>
                      <a:endParaRPr lang="en-US" dirty="0">
                        <a:solidFill>
                          <a:srgbClr val="000000"/>
                        </a:solidFill>
                      </a:endParaRPr>
                    </a:p>
                  </a:txBody>
                  <a:tcPr/>
                </a:tc>
              </a:tr>
              <a:tr h="370840">
                <a:tc>
                  <a:txBody>
                    <a:bodyPr/>
                    <a:lstStyle/>
                    <a:p>
                      <a:r>
                        <a:rPr lang="en-US" dirty="0" smtClean="0">
                          <a:solidFill>
                            <a:srgbClr val="000000"/>
                          </a:solidFill>
                        </a:rPr>
                        <a:t>Reliable communication systems</a:t>
                      </a:r>
                      <a:endParaRPr lang="en-US" dirty="0">
                        <a:solidFill>
                          <a:srgbClr val="00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smtClean="0">
                          <a:solidFill>
                            <a:srgbClr val="000000"/>
                          </a:solidFill>
                          <a:sym typeface="Wingdings"/>
                        </a:rPr>
                        <a:t></a:t>
                      </a:r>
                      <a:endParaRPr lang="en-US" sz="1800" dirty="0" smtClean="0">
                        <a:solidFill>
                          <a:srgbClr val="00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rgbClr val="000000"/>
                          </a:solidFill>
                          <a:sym typeface="Wingdings"/>
                        </a:rPr>
                        <a:t></a:t>
                      </a:r>
                      <a:endParaRPr lang="en-US" dirty="0" smtClean="0">
                        <a:solidFill>
                          <a:srgbClr val="000000"/>
                        </a:solidFill>
                      </a:endParaRPr>
                    </a:p>
                  </a:txBody>
                  <a:tcPr/>
                </a:tc>
              </a:tr>
              <a:tr h="370840">
                <a:tc>
                  <a:txBody>
                    <a:bodyPr/>
                    <a:lstStyle/>
                    <a:p>
                      <a:r>
                        <a:rPr lang="en-US" dirty="0" smtClean="0">
                          <a:solidFill>
                            <a:srgbClr val="000000"/>
                          </a:solidFill>
                        </a:rPr>
                        <a:t>Specific,</a:t>
                      </a:r>
                      <a:r>
                        <a:rPr lang="en-US" baseline="0" dirty="0" smtClean="0">
                          <a:solidFill>
                            <a:srgbClr val="000000"/>
                          </a:solidFill>
                        </a:rPr>
                        <a:t> timely, reliable feedback</a:t>
                      </a:r>
                      <a:endParaRPr lang="en-US" dirty="0">
                        <a:solidFill>
                          <a:srgbClr val="00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smtClean="0">
                          <a:solidFill>
                            <a:srgbClr val="000000"/>
                          </a:solidFill>
                          <a:sym typeface="Wingdings"/>
                        </a:rPr>
                        <a:t></a:t>
                      </a:r>
                      <a:endParaRPr lang="en-US" sz="1800" dirty="0" smtClean="0">
                        <a:solidFill>
                          <a:srgbClr val="000000"/>
                        </a:solidFill>
                      </a:endParaRPr>
                    </a:p>
                  </a:txBody>
                  <a:tcPr/>
                </a:tc>
                <a:tc>
                  <a:txBody>
                    <a:bodyPr/>
                    <a:lstStyle/>
                    <a:p>
                      <a:pPr algn="ctr"/>
                      <a:r>
                        <a:rPr lang="en-US" sz="1800" dirty="0" smtClean="0">
                          <a:solidFill>
                            <a:srgbClr val="000000"/>
                          </a:solidFill>
                          <a:sym typeface="Wingdings"/>
                        </a:rPr>
                        <a:t></a:t>
                      </a:r>
                      <a:endParaRPr lang="en-US" dirty="0">
                        <a:solidFill>
                          <a:srgbClr val="000000"/>
                        </a:solidFill>
                      </a:endParaRPr>
                    </a:p>
                  </a:txBody>
                  <a:tcPr/>
                </a:tc>
              </a:tr>
              <a:tr h="370840">
                <a:tc>
                  <a:txBody>
                    <a:bodyPr/>
                    <a:lstStyle/>
                    <a:p>
                      <a:r>
                        <a:rPr lang="en-US" dirty="0" smtClean="0">
                          <a:solidFill>
                            <a:srgbClr val="000000"/>
                          </a:solidFill>
                        </a:rPr>
                        <a:t>Adaptable, flexible</a:t>
                      </a:r>
                      <a:endParaRPr lang="en-US" dirty="0">
                        <a:solidFill>
                          <a:srgbClr val="00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smtClean="0">
                          <a:solidFill>
                            <a:srgbClr val="000000"/>
                          </a:solidFill>
                          <a:sym typeface="Wingdings"/>
                        </a:rPr>
                        <a:t></a:t>
                      </a:r>
                      <a:endParaRPr lang="en-US" sz="1800" dirty="0" smtClean="0">
                        <a:solidFill>
                          <a:srgbClr val="000000"/>
                        </a:solidFill>
                      </a:endParaRPr>
                    </a:p>
                  </a:txBody>
                  <a:tcPr/>
                </a:tc>
                <a:tc>
                  <a:txBody>
                    <a:bodyPr/>
                    <a:lstStyle/>
                    <a:p>
                      <a:pPr algn="ctr"/>
                      <a:r>
                        <a:rPr lang="en-US" sz="1800" dirty="0" smtClean="0">
                          <a:solidFill>
                            <a:srgbClr val="000000"/>
                          </a:solidFill>
                          <a:sym typeface="Wingdings"/>
                        </a:rPr>
                        <a:t></a:t>
                      </a:r>
                      <a:endParaRPr lang="en-US" dirty="0">
                        <a:solidFill>
                          <a:srgbClr val="000000"/>
                        </a:solidFill>
                      </a:endParaRPr>
                    </a:p>
                  </a:txBody>
                  <a:tcPr/>
                </a:tc>
              </a:tr>
              <a:tr h="370840">
                <a:tc>
                  <a:txBody>
                    <a:bodyPr/>
                    <a:lstStyle/>
                    <a:p>
                      <a:r>
                        <a:rPr lang="en-US" dirty="0" smtClean="0">
                          <a:solidFill>
                            <a:srgbClr val="000000"/>
                          </a:solidFill>
                        </a:rPr>
                        <a:t>Strong interpersonal relations</a:t>
                      </a:r>
                      <a:endParaRPr lang="en-US" dirty="0">
                        <a:solidFill>
                          <a:srgbClr val="00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smtClean="0">
                          <a:solidFill>
                            <a:srgbClr val="000000"/>
                          </a:solidFill>
                          <a:sym typeface="Wingdings"/>
                        </a:rPr>
                        <a:t></a:t>
                      </a:r>
                      <a:endParaRPr lang="en-US" sz="1800" dirty="0" smtClean="0">
                        <a:solidFill>
                          <a:srgbClr val="000000"/>
                        </a:solidFill>
                      </a:endParaRPr>
                    </a:p>
                  </a:txBody>
                  <a:tcPr/>
                </a:tc>
                <a:tc>
                  <a:txBody>
                    <a:bodyPr/>
                    <a:lstStyle/>
                    <a:p>
                      <a:pPr algn="ctr"/>
                      <a:r>
                        <a:rPr lang="en-US" sz="1800" dirty="0" smtClean="0">
                          <a:solidFill>
                            <a:srgbClr val="000000"/>
                          </a:solidFill>
                          <a:sym typeface="Wingdings"/>
                        </a:rPr>
                        <a:t></a:t>
                      </a:r>
                      <a:endParaRPr lang="en-US" dirty="0">
                        <a:solidFill>
                          <a:srgbClr val="000000"/>
                        </a:solidFill>
                      </a:endParaRPr>
                    </a:p>
                  </a:txBody>
                  <a:tcPr/>
                </a:tc>
              </a:tr>
              <a:tr h="370840">
                <a:tc>
                  <a:txBody>
                    <a:bodyPr/>
                    <a:lstStyle/>
                    <a:p>
                      <a:r>
                        <a:rPr lang="en-US" dirty="0" smtClean="0">
                          <a:solidFill>
                            <a:srgbClr val="000000"/>
                          </a:solidFill>
                        </a:rPr>
                        <a:t>Deference</a:t>
                      </a:r>
                      <a:r>
                        <a:rPr lang="en-US" baseline="0" dirty="0" smtClean="0">
                          <a:solidFill>
                            <a:srgbClr val="000000"/>
                          </a:solidFill>
                        </a:rPr>
                        <a:t> to expertise during decisions</a:t>
                      </a:r>
                      <a:endParaRPr lang="en-US" dirty="0">
                        <a:solidFill>
                          <a:srgbClr val="00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rgbClr val="000000"/>
                          </a:solidFill>
                          <a:sym typeface="Wingdings"/>
                        </a:rPr>
                        <a:t></a:t>
                      </a:r>
                      <a:endParaRPr lang="en-US" sz="1800" dirty="0" smtClean="0">
                        <a:solidFill>
                          <a:srgbClr val="000000"/>
                        </a:solidFill>
                      </a:endParaRPr>
                    </a:p>
                  </a:txBody>
                  <a:tcPr/>
                </a:tc>
                <a:tc>
                  <a:txBody>
                    <a:bodyPr/>
                    <a:lstStyle/>
                    <a:p>
                      <a:pPr algn="ctr"/>
                      <a:r>
                        <a:rPr lang="en-US" sz="1800" dirty="0" smtClean="0">
                          <a:solidFill>
                            <a:srgbClr val="000000"/>
                          </a:solidFill>
                          <a:sym typeface="Wingdings"/>
                        </a:rPr>
                        <a:t></a:t>
                      </a:r>
                      <a:endParaRPr lang="en-US" dirty="0">
                        <a:solidFill>
                          <a:srgbClr val="000000"/>
                        </a:solidFill>
                      </a:endParaRPr>
                    </a:p>
                  </a:txBody>
                  <a:tcPr/>
                </a:tc>
              </a:tr>
              <a:tr h="370840">
                <a:tc>
                  <a:txBody>
                    <a:bodyPr/>
                    <a:lstStyle/>
                    <a:p>
                      <a:r>
                        <a:rPr lang="en-US" dirty="0" smtClean="0">
                          <a:solidFill>
                            <a:srgbClr val="000000"/>
                          </a:solidFill>
                        </a:rPr>
                        <a:t>…</a:t>
                      </a:r>
                      <a:endParaRPr lang="en-US" dirty="0">
                        <a:solidFill>
                          <a:srgbClr val="000000"/>
                        </a:solidFill>
                      </a:endParaRPr>
                    </a:p>
                  </a:txBody>
                  <a:tcPr/>
                </a:tc>
                <a:tc>
                  <a:txBody>
                    <a:bodyPr/>
                    <a:lstStyle/>
                    <a:p>
                      <a:endParaRPr lang="en-US" dirty="0">
                        <a:solidFill>
                          <a:srgbClr val="000000"/>
                        </a:solidFill>
                      </a:endParaRPr>
                    </a:p>
                  </a:txBody>
                  <a:tcPr/>
                </a:tc>
                <a:tc>
                  <a:txBody>
                    <a:bodyPr/>
                    <a:lstStyle/>
                    <a:p>
                      <a:pPr algn="ctr"/>
                      <a:endParaRPr lang="en-US" dirty="0">
                        <a:solidFill>
                          <a:srgbClr val="000000"/>
                        </a:solidFill>
                      </a:endParaRPr>
                    </a:p>
                  </a:txBody>
                  <a:tcPr/>
                </a:tc>
              </a:tr>
            </a:tbl>
          </a:graphicData>
        </a:graphic>
      </p:graphicFrame>
      <p:sp>
        <p:nvSpPr>
          <p:cNvPr id="15"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30</a:t>
            </a:fld>
            <a:endParaRPr lang="en-US" altLang="en-US" sz="1400" dirty="0">
              <a:solidFill>
                <a:srgbClr val="000000"/>
              </a:solidFill>
            </a:endParaRPr>
          </a:p>
        </p:txBody>
      </p:sp>
    </p:spTree>
    <p:extLst>
      <p:ext uri="{BB962C8B-B14F-4D97-AF65-F5344CB8AC3E}">
        <p14:creationId xmlns:p14="http://schemas.microsoft.com/office/powerpoint/2010/main" val="42401306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sz="3600" dirty="0"/>
          </a:p>
        </p:txBody>
      </p:sp>
      <p:sp>
        <p:nvSpPr>
          <p:cNvPr id="4" name="Rectangle 3"/>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Century Gothic" pitchFamily="34" charset="0"/>
            </a:endParaRPr>
          </a:p>
        </p:txBody>
      </p:sp>
      <p:sp>
        <p:nvSpPr>
          <p:cNvPr id="5" name="Rectangle 4"/>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Century Gothic" pitchFamily="34" charset="0"/>
            </a:endParaRPr>
          </a:p>
        </p:txBody>
      </p:sp>
      <p:sp>
        <p:nvSpPr>
          <p:cNvPr id="6" name="Rectangle 5"/>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Century Gothic" pitchFamily="34" charset="0"/>
            </a:endParaRPr>
          </a:p>
        </p:txBody>
      </p:sp>
      <p:sp>
        <p:nvSpPr>
          <p:cNvPr id="7" name="TextBox 6"/>
          <p:cNvSpPr txBox="1"/>
          <p:nvPr/>
        </p:nvSpPr>
        <p:spPr>
          <a:xfrm>
            <a:off x="228600" y="191869"/>
            <a:ext cx="5344733" cy="461665"/>
          </a:xfrm>
          <a:prstGeom prst="rect">
            <a:avLst/>
          </a:prstGeom>
          <a:noFill/>
        </p:spPr>
        <p:txBody>
          <a:bodyPr wrap="none" rtlCol="0">
            <a:spAutoFit/>
          </a:bodyPr>
          <a:lstStyle/>
          <a:p>
            <a:r>
              <a:rPr lang="en-US" sz="2400" dirty="0" smtClean="0"/>
              <a:t>#4. Teamwork-facilitating methods</a:t>
            </a:r>
            <a:endParaRPr lang="en-US" sz="2400" dirty="0"/>
          </a:p>
        </p:txBody>
      </p:sp>
      <p:sp>
        <p:nvSpPr>
          <p:cNvPr id="56" name="TextBox 55"/>
          <p:cNvSpPr txBox="1"/>
          <p:nvPr/>
        </p:nvSpPr>
        <p:spPr>
          <a:xfrm>
            <a:off x="173209" y="1286470"/>
            <a:ext cx="4246391" cy="5632311"/>
          </a:xfrm>
          <a:prstGeom prst="rect">
            <a:avLst/>
          </a:prstGeom>
          <a:noFill/>
        </p:spPr>
        <p:txBody>
          <a:bodyPr wrap="square" rtlCol="0">
            <a:spAutoFit/>
          </a:bodyPr>
          <a:lstStyle/>
          <a:p>
            <a:r>
              <a:rPr lang="en-US" sz="2400" b="1" dirty="0">
                <a:solidFill>
                  <a:srgbClr val="000000"/>
                </a:solidFill>
              </a:rPr>
              <a:t>Nurse: </a:t>
            </a:r>
            <a:r>
              <a:rPr lang="en-US" sz="2400" dirty="0" smtClean="0">
                <a:solidFill>
                  <a:srgbClr val="000000"/>
                </a:solidFill>
              </a:rPr>
              <a:t>Using </a:t>
            </a:r>
            <a:r>
              <a:rPr lang="en-US" sz="2400" dirty="0">
                <a:solidFill>
                  <a:srgbClr val="000000"/>
                </a:solidFill>
              </a:rPr>
              <a:t>your Spiriva </a:t>
            </a:r>
            <a:r>
              <a:rPr lang="en-US" sz="2400" dirty="0" smtClean="0">
                <a:solidFill>
                  <a:srgbClr val="000000"/>
                </a:solidFill>
              </a:rPr>
              <a:t>inhaler?</a:t>
            </a:r>
          </a:p>
          <a:p>
            <a:endParaRPr lang="en-US" sz="2400" dirty="0" smtClean="0">
              <a:solidFill>
                <a:srgbClr val="000000"/>
              </a:solidFill>
            </a:endParaRPr>
          </a:p>
          <a:p>
            <a:r>
              <a:rPr lang="en-US" sz="2400" b="1" dirty="0" smtClean="0">
                <a:solidFill>
                  <a:srgbClr val="000000"/>
                </a:solidFill>
              </a:rPr>
              <a:t>Patient: </a:t>
            </a:r>
            <a:r>
              <a:rPr lang="en-US" sz="2400" dirty="0" smtClean="0">
                <a:solidFill>
                  <a:srgbClr val="000000"/>
                </a:solidFill>
              </a:rPr>
              <a:t>Yeah</a:t>
            </a:r>
            <a:r>
              <a:rPr lang="en-US" sz="2400" dirty="0">
                <a:solidFill>
                  <a:srgbClr val="000000"/>
                </a:solidFill>
              </a:rPr>
              <a:t>....that's blue, </a:t>
            </a:r>
            <a:r>
              <a:rPr lang="en-US" sz="2400" dirty="0" err="1">
                <a:solidFill>
                  <a:srgbClr val="000000"/>
                </a:solidFill>
              </a:rPr>
              <a:t>ain’t</a:t>
            </a:r>
            <a:r>
              <a:rPr lang="en-US" sz="2400" dirty="0">
                <a:solidFill>
                  <a:srgbClr val="000000"/>
                </a:solidFill>
              </a:rPr>
              <a:t> </a:t>
            </a:r>
            <a:r>
              <a:rPr lang="en-US" sz="2400" dirty="0" smtClean="0">
                <a:solidFill>
                  <a:srgbClr val="000000"/>
                </a:solidFill>
              </a:rPr>
              <a:t>it?</a:t>
            </a:r>
          </a:p>
          <a:p>
            <a:endParaRPr lang="en-US" sz="2400" dirty="0" smtClean="0">
              <a:solidFill>
                <a:srgbClr val="000000"/>
              </a:solidFill>
            </a:endParaRPr>
          </a:p>
          <a:p>
            <a:r>
              <a:rPr lang="en-US" sz="2400" b="1" dirty="0" smtClean="0">
                <a:solidFill>
                  <a:srgbClr val="000000"/>
                </a:solidFill>
              </a:rPr>
              <a:t>Nurse: </a:t>
            </a:r>
            <a:r>
              <a:rPr lang="en-US" sz="2400" dirty="0" smtClean="0">
                <a:solidFill>
                  <a:srgbClr val="000000"/>
                </a:solidFill>
              </a:rPr>
              <a:t>I </a:t>
            </a:r>
            <a:r>
              <a:rPr lang="en-US" sz="2400" dirty="0">
                <a:solidFill>
                  <a:srgbClr val="000000"/>
                </a:solidFill>
              </a:rPr>
              <a:t>don't know. </a:t>
            </a:r>
            <a:endParaRPr lang="en-US" sz="2400" dirty="0" smtClean="0">
              <a:solidFill>
                <a:srgbClr val="000000"/>
              </a:solidFill>
            </a:endParaRPr>
          </a:p>
          <a:p>
            <a:endParaRPr lang="en-US" sz="2400" dirty="0" smtClean="0">
              <a:solidFill>
                <a:srgbClr val="000000"/>
              </a:solidFill>
            </a:endParaRPr>
          </a:p>
          <a:p>
            <a:r>
              <a:rPr lang="en-US" sz="2400" b="1" dirty="0" smtClean="0">
                <a:solidFill>
                  <a:srgbClr val="000000"/>
                </a:solidFill>
              </a:rPr>
              <a:t>Patient: </a:t>
            </a:r>
            <a:r>
              <a:rPr lang="en-US" sz="2400" dirty="0" smtClean="0">
                <a:solidFill>
                  <a:srgbClr val="000000"/>
                </a:solidFill>
              </a:rPr>
              <a:t>Yeah</a:t>
            </a:r>
            <a:r>
              <a:rPr lang="en-US" sz="2400" dirty="0">
                <a:solidFill>
                  <a:srgbClr val="000000"/>
                </a:solidFill>
              </a:rPr>
              <a:t>, only though, </a:t>
            </a:r>
            <a:r>
              <a:rPr lang="en-US" sz="2400" dirty="0" smtClean="0">
                <a:solidFill>
                  <a:srgbClr val="000000"/>
                </a:solidFill>
              </a:rPr>
              <a:t>not like </a:t>
            </a:r>
            <a:r>
              <a:rPr lang="en-US" sz="2400" dirty="0">
                <a:solidFill>
                  <a:srgbClr val="000000"/>
                </a:solidFill>
              </a:rPr>
              <a:t>the blue one all </a:t>
            </a:r>
            <a:r>
              <a:rPr lang="en-US" sz="2400" dirty="0" smtClean="0">
                <a:solidFill>
                  <a:srgbClr val="000000"/>
                </a:solidFill>
              </a:rPr>
              <a:t>the time. </a:t>
            </a:r>
            <a:r>
              <a:rPr lang="en-US" sz="2400" dirty="0">
                <a:solidFill>
                  <a:srgbClr val="000000"/>
                </a:solidFill>
              </a:rPr>
              <a:t>What you call </a:t>
            </a:r>
            <a:r>
              <a:rPr lang="en-US" sz="2400" dirty="0" smtClean="0">
                <a:solidFill>
                  <a:srgbClr val="000000"/>
                </a:solidFill>
              </a:rPr>
              <a:t>it?</a:t>
            </a:r>
          </a:p>
          <a:p>
            <a:endParaRPr lang="en-US" sz="2400" dirty="0" smtClean="0">
              <a:solidFill>
                <a:srgbClr val="000000"/>
              </a:solidFill>
            </a:endParaRPr>
          </a:p>
          <a:p>
            <a:r>
              <a:rPr lang="en-US" sz="2400" b="1" dirty="0" smtClean="0">
                <a:solidFill>
                  <a:srgbClr val="000000"/>
                </a:solidFill>
              </a:rPr>
              <a:t>Nurse</a:t>
            </a:r>
            <a:r>
              <a:rPr lang="en-US" sz="2400" b="1" dirty="0">
                <a:solidFill>
                  <a:srgbClr val="000000"/>
                </a:solidFill>
              </a:rPr>
              <a:t>:  </a:t>
            </a:r>
            <a:r>
              <a:rPr lang="en-US" sz="2400" b="1" dirty="0" smtClean="0">
                <a:solidFill>
                  <a:srgbClr val="000000"/>
                </a:solidFill>
              </a:rPr>
              <a:t> </a:t>
            </a:r>
            <a:r>
              <a:rPr lang="en-US" sz="2400" dirty="0">
                <a:solidFill>
                  <a:srgbClr val="000000"/>
                </a:solidFill>
              </a:rPr>
              <a:t>I don't know. I don't, I </a:t>
            </a:r>
            <a:r>
              <a:rPr lang="en-US" sz="2400" dirty="0" smtClean="0">
                <a:solidFill>
                  <a:srgbClr val="000000"/>
                </a:solidFill>
              </a:rPr>
              <a:t>don't </a:t>
            </a:r>
            <a:r>
              <a:rPr lang="en-US" sz="2400" dirty="0">
                <a:solidFill>
                  <a:srgbClr val="000000"/>
                </a:solidFill>
              </a:rPr>
              <a:t>know what those </a:t>
            </a:r>
            <a:r>
              <a:rPr lang="en-US" sz="2400" dirty="0" smtClean="0">
                <a:solidFill>
                  <a:srgbClr val="000000"/>
                </a:solidFill>
              </a:rPr>
              <a:t>look </a:t>
            </a:r>
            <a:r>
              <a:rPr lang="en-US" sz="2400" dirty="0">
                <a:solidFill>
                  <a:srgbClr val="000000"/>
                </a:solidFill>
              </a:rPr>
              <a:t>like</a:t>
            </a:r>
            <a:r>
              <a:rPr lang="en-US" sz="2400" dirty="0" smtClean="0">
                <a:solidFill>
                  <a:srgbClr val="000000"/>
                </a:solidFill>
              </a:rPr>
              <a:t>.</a:t>
            </a:r>
            <a:endParaRPr lang="en-US" sz="2400" dirty="0">
              <a:solidFill>
                <a:srgbClr val="000000"/>
              </a:solidFill>
            </a:endParaRPr>
          </a:p>
        </p:txBody>
      </p:sp>
      <p:sp>
        <p:nvSpPr>
          <p:cNvPr id="15"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100" smtClean="0">
                <a:solidFill>
                  <a:srgbClr val="000000"/>
                </a:solidFill>
              </a:rPr>
              <a:pPr algn="r"/>
              <a:t>31</a:t>
            </a:fld>
            <a:endParaRPr lang="en-US" altLang="en-US" sz="1100" dirty="0">
              <a:solidFill>
                <a:srgbClr val="000000"/>
              </a:solidFill>
            </a:endParaRPr>
          </a:p>
        </p:txBody>
      </p:sp>
      <p:sp>
        <p:nvSpPr>
          <p:cNvPr id="3" name="Rectangle 2"/>
          <p:cNvSpPr/>
          <p:nvPr/>
        </p:nvSpPr>
        <p:spPr>
          <a:xfrm>
            <a:off x="4876799" y="1301889"/>
            <a:ext cx="4100133" cy="5632311"/>
          </a:xfrm>
          <a:prstGeom prst="rect">
            <a:avLst/>
          </a:prstGeom>
        </p:spPr>
        <p:txBody>
          <a:bodyPr wrap="square">
            <a:spAutoFit/>
          </a:bodyPr>
          <a:lstStyle/>
          <a:p>
            <a:r>
              <a:rPr lang="en-US" sz="2400" b="1" dirty="0">
                <a:solidFill>
                  <a:srgbClr val="000000"/>
                </a:solidFill>
              </a:rPr>
              <a:t>MD: </a:t>
            </a:r>
            <a:r>
              <a:rPr lang="en-US" sz="2400" dirty="0" smtClean="0">
                <a:solidFill>
                  <a:srgbClr val="000000"/>
                </a:solidFill>
              </a:rPr>
              <a:t>So </a:t>
            </a:r>
            <a:r>
              <a:rPr lang="en-US" sz="2400" dirty="0">
                <a:solidFill>
                  <a:srgbClr val="000000"/>
                </a:solidFill>
              </a:rPr>
              <a:t>mom says she needs...   </a:t>
            </a:r>
            <a:endParaRPr lang="en-US" sz="2400" dirty="0" smtClean="0">
              <a:solidFill>
                <a:srgbClr val="000000"/>
              </a:solidFill>
            </a:endParaRPr>
          </a:p>
          <a:p>
            <a:endParaRPr lang="en-US" sz="2400" dirty="0">
              <a:solidFill>
                <a:srgbClr val="000000"/>
              </a:solidFill>
            </a:endParaRPr>
          </a:p>
          <a:p>
            <a:r>
              <a:rPr lang="en-US" sz="2400" b="1" dirty="0" smtClean="0">
                <a:solidFill>
                  <a:srgbClr val="000000"/>
                </a:solidFill>
              </a:rPr>
              <a:t>Patient</a:t>
            </a:r>
            <a:r>
              <a:rPr lang="en-US" sz="2400" b="1" dirty="0">
                <a:solidFill>
                  <a:srgbClr val="000000"/>
                </a:solidFill>
              </a:rPr>
              <a:t>: </a:t>
            </a:r>
            <a:r>
              <a:rPr lang="en-US" sz="2400" b="1" dirty="0" smtClean="0">
                <a:solidFill>
                  <a:srgbClr val="000000"/>
                </a:solidFill>
              </a:rPr>
              <a:t> </a:t>
            </a:r>
            <a:r>
              <a:rPr lang="en-US" sz="2400" dirty="0" err="1" smtClean="0">
                <a:solidFill>
                  <a:srgbClr val="000000"/>
                </a:solidFill>
              </a:rPr>
              <a:t>Maximillistine</a:t>
            </a:r>
            <a:r>
              <a:rPr lang="en-US" sz="2400" dirty="0">
                <a:solidFill>
                  <a:srgbClr val="000000"/>
                </a:solidFill>
              </a:rPr>
              <a:t>, I can’t </a:t>
            </a:r>
            <a:r>
              <a:rPr lang="en-US" sz="2400" dirty="0" smtClean="0">
                <a:solidFill>
                  <a:srgbClr val="000000"/>
                </a:solidFill>
              </a:rPr>
              <a:t>say </a:t>
            </a:r>
            <a:r>
              <a:rPr lang="en-US" sz="2400" dirty="0">
                <a:solidFill>
                  <a:srgbClr val="000000"/>
                </a:solidFill>
              </a:rPr>
              <a:t>it, you know. </a:t>
            </a:r>
            <a:endParaRPr lang="en-US" sz="2400" dirty="0" smtClean="0">
              <a:solidFill>
                <a:srgbClr val="000000"/>
              </a:solidFill>
            </a:endParaRPr>
          </a:p>
          <a:p>
            <a:endParaRPr lang="en-US" sz="2400" dirty="0">
              <a:solidFill>
                <a:srgbClr val="000000"/>
              </a:solidFill>
            </a:endParaRPr>
          </a:p>
          <a:p>
            <a:r>
              <a:rPr lang="en-US" sz="2400" b="1" dirty="0" smtClean="0">
                <a:solidFill>
                  <a:srgbClr val="000000"/>
                </a:solidFill>
              </a:rPr>
              <a:t>MD: </a:t>
            </a:r>
            <a:r>
              <a:rPr lang="en-US" sz="2400" dirty="0">
                <a:solidFill>
                  <a:srgbClr val="000000"/>
                </a:solidFill>
              </a:rPr>
              <a:t>Well, it’s </a:t>
            </a:r>
            <a:r>
              <a:rPr lang="en-US" sz="2400" dirty="0" err="1">
                <a:solidFill>
                  <a:srgbClr val="000000"/>
                </a:solidFill>
              </a:rPr>
              <a:t>Maxaltine</a:t>
            </a:r>
            <a:r>
              <a:rPr lang="en-US" sz="2400" dirty="0">
                <a:solidFill>
                  <a:srgbClr val="000000"/>
                </a:solidFill>
              </a:rPr>
              <a:t>, but </a:t>
            </a:r>
            <a:r>
              <a:rPr lang="en-US" sz="2400" dirty="0" smtClean="0">
                <a:solidFill>
                  <a:srgbClr val="000000"/>
                </a:solidFill>
              </a:rPr>
              <a:t>you’re </a:t>
            </a:r>
            <a:r>
              <a:rPr lang="en-US" sz="2400" dirty="0">
                <a:solidFill>
                  <a:srgbClr val="000000"/>
                </a:solidFill>
              </a:rPr>
              <a:t>not on that. </a:t>
            </a:r>
            <a:endParaRPr lang="en-US" sz="2400" dirty="0" smtClean="0">
              <a:solidFill>
                <a:srgbClr val="000000"/>
              </a:solidFill>
            </a:endParaRPr>
          </a:p>
          <a:p>
            <a:endParaRPr lang="en-US" sz="2400" dirty="0">
              <a:solidFill>
                <a:srgbClr val="000000"/>
              </a:solidFill>
            </a:endParaRPr>
          </a:p>
          <a:p>
            <a:r>
              <a:rPr lang="en-US" sz="2400" b="1" dirty="0" smtClean="0">
                <a:solidFill>
                  <a:srgbClr val="000000"/>
                </a:solidFill>
              </a:rPr>
              <a:t>Patient</a:t>
            </a:r>
            <a:r>
              <a:rPr lang="en-US" sz="2400" b="1" dirty="0">
                <a:solidFill>
                  <a:srgbClr val="000000"/>
                </a:solidFill>
              </a:rPr>
              <a:t>: </a:t>
            </a:r>
            <a:r>
              <a:rPr lang="en-US" sz="2400" b="1" dirty="0" smtClean="0">
                <a:solidFill>
                  <a:srgbClr val="000000"/>
                </a:solidFill>
              </a:rPr>
              <a:t> </a:t>
            </a:r>
            <a:r>
              <a:rPr lang="en-US" sz="2400" dirty="0" smtClean="0">
                <a:solidFill>
                  <a:srgbClr val="000000"/>
                </a:solidFill>
              </a:rPr>
              <a:t>I </a:t>
            </a:r>
            <a:r>
              <a:rPr lang="en-US" sz="2400" dirty="0">
                <a:solidFill>
                  <a:srgbClr val="000000"/>
                </a:solidFill>
              </a:rPr>
              <a:t>can’t say it....I have </a:t>
            </a:r>
            <a:r>
              <a:rPr lang="en-US" sz="2400" dirty="0" smtClean="0">
                <a:solidFill>
                  <a:srgbClr val="000000"/>
                </a:solidFill>
              </a:rPr>
              <a:t>to </a:t>
            </a:r>
            <a:r>
              <a:rPr lang="en-US" sz="2400" dirty="0">
                <a:solidFill>
                  <a:srgbClr val="000000"/>
                </a:solidFill>
              </a:rPr>
              <a:t>take it twice a day, it’s </a:t>
            </a:r>
            <a:r>
              <a:rPr lang="en-US" sz="2400" dirty="0" smtClean="0">
                <a:solidFill>
                  <a:srgbClr val="000000"/>
                </a:solidFill>
              </a:rPr>
              <a:t>supposed </a:t>
            </a:r>
            <a:r>
              <a:rPr lang="en-US" sz="2400" dirty="0">
                <a:solidFill>
                  <a:srgbClr val="000000"/>
                </a:solidFill>
              </a:rPr>
              <a:t>to be three </a:t>
            </a:r>
            <a:r>
              <a:rPr lang="en-US" sz="2400" dirty="0" smtClean="0">
                <a:solidFill>
                  <a:srgbClr val="000000"/>
                </a:solidFill>
              </a:rPr>
              <a:t>times</a:t>
            </a:r>
            <a:r>
              <a:rPr lang="en-US" sz="2400" dirty="0">
                <a:solidFill>
                  <a:srgbClr val="000000"/>
                </a:solidFill>
              </a:rPr>
              <a:t>, I take it twice a </a:t>
            </a:r>
            <a:r>
              <a:rPr lang="en-US" sz="2400" dirty="0" smtClean="0">
                <a:solidFill>
                  <a:srgbClr val="000000"/>
                </a:solidFill>
              </a:rPr>
              <a:t>day</a:t>
            </a:r>
            <a:r>
              <a:rPr lang="en-US" sz="2400" dirty="0">
                <a:solidFill>
                  <a:srgbClr val="000000"/>
                </a:solidFill>
              </a:rPr>
              <a:t>. It’s orange and </a:t>
            </a:r>
            <a:r>
              <a:rPr lang="en-US" sz="2400" dirty="0" smtClean="0">
                <a:solidFill>
                  <a:srgbClr val="000000"/>
                </a:solidFill>
              </a:rPr>
              <a:t>kind of brown.</a:t>
            </a:r>
            <a:endParaRPr lang="en-US" sz="2400" dirty="0">
              <a:solidFill>
                <a:srgbClr val="000000"/>
              </a:solidFill>
            </a:endParaRPr>
          </a:p>
        </p:txBody>
      </p:sp>
    </p:spTree>
    <p:extLst>
      <p:ext uri="{BB962C8B-B14F-4D97-AF65-F5344CB8AC3E}">
        <p14:creationId xmlns:p14="http://schemas.microsoft.com/office/powerpoint/2010/main" val="29210038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Rectangle 3"/>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5" name="Rectangle 4"/>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6" name="Rectangle 5"/>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7" name="TextBox 6"/>
          <p:cNvSpPr txBox="1"/>
          <p:nvPr/>
        </p:nvSpPr>
        <p:spPr>
          <a:xfrm>
            <a:off x="228600" y="191869"/>
            <a:ext cx="6832320" cy="584775"/>
          </a:xfrm>
          <a:prstGeom prst="rect">
            <a:avLst/>
          </a:prstGeom>
          <a:noFill/>
        </p:spPr>
        <p:txBody>
          <a:bodyPr wrap="none" rtlCol="0">
            <a:spAutoFit/>
          </a:bodyPr>
          <a:lstStyle/>
          <a:p>
            <a:r>
              <a:rPr lang="en-US" sz="3200" dirty="0" smtClean="0"/>
              <a:t>#5. Incident capture and analysis</a:t>
            </a:r>
            <a:endParaRPr lang="en-US" sz="3200" dirty="0"/>
          </a:p>
        </p:txBody>
      </p:sp>
      <p:sp>
        <p:nvSpPr>
          <p:cNvPr id="11"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32</a:t>
            </a:fld>
            <a:endParaRPr lang="en-US" altLang="en-US" sz="1400" dirty="0">
              <a:solidFill>
                <a:srgbClr val="000000"/>
              </a:solidFill>
            </a:endParaRPr>
          </a:p>
        </p:txBody>
      </p:sp>
      <p:sp>
        <p:nvSpPr>
          <p:cNvPr id="62" name="Freeform 2"/>
          <p:cNvSpPr>
            <a:spLocks/>
          </p:cNvSpPr>
          <p:nvPr/>
        </p:nvSpPr>
        <p:spPr bwMode="auto">
          <a:xfrm>
            <a:off x="4432300" y="3333750"/>
            <a:ext cx="914400" cy="457200"/>
          </a:xfrm>
          <a:custGeom>
            <a:avLst/>
            <a:gdLst>
              <a:gd name="T0" fmla="*/ 0 w 768"/>
              <a:gd name="T1" fmla="*/ 0 h 384"/>
              <a:gd name="T2" fmla="*/ 685800 w 768"/>
              <a:gd name="T3" fmla="*/ 0 h 384"/>
              <a:gd name="T4" fmla="*/ 914400 w 768"/>
              <a:gd name="T5" fmla="*/ 228600 h 384"/>
              <a:gd name="T6" fmla="*/ 685800 w 768"/>
              <a:gd name="T7" fmla="*/ 457200 h 384"/>
              <a:gd name="T8" fmla="*/ 0 w 768"/>
              <a:gd name="T9" fmla="*/ 457200 h 384"/>
              <a:gd name="T10" fmla="*/ 228600 w 768"/>
              <a:gd name="T11" fmla="*/ 228600 h 384"/>
              <a:gd name="T12" fmla="*/ 0 w 768"/>
              <a:gd name="T13" fmla="*/ 0 h 3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8" h="384">
                <a:moveTo>
                  <a:pt x="0" y="0"/>
                </a:moveTo>
                <a:lnTo>
                  <a:pt x="576" y="0"/>
                </a:lnTo>
                <a:lnTo>
                  <a:pt x="768" y="192"/>
                </a:lnTo>
                <a:lnTo>
                  <a:pt x="576" y="384"/>
                </a:lnTo>
                <a:lnTo>
                  <a:pt x="0" y="384"/>
                </a:lnTo>
                <a:lnTo>
                  <a:pt x="192" y="192"/>
                </a:lnTo>
                <a:lnTo>
                  <a:pt x="0" y="0"/>
                </a:lnTo>
                <a:close/>
              </a:path>
            </a:pathLst>
          </a:custGeom>
          <a:gradFill rotWithShape="0">
            <a:gsLst>
              <a:gs pos="0">
                <a:srgbClr val="FFE3E1"/>
              </a:gs>
              <a:gs pos="100000">
                <a:srgbClr val="FF938D"/>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3" name="Oval 3"/>
          <p:cNvSpPr>
            <a:spLocks noChangeArrowheads="1"/>
          </p:cNvSpPr>
          <p:nvPr/>
        </p:nvSpPr>
        <p:spPr bwMode="auto">
          <a:xfrm>
            <a:off x="7175500" y="4273550"/>
            <a:ext cx="1447800" cy="1447800"/>
          </a:xfrm>
          <a:prstGeom prst="ellipse">
            <a:avLst/>
          </a:prstGeom>
          <a:gradFill rotWithShape="0">
            <a:gsLst>
              <a:gs pos="0">
                <a:srgbClr val="FFFFFF"/>
              </a:gs>
              <a:gs pos="100000">
                <a:srgbClr val="FFC86E"/>
              </a:gs>
            </a:gsLst>
            <a:path path="shape">
              <a:fillToRect l="50000" t="50000" r="50000" b="50000"/>
            </a:path>
          </a:gradFill>
          <a:ln w="28575">
            <a:solidFill>
              <a:srgbClr val="FFA40F"/>
            </a:solidFill>
            <a:round/>
            <a:headEnd/>
            <a:tailEnd/>
          </a:ln>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endParaRPr lang="en-US" altLang="en-US" sz="1800"/>
          </a:p>
        </p:txBody>
      </p:sp>
      <p:sp>
        <p:nvSpPr>
          <p:cNvPr id="64" name="Freeform 4"/>
          <p:cNvSpPr>
            <a:spLocks/>
          </p:cNvSpPr>
          <p:nvPr/>
        </p:nvSpPr>
        <p:spPr bwMode="auto">
          <a:xfrm>
            <a:off x="2832100" y="3333750"/>
            <a:ext cx="1143000" cy="457200"/>
          </a:xfrm>
          <a:custGeom>
            <a:avLst/>
            <a:gdLst>
              <a:gd name="T0" fmla="*/ 228600 w 720"/>
              <a:gd name="T1" fmla="*/ 0 h 288"/>
              <a:gd name="T2" fmla="*/ 914400 w 720"/>
              <a:gd name="T3" fmla="*/ 0 h 288"/>
              <a:gd name="T4" fmla="*/ 1143000 w 720"/>
              <a:gd name="T5" fmla="*/ 228600 h 288"/>
              <a:gd name="T6" fmla="*/ 914400 w 720"/>
              <a:gd name="T7" fmla="*/ 457200 h 288"/>
              <a:gd name="T8" fmla="*/ 228600 w 720"/>
              <a:gd name="T9" fmla="*/ 457200 h 288"/>
              <a:gd name="T10" fmla="*/ 0 w 720"/>
              <a:gd name="T11" fmla="*/ 228600 h 288"/>
              <a:gd name="T12" fmla="*/ 228600 w 720"/>
              <a:gd name="T13" fmla="*/ 0 h 2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20" h="288">
                <a:moveTo>
                  <a:pt x="144" y="0"/>
                </a:moveTo>
                <a:lnTo>
                  <a:pt x="576" y="0"/>
                </a:lnTo>
                <a:lnTo>
                  <a:pt x="720" y="144"/>
                </a:lnTo>
                <a:lnTo>
                  <a:pt x="576" y="288"/>
                </a:lnTo>
                <a:lnTo>
                  <a:pt x="144" y="288"/>
                </a:lnTo>
                <a:lnTo>
                  <a:pt x="0" y="144"/>
                </a:lnTo>
                <a:lnTo>
                  <a:pt x="144" y="0"/>
                </a:lnTo>
                <a:close/>
              </a:path>
            </a:pathLst>
          </a:custGeom>
          <a:gradFill rotWithShape="0">
            <a:gsLst>
              <a:gs pos="0">
                <a:srgbClr val="F44100"/>
              </a:gs>
              <a:gs pos="100000">
                <a:srgbClr val="711E00"/>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5" name="Freeform 11"/>
          <p:cNvSpPr>
            <a:spLocks/>
          </p:cNvSpPr>
          <p:nvPr/>
        </p:nvSpPr>
        <p:spPr bwMode="auto">
          <a:xfrm>
            <a:off x="1600200" y="4781550"/>
            <a:ext cx="914400" cy="457200"/>
          </a:xfrm>
          <a:custGeom>
            <a:avLst/>
            <a:gdLst>
              <a:gd name="T0" fmla="*/ 0 w 768"/>
              <a:gd name="T1" fmla="*/ 0 h 384"/>
              <a:gd name="T2" fmla="*/ 685800 w 768"/>
              <a:gd name="T3" fmla="*/ 0 h 384"/>
              <a:gd name="T4" fmla="*/ 914400 w 768"/>
              <a:gd name="T5" fmla="*/ 228600 h 384"/>
              <a:gd name="T6" fmla="*/ 685800 w 768"/>
              <a:gd name="T7" fmla="*/ 457200 h 384"/>
              <a:gd name="T8" fmla="*/ 0 w 768"/>
              <a:gd name="T9" fmla="*/ 457200 h 384"/>
              <a:gd name="T10" fmla="*/ 228600 w 768"/>
              <a:gd name="T11" fmla="*/ 228600 h 384"/>
              <a:gd name="T12" fmla="*/ 0 w 768"/>
              <a:gd name="T13" fmla="*/ 0 h 3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8" h="384">
                <a:moveTo>
                  <a:pt x="0" y="0"/>
                </a:moveTo>
                <a:lnTo>
                  <a:pt x="576" y="0"/>
                </a:lnTo>
                <a:lnTo>
                  <a:pt x="768" y="192"/>
                </a:lnTo>
                <a:lnTo>
                  <a:pt x="576" y="384"/>
                </a:lnTo>
                <a:lnTo>
                  <a:pt x="0" y="384"/>
                </a:lnTo>
                <a:lnTo>
                  <a:pt x="192" y="192"/>
                </a:lnTo>
                <a:lnTo>
                  <a:pt x="0" y="0"/>
                </a:lnTo>
                <a:close/>
              </a:path>
            </a:pathLst>
          </a:custGeom>
          <a:gradFill rotWithShape="0">
            <a:gsLst>
              <a:gs pos="0">
                <a:srgbClr val="FFEED1"/>
              </a:gs>
              <a:gs pos="100000">
                <a:srgbClr val="FFC96F"/>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6" name="Freeform 12"/>
          <p:cNvSpPr>
            <a:spLocks/>
          </p:cNvSpPr>
          <p:nvPr/>
        </p:nvSpPr>
        <p:spPr bwMode="auto">
          <a:xfrm>
            <a:off x="2286000" y="4781550"/>
            <a:ext cx="914400" cy="457200"/>
          </a:xfrm>
          <a:custGeom>
            <a:avLst/>
            <a:gdLst>
              <a:gd name="T0" fmla="*/ 0 w 768"/>
              <a:gd name="T1" fmla="*/ 0 h 384"/>
              <a:gd name="T2" fmla="*/ 685800 w 768"/>
              <a:gd name="T3" fmla="*/ 0 h 384"/>
              <a:gd name="T4" fmla="*/ 914400 w 768"/>
              <a:gd name="T5" fmla="*/ 228600 h 384"/>
              <a:gd name="T6" fmla="*/ 685800 w 768"/>
              <a:gd name="T7" fmla="*/ 457200 h 384"/>
              <a:gd name="T8" fmla="*/ 0 w 768"/>
              <a:gd name="T9" fmla="*/ 457200 h 384"/>
              <a:gd name="T10" fmla="*/ 228600 w 768"/>
              <a:gd name="T11" fmla="*/ 228600 h 384"/>
              <a:gd name="T12" fmla="*/ 0 w 768"/>
              <a:gd name="T13" fmla="*/ 0 h 3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8" h="384">
                <a:moveTo>
                  <a:pt x="0" y="0"/>
                </a:moveTo>
                <a:lnTo>
                  <a:pt x="576" y="0"/>
                </a:lnTo>
                <a:lnTo>
                  <a:pt x="768" y="192"/>
                </a:lnTo>
                <a:lnTo>
                  <a:pt x="576" y="384"/>
                </a:lnTo>
                <a:lnTo>
                  <a:pt x="0" y="384"/>
                </a:lnTo>
                <a:lnTo>
                  <a:pt x="192" y="192"/>
                </a:lnTo>
                <a:lnTo>
                  <a:pt x="0" y="0"/>
                </a:lnTo>
                <a:close/>
              </a:path>
            </a:pathLst>
          </a:custGeom>
          <a:gradFill rotWithShape="0">
            <a:gsLst>
              <a:gs pos="0">
                <a:srgbClr val="FFEED1"/>
              </a:gs>
              <a:gs pos="100000">
                <a:srgbClr val="FFC96F"/>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7" name="Freeform 13"/>
          <p:cNvSpPr>
            <a:spLocks/>
          </p:cNvSpPr>
          <p:nvPr/>
        </p:nvSpPr>
        <p:spPr bwMode="auto">
          <a:xfrm>
            <a:off x="2971800" y="4781550"/>
            <a:ext cx="914400" cy="457200"/>
          </a:xfrm>
          <a:custGeom>
            <a:avLst/>
            <a:gdLst>
              <a:gd name="T0" fmla="*/ 0 w 768"/>
              <a:gd name="T1" fmla="*/ 0 h 384"/>
              <a:gd name="T2" fmla="*/ 685800 w 768"/>
              <a:gd name="T3" fmla="*/ 0 h 384"/>
              <a:gd name="T4" fmla="*/ 914400 w 768"/>
              <a:gd name="T5" fmla="*/ 228600 h 384"/>
              <a:gd name="T6" fmla="*/ 685800 w 768"/>
              <a:gd name="T7" fmla="*/ 457200 h 384"/>
              <a:gd name="T8" fmla="*/ 0 w 768"/>
              <a:gd name="T9" fmla="*/ 457200 h 384"/>
              <a:gd name="T10" fmla="*/ 228600 w 768"/>
              <a:gd name="T11" fmla="*/ 228600 h 384"/>
              <a:gd name="T12" fmla="*/ 0 w 768"/>
              <a:gd name="T13" fmla="*/ 0 h 3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8" h="384">
                <a:moveTo>
                  <a:pt x="0" y="0"/>
                </a:moveTo>
                <a:lnTo>
                  <a:pt x="576" y="0"/>
                </a:lnTo>
                <a:lnTo>
                  <a:pt x="768" y="192"/>
                </a:lnTo>
                <a:lnTo>
                  <a:pt x="576" y="384"/>
                </a:lnTo>
                <a:lnTo>
                  <a:pt x="0" y="384"/>
                </a:lnTo>
                <a:lnTo>
                  <a:pt x="192" y="192"/>
                </a:lnTo>
                <a:lnTo>
                  <a:pt x="0" y="0"/>
                </a:lnTo>
                <a:close/>
              </a:path>
            </a:pathLst>
          </a:custGeom>
          <a:gradFill rotWithShape="0">
            <a:gsLst>
              <a:gs pos="0">
                <a:srgbClr val="FFEED1"/>
              </a:gs>
              <a:gs pos="100000">
                <a:srgbClr val="FFC96F"/>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8" name="Freeform 14"/>
          <p:cNvSpPr>
            <a:spLocks/>
          </p:cNvSpPr>
          <p:nvPr/>
        </p:nvSpPr>
        <p:spPr bwMode="auto">
          <a:xfrm>
            <a:off x="3657600" y="4781550"/>
            <a:ext cx="914400" cy="457200"/>
          </a:xfrm>
          <a:custGeom>
            <a:avLst/>
            <a:gdLst>
              <a:gd name="T0" fmla="*/ 0 w 768"/>
              <a:gd name="T1" fmla="*/ 0 h 384"/>
              <a:gd name="T2" fmla="*/ 685800 w 768"/>
              <a:gd name="T3" fmla="*/ 0 h 384"/>
              <a:gd name="T4" fmla="*/ 914400 w 768"/>
              <a:gd name="T5" fmla="*/ 228600 h 384"/>
              <a:gd name="T6" fmla="*/ 685800 w 768"/>
              <a:gd name="T7" fmla="*/ 457200 h 384"/>
              <a:gd name="T8" fmla="*/ 0 w 768"/>
              <a:gd name="T9" fmla="*/ 457200 h 384"/>
              <a:gd name="T10" fmla="*/ 228600 w 768"/>
              <a:gd name="T11" fmla="*/ 228600 h 384"/>
              <a:gd name="T12" fmla="*/ 0 w 768"/>
              <a:gd name="T13" fmla="*/ 0 h 3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8" h="384">
                <a:moveTo>
                  <a:pt x="0" y="0"/>
                </a:moveTo>
                <a:lnTo>
                  <a:pt x="576" y="0"/>
                </a:lnTo>
                <a:lnTo>
                  <a:pt x="768" y="192"/>
                </a:lnTo>
                <a:lnTo>
                  <a:pt x="576" y="384"/>
                </a:lnTo>
                <a:lnTo>
                  <a:pt x="0" y="384"/>
                </a:lnTo>
                <a:lnTo>
                  <a:pt x="192" y="192"/>
                </a:lnTo>
                <a:lnTo>
                  <a:pt x="0" y="0"/>
                </a:lnTo>
                <a:close/>
              </a:path>
            </a:pathLst>
          </a:custGeom>
          <a:gradFill rotWithShape="0">
            <a:gsLst>
              <a:gs pos="0">
                <a:srgbClr val="FFEED1"/>
              </a:gs>
              <a:gs pos="100000">
                <a:srgbClr val="FFC96F"/>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9" name="Freeform 15"/>
          <p:cNvSpPr>
            <a:spLocks/>
          </p:cNvSpPr>
          <p:nvPr/>
        </p:nvSpPr>
        <p:spPr bwMode="auto">
          <a:xfrm>
            <a:off x="4343400" y="4781550"/>
            <a:ext cx="914400" cy="457200"/>
          </a:xfrm>
          <a:custGeom>
            <a:avLst/>
            <a:gdLst>
              <a:gd name="T0" fmla="*/ 0 w 768"/>
              <a:gd name="T1" fmla="*/ 0 h 384"/>
              <a:gd name="T2" fmla="*/ 685800 w 768"/>
              <a:gd name="T3" fmla="*/ 0 h 384"/>
              <a:gd name="T4" fmla="*/ 914400 w 768"/>
              <a:gd name="T5" fmla="*/ 228600 h 384"/>
              <a:gd name="T6" fmla="*/ 685800 w 768"/>
              <a:gd name="T7" fmla="*/ 457200 h 384"/>
              <a:gd name="T8" fmla="*/ 0 w 768"/>
              <a:gd name="T9" fmla="*/ 457200 h 384"/>
              <a:gd name="T10" fmla="*/ 228600 w 768"/>
              <a:gd name="T11" fmla="*/ 228600 h 384"/>
              <a:gd name="T12" fmla="*/ 0 w 768"/>
              <a:gd name="T13" fmla="*/ 0 h 3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8" h="384">
                <a:moveTo>
                  <a:pt x="0" y="0"/>
                </a:moveTo>
                <a:lnTo>
                  <a:pt x="576" y="0"/>
                </a:lnTo>
                <a:lnTo>
                  <a:pt x="768" y="192"/>
                </a:lnTo>
                <a:lnTo>
                  <a:pt x="576" y="384"/>
                </a:lnTo>
                <a:lnTo>
                  <a:pt x="0" y="384"/>
                </a:lnTo>
                <a:lnTo>
                  <a:pt x="192" y="192"/>
                </a:lnTo>
                <a:lnTo>
                  <a:pt x="0" y="0"/>
                </a:lnTo>
                <a:close/>
              </a:path>
            </a:pathLst>
          </a:custGeom>
          <a:gradFill rotWithShape="0">
            <a:gsLst>
              <a:gs pos="0">
                <a:srgbClr val="FFEED1"/>
              </a:gs>
              <a:gs pos="100000">
                <a:srgbClr val="FFC96F"/>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0" name="Text Box 16"/>
          <p:cNvSpPr txBox="1">
            <a:spLocks noChangeArrowheads="1"/>
          </p:cNvSpPr>
          <p:nvPr/>
        </p:nvSpPr>
        <p:spPr bwMode="auto">
          <a:xfrm>
            <a:off x="2603500" y="5495925"/>
            <a:ext cx="24384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nchorCtr="1"/>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90000"/>
              </a:lnSpc>
            </a:pPr>
            <a:r>
              <a:rPr lang="en-US" altLang="en-US" sz="1800" b="1">
                <a:solidFill>
                  <a:srgbClr val="1D5B98"/>
                </a:solidFill>
                <a:latin typeface="Trebuchet MS" pitchFamily="34" charset="0"/>
              </a:rPr>
              <a:t>Performance Shaping Factors</a:t>
            </a:r>
          </a:p>
        </p:txBody>
      </p:sp>
      <p:sp>
        <p:nvSpPr>
          <p:cNvPr id="71" name="Text Box 17"/>
          <p:cNvSpPr txBox="1">
            <a:spLocks noChangeArrowheads="1"/>
          </p:cNvSpPr>
          <p:nvPr/>
        </p:nvSpPr>
        <p:spPr bwMode="auto">
          <a:xfrm>
            <a:off x="679450" y="3638550"/>
            <a:ext cx="184785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nchorCtr="1"/>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solidFill>
                  <a:srgbClr val="8F1D00"/>
                </a:solidFill>
                <a:latin typeface="Trebuchet MS" pitchFamily="34" charset="0"/>
              </a:rPr>
              <a:t> Deviation from</a:t>
            </a:r>
          </a:p>
          <a:p>
            <a:pPr eaLnBrk="1" hangingPunct="1"/>
            <a:r>
              <a:rPr lang="en-US" altLang="en-US" sz="1800" b="1">
                <a:solidFill>
                  <a:srgbClr val="8F1D00"/>
                </a:solidFill>
                <a:latin typeface="Trebuchet MS" pitchFamily="34" charset="0"/>
              </a:rPr>
              <a:t>Optimal Care</a:t>
            </a:r>
          </a:p>
        </p:txBody>
      </p:sp>
      <p:sp>
        <p:nvSpPr>
          <p:cNvPr id="72" name="Freeform 18"/>
          <p:cNvSpPr>
            <a:spLocks/>
          </p:cNvSpPr>
          <p:nvPr/>
        </p:nvSpPr>
        <p:spPr bwMode="auto">
          <a:xfrm>
            <a:off x="5029200" y="4781550"/>
            <a:ext cx="914400" cy="457200"/>
          </a:xfrm>
          <a:custGeom>
            <a:avLst/>
            <a:gdLst>
              <a:gd name="T0" fmla="*/ 0 w 768"/>
              <a:gd name="T1" fmla="*/ 0 h 384"/>
              <a:gd name="T2" fmla="*/ 685800 w 768"/>
              <a:gd name="T3" fmla="*/ 0 h 384"/>
              <a:gd name="T4" fmla="*/ 914400 w 768"/>
              <a:gd name="T5" fmla="*/ 228600 h 384"/>
              <a:gd name="T6" fmla="*/ 685800 w 768"/>
              <a:gd name="T7" fmla="*/ 457200 h 384"/>
              <a:gd name="T8" fmla="*/ 0 w 768"/>
              <a:gd name="T9" fmla="*/ 457200 h 384"/>
              <a:gd name="T10" fmla="*/ 228600 w 768"/>
              <a:gd name="T11" fmla="*/ 228600 h 384"/>
              <a:gd name="T12" fmla="*/ 0 w 768"/>
              <a:gd name="T13" fmla="*/ 0 h 3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8" h="384">
                <a:moveTo>
                  <a:pt x="0" y="0"/>
                </a:moveTo>
                <a:lnTo>
                  <a:pt x="576" y="0"/>
                </a:lnTo>
                <a:lnTo>
                  <a:pt x="768" y="192"/>
                </a:lnTo>
                <a:lnTo>
                  <a:pt x="576" y="384"/>
                </a:lnTo>
                <a:lnTo>
                  <a:pt x="0" y="384"/>
                </a:lnTo>
                <a:lnTo>
                  <a:pt x="192" y="192"/>
                </a:lnTo>
                <a:lnTo>
                  <a:pt x="0" y="0"/>
                </a:lnTo>
                <a:close/>
              </a:path>
            </a:pathLst>
          </a:custGeom>
          <a:gradFill rotWithShape="0">
            <a:gsLst>
              <a:gs pos="0">
                <a:srgbClr val="FFEED1"/>
              </a:gs>
              <a:gs pos="100000">
                <a:srgbClr val="FFC96F"/>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3" name="Freeform 19"/>
          <p:cNvSpPr>
            <a:spLocks/>
          </p:cNvSpPr>
          <p:nvPr/>
        </p:nvSpPr>
        <p:spPr bwMode="auto">
          <a:xfrm>
            <a:off x="5715000" y="4781550"/>
            <a:ext cx="914400" cy="457200"/>
          </a:xfrm>
          <a:custGeom>
            <a:avLst/>
            <a:gdLst>
              <a:gd name="T0" fmla="*/ 0 w 768"/>
              <a:gd name="T1" fmla="*/ 0 h 384"/>
              <a:gd name="T2" fmla="*/ 685800 w 768"/>
              <a:gd name="T3" fmla="*/ 0 h 384"/>
              <a:gd name="T4" fmla="*/ 914400 w 768"/>
              <a:gd name="T5" fmla="*/ 228600 h 384"/>
              <a:gd name="T6" fmla="*/ 685800 w 768"/>
              <a:gd name="T7" fmla="*/ 457200 h 384"/>
              <a:gd name="T8" fmla="*/ 0 w 768"/>
              <a:gd name="T9" fmla="*/ 457200 h 384"/>
              <a:gd name="T10" fmla="*/ 228600 w 768"/>
              <a:gd name="T11" fmla="*/ 228600 h 384"/>
              <a:gd name="T12" fmla="*/ 0 w 768"/>
              <a:gd name="T13" fmla="*/ 0 h 3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8" h="384">
                <a:moveTo>
                  <a:pt x="0" y="0"/>
                </a:moveTo>
                <a:lnTo>
                  <a:pt x="576" y="0"/>
                </a:lnTo>
                <a:lnTo>
                  <a:pt x="768" y="192"/>
                </a:lnTo>
                <a:lnTo>
                  <a:pt x="576" y="384"/>
                </a:lnTo>
                <a:lnTo>
                  <a:pt x="0" y="384"/>
                </a:lnTo>
                <a:lnTo>
                  <a:pt x="192" y="192"/>
                </a:lnTo>
                <a:lnTo>
                  <a:pt x="0" y="0"/>
                </a:lnTo>
                <a:close/>
              </a:path>
            </a:pathLst>
          </a:custGeom>
          <a:gradFill rotWithShape="0">
            <a:gsLst>
              <a:gs pos="0">
                <a:srgbClr val="FFD17F"/>
              </a:gs>
              <a:gs pos="100000">
                <a:srgbClr val="FFA400"/>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4" name="Freeform 20"/>
          <p:cNvSpPr>
            <a:spLocks/>
          </p:cNvSpPr>
          <p:nvPr/>
        </p:nvSpPr>
        <p:spPr bwMode="auto">
          <a:xfrm>
            <a:off x="6400800" y="4781550"/>
            <a:ext cx="914400" cy="457200"/>
          </a:xfrm>
          <a:custGeom>
            <a:avLst/>
            <a:gdLst>
              <a:gd name="T0" fmla="*/ 0 w 768"/>
              <a:gd name="T1" fmla="*/ 0 h 384"/>
              <a:gd name="T2" fmla="*/ 685800 w 768"/>
              <a:gd name="T3" fmla="*/ 0 h 384"/>
              <a:gd name="T4" fmla="*/ 914400 w 768"/>
              <a:gd name="T5" fmla="*/ 228600 h 384"/>
              <a:gd name="T6" fmla="*/ 685800 w 768"/>
              <a:gd name="T7" fmla="*/ 457200 h 384"/>
              <a:gd name="T8" fmla="*/ 0 w 768"/>
              <a:gd name="T9" fmla="*/ 457200 h 384"/>
              <a:gd name="T10" fmla="*/ 228600 w 768"/>
              <a:gd name="T11" fmla="*/ 228600 h 384"/>
              <a:gd name="T12" fmla="*/ 0 w 768"/>
              <a:gd name="T13" fmla="*/ 0 h 3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8" h="384">
                <a:moveTo>
                  <a:pt x="0" y="0"/>
                </a:moveTo>
                <a:lnTo>
                  <a:pt x="576" y="0"/>
                </a:lnTo>
                <a:lnTo>
                  <a:pt x="768" y="192"/>
                </a:lnTo>
                <a:lnTo>
                  <a:pt x="576" y="384"/>
                </a:lnTo>
                <a:lnTo>
                  <a:pt x="0" y="384"/>
                </a:lnTo>
                <a:lnTo>
                  <a:pt x="192" y="192"/>
                </a:lnTo>
                <a:lnTo>
                  <a:pt x="0" y="0"/>
                </a:lnTo>
                <a:close/>
              </a:path>
            </a:pathLst>
          </a:custGeom>
          <a:gradFill rotWithShape="0">
            <a:gsLst>
              <a:gs pos="0">
                <a:srgbClr val="FFD17F"/>
              </a:gs>
              <a:gs pos="100000">
                <a:srgbClr val="FFA400"/>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grpSp>
        <p:nvGrpSpPr>
          <p:cNvPr id="75" name="Group 21"/>
          <p:cNvGrpSpPr>
            <a:grpSpLocks/>
          </p:cNvGrpSpPr>
          <p:nvPr/>
        </p:nvGrpSpPr>
        <p:grpSpPr bwMode="auto">
          <a:xfrm>
            <a:off x="4194175" y="2622550"/>
            <a:ext cx="474663" cy="563563"/>
            <a:chOff x="2662" y="1104"/>
            <a:chExt cx="361" cy="429"/>
          </a:xfrm>
        </p:grpSpPr>
        <p:sp>
          <p:nvSpPr>
            <p:cNvPr id="76" name="Rectangle 22"/>
            <p:cNvSpPr>
              <a:spLocks noChangeArrowheads="1"/>
            </p:cNvSpPr>
            <p:nvPr/>
          </p:nvSpPr>
          <p:spPr bwMode="auto">
            <a:xfrm flipV="1">
              <a:off x="2662" y="1104"/>
              <a:ext cx="361" cy="288"/>
            </a:xfrm>
            <a:prstGeom prst="rect">
              <a:avLst/>
            </a:prstGeom>
            <a:gradFill rotWithShape="0">
              <a:gsLst>
                <a:gs pos="0">
                  <a:srgbClr val="FFFFFF"/>
                </a:gs>
                <a:gs pos="100000">
                  <a:srgbClr val="6CAC5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endParaRPr lang="en-US" altLang="en-US" sz="1800"/>
            </a:p>
          </p:txBody>
        </p:sp>
        <p:sp>
          <p:nvSpPr>
            <p:cNvPr id="77" name="AutoShape 23"/>
            <p:cNvSpPr>
              <a:spLocks noChangeArrowheads="1"/>
            </p:cNvSpPr>
            <p:nvPr/>
          </p:nvSpPr>
          <p:spPr bwMode="auto">
            <a:xfrm rot="13500000" flipV="1">
              <a:off x="2662" y="1172"/>
              <a:ext cx="361" cy="361"/>
            </a:xfrm>
            <a:prstGeom prst="rtTriangle">
              <a:avLst/>
            </a:prstGeom>
            <a:gradFill rotWithShape="0">
              <a:gsLst>
                <a:gs pos="0">
                  <a:srgbClr val="6CAC51"/>
                </a:gs>
                <a:gs pos="100000">
                  <a:srgbClr val="6CAC51">
                    <a:gamma/>
                    <a:shade val="46275"/>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800">
                <a:latin typeface="Arial" charset="0"/>
                <a:ea typeface="ＭＳ Ｐゴシック" charset="0"/>
                <a:cs typeface="ＭＳ Ｐゴシック" charset="0"/>
              </a:endParaRPr>
            </a:p>
          </p:txBody>
        </p:sp>
      </p:grpSp>
      <p:sp>
        <p:nvSpPr>
          <p:cNvPr id="78" name="Text Box 24"/>
          <p:cNvSpPr txBox="1">
            <a:spLocks noChangeArrowheads="1"/>
          </p:cNvSpPr>
          <p:nvPr/>
        </p:nvSpPr>
        <p:spPr bwMode="auto">
          <a:xfrm>
            <a:off x="3203575" y="2190750"/>
            <a:ext cx="2447925"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nchorCtr="1"/>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800" b="1">
                <a:solidFill>
                  <a:srgbClr val="235400"/>
                </a:solidFill>
                <a:latin typeface="Trebuchet MS" pitchFamily="34" charset="0"/>
              </a:rPr>
              <a:t>Intervention</a:t>
            </a:r>
          </a:p>
          <a:p>
            <a:pPr algn="ctr" eaLnBrk="1" hangingPunct="1"/>
            <a:r>
              <a:rPr lang="en-US" altLang="en-US" sz="1800" b="1">
                <a:solidFill>
                  <a:srgbClr val="235400"/>
                </a:solidFill>
                <a:latin typeface="Trebuchet MS" pitchFamily="34" charset="0"/>
              </a:rPr>
              <a:t>(Rescue or Recovery)</a:t>
            </a:r>
          </a:p>
        </p:txBody>
      </p:sp>
      <p:grpSp>
        <p:nvGrpSpPr>
          <p:cNvPr id="79" name="Group 25"/>
          <p:cNvGrpSpPr>
            <a:grpSpLocks/>
          </p:cNvGrpSpPr>
          <p:nvPr/>
        </p:nvGrpSpPr>
        <p:grpSpPr bwMode="auto">
          <a:xfrm>
            <a:off x="1366838" y="5395913"/>
            <a:ext cx="482600" cy="573087"/>
            <a:chOff x="960" y="3123"/>
            <a:chExt cx="361" cy="429"/>
          </a:xfrm>
        </p:grpSpPr>
        <p:sp>
          <p:nvSpPr>
            <p:cNvPr id="80" name="Rectangle 26"/>
            <p:cNvSpPr>
              <a:spLocks noChangeArrowheads="1"/>
            </p:cNvSpPr>
            <p:nvPr/>
          </p:nvSpPr>
          <p:spPr bwMode="auto">
            <a:xfrm>
              <a:off x="960" y="3264"/>
              <a:ext cx="361" cy="288"/>
            </a:xfrm>
            <a:prstGeom prst="rect">
              <a:avLst/>
            </a:prstGeom>
            <a:gradFill rotWithShape="0">
              <a:gsLst>
                <a:gs pos="0">
                  <a:srgbClr val="F44100"/>
                </a:gs>
                <a:gs pos="100000">
                  <a:srgbClr val="FFFFFF"/>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endParaRPr lang="en-US" altLang="en-US" sz="1800"/>
            </a:p>
          </p:txBody>
        </p:sp>
        <p:sp>
          <p:nvSpPr>
            <p:cNvPr id="81" name="AutoShape 27"/>
            <p:cNvSpPr>
              <a:spLocks noChangeArrowheads="1"/>
            </p:cNvSpPr>
            <p:nvPr/>
          </p:nvSpPr>
          <p:spPr bwMode="auto">
            <a:xfrm rot="8100000">
              <a:off x="960" y="3123"/>
              <a:ext cx="361" cy="361"/>
            </a:xfrm>
            <a:prstGeom prst="rtTriangle">
              <a:avLst/>
            </a:prstGeom>
            <a:gradFill rotWithShape="0">
              <a:gsLst>
                <a:gs pos="0">
                  <a:srgbClr val="F44100">
                    <a:gamma/>
                    <a:shade val="46275"/>
                    <a:invGamma/>
                  </a:srgbClr>
                </a:gs>
                <a:gs pos="100000">
                  <a:srgbClr val="F441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800">
                <a:latin typeface="Arial" charset="0"/>
                <a:ea typeface="ＭＳ Ｐゴシック" charset="0"/>
                <a:cs typeface="ＭＳ Ｐゴシック" charset="0"/>
              </a:endParaRPr>
            </a:p>
          </p:txBody>
        </p:sp>
      </p:grpSp>
      <p:sp>
        <p:nvSpPr>
          <p:cNvPr id="82" name="Text Box 28"/>
          <p:cNvSpPr txBox="1">
            <a:spLocks noChangeArrowheads="1"/>
          </p:cNvSpPr>
          <p:nvPr/>
        </p:nvSpPr>
        <p:spPr bwMode="auto">
          <a:xfrm>
            <a:off x="747713" y="5873750"/>
            <a:ext cx="1722437" cy="52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nchorCtr="1"/>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90000"/>
              </a:lnSpc>
            </a:pPr>
            <a:r>
              <a:rPr lang="en-US" altLang="en-US" sz="1800" b="1">
                <a:solidFill>
                  <a:srgbClr val="8F1D00"/>
                </a:solidFill>
                <a:latin typeface="Trebuchet MS" pitchFamily="34" charset="0"/>
              </a:rPr>
              <a:t>Non-Routine</a:t>
            </a:r>
          </a:p>
          <a:p>
            <a:pPr algn="ctr" eaLnBrk="1" hangingPunct="1">
              <a:lnSpc>
                <a:spcPct val="90000"/>
              </a:lnSpc>
            </a:pPr>
            <a:r>
              <a:rPr lang="en-US" altLang="en-US" sz="1800" b="1">
                <a:solidFill>
                  <a:srgbClr val="8F1D00"/>
                </a:solidFill>
                <a:latin typeface="Trebuchet MS" pitchFamily="34" charset="0"/>
              </a:rPr>
              <a:t>Event (NRE)</a:t>
            </a:r>
          </a:p>
        </p:txBody>
      </p:sp>
      <p:sp>
        <p:nvSpPr>
          <p:cNvPr id="83" name="AutoShape 2"/>
          <p:cNvSpPr>
            <a:spLocks noChangeArrowheads="1"/>
          </p:cNvSpPr>
          <p:nvPr/>
        </p:nvSpPr>
        <p:spPr bwMode="auto">
          <a:xfrm>
            <a:off x="7251700" y="4324350"/>
            <a:ext cx="1295400" cy="1255713"/>
          </a:xfrm>
          <a:custGeom>
            <a:avLst/>
            <a:gdLst>
              <a:gd name="T0" fmla="*/ 773113 w 1546225"/>
              <a:gd name="T1" fmla="*/ 0 h 1644650"/>
              <a:gd name="T2" fmla="*/ 2 w 1546225"/>
              <a:gd name="T3" fmla="*/ 628199 h 1644650"/>
              <a:gd name="T4" fmla="*/ 295304 w 1546225"/>
              <a:gd name="T5" fmla="*/ 1644646 h 1644650"/>
              <a:gd name="T6" fmla="*/ 1250921 w 1546225"/>
              <a:gd name="T7" fmla="*/ 1644646 h 1644650"/>
              <a:gd name="T8" fmla="*/ 1546223 w 1546225"/>
              <a:gd name="T9" fmla="*/ 628199 h 1644650"/>
              <a:gd name="T10" fmla="*/ 3 60000 65536"/>
              <a:gd name="T11" fmla="*/ 2 60000 65536"/>
              <a:gd name="T12" fmla="*/ 1 60000 65536"/>
              <a:gd name="T13" fmla="*/ 1 60000 65536"/>
              <a:gd name="T14" fmla="*/ 0 60000 65536"/>
              <a:gd name="T15" fmla="*/ 477815 w 1546225"/>
              <a:gd name="T16" fmla="*/ 628203 h 1644650"/>
              <a:gd name="T17" fmla="*/ 1068410 w 1546225"/>
              <a:gd name="T18" fmla="*/ 1256392 h 1644650"/>
            </a:gdLst>
            <a:ahLst/>
            <a:cxnLst>
              <a:cxn ang="T10">
                <a:pos x="T0" y="T1"/>
              </a:cxn>
              <a:cxn ang="T11">
                <a:pos x="T2" y="T3"/>
              </a:cxn>
              <a:cxn ang="T12">
                <a:pos x="T4" y="T5"/>
              </a:cxn>
              <a:cxn ang="T13">
                <a:pos x="T6" y="T7"/>
              </a:cxn>
              <a:cxn ang="T14">
                <a:pos x="T8" y="T9"/>
              </a:cxn>
            </a:cxnLst>
            <a:rect l="T15" t="T16" r="T17" b="T18"/>
            <a:pathLst>
              <a:path w="1546225" h="1644650">
                <a:moveTo>
                  <a:pt x="2" y="628199"/>
                </a:moveTo>
                <a:lnTo>
                  <a:pt x="590609" y="628203"/>
                </a:lnTo>
                <a:lnTo>
                  <a:pt x="773113" y="0"/>
                </a:lnTo>
                <a:lnTo>
                  <a:pt x="955616" y="628203"/>
                </a:lnTo>
                <a:lnTo>
                  <a:pt x="1546223" y="628199"/>
                </a:lnTo>
                <a:lnTo>
                  <a:pt x="1068410" y="1016445"/>
                </a:lnTo>
                <a:lnTo>
                  <a:pt x="1250921" y="1644646"/>
                </a:lnTo>
                <a:lnTo>
                  <a:pt x="773113" y="1256392"/>
                </a:lnTo>
                <a:lnTo>
                  <a:pt x="295304" y="1644646"/>
                </a:lnTo>
                <a:lnTo>
                  <a:pt x="477815" y="1016445"/>
                </a:lnTo>
                <a:close/>
              </a:path>
            </a:pathLst>
          </a:custGeom>
          <a:solidFill>
            <a:srgbClr val="FFB74F"/>
          </a:solidFill>
          <a:ln>
            <a:noFill/>
          </a:ln>
          <a:effectLst/>
          <a:extLs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blurRad="63500" dist="101600" dir="2700000" algn="ctr" rotWithShape="0">
                    <a:schemeClr val="bg2">
                      <a:alpha val="75000"/>
                    </a:schemeClr>
                  </a:outerShdw>
                </a:effectLst>
              </a14:hiddenEffects>
            </a:ext>
          </a:extLst>
        </p:spPr>
        <p:txBody>
          <a:bodyPr wrap="none" lIns="108283" tIns="54142" rIns="108283" bIns="54142" anchor="ctr"/>
          <a:lstStyle/>
          <a:p>
            <a:pPr algn="ctr" eaLnBrk="0" hangingPunct="0">
              <a:defRPr/>
            </a:pPr>
            <a:endParaRPr lang="en-US" sz="1800">
              <a:latin typeface="Arial" charset="0"/>
              <a:ea typeface="ＭＳ Ｐゴシック" charset="0"/>
              <a:cs typeface="ＭＳ Ｐゴシック" charset="0"/>
            </a:endParaRPr>
          </a:p>
        </p:txBody>
      </p:sp>
      <p:sp>
        <p:nvSpPr>
          <p:cNvPr id="84" name="Text Box 30"/>
          <p:cNvSpPr txBox="1">
            <a:spLocks noChangeArrowheads="1"/>
          </p:cNvSpPr>
          <p:nvPr/>
        </p:nvSpPr>
        <p:spPr bwMode="auto">
          <a:xfrm>
            <a:off x="7251700" y="4799013"/>
            <a:ext cx="1295400" cy="439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25400" dist="25399" dir="2700000" algn="ctr" rotWithShape="0">
                    <a:srgbClr val="808080">
                      <a:alpha val="20000"/>
                    </a:srgbClr>
                  </a:outerShdw>
                </a:effectLst>
              </a14:hiddenEffects>
            </a:ext>
          </a:extLst>
        </p:spPr>
        <p:txBody>
          <a:bodyPr lIns="0" tIns="0" rIns="0" bIns="0" anchor="ctr" anchorCtr="1"/>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ja-JP" altLang="en-US" sz="2000" b="1" dirty="0">
                <a:solidFill>
                  <a:srgbClr val="000000"/>
                </a:solidFill>
                <a:latin typeface="Trebuchet MS" pitchFamily="34" charset="0"/>
              </a:rPr>
              <a:t>“</a:t>
            </a:r>
            <a:r>
              <a:rPr lang="en-US" altLang="ja-JP" sz="2000" b="1" dirty="0">
                <a:solidFill>
                  <a:srgbClr val="000000"/>
                </a:solidFill>
                <a:latin typeface="Trebuchet MS" pitchFamily="34" charset="0"/>
              </a:rPr>
              <a:t>Optimal</a:t>
            </a:r>
            <a:r>
              <a:rPr lang="ja-JP" altLang="en-US" sz="2000" b="1" dirty="0">
                <a:solidFill>
                  <a:srgbClr val="000000"/>
                </a:solidFill>
                <a:latin typeface="Trebuchet MS" pitchFamily="34" charset="0"/>
              </a:rPr>
              <a:t>”</a:t>
            </a:r>
            <a:endParaRPr lang="en-US" altLang="ja-JP" sz="2000" b="1" dirty="0">
              <a:solidFill>
                <a:srgbClr val="000000"/>
              </a:solidFill>
              <a:latin typeface="Trebuchet MS" pitchFamily="34" charset="0"/>
            </a:endParaRPr>
          </a:p>
          <a:p>
            <a:pPr algn="ctr" eaLnBrk="1" hangingPunct="1"/>
            <a:r>
              <a:rPr lang="en-US" altLang="en-US" sz="2000" b="1" dirty="0">
                <a:solidFill>
                  <a:srgbClr val="000000"/>
                </a:solidFill>
                <a:latin typeface="Trebuchet MS" pitchFamily="34" charset="0"/>
              </a:rPr>
              <a:t>Outcome</a:t>
            </a:r>
          </a:p>
        </p:txBody>
      </p:sp>
      <p:grpSp>
        <p:nvGrpSpPr>
          <p:cNvPr id="85" name="Group 31"/>
          <p:cNvGrpSpPr>
            <a:grpSpLocks/>
          </p:cNvGrpSpPr>
          <p:nvPr/>
        </p:nvGrpSpPr>
        <p:grpSpPr bwMode="auto">
          <a:xfrm rot="2700000">
            <a:off x="3945731" y="3990182"/>
            <a:ext cx="2497137" cy="457200"/>
            <a:chOff x="3995" y="1824"/>
            <a:chExt cx="1573" cy="288"/>
          </a:xfrm>
        </p:grpSpPr>
        <p:sp>
          <p:nvSpPr>
            <p:cNvPr id="86" name="Freeform 32"/>
            <p:cNvSpPr>
              <a:spLocks/>
            </p:cNvSpPr>
            <p:nvPr/>
          </p:nvSpPr>
          <p:spPr bwMode="auto">
            <a:xfrm>
              <a:off x="3995" y="1824"/>
              <a:ext cx="720" cy="288"/>
            </a:xfrm>
            <a:custGeom>
              <a:avLst/>
              <a:gdLst>
                <a:gd name="T0" fmla="*/ 144 w 720"/>
                <a:gd name="T1" fmla="*/ 0 h 288"/>
                <a:gd name="T2" fmla="*/ 576 w 720"/>
                <a:gd name="T3" fmla="*/ 0 h 288"/>
                <a:gd name="T4" fmla="*/ 720 w 720"/>
                <a:gd name="T5" fmla="*/ 144 h 288"/>
                <a:gd name="T6" fmla="*/ 576 w 720"/>
                <a:gd name="T7" fmla="*/ 288 h 288"/>
                <a:gd name="T8" fmla="*/ 144 w 720"/>
                <a:gd name="T9" fmla="*/ 288 h 288"/>
                <a:gd name="T10" fmla="*/ 0 w 720"/>
                <a:gd name="T11" fmla="*/ 144 h 288"/>
                <a:gd name="T12" fmla="*/ 144 w 720"/>
                <a:gd name="T13" fmla="*/ 0 h 2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20" h="288">
                  <a:moveTo>
                    <a:pt x="144" y="0"/>
                  </a:moveTo>
                  <a:lnTo>
                    <a:pt x="576" y="0"/>
                  </a:lnTo>
                  <a:lnTo>
                    <a:pt x="720" y="144"/>
                  </a:lnTo>
                  <a:lnTo>
                    <a:pt x="576" y="288"/>
                  </a:lnTo>
                  <a:lnTo>
                    <a:pt x="144" y="288"/>
                  </a:lnTo>
                  <a:lnTo>
                    <a:pt x="0" y="144"/>
                  </a:lnTo>
                  <a:lnTo>
                    <a:pt x="144" y="0"/>
                  </a:lnTo>
                  <a:close/>
                </a:path>
              </a:pathLst>
            </a:custGeom>
            <a:gradFill rotWithShape="0">
              <a:gsLst>
                <a:gs pos="0">
                  <a:srgbClr val="5CAE5C"/>
                </a:gs>
                <a:gs pos="100000">
                  <a:srgbClr val="008000"/>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7" name="Freeform 33"/>
            <p:cNvSpPr>
              <a:spLocks/>
            </p:cNvSpPr>
            <p:nvPr/>
          </p:nvSpPr>
          <p:spPr bwMode="auto">
            <a:xfrm>
              <a:off x="4571" y="1824"/>
              <a:ext cx="576" cy="288"/>
            </a:xfrm>
            <a:custGeom>
              <a:avLst/>
              <a:gdLst>
                <a:gd name="T0" fmla="*/ 0 w 768"/>
                <a:gd name="T1" fmla="*/ 0 h 384"/>
                <a:gd name="T2" fmla="*/ 432 w 768"/>
                <a:gd name="T3" fmla="*/ 0 h 384"/>
                <a:gd name="T4" fmla="*/ 576 w 768"/>
                <a:gd name="T5" fmla="*/ 144 h 384"/>
                <a:gd name="T6" fmla="*/ 432 w 768"/>
                <a:gd name="T7" fmla="*/ 288 h 384"/>
                <a:gd name="T8" fmla="*/ 0 w 768"/>
                <a:gd name="T9" fmla="*/ 288 h 384"/>
                <a:gd name="T10" fmla="*/ 144 w 768"/>
                <a:gd name="T11" fmla="*/ 144 h 384"/>
                <a:gd name="T12" fmla="*/ 0 w 768"/>
                <a:gd name="T13" fmla="*/ 0 h 3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8" h="384">
                  <a:moveTo>
                    <a:pt x="0" y="0"/>
                  </a:moveTo>
                  <a:lnTo>
                    <a:pt x="576" y="0"/>
                  </a:lnTo>
                  <a:lnTo>
                    <a:pt x="768" y="192"/>
                  </a:lnTo>
                  <a:lnTo>
                    <a:pt x="576" y="384"/>
                  </a:lnTo>
                  <a:lnTo>
                    <a:pt x="0" y="384"/>
                  </a:lnTo>
                  <a:lnTo>
                    <a:pt x="192" y="192"/>
                  </a:lnTo>
                  <a:lnTo>
                    <a:pt x="0" y="0"/>
                  </a:lnTo>
                  <a:close/>
                </a:path>
              </a:pathLst>
            </a:custGeom>
            <a:gradFill rotWithShape="0">
              <a:gsLst>
                <a:gs pos="0">
                  <a:srgbClr val="5CAE5C"/>
                </a:gs>
                <a:gs pos="100000">
                  <a:srgbClr val="008000"/>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8" name="Freeform 34"/>
            <p:cNvSpPr>
              <a:spLocks/>
            </p:cNvSpPr>
            <p:nvPr/>
          </p:nvSpPr>
          <p:spPr bwMode="auto">
            <a:xfrm>
              <a:off x="4992" y="1824"/>
              <a:ext cx="576" cy="288"/>
            </a:xfrm>
            <a:custGeom>
              <a:avLst/>
              <a:gdLst>
                <a:gd name="T0" fmla="*/ 0 w 768"/>
                <a:gd name="T1" fmla="*/ 0 h 384"/>
                <a:gd name="T2" fmla="*/ 432 w 768"/>
                <a:gd name="T3" fmla="*/ 0 h 384"/>
                <a:gd name="T4" fmla="*/ 576 w 768"/>
                <a:gd name="T5" fmla="*/ 144 h 384"/>
                <a:gd name="T6" fmla="*/ 432 w 768"/>
                <a:gd name="T7" fmla="*/ 288 h 384"/>
                <a:gd name="T8" fmla="*/ 0 w 768"/>
                <a:gd name="T9" fmla="*/ 288 h 384"/>
                <a:gd name="T10" fmla="*/ 144 w 768"/>
                <a:gd name="T11" fmla="*/ 144 h 384"/>
                <a:gd name="T12" fmla="*/ 0 w 768"/>
                <a:gd name="T13" fmla="*/ 0 h 3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8" h="384">
                  <a:moveTo>
                    <a:pt x="0" y="0"/>
                  </a:moveTo>
                  <a:lnTo>
                    <a:pt x="576" y="0"/>
                  </a:lnTo>
                  <a:lnTo>
                    <a:pt x="768" y="192"/>
                  </a:lnTo>
                  <a:lnTo>
                    <a:pt x="576" y="384"/>
                  </a:lnTo>
                  <a:lnTo>
                    <a:pt x="0" y="384"/>
                  </a:lnTo>
                  <a:lnTo>
                    <a:pt x="192" y="192"/>
                  </a:lnTo>
                  <a:lnTo>
                    <a:pt x="0" y="0"/>
                  </a:lnTo>
                  <a:close/>
                </a:path>
              </a:pathLst>
            </a:custGeom>
            <a:gradFill rotWithShape="0">
              <a:gsLst>
                <a:gs pos="0">
                  <a:srgbClr val="5CAE5C"/>
                </a:gs>
                <a:gs pos="100000">
                  <a:srgbClr val="008000"/>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grpSp>
      <p:sp>
        <p:nvSpPr>
          <p:cNvPr id="89" name="Freeform 35"/>
          <p:cNvSpPr>
            <a:spLocks/>
          </p:cNvSpPr>
          <p:nvPr/>
        </p:nvSpPr>
        <p:spPr bwMode="auto">
          <a:xfrm>
            <a:off x="3746500" y="3333750"/>
            <a:ext cx="914400" cy="457200"/>
          </a:xfrm>
          <a:custGeom>
            <a:avLst/>
            <a:gdLst>
              <a:gd name="T0" fmla="*/ 0 w 768"/>
              <a:gd name="T1" fmla="*/ 0 h 384"/>
              <a:gd name="T2" fmla="*/ 685800 w 768"/>
              <a:gd name="T3" fmla="*/ 0 h 384"/>
              <a:gd name="T4" fmla="*/ 914400 w 768"/>
              <a:gd name="T5" fmla="*/ 228600 h 384"/>
              <a:gd name="T6" fmla="*/ 685800 w 768"/>
              <a:gd name="T7" fmla="*/ 457200 h 384"/>
              <a:gd name="T8" fmla="*/ 0 w 768"/>
              <a:gd name="T9" fmla="*/ 457200 h 384"/>
              <a:gd name="T10" fmla="*/ 228600 w 768"/>
              <a:gd name="T11" fmla="*/ 228600 h 384"/>
              <a:gd name="T12" fmla="*/ 0 w 768"/>
              <a:gd name="T13" fmla="*/ 0 h 3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8" h="384">
                <a:moveTo>
                  <a:pt x="0" y="0"/>
                </a:moveTo>
                <a:lnTo>
                  <a:pt x="576" y="0"/>
                </a:lnTo>
                <a:lnTo>
                  <a:pt x="768" y="192"/>
                </a:lnTo>
                <a:lnTo>
                  <a:pt x="576" y="384"/>
                </a:lnTo>
                <a:lnTo>
                  <a:pt x="0" y="384"/>
                </a:lnTo>
                <a:lnTo>
                  <a:pt x="192" y="192"/>
                </a:lnTo>
                <a:lnTo>
                  <a:pt x="0" y="0"/>
                </a:lnTo>
                <a:close/>
              </a:path>
            </a:pathLst>
          </a:custGeom>
          <a:gradFill rotWithShape="0">
            <a:gsLst>
              <a:gs pos="0">
                <a:srgbClr val="F44100"/>
              </a:gs>
              <a:gs pos="100000">
                <a:srgbClr val="711E00"/>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90" name="Text Box 36"/>
          <p:cNvSpPr txBox="1">
            <a:spLocks noChangeArrowheads="1"/>
          </p:cNvSpPr>
          <p:nvPr/>
        </p:nvSpPr>
        <p:spPr bwMode="auto">
          <a:xfrm>
            <a:off x="1741488" y="4857750"/>
            <a:ext cx="41910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nchorCtr="1"/>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dirty="0">
                <a:solidFill>
                  <a:srgbClr val="000000"/>
                </a:solidFill>
                <a:latin typeface="Trebuchet MS" pitchFamily="34" charset="0"/>
              </a:rPr>
              <a:t>O P T I M A L   C A R E   P A T H</a:t>
            </a:r>
          </a:p>
        </p:txBody>
      </p:sp>
      <p:sp>
        <p:nvSpPr>
          <p:cNvPr id="91" name="Arc 37"/>
          <p:cNvSpPr>
            <a:spLocks/>
          </p:cNvSpPr>
          <p:nvPr/>
        </p:nvSpPr>
        <p:spPr bwMode="auto">
          <a:xfrm>
            <a:off x="2744788" y="4635500"/>
            <a:ext cx="211137" cy="760413"/>
          </a:xfrm>
          <a:custGeom>
            <a:avLst/>
            <a:gdLst>
              <a:gd name="T0" fmla="*/ 4486 w 38785"/>
              <a:gd name="T1" fmla="*/ 131999 h 43200"/>
              <a:gd name="T2" fmla="*/ 0 w 38785"/>
              <a:gd name="T3" fmla="*/ 610531 h 43200"/>
              <a:gd name="T4" fmla="*/ 93551 w 38785"/>
              <a:gd name="T5" fmla="*/ 380207 h 43200"/>
              <a:gd name="T6" fmla="*/ 0 60000 65536"/>
              <a:gd name="T7" fmla="*/ 0 60000 65536"/>
              <a:gd name="T8" fmla="*/ 0 60000 65536"/>
            </a:gdLst>
            <a:ahLst/>
            <a:cxnLst>
              <a:cxn ang="T6">
                <a:pos x="T0" y="T1"/>
              </a:cxn>
              <a:cxn ang="T7">
                <a:pos x="T2" y="T3"/>
              </a:cxn>
              <a:cxn ang="T8">
                <a:pos x="T4" y="T5"/>
              </a:cxn>
            </a:cxnLst>
            <a:rect l="0" t="0" r="r" b="b"/>
            <a:pathLst>
              <a:path w="38785" h="43200" fill="none" extrusionOk="0">
                <a:moveTo>
                  <a:pt x="823" y="7498"/>
                </a:moveTo>
                <a:cubicBezTo>
                  <a:pt x="4926" y="2737"/>
                  <a:pt x="10899" y="-1"/>
                  <a:pt x="17185" y="-1"/>
                </a:cubicBezTo>
                <a:cubicBezTo>
                  <a:pt x="29114" y="0"/>
                  <a:pt x="38785" y="9670"/>
                  <a:pt x="38785" y="21600"/>
                </a:cubicBezTo>
                <a:cubicBezTo>
                  <a:pt x="38785" y="33529"/>
                  <a:pt x="29114" y="43200"/>
                  <a:pt x="17185" y="43200"/>
                </a:cubicBezTo>
                <a:cubicBezTo>
                  <a:pt x="10441" y="43199"/>
                  <a:pt x="4084" y="40050"/>
                  <a:pt x="-1" y="34685"/>
                </a:cubicBezTo>
              </a:path>
              <a:path w="38785" h="43200" stroke="0" extrusionOk="0">
                <a:moveTo>
                  <a:pt x="823" y="7498"/>
                </a:moveTo>
                <a:cubicBezTo>
                  <a:pt x="4926" y="2737"/>
                  <a:pt x="10899" y="-1"/>
                  <a:pt x="17185" y="-1"/>
                </a:cubicBezTo>
                <a:cubicBezTo>
                  <a:pt x="29114" y="0"/>
                  <a:pt x="38785" y="9670"/>
                  <a:pt x="38785" y="21600"/>
                </a:cubicBezTo>
                <a:cubicBezTo>
                  <a:pt x="38785" y="33529"/>
                  <a:pt x="29114" y="43200"/>
                  <a:pt x="17185" y="43200"/>
                </a:cubicBezTo>
                <a:cubicBezTo>
                  <a:pt x="10441" y="43199"/>
                  <a:pt x="4084" y="40050"/>
                  <a:pt x="-1" y="34685"/>
                </a:cubicBezTo>
                <a:lnTo>
                  <a:pt x="17185" y="21600"/>
                </a:lnTo>
                <a:lnTo>
                  <a:pt x="823" y="7498"/>
                </a:lnTo>
                <a:close/>
              </a:path>
            </a:pathLst>
          </a:custGeom>
          <a:noFill/>
          <a:ln w="38100">
            <a:solidFill>
              <a:srgbClr val="3CB4FF"/>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en-US"/>
          </a:p>
        </p:txBody>
      </p:sp>
      <p:sp>
        <p:nvSpPr>
          <p:cNvPr id="92" name="Arc 38"/>
          <p:cNvSpPr>
            <a:spLocks/>
          </p:cNvSpPr>
          <p:nvPr/>
        </p:nvSpPr>
        <p:spPr bwMode="auto">
          <a:xfrm>
            <a:off x="3359150" y="4635500"/>
            <a:ext cx="211138" cy="760413"/>
          </a:xfrm>
          <a:custGeom>
            <a:avLst/>
            <a:gdLst>
              <a:gd name="T0" fmla="*/ 4486 w 38785"/>
              <a:gd name="T1" fmla="*/ 131999 h 43200"/>
              <a:gd name="T2" fmla="*/ 0 w 38785"/>
              <a:gd name="T3" fmla="*/ 610531 h 43200"/>
              <a:gd name="T4" fmla="*/ 93552 w 38785"/>
              <a:gd name="T5" fmla="*/ 380207 h 43200"/>
              <a:gd name="T6" fmla="*/ 0 60000 65536"/>
              <a:gd name="T7" fmla="*/ 0 60000 65536"/>
              <a:gd name="T8" fmla="*/ 0 60000 65536"/>
            </a:gdLst>
            <a:ahLst/>
            <a:cxnLst>
              <a:cxn ang="T6">
                <a:pos x="T0" y="T1"/>
              </a:cxn>
              <a:cxn ang="T7">
                <a:pos x="T2" y="T3"/>
              </a:cxn>
              <a:cxn ang="T8">
                <a:pos x="T4" y="T5"/>
              </a:cxn>
            </a:cxnLst>
            <a:rect l="0" t="0" r="r" b="b"/>
            <a:pathLst>
              <a:path w="38785" h="43200" fill="none" extrusionOk="0">
                <a:moveTo>
                  <a:pt x="823" y="7498"/>
                </a:moveTo>
                <a:cubicBezTo>
                  <a:pt x="4926" y="2737"/>
                  <a:pt x="10899" y="-1"/>
                  <a:pt x="17185" y="-1"/>
                </a:cubicBezTo>
                <a:cubicBezTo>
                  <a:pt x="29114" y="0"/>
                  <a:pt x="38785" y="9670"/>
                  <a:pt x="38785" y="21600"/>
                </a:cubicBezTo>
                <a:cubicBezTo>
                  <a:pt x="38785" y="33529"/>
                  <a:pt x="29114" y="43200"/>
                  <a:pt x="17185" y="43200"/>
                </a:cubicBezTo>
                <a:cubicBezTo>
                  <a:pt x="10441" y="43199"/>
                  <a:pt x="4084" y="40050"/>
                  <a:pt x="-1" y="34685"/>
                </a:cubicBezTo>
              </a:path>
              <a:path w="38785" h="43200" stroke="0" extrusionOk="0">
                <a:moveTo>
                  <a:pt x="823" y="7498"/>
                </a:moveTo>
                <a:cubicBezTo>
                  <a:pt x="4926" y="2737"/>
                  <a:pt x="10899" y="-1"/>
                  <a:pt x="17185" y="-1"/>
                </a:cubicBezTo>
                <a:cubicBezTo>
                  <a:pt x="29114" y="0"/>
                  <a:pt x="38785" y="9670"/>
                  <a:pt x="38785" y="21600"/>
                </a:cubicBezTo>
                <a:cubicBezTo>
                  <a:pt x="38785" y="33529"/>
                  <a:pt x="29114" y="43200"/>
                  <a:pt x="17185" y="43200"/>
                </a:cubicBezTo>
                <a:cubicBezTo>
                  <a:pt x="10441" y="43199"/>
                  <a:pt x="4084" y="40050"/>
                  <a:pt x="-1" y="34685"/>
                </a:cubicBezTo>
                <a:lnTo>
                  <a:pt x="17185" y="21600"/>
                </a:lnTo>
                <a:lnTo>
                  <a:pt x="823" y="7498"/>
                </a:lnTo>
                <a:close/>
              </a:path>
            </a:pathLst>
          </a:custGeom>
          <a:noFill/>
          <a:ln w="38100">
            <a:solidFill>
              <a:srgbClr val="3CB4FF"/>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en-US"/>
          </a:p>
        </p:txBody>
      </p:sp>
      <p:sp>
        <p:nvSpPr>
          <p:cNvPr id="93" name="Arc 39"/>
          <p:cNvSpPr>
            <a:spLocks/>
          </p:cNvSpPr>
          <p:nvPr/>
        </p:nvSpPr>
        <p:spPr bwMode="auto">
          <a:xfrm>
            <a:off x="2384425" y="4635500"/>
            <a:ext cx="211138" cy="760413"/>
          </a:xfrm>
          <a:custGeom>
            <a:avLst/>
            <a:gdLst>
              <a:gd name="T0" fmla="*/ 4486 w 38785"/>
              <a:gd name="T1" fmla="*/ 131999 h 43200"/>
              <a:gd name="T2" fmla="*/ 0 w 38785"/>
              <a:gd name="T3" fmla="*/ 610531 h 43200"/>
              <a:gd name="T4" fmla="*/ 93552 w 38785"/>
              <a:gd name="T5" fmla="*/ 380207 h 43200"/>
              <a:gd name="T6" fmla="*/ 0 60000 65536"/>
              <a:gd name="T7" fmla="*/ 0 60000 65536"/>
              <a:gd name="T8" fmla="*/ 0 60000 65536"/>
            </a:gdLst>
            <a:ahLst/>
            <a:cxnLst>
              <a:cxn ang="T6">
                <a:pos x="T0" y="T1"/>
              </a:cxn>
              <a:cxn ang="T7">
                <a:pos x="T2" y="T3"/>
              </a:cxn>
              <a:cxn ang="T8">
                <a:pos x="T4" y="T5"/>
              </a:cxn>
            </a:cxnLst>
            <a:rect l="0" t="0" r="r" b="b"/>
            <a:pathLst>
              <a:path w="38785" h="43200" fill="none" extrusionOk="0">
                <a:moveTo>
                  <a:pt x="823" y="7498"/>
                </a:moveTo>
                <a:cubicBezTo>
                  <a:pt x="4926" y="2737"/>
                  <a:pt x="10899" y="-1"/>
                  <a:pt x="17185" y="-1"/>
                </a:cubicBezTo>
                <a:cubicBezTo>
                  <a:pt x="29114" y="0"/>
                  <a:pt x="38785" y="9670"/>
                  <a:pt x="38785" y="21600"/>
                </a:cubicBezTo>
                <a:cubicBezTo>
                  <a:pt x="38785" y="33529"/>
                  <a:pt x="29114" y="43200"/>
                  <a:pt x="17185" y="43200"/>
                </a:cubicBezTo>
                <a:cubicBezTo>
                  <a:pt x="10441" y="43199"/>
                  <a:pt x="4084" y="40050"/>
                  <a:pt x="-1" y="34685"/>
                </a:cubicBezTo>
              </a:path>
              <a:path w="38785" h="43200" stroke="0" extrusionOk="0">
                <a:moveTo>
                  <a:pt x="823" y="7498"/>
                </a:moveTo>
                <a:cubicBezTo>
                  <a:pt x="4926" y="2737"/>
                  <a:pt x="10899" y="-1"/>
                  <a:pt x="17185" y="-1"/>
                </a:cubicBezTo>
                <a:cubicBezTo>
                  <a:pt x="29114" y="0"/>
                  <a:pt x="38785" y="9670"/>
                  <a:pt x="38785" y="21600"/>
                </a:cubicBezTo>
                <a:cubicBezTo>
                  <a:pt x="38785" y="33529"/>
                  <a:pt x="29114" y="43200"/>
                  <a:pt x="17185" y="43200"/>
                </a:cubicBezTo>
                <a:cubicBezTo>
                  <a:pt x="10441" y="43199"/>
                  <a:pt x="4084" y="40050"/>
                  <a:pt x="-1" y="34685"/>
                </a:cubicBezTo>
                <a:lnTo>
                  <a:pt x="17185" y="21600"/>
                </a:lnTo>
                <a:lnTo>
                  <a:pt x="823" y="7498"/>
                </a:lnTo>
                <a:close/>
              </a:path>
            </a:pathLst>
          </a:custGeom>
          <a:noFill/>
          <a:ln w="38100">
            <a:solidFill>
              <a:srgbClr val="3CB4FF"/>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en-US"/>
          </a:p>
        </p:txBody>
      </p:sp>
      <p:sp>
        <p:nvSpPr>
          <p:cNvPr id="94" name="Arc 40"/>
          <p:cNvSpPr>
            <a:spLocks/>
          </p:cNvSpPr>
          <p:nvPr/>
        </p:nvSpPr>
        <p:spPr bwMode="auto">
          <a:xfrm>
            <a:off x="3892550" y="4635500"/>
            <a:ext cx="211138" cy="760413"/>
          </a:xfrm>
          <a:custGeom>
            <a:avLst/>
            <a:gdLst>
              <a:gd name="T0" fmla="*/ 4486 w 38785"/>
              <a:gd name="T1" fmla="*/ 131999 h 43200"/>
              <a:gd name="T2" fmla="*/ 0 w 38785"/>
              <a:gd name="T3" fmla="*/ 610531 h 43200"/>
              <a:gd name="T4" fmla="*/ 93552 w 38785"/>
              <a:gd name="T5" fmla="*/ 380207 h 43200"/>
              <a:gd name="T6" fmla="*/ 0 60000 65536"/>
              <a:gd name="T7" fmla="*/ 0 60000 65536"/>
              <a:gd name="T8" fmla="*/ 0 60000 65536"/>
            </a:gdLst>
            <a:ahLst/>
            <a:cxnLst>
              <a:cxn ang="T6">
                <a:pos x="T0" y="T1"/>
              </a:cxn>
              <a:cxn ang="T7">
                <a:pos x="T2" y="T3"/>
              </a:cxn>
              <a:cxn ang="T8">
                <a:pos x="T4" y="T5"/>
              </a:cxn>
            </a:cxnLst>
            <a:rect l="0" t="0" r="r" b="b"/>
            <a:pathLst>
              <a:path w="38785" h="43200" fill="none" extrusionOk="0">
                <a:moveTo>
                  <a:pt x="823" y="7498"/>
                </a:moveTo>
                <a:cubicBezTo>
                  <a:pt x="4926" y="2737"/>
                  <a:pt x="10899" y="-1"/>
                  <a:pt x="17185" y="-1"/>
                </a:cubicBezTo>
                <a:cubicBezTo>
                  <a:pt x="29114" y="0"/>
                  <a:pt x="38785" y="9670"/>
                  <a:pt x="38785" y="21600"/>
                </a:cubicBezTo>
                <a:cubicBezTo>
                  <a:pt x="38785" y="33529"/>
                  <a:pt x="29114" y="43200"/>
                  <a:pt x="17185" y="43200"/>
                </a:cubicBezTo>
                <a:cubicBezTo>
                  <a:pt x="10441" y="43199"/>
                  <a:pt x="4084" y="40050"/>
                  <a:pt x="-1" y="34685"/>
                </a:cubicBezTo>
              </a:path>
              <a:path w="38785" h="43200" stroke="0" extrusionOk="0">
                <a:moveTo>
                  <a:pt x="823" y="7498"/>
                </a:moveTo>
                <a:cubicBezTo>
                  <a:pt x="4926" y="2737"/>
                  <a:pt x="10899" y="-1"/>
                  <a:pt x="17185" y="-1"/>
                </a:cubicBezTo>
                <a:cubicBezTo>
                  <a:pt x="29114" y="0"/>
                  <a:pt x="38785" y="9670"/>
                  <a:pt x="38785" y="21600"/>
                </a:cubicBezTo>
                <a:cubicBezTo>
                  <a:pt x="38785" y="33529"/>
                  <a:pt x="29114" y="43200"/>
                  <a:pt x="17185" y="43200"/>
                </a:cubicBezTo>
                <a:cubicBezTo>
                  <a:pt x="10441" y="43199"/>
                  <a:pt x="4084" y="40050"/>
                  <a:pt x="-1" y="34685"/>
                </a:cubicBezTo>
                <a:lnTo>
                  <a:pt x="17185" y="21600"/>
                </a:lnTo>
                <a:lnTo>
                  <a:pt x="823" y="7498"/>
                </a:lnTo>
                <a:close/>
              </a:path>
            </a:pathLst>
          </a:custGeom>
          <a:noFill/>
          <a:ln w="38100">
            <a:solidFill>
              <a:srgbClr val="3CB4FF"/>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en-US"/>
          </a:p>
        </p:txBody>
      </p:sp>
      <p:sp>
        <p:nvSpPr>
          <p:cNvPr id="95" name="Arc 41"/>
          <p:cNvSpPr>
            <a:spLocks/>
          </p:cNvSpPr>
          <p:nvPr/>
        </p:nvSpPr>
        <p:spPr bwMode="auto">
          <a:xfrm>
            <a:off x="4332288" y="4635500"/>
            <a:ext cx="211137" cy="760413"/>
          </a:xfrm>
          <a:custGeom>
            <a:avLst/>
            <a:gdLst>
              <a:gd name="T0" fmla="*/ 4486 w 38785"/>
              <a:gd name="T1" fmla="*/ 131999 h 43200"/>
              <a:gd name="T2" fmla="*/ 0 w 38785"/>
              <a:gd name="T3" fmla="*/ 610531 h 43200"/>
              <a:gd name="T4" fmla="*/ 93551 w 38785"/>
              <a:gd name="T5" fmla="*/ 380207 h 43200"/>
              <a:gd name="T6" fmla="*/ 0 60000 65536"/>
              <a:gd name="T7" fmla="*/ 0 60000 65536"/>
              <a:gd name="T8" fmla="*/ 0 60000 65536"/>
            </a:gdLst>
            <a:ahLst/>
            <a:cxnLst>
              <a:cxn ang="T6">
                <a:pos x="T0" y="T1"/>
              </a:cxn>
              <a:cxn ang="T7">
                <a:pos x="T2" y="T3"/>
              </a:cxn>
              <a:cxn ang="T8">
                <a:pos x="T4" y="T5"/>
              </a:cxn>
            </a:cxnLst>
            <a:rect l="0" t="0" r="r" b="b"/>
            <a:pathLst>
              <a:path w="38785" h="43200" fill="none" extrusionOk="0">
                <a:moveTo>
                  <a:pt x="823" y="7498"/>
                </a:moveTo>
                <a:cubicBezTo>
                  <a:pt x="4926" y="2737"/>
                  <a:pt x="10899" y="-1"/>
                  <a:pt x="17185" y="-1"/>
                </a:cubicBezTo>
                <a:cubicBezTo>
                  <a:pt x="29114" y="0"/>
                  <a:pt x="38785" y="9670"/>
                  <a:pt x="38785" y="21600"/>
                </a:cubicBezTo>
                <a:cubicBezTo>
                  <a:pt x="38785" y="33529"/>
                  <a:pt x="29114" y="43200"/>
                  <a:pt x="17185" y="43200"/>
                </a:cubicBezTo>
                <a:cubicBezTo>
                  <a:pt x="10441" y="43199"/>
                  <a:pt x="4084" y="40050"/>
                  <a:pt x="-1" y="34685"/>
                </a:cubicBezTo>
              </a:path>
              <a:path w="38785" h="43200" stroke="0" extrusionOk="0">
                <a:moveTo>
                  <a:pt x="823" y="7498"/>
                </a:moveTo>
                <a:cubicBezTo>
                  <a:pt x="4926" y="2737"/>
                  <a:pt x="10899" y="-1"/>
                  <a:pt x="17185" y="-1"/>
                </a:cubicBezTo>
                <a:cubicBezTo>
                  <a:pt x="29114" y="0"/>
                  <a:pt x="38785" y="9670"/>
                  <a:pt x="38785" y="21600"/>
                </a:cubicBezTo>
                <a:cubicBezTo>
                  <a:pt x="38785" y="33529"/>
                  <a:pt x="29114" y="43200"/>
                  <a:pt x="17185" y="43200"/>
                </a:cubicBezTo>
                <a:cubicBezTo>
                  <a:pt x="10441" y="43199"/>
                  <a:pt x="4084" y="40050"/>
                  <a:pt x="-1" y="34685"/>
                </a:cubicBezTo>
                <a:lnTo>
                  <a:pt x="17185" y="21600"/>
                </a:lnTo>
                <a:lnTo>
                  <a:pt x="823" y="7498"/>
                </a:lnTo>
                <a:close/>
              </a:path>
            </a:pathLst>
          </a:custGeom>
          <a:noFill/>
          <a:ln w="38100">
            <a:solidFill>
              <a:srgbClr val="3CB4FF"/>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en-US"/>
          </a:p>
        </p:txBody>
      </p:sp>
      <p:sp>
        <p:nvSpPr>
          <p:cNvPr id="96" name="Arc 42"/>
          <p:cNvSpPr>
            <a:spLocks/>
          </p:cNvSpPr>
          <p:nvPr/>
        </p:nvSpPr>
        <p:spPr bwMode="auto">
          <a:xfrm>
            <a:off x="5049838" y="4635500"/>
            <a:ext cx="211137" cy="760413"/>
          </a:xfrm>
          <a:custGeom>
            <a:avLst/>
            <a:gdLst>
              <a:gd name="T0" fmla="*/ 4486 w 38785"/>
              <a:gd name="T1" fmla="*/ 131999 h 43200"/>
              <a:gd name="T2" fmla="*/ 0 w 38785"/>
              <a:gd name="T3" fmla="*/ 610531 h 43200"/>
              <a:gd name="T4" fmla="*/ 93551 w 38785"/>
              <a:gd name="T5" fmla="*/ 380207 h 43200"/>
              <a:gd name="T6" fmla="*/ 0 60000 65536"/>
              <a:gd name="T7" fmla="*/ 0 60000 65536"/>
              <a:gd name="T8" fmla="*/ 0 60000 65536"/>
            </a:gdLst>
            <a:ahLst/>
            <a:cxnLst>
              <a:cxn ang="T6">
                <a:pos x="T0" y="T1"/>
              </a:cxn>
              <a:cxn ang="T7">
                <a:pos x="T2" y="T3"/>
              </a:cxn>
              <a:cxn ang="T8">
                <a:pos x="T4" y="T5"/>
              </a:cxn>
            </a:cxnLst>
            <a:rect l="0" t="0" r="r" b="b"/>
            <a:pathLst>
              <a:path w="38785" h="43200" fill="none" extrusionOk="0">
                <a:moveTo>
                  <a:pt x="823" y="7498"/>
                </a:moveTo>
                <a:cubicBezTo>
                  <a:pt x="4926" y="2737"/>
                  <a:pt x="10899" y="-1"/>
                  <a:pt x="17185" y="-1"/>
                </a:cubicBezTo>
                <a:cubicBezTo>
                  <a:pt x="29114" y="0"/>
                  <a:pt x="38785" y="9670"/>
                  <a:pt x="38785" y="21600"/>
                </a:cubicBezTo>
                <a:cubicBezTo>
                  <a:pt x="38785" y="33529"/>
                  <a:pt x="29114" y="43200"/>
                  <a:pt x="17185" y="43200"/>
                </a:cubicBezTo>
                <a:cubicBezTo>
                  <a:pt x="10441" y="43199"/>
                  <a:pt x="4084" y="40050"/>
                  <a:pt x="-1" y="34685"/>
                </a:cubicBezTo>
              </a:path>
              <a:path w="38785" h="43200" stroke="0" extrusionOk="0">
                <a:moveTo>
                  <a:pt x="823" y="7498"/>
                </a:moveTo>
                <a:cubicBezTo>
                  <a:pt x="4926" y="2737"/>
                  <a:pt x="10899" y="-1"/>
                  <a:pt x="17185" y="-1"/>
                </a:cubicBezTo>
                <a:cubicBezTo>
                  <a:pt x="29114" y="0"/>
                  <a:pt x="38785" y="9670"/>
                  <a:pt x="38785" y="21600"/>
                </a:cubicBezTo>
                <a:cubicBezTo>
                  <a:pt x="38785" y="33529"/>
                  <a:pt x="29114" y="43200"/>
                  <a:pt x="17185" y="43200"/>
                </a:cubicBezTo>
                <a:cubicBezTo>
                  <a:pt x="10441" y="43199"/>
                  <a:pt x="4084" y="40050"/>
                  <a:pt x="-1" y="34685"/>
                </a:cubicBezTo>
                <a:lnTo>
                  <a:pt x="17185" y="21600"/>
                </a:lnTo>
                <a:lnTo>
                  <a:pt x="823" y="7498"/>
                </a:lnTo>
                <a:close/>
              </a:path>
            </a:pathLst>
          </a:custGeom>
          <a:noFill/>
          <a:ln w="38100">
            <a:solidFill>
              <a:srgbClr val="3CB4FF"/>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en-US"/>
          </a:p>
        </p:txBody>
      </p:sp>
      <p:sp>
        <p:nvSpPr>
          <p:cNvPr id="97" name="AutoShape 3"/>
          <p:cNvSpPr>
            <a:spLocks noChangeArrowheads="1"/>
          </p:cNvSpPr>
          <p:nvPr/>
        </p:nvSpPr>
        <p:spPr bwMode="auto">
          <a:xfrm>
            <a:off x="5880100" y="2622550"/>
            <a:ext cx="1828800" cy="1778000"/>
          </a:xfrm>
          <a:prstGeom prst="irregularSeal1">
            <a:avLst/>
          </a:prstGeom>
          <a:solidFill>
            <a:srgbClr val="F44100"/>
          </a:solidFill>
          <a:ln w="38100">
            <a:solidFill>
              <a:srgbClr val="A81141"/>
            </a:solidFill>
            <a:miter lim="800000"/>
            <a:headEnd/>
            <a:tailEnd/>
          </a:ln>
          <a:effectLst/>
          <a:extLst>
            <a:ext uri="{AF507438-7753-43E0-B8FC-AC1667EBCBE1}">
              <a14:hiddenEffects xmlns:a14="http://schemas.microsoft.com/office/drawing/2010/main">
                <a:effectLst>
                  <a:outerShdw blurRad="63500" dist="107763" dir="13500000" algn="ctr" rotWithShape="0">
                    <a:schemeClr val="bg2">
                      <a:alpha val="74997"/>
                    </a:schemeClr>
                  </a:outerShdw>
                </a:effectLst>
              </a14:hiddenEffects>
            </a:ext>
          </a:extLst>
        </p:spPr>
        <p:txBody>
          <a:bodyPr wrap="none" lIns="108283" tIns="54142" rIns="108283" bIns="54142" anchor="ctr"/>
          <a:lstStyle/>
          <a:p>
            <a:pPr algn="ctr" eaLnBrk="0" hangingPunct="0">
              <a:defRPr/>
            </a:pPr>
            <a:endParaRPr lang="en-US" sz="1800">
              <a:latin typeface="Arial" charset="0"/>
              <a:ea typeface="ＭＳ Ｐゴシック" charset="0"/>
              <a:cs typeface="ＭＳ Ｐゴシック" charset="0"/>
            </a:endParaRPr>
          </a:p>
        </p:txBody>
      </p:sp>
      <p:sp>
        <p:nvSpPr>
          <p:cNvPr id="98" name="AutoShape 20"/>
          <p:cNvSpPr>
            <a:spLocks noChangeArrowheads="1"/>
          </p:cNvSpPr>
          <p:nvPr/>
        </p:nvSpPr>
        <p:spPr bwMode="auto">
          <a:xfrm>
            <a:off x="6127750" y="2908300"/>
            <a:ext cx="1362075" cy="1179513"/>
          </a:xfrm>
          <a:prstGeom prst="irregularSeal1">
            <a:avLst/>
          </a:prstGeom>
          <a:solidFill>
            <a:srgbClr val="D50000"/>
          </a:solidFill>
          <a:ln w="38100">
            <a:solidFill>
              <a:srgbClr val="FF8900"/>
            </a:solidFill>
            <a:miter lim="800000"/>
            <a:headEnd/>
            <a:tailEnd/>
          </a:ln>
        </p:spPr>
        <p:txBody>
          <a:bodyPr wrap="none" lIns="108283" tIns="54142" rIns="108283" bIns="54142"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endParaRPr lang="en-US" altLang="en-US" sz="1800"/>
          </a:p>
        </p:txBody>
      </p:sp>
      <p:sp>
        <p:nvSpPr>
          <p:cNvPr id="99" name="Text Box 46"/>
          <p:cNvSpPr txBox="1">
            <a:spLocks noChangeArrowheads="1"/>
          </p:cNvSpPr>
          <p:nvPr/>
        </p:nvSpPr>
        <p:spPr bwMode="auto">
          <a:xfrm>
            <a:off x="6032500" y="3275013"/>
            <a:ext cx="1447800" cy="439737"/>
          </a:xfrm>
          <a:prstGeom prst="rect">
            <a:avLst/>
          </a:prstGeom>
          <a:noFill/>
          <a:ln>
            <a:noFill/>
          </a:ln>
          <a:effectLst>
            <a:outerShdw blurRad="38100" dist="35921" dir="2700000" algn="ctr" rotWithShape="0">
              <a:srgbClr val="80808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nchorCtr="1"/>
          <a:lstStyle/>
          <a:p>
            <a:pPr algn="ctr">
              <a:lnSpc>
                <a:spcPct val="90000"/>
              </a:lnSpc>
              <a:defRPr/>
            </a:pPr>
            <a:r>
              <a:rPr lang="en-US" sz="2000" b="1" dirty="0">
                <a:latin typeface="Trebuchet MS" charset="0"/>
                <a:ea typeface="ＭＳ Ｐゴシック" charset="0"/>
                <a:cs typeface="ＭＳ Ｐゴシック" charset="0"/>
              </a:rPr>
              <a:t>Adverse</a:t>
            </a:r>
          </a:p>
          <a:p>
            <a:pPr algn="ctr">
              <a:lnSpc>
                <a:spcPct val="90000"/>
              </a:lnSpc>
              <a:defRPr/>
            </a:pPr>
            <a:r>
              <a:rPr lang="en-US" sz="2000" b="1" dirty="0">
                <a:latin typeface="Trebuchet MS" charset="0"/>
                <a:ea typeface="ＭＳ Ｐゴシック" charset="0"/>
                <a:cs typeface="ＭＳ Ｐゴシック" charset="0"/>
              </a:rPr>
              <a:t>Outcome</a:t>
            </a:r>
          </a:p>
        </p:txBody>
      </p:sp>
      <p:sp>
        <p:nvSpPr>
          <p:cNvPr id="100" name="Freeform 47"/>
          <p:cNvSpPr>
            <a:spLocks/>
          </p:cNvSpPr>
          <p:nvPr/>
        </p:nvSpPr>
        <p:spPr bwMode="auto">
          <a:xfrm>
            <a:off x="5118100" y="3333750"/>
            <a:ext cx="914400" cy="457200"/>
          </a:xfrm>
          <a:custGeom>
            <a:avLst/>
            <a:gdLst>
              <a:gd name="T0" fmla="*/ 0 w 768"/>
              <a:gd name="T1" fmla="*/ 0 h 384"/>
              <a:gd name="T2" fmla="*/ 685800 w 768"/>
              <a:gd name="T3" fmla="*/ 0 h 384"/>
              <a:gd name="T4" fmla="*/ 914400 w 768"/>
              <a:gd name="T5" fmla="*/ 228600 h 384"/>
              <a:gd name="T6" fmla="*/ 685800 w 768"/>
              <a:gd name="T7" fmla="*/ 457200 h 384"/>
              <a:gd name="T8" fmla="*/ 0 w 768"/>
              <a:gd name="T9" fmla="*/ 457200 h 384"/>
              <a:gd name="T10" fmla="*/ 228600 w 768"/>
              <a:gd name="T11" fmla="*/ 228600 h 384"/>
              <a:gd name="T12" fmla="*/ 0 w 768"/>
              <a:gd name="T13" fmla="*/ 0 h 3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8" h="384">
                <a:moveTo>
                  <a:pt x="0" y="0"/>
                </a:moveTo>
                <a:lnTo>
                  <a:pt x="576" y="0"/>
                </a:lnTo>
                <a:lnTo>
                  <a:pt x="768" y="192"/>
                </a:lnTo>
                <a:lnTo>
                  <a:pt x="576" y="384"/>
                </a:lnTo>
                <a:lnTo>
                  <a:pt x="0" y="384"/>
                </a:lnTo>
                <a:lnTo>
                  <a:pt x="192" y="192"/>
                </a:lnTo>
                <a:lnTo>
                  <a:pt x="0" y="0"/>
                </a:lnTo>
                <a:close/>
              </a:path>
            </a:pathLst>
          </a:custGeom>
          <a:gradFill rotWithShape="0">
            <a:gsLst>
              <a:gs pos="0">
                <a:srgbClr val="FFE3E1"/>
              </a:gs>
              <a:gs pos="100000">
                <a:srgbClr val="FF938D"/>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1" name="Text Box 48"/>
          <p:cNvSpPr txBox="1">
            <a:spLocks noChangeArrowheads="1"/>
          </p:cNvSpPr>
          <p:nvPr/>
        </p:nvSpPr>
        <p:spPr bwMode="auto">
          <a:xfrm>
            <a:off x="5041900" y="3406775"/>
            <a:ext cx="674688" cy="309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nchorCtr="1"/>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solidFill>
                  <a:srgbClr val="8F1D00"/>
                </a:solidFill>
                <a:latin typeface="Trebuchet MS" pitchFamily="34" charset="0"/>
              </a:rPr>
              <a:t>R I S K</a:t>
            </a:r>
          </a:p>
        </p:txBody>
      </p:sp>
      <p:grpSp>
        <p:nvGrpSpPr>
          <p:cNvPr id="102" name="Group 56"/>
          <p:cNvGrpSpPr>
            <a:grpSpLocks/>
          </p:cNvGrpSpPr>
          <p:nvPr/>
        </p:nvGrpSpPr>
        <p:grpSpPr bwMode="auto">
          <a:xfrm>
            <a:off x="1298575" y="3643313"/>
            <a:ext cx="2112963" cy="1427162"/>
            <a:chOff x="958" y="2019"/>
            <a:chExt cx="1331" cy="899"/>
          </a:xfrm>
        </p:grpSpPr>
        <p:sp>
          <p:nvSpPr>
            <p:cNvPr id="103" name="Freeform 55"/>
            <p:cNvSpPr>
              <a:spLocks/>
            </p:cNvSpPr>
            <p:nvPr/>
          </p:nvSpPr>
          <p:spPr bwMode="auto">
            <a:xfrm rot="-2700000">
              <a:off x="1569" y="2019"/>
              <a:ext cx="720" cy="288"/>
            </a:xfrm>
            <a:custGeom>
              <a:avLst/>
              <a:gdLst>
                <a:gd name="T0" fmla="*/ 144 w 720"/>
                <a:gd name="T1" fmla="*/ 0 h 288"/>
                <a:gd name="T2" fmla="*/ 576 w 720"/>
                <a:gd name="T3" fmla="*/ 0 h 288"/>
                <a:gd name="T4" fmla="*/ 720 w 720"/>
                <a:gd name="T5" fmla="*/ 144 h 288"/>
                <a:gd name="T6" fmla="*/ 576 w 720"/>
                <a:gd name="T7" fmla="*/ 288 h 288"/>
                <a:gd name="T8" fmla="*/ 144 w 720"/>
                <a:gd name="T9" fmla="*/ 288 h 288"/>
                <a:gd name="T10" fmla="*/ 0 w 720"/>
                <a:gd name="T11" fmla="*/ 144 h 288"/>
                <a:gd name="T12" fmla="*/ 144 w 720"/>
                <a:gd name="T13" fmla="*/ 0 h 2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20" h="288">
                  <a:moveTo>
                    <a:pt x="144" y="0"/>
                  </a:moveTo>
                  <a:lnTo>
                    <a:pt x="576" y="0"/>
                  </a:lnTo>
                  <a:lnTo>
                    <a:pt x="720" y="144"/>
                  </a:lnTo>
                  <a:lnTo>
                    <a:pt x="576" y="288"/>
                  </a:lnTo>
                  <a:lnTo>
                    <a:pt x="144" y="288"/>
                  </a:lnTo>
                  <a:lnTo>
                    <a:pt x="0" y="144"/>
                  </a:lnTo>
                  <a:lnTo>
                    <a:pt x="144" y="0"/>
                  </a:lnTo>
                  <a:close/>
                </a:path>
              </a:pathLst>
            </a:custGeom>
            <a:gradFill rotWithShape="0">
              <a:gsLst>
                <a:gs pos="0">
                  <a:srgbClr val="F44100"/>
                </a:gs>
                <a:gs pos="100000">
                  <a:srgbClr val="711E00"/>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4" name="Freeform 54"/>
            <p:cNvSpPr>
              <a:spLocks/>
            </p:cNvSpPr>
            <p:nvPr/>
          </p:nvSpPr>
          <p:spPr bwMode="auto">
            <a:xfrm rot="-2700000">
              <a:off x="1264" y="2325"/>
              <a:ext cx="720" cy="288"/>
            </a:xfrm>
            <a:custGeom>
              <a:avLst/>
              <a:gdLst>
                <a:gd name="T0" fmla="*/ 144 w 720"/>
                <a:gd name="T1" fmla="*/ 0 h 288"/>
                <a:gd name="T2" fmla="*/ 576 w 720"/>
                <a:gd name="T3" fmla="*/ 0 h 288"/>
                <a:gd name="T4" fmla="*/ 720 w 720"/>
                <a:gd name="T5" fmla="*/ 144 h 288"/>
                <a:gd name="T6" fmla="*/ 576 w 720"/>
                <a:gd name="T7" fmla="*/ 288 h 288"/>
                <a:gd name="T8" fmla="*/ 144 w 720"/>
                <a:gd name="T9" fmla="*/ 288 h 288"/>
                <a:gd name="T10" fmla="*/ 0 w 720"/>
                <a:gd name="T11" fmla="*/ 144 h 288"/>
                <a:gd name="T12" fmla="*/ 144 w 720"/>
                <a:gd name="T13" fmla="*/ 0 h 2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20" h="288">
                  <a:moveTo>
                    <a:pt x="144" y="0"/>
                  </a:moveTo>
                  <a:lnTo>
                    <a:pt x="576" y="0"/>
                  </a:lnTo>
                  <a:lnTo>
                    <a:pt x="720" y="144"/>
                  </a:lnTo>
                  <a:lnTo>
                    <a:pt x="576" y="288"/>
                  </a:lnTo>
                  <a:lnTo>
                    <a:pt x="144" y="288"/>
                  </a:lnTo>
                  <a:lnTo>
                    <a:pt x="0" y="144"/>
                  </a:lnTo>
                  <a:lnTo>
                    <a:pt x="144" y="0"/>
                  </a:lnTo>
                  <a:close/>
                </a:path>
              </a:pathLst>
            </a:custGeom>
            <a:gradFill rotWithShape="0">
              <a:gsLst>
                <a:gs pos="0">
                  <a:srgbClr val="F44100"/>
                </a:gs>
                <a:gs pos="100000">
                  <a:srgbClr val="711E00"/>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5" name="Freeform 53"/>
            <p:cNvSpPr>
              <a:spLocks/>
            </p:cNvSpPr>
            <p:nvPr/>
          </p:nvSpPr>
          <p:spPr bwMode="auto">
            <a:xfrm rot="-2700000">
              <a:off x="958" y="2630"/>
              <a:ext cx="720" cy="288"/>
            </a:xfrm>
            <a:custGeom>
              <a:avLst/>
              <a:gdLst>
                <a:gd name="T0" fmla="*/ 144 w 720"/>
                <a:gd name="T1" fmla="*/ 0 h 288"/>
                <a:gd name="T2" fmla="*/ 576 w 720"/>
                <a:gd name="T3" fmla="*/ 0 h 288"/>
                <a:gd name="T4" fmla="*/ 720 w 720"/>
                <a:gd name="T5" fmla="*/ 144 h 288"/>
                <a:gd name="T6" fmla="*/ 576 w 720"/>
                <a:gd name="T7" fmla="*/ 288 h 288"/>
                <a:gd name="T8" fmla="*/ 144 w 720"/>
                <a:gd name="T9" fmla="*/ 288 h 288"/>
                <a:gd name="T10" fmla="*/ 0 w 720"/>
                <a:gd name="T11" fmla="*/ 144 h 288"/>
                <a:gd name="T12" fmla="*/ 144 w 720"/>
                <a:gd name="T13" fmla="*/ 0 h 2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20" h="288">
                  <a:moveTo>
                    <a:pt x="144" y="0"/>
                  </a:moveTo>
                  <a:lnTo>
                    <a:pt x="576" y="0"/>
                  </a:lnTo>
                  <a:lnTo>
                    <a:pt x="720" y="144"/>
                  </a:lnTo>
                  <a:lnTo>
                    <a:pt x="576" y="288"/>
                  </a:lnTo>
                  <a:lnTo>
                    <a:pt x="144" y="288"/>
                  </a:lnTo>
                  <a:lnTo>
                    <a:pt x="0" y="144"/>
                  </a:lnTo>
                  <a:lnTo>
                    <a:pt x="144" y="0"/>
                  </a:lnTo>
                  <a:close/>
                </a:path>
              </a:pathLst>
            </a:custGeom>
            <a:gradFill rotWithShape="0">
              <a:gsLst>
                <a:gs pos="0">
                  <a:srgbClr val="F44100"/>
                </a:gs>
                <a:gs pos="100000">
                  <a:srgbClr val="711E00"/>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grpSp>
      <p:sp>
        <p:nvSpPr>
          <p:cNvPr id="106" name="Freeform 9"/>
          <p:cNvSpPr>
            <a:spLocks/>
          </p:cNvSpPr>
          <p:nvPr/>
        </p:nvSpPr>
        <p:spPr bwMode="auto">
          <a:xfrm>
            <a:off x="228600" y="4781550"/>
            <a:ext cx="914400" cy="457200"/>
          </a:xfrm>
          <a:custGeom>
            <a:avLst/>
            <a:gdLst>
              <a:gd name="T0" fmla="*/ 0 w 768"/>
              <a:gd name="T1" fmla="*/ 0 h 384"/>
              <a:gd name="T2" fmla="*/ 685800 w 768"/>
              <a:gd name="T3" fmla="*/ 0 h 384"/>
              <a:gd name="T4" fmla="*/ 914400 w 768"/>
              <a:gd name="T5" fmla="*/ 228600 h 384"/>
              <a:gd name="T6" fmla="*/ 685800 w 768"/>
              <a:gd name="T7" fmla="*/ 457200 h 384"/>
              <a:gd name="T8" fmla="*/ 0 w 768"/>
              <a:gd name="T9" fmla="*/ 457200 h 384"/>
              <a:gd name="T10" fmla="*/ 228600 w 768"/>
              <a:gd name="T11" fmla="*/ 228600 h 384"/>
              <a:gd name="T12" fmla="*/ 0 w 768"/>
              <a:gd name="T13" fmla="*/ 0 h 3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8" h="384">
                <a:moveTo>
                  <a:pt x="0" y="0"/>
                </a:moveTo>
                <a:lnTo>
                  <a:pt x="576" y="0"/>
                </a:lnTo>
                <a:lnTo>
                  <a:pt x="768" y="192"/>
                </a:lnTo>
                <a:lnTo>
                  <a:pt x="576" y="384"/>
                </a:lnTo>
                <a:lnTo>
                  <a:pt x="0" y="384"/>
                </a:lnTo>
                <a:lnTo>
                  <a:pt x="192" y="192"/>
                </a:lnTo>
                <a:lnTo>
                  <a:pt x="0" y="0"/>
                </a:lnTo>
                <a:close/>
              </a:path>
            </a:pathLst>
          </a:custGeom>
          <a:gradFill rotWithShape="0">
            <a:gsLst>
              <a:gs pos="0">
                <a:srgbClr val="FFD17F"/>
              </a:gs>
              <a:gs pos="100000">
                <a:srgbClr val="FFA400"/>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7" name="Freeform 10"/>
          <p:cNvSpPr>
            <a:spLocks/>
          </p:cNvSpPr>
          <p:nvPr/>
        </p:nvSpPr>
        <p:spPr bwMode="auto">
          <a:xfrm>
            <a:off x="914400" y="4781550"/>
            <a:ext cx="914400" cy="457200"/>
          </a:xfrm>
          <a:custGeom>
            <a:avLst/>
            <a:gdLst>
              <a:gd name="T0" fmla="*/ 0 w 768"/>
              <a:gd name="T1" fmla="*/ 0 h 384"/>
              <a:gd name="T2" fmla="*/ 685800 w 768"/>
              <a:gd name="T3" fmla="*/ 0 h 384"/>
              <a:gd name="T4" fmla="*/ 914400 w 768"/>
              <a:gd name="T5" fmla="*/ 228600 h 384"/>
              <a:gd name="T6" fmla="*/ 685800 w 768"/>
              <a:gd name="T7" fmla="*/ 457200 h 384"/>
              <a:gd name="T8" fmla="*/ 0 w 768"/>
              <a:gd name="T9" fmla="*/ 457200 h 384"/>
              <a:gd name="T10" fmla="*/ 228600 w 768"/>
              <a:gd name="T11" fmla="*/ 228600 h 384"/>
              <a:gd name="T12" fmla="*/ 0 w 768"/>
              <a:gd name="T13" fmla="*/ 0 h 3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8" h="384">
                <a:moveTo>
                  <a:pt x="0" y="0"/>
                </a:moveTo>
                <a:lnTo>
                  <a:pt x="576" y="0"/>
                </a:lnTo>
                <a:lnTo>
                  <a:pt x="768" y="192"/>
                </a:lnTo>
                <a:lnTo>
                  <a:pt x="576" y="384"/>
                </a:lnTo>
                <a:lnTo>
                  <a:pt x="0" y="384"/>
                </a:lnTo>
                <a:lnTo>
                  <a:pt x="192" y="192"/>
                </a:lnTo>
                <a:lnTo>
                  <a:pt x="0" y="0"/>
                </a:lnTo>
                <a:close/>
              </a:path>
            </a:pathLst>
          </a:custGeom>
          <a:gradFill rotWithShape="0">
            <a:gsLst>
              <a:gs pos="0">
                <a:srgbClr val="FFD17F"/>
              </a:gs>
              <a:gs pos="100000">
                <a:srgbClr val="FFA400"/>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8" name="Arc 43"/>
          <p:cNvSpPr>
            <a:spLocks/>
          </p:cNvSpPr>
          <p:nvPr/>
        </p:nvSpPr>
        <p:spPr bwMode="auto">
          <a:xfrm>
            <a:off x="1308100" y="4635500"/>
            <a:ext cx="211138" cy="760413"/>
          </a:xfrm>
          <a:custGeom>
            <a:avLst/>
            <a:gdLst>
              <a:gd name="T0" fmla="*/ 4486 w 38785"/>
              <a:gd name="T1" fmla="*/ 131999 h 43200"/>
              <a:gd name="T2" fmla="*/ 0 w 38785"/>
              <a:gd name="T3" fmla="*/ 610531 h 43200"/>
              <a:gd name="T4" fmla="*/ 93552 w 38785"/>
              <a:gd name="T5" fmla="*/ 380207 h 43200"/>
              <a:gd name="T6" fmla="*/ 0 60000 65536"/>
              <a:gd name="T7" fmla="*/ 0 60000 65536"/>
              <a:gd name="T8" fmla="*/ 0 60000 65536"/>
            </a:gdLst>
            <a:ahLst/>
            <a:cxnLst>
              <a:cxn ang="T6">
                <a:pos x="T0" y="T1"/>
              </a:cxn>
              <a:cxn ang="T7">
                <a:pos x="T2" y="T3"/>
              </a:cxn>
              <a:cxn ang="T8">
                <a:pos x="T4" y="T5"/>
              </a:cxn>
            </a:cxnLst>
            <a:rect l="0" t="0" r="r" b="b"/>
            <a:pathLst>
              <a:path w="38785" h="43200" fill="none" extrusionOk="0">
                <a:moveTo>
                  <a:pt x="823" y="7498"/>
                </a:moveTo>
                <a:cubicBezTo>
                  <a:pt x="4926" y="2737"/>
                  <a:pt x="10899" y="-1"/>
                  <a:pt x="17185" y="-1"/>
                </a:cubicBezTo>
                <a:cubicBezTo>
                  <a:pt x="29114" y="0"/>
                  <a:pt x="38785" y="9670"/>
                  <a:pt x="38785" y="21600"/>
                </a:cubicBezTo>
                <a:cubicBezTo>
                  <a:pt x="38785" y="33529"/>
                  <a:pt x="29114" y="43200"/>
                  <a:pt x="17185" y="43200"/>
                </a:cubicBezTo>
                <a:cubicBezTo>
                  <a:pt x="10441" y="43199"/>
                  <a:pt x="4084" y="40050"/>
                  <a:pt x="-1" y="34685"/>
                </a:cubicBezTo>
              </a:path>
              <a:path w="38785" h="43200" stroke="0" extrusionOk="0">
                <a:moveTo>
                  <a:pt x="823" y="7498"/>
                </a:moveTo>
                <a:cubicBezTo>
                  <a:pt x="4926" y="2737"/>
                  <a:pt x="10899" y="-1"/>
                  <a:pt x="17185" y="-1"/>
                </a:cubicBezTo>
                <a:cubicBezTo>
                  <a:pt x="29114" y="0"/>
                  <a:pt x="38785" y="9670"/>
                  <a:pt x="38785" y="21600"/>
                </a:cubicBezTo>
                <a:cubicBezTo>
                  <a:pt x="38785" y="33529"/>
                  <a:pt x="29114" y="43200"/>
                  <a:pt x="17185" y="43200"/>
                </a:cubicBezTo>
                <a:cubicBezTo>
                  <a:pt x="10441" y="43199"/>
                  <a:pt x="4084" y="40050"/>
                  <a:pt x="-1" y="34685"/>
                </a:cubicBezTo>
                <a:lnTo>
                  <a:pt x="17185" y="21600"/>
                </a:lnTo>
                <a:lnTo>
                  <a:pt x="823" y="7498"/>
                </a:lnTo>
                <a:close/>
              </a:path>
            </a:pathLst>
          </a:custGeom>
          <a:noFill/>
          <a:ln w="38100">
            <a:solidFill>
              <a:srgbClr val="3CB4FF"/>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en-US"/>
          </a:p>
        </p:txBody>
      </p:sp>
      <p:pic>
        <p:nvPicPr>
          <p:cNvPr id="109" name="Picture 2" descr="http://www.freewebs.com/kinesiology-testing/Man%20question%20mark.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54900" y="1111011"/>
            <a:ext cx="2027995" cy="250395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29299" y="1284514"/>
            <a:ext cx="7217040" cy="369332"/>
          </a:xfrm>
          <a:prstGeom prst="rect">
            <a:avLst/>
          </a:prstGeom>
          <a:noFill/>
        </p:spPr>
        <p:txBody>
          <a:bodyPr wrap="none" rtlCol="0">
            <a:spAutoFit/>
          </a:bodyPr>
          <a:lstStyle/>
          <a:p>
            <a:r>
              <a:rPr lang="en-US" b="1" dirty="0" smtClean="0">
                <a:solidFill>
                  <a:srgbClr val="000000"/>
                </a:solidFill>
              </a:rPr>
              <a:t>What kind of </a:t>
            </a:r>
            <a:r>
              <a:rPr lang="en-US" b="1" dirty="0" err="1" smtClean="0">
                <a:solidFill>
                  <a:srgbClr val="000000"/>
                </a:solidFill>
              </a:rPr>
              <a:t>nonroutine</a:t>
            </a:r>
            <a:r>
              <a:rPr lang="en-US" b="1" dirty="0" smtClean="0">
                <a:solidFill>
                  <a:srgbClr val="000000"/>
                </a:solidFill>
              </a:rPr>
              <a:t> events do patients and families report?</a:t>
            </a:r>
            <a:endParaRPr lang="en-US" b="1" dirty="0">
              <a:solidFill>
                <a:srgbClr val="000000"/>
              </a:solidFill>
            </a:endParaRPr>
          </a:p>
        </p:txBody>
      </p:sp>
    </p:spTree>
    <p:extLst>
      <p:ext uri="{BB962C8B-B14F-4D97-AF65-F5344CB8AC3E}">
        <p14:creationId xmlns:p14="http://schemas.microsoft.com/office/powerpoint/2010/main" val="34387491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Rectangle 3"/>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5" name="Rectangle 4"/>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6" name="Rectangle 5"/>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11" name="Slide Number Placeholder 11"/>
          <p:cNvSpPr txBox="1">
            <a:spLocks/>
          </p:cNvSpPr>
          <p:nvPr/>
        </p:nvSpPr>
        <p:spPr>
          <a:xfrm>
            <a:off x="7010400" y="6381750"/>
            <a:ext cx="2133600" cy="476250"/>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a:lstStyle>
          <a:p>
            <a:pPr algn="r"/>
            <a:fld id="{07FC9F90-CF40-427C-9DE8-55C20F96E3BA}" type="slidenum">
              <a:rPr lang="en-US" altLang="en-US" sz="1400" smtClean="0">
                <a:solidFill>
                  <a:srgbClr val="000000"/>
                </a:solidFill>
              </a:rPr>
              <a:pPr algn="r"/>
              <a:t>33</a:t>
            </a:fld>
            <a:endParaRPr lang="en-US" altLang="en-US" sz="1400" dirty="0">
              <a:solidFill>
                <a:srgbClr val="000000"/>
              </a:solidFill>
            </a:endParaRPr>
          </a:p>
        </p:txBody>
      </p:sp>
      <p:sp>
        <p:nvSpPr>
          <p:cNvPr id="9" name="TextBox 8"/>
          <p:cNvSpPr txBox="1"/>
          <p:nvPr/>
        </p:nvSpPr>
        <p:spPr>
          <a:xfrm>
            <a:off x="228600" y="36493"/>
            <a:ext cx="8988358" cy="954107"/>
          </a:xfrm>
          <a:prstGeom prst="rect">
            <a:avLst/>
          </a:prstGeom>
          <a:noFill/>
        </p:spPr>
        <p:txBody>
          <a:bodyPr wrap="none" rtlCol="0">
            <a:spAutoFit/>
          </a:bodyPr>
          <a:lstStyle/>
          <a:p>
            <a:r>
              <a:rPr lang="en-US" sz="3200" dirty="0" smtClean="0"/>
              <a:t>Good news/bad news </a:t>
            </a:r>
          </a:p>
          <a:p>
            <a:r>
              <a:rPr lang="en-US" sz="2400" dirty="0" smtClean="0"/>
              <a:t>about human factors contributions to patient engagement</a:t>
            </a:r>
            <a:endParaRPr lang="en-US" sz="2400" dirty="0"/>
          </a:p>
        </p:txBody>
      </p:sp>
      <p:sp>
        <p:nvSpPr>
          <p:cNvPr id="10" name="Rectangle 9"/>
          <p:cNvSpPr/>
          <p:nvPr/>
        </p:nvSpPr>
        <p:spPr>
          <a:xfrm>
            <a:off x="421150" y="3581400"/>
            <a:ext cx="6284450" cy="2862322"/>
          </a:xfrm>
          <a:prstGeom prst="rect">
            <a:avLst/>
          </a:prstGeom>
        </p:spPr>
        <p:txBody>
          <a:bodyPr wrap="square">
            <a:spAutoFit/>
          </a:bodyPr>
          <a:lstStyle/>
          <a:p>
            <a:pPr marL="285750" indent="-285750">
              <a:buFont typeface="Arial" panose="020B0604020202020204" pitchFamily="34" charset="0"/>
              <a:buChar char="•"/>
            </a:pPr>
            <a:r>
              <a:rPr lang="en-US" dirty="0" smtClean="0">
                <a:solidFill>
                  <a:srgbClr val="000000"/>
                </a:solidFill>
                <a:latin typeface="+mn-lt"/>
                <a:cs typeface="Arial" pitchFamily="34" charset="0"/>
              </a:rPr>
              <a:t>“</a:t>
            </a:r>
            <a:r>
              <a:rPr lang="en-US" dirty="0" smtClean="0">
                <a:solidFill>
                  <a:srgbClr val="000000"/>
                </a:solidFill>
                <a:latin typeface="+mn-lt"/>
                <a:cs typeface="Arial" pitchFamily="34" charset="0"/>
              </a:rPr>
              <a:t>There </a:t>
            </a:r>
            <a:r>
              <a:rPr lang="en-US" dirty="0">
                <a:solidFill>
                  <a:srgbClr val="000000"/>
                </a:solidFill>
                <a:latin typeface="+mn-lt"/>
                <a:cs typeface="Arial" pitchFamily="34" charset="0"/>
              </a:rPr>
              <a:t>are many resources available from </a:t>
            </a:r>
            <a:r>
              <a:rPr lang="en-US" b="1" dirty="0">
                <a:solidFill>
                  <a:srgbClr val="000000"/>
                </a:solidFill>
                <a:latin typeface="+mn-lt"/>
                <a:cs typeface="Arial" pitchFamily="34" charset="0"/>
              </a:rPr>
              <a:t>other disciplines </a:t>
            </a:r>
            <a:r>
              <a:rPr lang="en-US" dirty="0">
                <a:solidFill>
                  <a:srgbClr val="000000"/>
                </a:solidFill>
                <a:latin typeface="+mn-lt"/>
                <a:cs typeface="Arial" pitchFamily="34" charset="0"/>
              </a:rPr>
              <a:t>to help healthcare move to where it needs to be in terms of patient engagement </a:t>
            </a:r>
            <a:r>
              <a:rPr lang="en-US" dirty="0" smtClean="0">
                <a:solidFill>
                  <a:srgbClr val="000000"/>
                </a:solidFill>
                <a:latin typeface="+mn-lt"/>
                <a:cs typeface="Arial" pitchFamily="34" charset="0"/>
              </a:rPr>
              <a:t>… </a:t>
            </a:r>
            <a:r>
              <a:rPr lang="en-US" dirty="0">
                <a:solidFill>
                  <a:srgbClr val="000000"/>
                </a:solidFill>
                <a:latin typeface="+mn-lt"/>
                <a:cs typeface="Arial" pitchFamily="34" charset="0"/>
              </a:rPr>
              <a:t>There are some great minds working in this space, including </a:t>
            </a:r>
            <a:r>
              <a:rPr lang="en-US" b="1" dirty="0">
                <a:solidFill>
                  <a:srgbClr val="000000"/>
                </a:solidFill>
                <a:latin typeface="+mn-lt"/>
                <a:cs typeface="Arial" pitchFamily="34" charset="0"/>
              </a:rPr>
              <a:t>behavioral economists, user experience designers, community leaders, interaction designers, software developers and game designers, risk managers, data scientists, and actuaries</a:t>
            </a:r>
            <a:r>
              <a:rPr lang="en-US" dirty="0" smtClean="0">
                <a:solidFill>
                  <a:srgbClr val="000000"/>
                </a:solidFill>
                <a:latin typeface="+mn-lt"/>
                <a:cs typeface="Arial" pitchFamily="34" charset="0"/>
              </a:rPr>
              <a:t>.” </a:t>
            </a:r>
            <a:r>
              <a:rPr lang="en-US" dirty="0">
                <a:solidFill>
                  <a:srgbClr val="000000"/>
                </a:solidFill>
                <a:latin typeface="+mn-lt"/>
                <a:cs typeface="Arial" pitchFamily="34" charset="0"/>
              </a:rPr>
              <a:t/>
            </a:r>
            <a:br>
              <a:rPr lang="en-US" dirty="0">
                <a:solidFill>
                  <a:srgbClr val="000000"/>
                </a:solidFill>
                <a:latin typeface="+mn-lt"/>
                <a:cs typeface="Arial" pitchFamily="34" charset="0"/>
              </a:rPr>
            </a:br>
            <a:r>
              <a:rPr lang="en-US" dirty="0" smtClean="0">
                <a:solidFill>
                  <a:srgbClr val="000000"/>
                </a:solidFill>
                <a:latin typeface="+mn-lt"/>
                <a:cs typeface="Arial" pitchFamily="34" charset="0"/>
              </a:rPr>
              <a:t>					</a:t>
            </a:r>
            <a:r>
              <a:rPr lang="en-US" sz="1600" dirty="0" smtClean="0">
                <a:solidFill>
                  <a:srgbClr val="000000"/>
                </a:solidFill>
                <a:latin typeface="+mn-lt"/>
                <a:cs typeface="Arial" pitchFamily="34" charset="0"/>
              </a:rPr>
              <a:t>(</a:t>
            </a:r>
            <a:r>
              <a:rPr lang="en-US" sz="1600" dirty="0" smtClean="0">
                <a:solidFill>
                  <a:srgbClr val="000000"/>
                </a:solidFill>
                <a:latin typeface="+mn-lt"/>
                <a:cs typeface="Arial" pitchFamily="34" charset="0"/>
              </a:rPr>
              <a:t>Kish, 2012)</a:t>
            </a:r>
            <a:endParaRPr lang="en-US" sz="1600" dirty="0">
              <a:solidFill>
                <a:srgbClr val="000000"/>
              </a:solidFill>
              <a:latin typeface="+mn-lt"/>
              <a:cs typeface="Arial" pitchFamily="34" charset="0"/>
            </a:endParaRPr>
          </a:p>
        </p:txBody>
      </p:sp>
      <p:pic>
        <p:nvPicPr>
          <p:cNvPr id="12" name="Picture 2" descr="http://t1.gstatic.com/images?q=tbn:ANd9GcR7J02VLQjFiYEAIN0BFvo_UsBtUHsdbnNIQNhX5yLLC973tz7nr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2629" y="1066800"/>
            <a:ext cx="1524000" cy="224893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57185" y="1447800"/>
            <a:ext cx="6553215" cy="1754326"/>
          </a:xfrm>
          <a:prstGeom prst="rect">
            <a:avLst/>
          </a:prstGeom>
        </p:spPr>
        <p:txBody>
          <a:bodyPr wrap="square">
            <a:spAutoFit/>
          </a:bodyPr>
          <a:lstStyle/>
          <a:p>
            <a:pPr marL="285750" indent="-285750">
              <a:buFont typeface="Arial" panose="020B0604020202020204" pitchFamily="34" charset="0"/>
              <a:buChar char="•"/>
            </a:pPr>
            <a:r>
              <a:rPr lang="en-US" dirty="0">
                <a:solidFill>
                  <a:srgbClr val="000000"/>
                </a:solidFill>
              </a:rPr>
              <a:t>“The extent to which </a:t>
            </a:r>
            <a:r>
              <a:rPr lang="en-US" b="1" dirty="0">
                <a:solidFill>
                  <a:srgbClr val="000000"/>
                </a:solidFill>
              </a:rPr>
              <a:t>human factors research </a:t>
            </a:r>
            <a:r>
              <a:rPr lang="en-US" dirty="0">
                <a:solidFill>
                  <a:srgbClr val="000000"/>
                </a:solidFill>
              </a:rPr>
              <a:t>is incorporated into home-based devices, technologies, and practices will have a big influence on whether greater reliance on home health care proves to have beneficial or detrimental effects on people’s lives.”</a:t>
            </a:r>
            <a:br>
              <a:rPr lang="en-US" dirty="0">
                <a:solidFill>
                  <a:srgbClr val="000000"/>
                </a:solidFill>
              </a:rPr>
            </a:br>
            <a:r>
              <a:rPr lang="en-US" dirty="0">
                <a:solidFill>
                  <a:srgbClr val="000000"/>
                </a:solidFill>
              </a:rPr>
              <a:t>			</a:t>
            </a:r>
            <a:r>
              <a:rPr lang="en-US" sz="1600" dirty="0">
                <a:solidFill>
                  <a:srgbClr val="000000"/>
                </a:solidFill>
              </a:rPr>
              <a:t>(National Research Council, 2011)</a:t>
            </a:r>
          </a:p>
        </p:txBody>
      </p:sp>
      <p:pic>
        <p:nvPicPr>
          <p:cNvPr id="1026" name="Picture 2" descr="http://4.bp.blogspot.com/-gs6_xZXz6GE/TpzqttgbOZI/AAAAAAAABdY/OEu31JViCro/s1600/nerds2.JPG.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2172" y="3886200"/>
            <a:ext cx="1752600" cy="1795646"/>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bwMode="auto">
          <a:xfrm rot="1105069">
            <a:off x="173183" y="4372265"/>
            <a:ext cx="7541466" cy="588184"/>
          </a:xfrm>
          <a:prstGeom prst="rect">
            <a:avLst/>
          </a:prstGeom>
          <a:solidFill>
            <a:schemeClr val="tx1"/>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3600" i="1" u="none" strike="noStrike" cap="none" normalizeH="0" baseline="0" dirty="0" smtClean="0">
                <a:ln>
                  <a:noFill/>
                </a:ln>
                <a:solidFill>
                  <a:srgbClr val="C00000"/>
                </a:solidFill>
                <a:effectLst/>
                <a:latin typeface="Elephant" panose="02020904090505020303" pitchFamily="18" charset="0"/>
              </a:rPr>
              <a:t>At least as useful as actuaries!</a:t>
            </a:r>
            <a:endParaRPr kumimoji="0" lang="en-US" sz="3600" i="1" u="none" strike="noStrike" cap="none" normalizeH="0" baseline="0" dirty="0" smtClean="0">
              <a:ln>
                <a:noFill/>
              </a:ln>
              <a:solidFill>
                <a:srgbClr val="C00000"/>
              </a:solidFill>
              <a:effectLst/>
              <a:latin typeface="Elephant" panose="02020904090505020303" pitchFamily="18" charset="0"/>
            </a:endParaRPr>
          </a:p>
        </p:txBody>
      </p:sp>
    </p:spTree>
    <p:extLst>
      <p:ext uri="{BB962C8B-B14F-4D97-AF65-F5344CB8AC3E}">
        <p14:creationId xmlns:p14="http://schemas.microsoft.com/office/powerpoint/2010/main" val="3510454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Rounded Rectangle 5"/>
          <p:cNvSpPr/>
          <p:nvPr/>
        </p:nvSpPr>
        <p:spPr>
          <a:xfrm>
            <a:off x="1524000" y="1973390"/>
            <a:ext cx="6135961" cy="4656010"/>
          </a:xfrm>
          <a:prstGeom prst="roundRect">
            <a:avLst/>
          </a:prstGeom>
          <a:solidFill>
            <a:schemeClr val="bg1"/>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2013282" y="2049589"/>
            <a:ext cx="4114800" cy="369332"/>
          </a:xfrm>
          <a:prstGeom prst="rect">
            <a:avLst/>
          </a:prstGeom>
        </p:spPr>
        <p:txBody>
          <a:bodyPr wrap="square">
            <a:spAutoFit/>
          </a:bodyPr>
          <a:lstStyle/>
          <a:p>
            <a:r>
              <a:rPr lang="en-US" u="sng" dirty="0" smtClean="0"/>
              <a:t>Our R&amp;D </a:t>
            </a:r>
            <a:r>
              <a:rPr lang="en-US" u="sng" dirty="0" smtClean="0"/>
              <a:t>Team</a:t>
            </a:r>
          </a:p>
        </p:txBody>
      </p:sp>
      <p:sp>
        <p:nvSpPr>
          <p:cNvPr id="2" name="TextBox 1"/>
          <p:cNvSpPr txBox="1"/>
          <p:nvPr/>
        </p:nvSpPr>
        <p:spPr>
          <a:xfrm>
            <a:off x="3352800" y="188893"/>
            <a:ext cx="2089033" cy="954107"/>
          </a:xfrm>
          <a:prstGeom prst="rect">
            <a:avLst/>
          </a:prstGeom>
          <a:noFill/>
        </p:spPr>
        <p:txBody>
          <a:bodyPr wrap="none" rtlCol="0">
            <a:spAutoFit/>
          </a:bodyPr>
          <a:lstStyle/>
          <a:p>
            <a:pPr algn="ctr"/>
            <a:r>
              <a:rPr lang="en-US" sz="2800" b="1" dirty="0" smtClean="0">
                <a:solidFill>
                  <a:srgbClr val="000000"/>
                </a:solidFill>
              </a:rPr>
              <a:t>Thank you!</a:t>
            </a:r>
          </a:p>
          <a:p>
            <a:pPr algn="ctr"/>
            <a:r>
              <a:rPr lang="en-US" sz="2800" b="1" dirty="0" smtClean="0">
                <a:solidFill>
                  <a:srgbClr val="000000"/>
                </a:solidFill>
              </a:rPr>
              <a:t>Questions?</a:t>
            </a:r>
            <a:endParaRPr lang="en-US" sz="2800" b="1" dirty="0">
              <a:solidFill>
                <a:srgbClr val="000000"/>
              </a:solidFill>
            </a:endParaRPr>
          </a:p>
        </p:txBody>
      </p:sp>
      <p:sp>
        <p:nvSpPr>
          <p:cNvPr id="3" name="Rectangle 2"/>
          <p:cNvSpPr/>
          <p:nvPr/>
        </p:nvSpPr>
        <p:spPr>
          <a:xfrm>
            <a:off x="533401" y="1290935"/>
            <a:ext cx="8117160" cy="461665"/>
          </a:xfrm>
          <a:prstGeom prst="rect">
            <a:avLst/>
          </a:prstGeom>
        </p:spPr>
        <p:txBody>
          <a:bodyPr wrap="square">
            <a:spAutoFit/>
          </a:bodyPr>
          <a:lstStyle/>
          <a:p>
            <a:pPr algn="ctr"/>
            <a:r>
              <a:rPr lang="en-US" sz="2400" dirty="0">
                <a:solidFill>
                  <a:srgbClr val="000000"/>
                </a:solidFill>
              </a:rPr>
              <a:t>Rich Holden, </a:t>
            </a:r>
            <a:r>
              <a:rPr lang="en-US" sz="2400" dirty="0" smtClean="0">
                <a:solidFill>
                  <a:srgbClr val="000000"/>
                </a:solidFill>
              </a:rPr>
              <a:t>PhD, richard.holden@vanderbilt.edu</a:t>
            </a:r>
            <a:endParaRPr lang="en-US" sz="2400" dirty="0">
              <a:solidFill>
                <a:srgbClr val="000000"/>
              </a:solidFill>
            </a:endParaRPr>
          </a:p>
        </p:txBody>
      </p:sp>
      <p:sp>
        <p:nvSpPr>
          <p:cNvPr id="13" name="TextBox 12"/>
          <p:cNvSpPr txBox="1"/>
          <p:nvPr/>
        </p:nvSpPr>
        <p:spPr>
          <a:xfrm>
            <a:off x="3948908" y="5765542"/>
            <a:ext cx="1418705" cy="830997"/>
          </a:xfrm>
          <a:prstGeom prst="rect">
            <a:avLst/>
          </a:prstGeom>
          <a:noFill/>
        </p:spPr>
        <p:txBody>
          <a:bodyPr wrap="square" rtlCol="0">
            <a:spAutoFit/>
          </a:bodyPr>
          <a:lstStyle/>
          <a:p>
            <a:pPr algn="ctr"/>
            <a:r>
              <a:rPr lang="en-US" sz="1600" dirty="0" smtClean="0"/>
              <a:t>Amanda McDougald Scott, MS</a:t>
            </a:r>
          </a:p>
        </p:txBody>
      </p:sp>
      <p:sp>
        <p:nvSpPr>
          <p:cNvPr id="4" name="AutoShape 2" descr="Robin Mickels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 name="Picture 4" descr="http://www.mmc.edu/assets/images/rwjf_img/mugs/fellows/rwjf_thom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4961" y="4648200"/>
            <a:ext cx="1143000" cy="114300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Amanda M. McDougald Scott, M.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5456" y="4648199"/>
            <a:ext cx="1000126" cy="114300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3562447" y="3794760"/>
            <a:ext cx="2040114" cy="584775"/>
          </a:xfrm>
          <a:prstGeom prst="rect">
            <a:avLst/>
          </a:prstGeom>
          <a:noFill/>
        </p:spPr>
        <p:txBody>
          <a:bodyPr wrap="square" rtlCol="0">
            <a:spAutoFit/>
          </a:bodyPr>
          <a:lstStyle/>
          <a:p>
            <a:pPr algn="ctr"/>
            <a:r>
              <a:rPr lang="en-US" sz="1600" dirty="0" smtClean="0"/>
              <a:t>Robin Mickelson, MS, RN</a:t>
            </a:r>
          </a:p>
        </p:txBody>
      </p:sp>
      <p:sp>
        <p:nvSpPr>
          <p:cNvPr id="17" name="TextBox 16"/>
          <p:cNvSpPr txBox="1"/>
          <p:nvPr/>
        </p:nvSpPr>
        <p:spPr>
          <a:xfrm>
            <a:off x="2013282" y="5798403"/>
            <a:ext cx="1190390" cy="830997"/>
          </a:xfrm>
          <a:prstGeom prst="rect">
            <a:avLst/>
          </a:prstGeom>
          <a:noFill/>
        </p:spPr>
        <p:txBody>
          <a:bodyPr wrap="square" rtlCol="0">
            <a:spAutoFit/>
          </a:bodyPr>
          <a:lstStyle/>
          <a:p>
            <a:pPr algn="ctr"/>
            <a:r>
              <a:rPr lang="en-US" sz="1600" dirty="0" smtClean="0"/>
              <a:t>Courtney Thomas, MA</a:t>
            </a:r>
            <a:endParaRPr lang="en-US" sz="1600" dirty="0"/>
          </a:p>
        </p:txBody>
      </p:sp>
      <p:sp>
        <p:nvSpPr>
          <p:cNvPr id="18" name="TextBox 17"/>
          <p:cNvSpPr txBox="1"/>
          <p:nvPr/>
        </p:nvSpPr>
        <p:spPr>
          <a:xfrm>
            <a:off x="1563961" y="3810000"/>
            <a:ext cx="1769886" cy="584775"/>
          </a:xfrm>
          <a:prstGeom prst="rect">
            <a:avLst/>
          </a:prstGeom>
          <a:noFill/>
        </p:spPr>
        <p:txBody>
          <a:bodyPr wrap="square" rtlCol="0">
            <a:spAutoFit/>
          </a:bodyPr>
          <a:lstStyle/>
          <a:p>
            <a:pPr algn="ctr"/>
            <a:r>
              <a:rPr lang="en-US" sz="1600" dirty="0" smtClean="0"/>
              <a:t>Chris Schubert, PhD</a:t>
            </a:r>
          </a:p>
        </p:txBody>
      </p:sp>
      <p:pic>
        <p:nvPicPr>
          <p:cNvPr id="19" name="Picture 8" descr="Christiane Catherine Schuber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49736" y="2613659"/>
            <a:ext cx="93345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descr="Robin Mickels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58794" y="2613659"/>
            <a:ext cx="933450" cy="1066800"/>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p:cNvSpPr/>
          <p:nvPr/>
        </p:nvSpPr>
        <p:spPr>
          <a:xfrm>
            <a:off x="5730631" y="3831996"/>
            <a:ext cx="1624530" cy="584775"/>
          </a:xfrm>
          <a:prstGeom prst="rect">
            <a:avLst/>
          </a:prstGeom>
        </p:spPr>
        <p:txBody>
          <a:bodyPr wrap="square">
            <a:spAutoFit/>
          </a:bodyPr>
          <a:lstStyle/>
          <a:p>
            <a:pPr algn="ctr"/>
            <a:r>
              <a:rPr lang="en-US" sz="1600" dirty="0" smtClean="0"/>
              <a:t>Tony Threatt, PhD</a:t>
            </a:r>
          </a:p>
        </p:txBody>
      </p:sp>
      <p:sp>
        <p:nvSpPr>
          <p:cNvPr id="24" name="Rectangle 23"/>
          <p:cNvSpPr/>
          <p:nvPr/>
        </p:nvSpPr>
        <p:spPr>
          <a:xfrm>
            <a:off x="5860658" y="5921513"/>
            <a:ext cx="1364476" cy="584775"/>
          </a:xfrm>
          <a:prstGeom prst="rect">
            <a:avLst/>
          </a:prstGeom>
        </p:spPr>
        <p:txBody>
          <a:bodyPr wrap="none">
            <a:spAutoFit/>
          </a:bodyPr>
          <a:lstStyle/>
          <a:p>
            <a:pPr algn="ctr"/>
            <a:r>
              <a:rPr lang="en-US" sz="1600" dirty="0" smtClean="0"/>
              <a:t>Russ </a:t>
            </a:r>
            <a:r>
              <a:rPr lang="en-US" sz="1600" dirty="0" smtClean="0"/>
              <a:t>Beebe,</a:t>
            </a:r>
          </a:p>
          <a:p>
            <a:pPr algn="ctr"/>
            <a:r>
              <a:rPr lang="en-US" sz="1600" dirty="0" smtClean="0"/>
              <a:t>MA</a:t>
            </a:r>
            <a:endParaRPr lang="en-US" sz="1600" dirty="0" smtClean="0"/>
          </a:p>
        </p:txBody>
      </p:sp>
      <p:pic>
        <p:nvPicPr>
          <p:cNvPr id="45059"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43968" y="2613660"/>
            <a:ext cx="93345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06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99540" y="4659086"/>
            <a:ext cx="1022305" cy="11683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25784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tx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114800" y="1219200"/>
            <a:ext cx="4953000" cy="4678363"/>
          </a:xfrm>
        </p:spPr>
        <p:txBody>
          <a:bodyPr/>
          <a:lstStyle/>
          <a:p>
            <a:pPr marL="0" indent="0" algn="ctr">
              <a:buNone/>
            </a:pPr>
            <a:r>
              <a:rPr lang="en-US" sz="1800" dirty="0">
                <a:solidFill>
                  <a:srgbClr val="000000"/>
                </a:solidFill>
              </a:rPr>
              <a:t>“We begin our adventure into the science of psychology </a:t>
            </a:r>
            <a:r>
              <a:rPr lang="en-US" sz="1800" b="1" dirty="0">
                <a:solidFill>
                  <a:srgbClr val="000000"/>
                </a:solidFill>
              </a:rPr>
              <a:t>not in the laboratory</a:t>
            </a:r>
            <a:r>
              <a:rPr lang="en-US" sz="1800" dirty="0">
                <a:solidFill>
                  <a:srgbClr val="000000"/>
                </a:solidFill>
              </a:rPr>
              <a:t> but at home, at school, at work, in all of the familiar life situations.</a:t>
            </a:r>
          </a:p>
          <a:p>
            <a:pPr marL="0" indent="0" algn="ctr">
              <a:buNone/>
            </a:pPr>
            <a:r>
              <a:rPr lang="en-US" sz="1800" dirty="0">
                <a:solidFill>
                  <a:srgbClr val="000000"/>
                </a:solidFill>
              </a:rPr>
              <a:t>…</a:t>
            </a:r>
          </a:p>
          <a:p>
            <a:pPr marL="0" indent="0" algn="ctr">
              <a:buNone/>
            </a:pPr>
            <a:r>
              <a:rPr lang="en-US" sz="1800" dirty="0">
                <a:solidFill>
                  <a:srgbClr val="000000"/>
                </a:solidFill>
              </a:rPr>
              <a:t>Human behavior involves </a:t>
            </a:r>
            <a:r>
              <a:rPr lang="en-US" sz="1800" b="1" dirty="0">
                <a:solidFill>
                  <a:srgbClr val="000000"/>
                </a:solidFill>
              </a:rPr>
              <a:t>a continuing series of adjustments</a:t>
            </a:r>
            <a:r>
              <a:rPr lang="en-US" sz="1800" dirty="0">
                <a:solidFill>
                  <a:srgbClr val="000000"/>
                </a:solidFill>
              </a:rPr>
              <a:t> … We can learn much by examining these adjustments as they occur in their natural settings.”</a:t>
            </a:r>
          </a:p>
        </p:txBody>
      </p:sp>
      <p:sp>
        <p:nvSpPr>
          <p:cNvPr id="4" name="Rectangle 3"/>
          <p:cNvSpPr/>
          <p:nvPr/>
        </p:nvSpPr>
        <p:spPr bwMode="auto">
          <a:xfrm>
            <a:off x="0" y="990600"/>
            <a:ext cx="9144000" cy="1524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5" name="Rectangle 4"/>
          <p:cNvSpPr/>
          <p:nvPr/>
        </p:nvSpPr>
        <p:spPr bwMode="auto">
          <a:xfrm>
            <a:off x="457200" y="990600"/>
            <a:ext cx="8686800" cy="1524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6" name="Rectangle 5"/>
          <p:cNvSpPr/>
          <p:nvPr/>
        </p:nvSpPr>
        <p:spPr bwMode="auto">
          <a:xfrm>
            <a:off x="0" y="0"/>
            <a:ext cx="9144000" cy="990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7" name="TextBox 6"/>
          <p:cNvSpPr txBox="1"/>
          <p:nvPr/>
        </p:nvSpPr>
        <p:spPr>
          <a:xfrm>
            <a:off x="228600" y="0"/>
            <a:ext cx="8686800" cy="892552"/>
          </a:xfrm>
          <a:prstGeom prst="rect">
            <a:avLst/>
          </a:prstGeom>
          <a:noFill/>
        </p:spPr>
        <p:txBody>
          <a:bodyPr wrap="square" rtlCol="0">
            <a:spAutoFit/>
          </a:bodyPr>
          <a:lstStyle/>
          <a:p>
            <a:pPr algn="ctr"/>
            <a:r>
              <a:rPr lang="en-US" sz="2800" dirty="0" smtClean="0"/>
              <a:t>Human work performance</a:t>
            </a:r>
          </a:p>
          <a:p>
            <a:pPr algn="ctr"/>
            <a:r>
              <a:rPr lang="en-US" sz="2400" dirty="0" smtClean="0"/>
              <a:t>(1) Occurs in context &amp; (2) Is adaptive</a:t>
            </a:r>
            <a:endParaRPr lang="en-US" sz="2400" dirty="0"/>
          </a:p>
        </p:txBody>
      </p:sp>
      <p:pic>
        <p:nvPicPr>
          <p:cNvPr id="8" name="Picture 2" descr="http://www.reanimationlibrary.org/catalog/system/cover_images/100063/large/100063b.jpg?13066146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4241287"/>
            <a:ext cx="1694111" cy="194258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410200" y="6248400"/>
            <a:ext cx="3632770" cy="369332"/>
          </a:xfrm>
          <a:prstGeom prst="rect">
            <a:avLst/>
          </a:prstGeom>
          <a:noFill/>
        </p:spPr>
        <p:txBody>
          <a:bodyPr wrap="square" rtlCol="0">
            <a:spAutoFit/>
          </a:bodyPr>
          <a:lstStyle/>
          <a:p>
            <a:r>
              <a:rPr lang="en-US" dirty="0" smtClean="0">
                <a:solidFill>
                  <a:schemeClr val="bg1">
                    <a:lumMod val="50000"/>
                  </a:schemeClr>
                </a:solidFill>
              </a:rPr>
              <a:t>K.U. Smith &amp; W.M. Smith, 1958</a:t>
            </a:r>
          </a:p>
        </p:txBody>
      </p:sp>
      <p:sp>
        <p:nvSpPr>
          <p:cNvPr id="10" name="TextBox 9"/>
          <p:cNvSpPr txBox="1"/>
          <p:nvPr/>
        </p:nvSpPr>
        <p:spPr>
          <a:xfrm>
            <a:off x="2191446" y="6183868"/>
            <a:ext cx="551754" cy="369332"/>
          </a:xfrm>
          <a:prstGeom prst="rect">
            <a:avLst/>
          </a:prstGeom>
          <a:noFill/>
        </p:spPr>
        <p:txBody>
          <a:bodyPr wrap="none" rtlCol="0">
            <a:spAutoFit/>
          </a:bodyPr>
          <a:lstStyle/>
          <a:p>
            <a:r>
              <a:rPr lang="en-US" dirty="0" smtClean="0">
                <a:solidFill>
                  <a:schemeClr val="bg1">
                    <a:lumMod val="50000"/>
                  </a:schemeClr>
                </a:solidFill>
              </a:rPr>
              <a:t>me</a:t>
            </a:r>
            <a:endParaRPr lang="en-US" dirty="0">
              <a:solidFill>
                <a:schemeClr val="bg1">
                  <a:lumMod val="50000"/>
                </a:schemeClr>
              </a:solidFill>
            </a:endParaRPr>
          </a:p>
        </p:txBody>
      </p:sp>
      <p:sp>
        <p:nvSpPr>
          <p:cNvPr id="11" name="TextBox 10"/>
          <p:cNvSpPr txBox="1"/>
          <p:nvPr/>
        </p:nvSpPr>
        <p:spPr>
          <a:xfrm>
            <a:off x="1521048" y="5117068"/>
            <a:ext cx="1877437" cy="369332"/>
          </a:xfrm>
          <a:prstGeom prst="rect">
            <a:avLst/>
          </a:prstGeom>
          <a:noFill/>
          <a:ln>
            <a:noFill/>
          </a:ln>
        </p:spPr>
        <p:txBody>
          <a:bodyPr wrap="none" rtlCol="0">
            <a:spAutoFit/>
          </a:bodyPr>
          <a:lstStyle/>
          <a:p>
            <a:r>
              <a:rPr lang="en-US" dirty="0" smtClean="0">
                <a:solidFill>
                  <a:schemeClr val="bg1">
                    <a:lumMod val="50000"/>
                  </a:schemeClr>
                </a:solidFill>
              </a:rPr>
              <a:t>Ben-Tzion Karsh</a:t>
            </a:r>
            <a:endParaRPr lang="en-US" dirty="0">
              <a:solidFill>
                <a:schemeClr val="bg1">
                  <a:lumMod val="50000"/>
                </a:schemeClr>
              </a:solidFill>
            </a:endParaRPr>
          </a:p>
        </p:txBody>
      </p:sp>
      <p:sp>
        <p:nvSpPr>
          <p:cNvPr id="12" name="TextBox 11"/>
          <p:cNvSpPr txBox="1"/>
          <p:nvPr/>
        </p:nvSpPr>
        <p:spPr>
          <a:xfrm>
            <a:off x="1566734" y="3505200"/>
            <a:ext cx="1786066" cy="338554"/>
          </a:xfrm>
          <a:prstGeom prst="rect">
            <a:avLst/>
          </a:prstGeom>
          <a:noFill/>
          <a:ln>
            <a:noFill/>
          </a:ln>
        </p:spPr>
        <p:txBody>
          <a:bodyPr wrap="none" rtlCol="0">
            <a:spAutoFit/>
          </a:bodyPr>
          <a:lstStyle/>
          <a:p>
            <a:r>
              <a:rPr lang="en-US" sz="1600" dirty="0" smtClean="0">
                <a:solidFill>
                  <a:schemeClr val="bg1">
                    <a:lumMod val="50000"/>
                  </a:schemeClr>
                </a:solidFill>
              </a:rPr>
              <a:t>Michael J. Smith</a:t>
            </a:r>
            <a:endParaRPr lang="en-US" sz="1600" dirty="0">
              <a:solidFill>
                <a:schemeClr val="bg1">
                  <a:lumMod val="50000"/>
                </a:schemeClr>
              </a:solidFill>
            </a:endParaRPr>
          </a:p>
        </p:txBody>
      </p:sp>
      <p:sp>
        <p:nvSpPr>
          <p:cNvPr id="13" name="TextBox 12"/>
          <p:cNvSpPr txBox="1"/>
          <p:nvPr/>
        </p:nvSpPr>
        <p:spPr>
          <a:xfrm>
            <a:off x="1295400" y="1566446"/>
            <a:ext cx="2307042" cy="338554"/>
          </a:xfrm>
          <a:prstGeom prst="rect">
            <a:avLst/>
          </a:prstGeom>
          <a:noFill/>
          <a:ln>
            <a:noFill/>
          </a:ln>
        </p:spPr>
        <p:txBody>
          <a:bodyPr wrap="none" rtlCol="0">
            <a:spAutoFit/>
          </a:bodyPr>
          <a:lstStyle/>
          <a:p>
            <a:r>
              <a:rPr lang="en-US" sz="1600" dirty="0" smtClean="0">
                <a:solidFill>
                  <a:schemeClr val="bg1">
                    <a:lumMod val="50000"/>
                  </a:schemeClr>
                </a:solidFill>
              </a:rPr>
              <a:t>Karl Ulrich (K.U.) Smith</a:t>
            </a:r>
            <a:endParaRPr lang="en-US" sz="1600" dirty="0">
              <a:solidFill>
                <a:schemeClr val="bg1">
                  <a:lumMod val="50000"/>
                </a:schemeClr>
              </a:solidFill>
            </a:endParaRPr>
          </a:p>
        </p:txBody>
      </p:sp>
      <p:cxnSp>
        <p:nvCxnSpPr>
          <p:cNvPr id="14" name="Straight Connector 13"/>
          <p:cNvCxnSpPr>
            <a:stCxn id="10" idx="0"/>
            <a:endCxn id="11" idx="2"/>
          </p:cNvCxnSpPr>
          <p:nvPr/>
        </p:nvCxnSpPr>
        <p:spPr>
          <a:xfrm flipH="1" flipV="1">
            <a:off x="2459767" y="5486400"/>
            <a:ext cx="7556" cy="697468"/>
          </a:xfrm>
          <a:prstGeom prst="line">
            <a:avLst/>
          </a:prstGeom>
          <a:ln>
            <a:solidFill>
              <a:schemeClr val="bg2">
                <a:lumMod val="75000"/>
              </a:schemeClr>
            </a:solidFill>
          </a:ln>
        </p:spPr>
        <p:style>
          <a:lnRef idx="2">
            <a:schemeClr val="accent6"/>
          </a:lnRef>
          <a:fillRef idx="0">
            <a:schemeClr val="accent6"/>
          </a:fillRef>
          <a:effectRef idx="1">
            <a:schemeClr val="accent6"/>
          </a:effectRef>
          <a:fontRef idx="minor">
            <a:schemeClr val="tx1"/>
          </a:fontRef>
        </p:style>
      </p:cxnSp>
      <p:cxnSp>
        <p:nvCxnSpPr>
          <p:cNvPr id="15" name="Straight Connector 14"/>
          <p:cNvCxnSpPr>
            <a:stCxn id="11" idx="0"/>
            <a:endCxn id="12" idx="2"/>
          </p:cNvCxnSpPr>
          <p:nvPr/>
        </p:nvCxnSpPr>
        <p:spPr>
          <a:xfrm flipV="1">
            <a:off x="2459767" y="3843754"/>
            <a:ext cx="0" cy="1273314"/>
          </a:xfrm>
          <a:prstGeom prst="line">
            <a:avLst/>
          </a:prstGeom>
          <a:ln>
            <a:solidFill>
              <a:schemeClr val="bg2">
                <a:lumMod val="75000"/>
              </a:schemeClr>
            </a:solidFill>
          </a:ln>
        </p:spPr>
        <p:style>
          <a:lnRef idx="2">
            <a:schemeClr val="accent6"/>
          </a:lnRef>
          <a:fillRef idx="0">
            <a:schemeClr val="accent6"/>
          </a:fillRef>
          <a:effectRef idx="1">
            <a:schemeClr val="accent6"/>
          </a:effectRef>
          <a:fontRef idx="minor">
            <a:schemeClr val="tx1"/>
          </a:fontRef>
        </p:style>
      </p:cxnSp>
      <p:cxnSp>
        <p:nvCxnSpPr>
          <p:cNvPr id="16" name="Straight Connector 15"/>
          <p:cNvCxnSpPr>
            <a:stCxn id="12" idx="0"/>
            <a:endCxn id="13" idx="2"/>
          </p:cNvCxnSpPr>
          <p:nvPr/>
        </p:nvCxnSpPr>
        <p:spPr>
          <a:xfrm flipH="1" flipV="1">
            <a:off x="2448921" y="1905000"/>
            <a:ext cx="10846" cy="1600200"/>
          </a:xfrm>
          <a:prstGeom prst="line">
            <a:avLst/>
          </a:prstGeom>
          <a:ln>
            <a:solidFill>
              <a:schemeClr val="bg2">
                <a:lumMod val="75000"/>
              </a:schemeClr>
            </a:solidFill>
          </a:ln>
        </p:spPr>
        <p:style>
          <a:lnRef idx="2">
            <a:schemeClr val="accent6"/>
          </a:lnRef>
          <a:fillRef idx="0">
            <a:schemeClr val="accent6"/>
          </a:fillRef>
          <a:effectRef idx="1">
            <a:schemeClr val="accent6"/>
          </a:effectRef>
          <a:fontRef idx="minor">
            <a:schemeClr val="tx1"/>
          </a:fontRef>
        </p:style>
      </p:cxnSp>
      <p:pic>
        <p:nvPicPr>
          <p:cNvPr id="17" name="Picture 2" descr="Michael J. Smi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116017"/>
            <a:ext cx="914400" cy="122738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9" name="Picture 6" descr="http://upload.wikimedia.org/wikipedia/commons/thumb/7/73/Karl_U._Smith.jpg/200px-Karl_U._Smith.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532" y="1355677"/>
            <a:ext cx="864868" cy="115892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8" name="Picture 4" descr="http://mesh.engr.wisc.edu/images/images/karsh_ben-tzion.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4899300"/>
            <a:ext cx="840375" cy="11205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0641679"/>
      </p:ext>
    </p:extLst>
  </p:cSld>
  <p:clrMapOvr>
    <a:masterClrMapping/>
  </p:clrMapOvr>
  <p:timing>
    <p:tnLst>
      <p:par>
        <p:cTn id="1" dur="indefinite" restart="never" nodeType="tmRoot"/>
      </p:par>
    </p:tnLst>
  </p:timing>
</p:sld>
</file>

<file path=ppt/theme/theme1.xml><?xml version="1.0" encoding="utf-8"?>
<a:theme xmlns:a="http://schemas.openxmlformats.org/drawingml/2006/main" name="TS001090295">
  <a:themeElements>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fontScheme name="Office Theme">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S001090295">
  <a:themeElements>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fontScheme name="Office Theme">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NumericAssetId xmlns="145c5697-5eb5-440b-b2f1-a8273fb59250" xsi:nil="true"/>
    <AssetType xmlns="145c5697-5eb5-440b-b2f1-a8273fb59250">TP</AssetType>
    <Markets xmlns="145c5697-5eb5-440b-b2f1-a8273fb59250" xsi:nil="true"/>
    <AppVer xmlns="145c5697-5eb5-440b-b2f1-a8273fb59250" xsi:nil="true"/>
    <AuthoringAssetId xmlns="145c5697-5eb5-440b-b2f1-a8273fb59250">TP001090295</AuthoringAssetId>
    <AssetId xmlns="145c5697-5eb5-440b-b2f1-a8273fb59250">TS001090295</AssetId>
  </documentManagement>
</p:properties>
</file>

<file path=customXml/item2.xml><?xml version="1.0" encoding="utf-8"?>
<ct:contentTypeSchema xmlns:ct="http://schemas.microsoft.com/office/2006/metadata/contentType" xmlns:ma="http://schemas.microsoft.com/office/2006/metadata/properties/metaAttributes" ct:_="" ma:_="" ma:contentTypeName="OOFile" ma:contentTypeID="0x0101006025706CF4CD034688BEBAE97A2E701D020200C3831ACA17D8814887A164412888521E" ma:contentTypeVersion="7" ma:contentTypeDescription="Create a new document." ma:contentTypeScope="" ma:versionID="ed1fea5d08807278759d338940aa9e8f">
  <xsd:schema xmlns:xsd="http://www.w3.org/2001/XMLSchema" xmlns:xs="http://www.w3.org/2001/XMLSchema" xmlns:p="http://schemas.microsoft.com/office/2006/metadata/properties" xmlns:ns2="145c5697-5eb5-440b-b2f1-a8273fb59250" targetNamespace="http://schemas.microsoft.com/office/2006/metadata/properties" ma:root="true" ma:fieldsID="174e4b03d57b3d621fa064bbab783e99" ns2:_="">
    <xsd:import namespace="145c5697-5eb5-440b-b2f1-a8273fb59250"/>
    <xsd:element name="properties">
      <xsd:complexType>
        <xsd:sequence>
          <xsd:element name="documentManagement">
            <xsd:complexType>
              <xsd:all>
                <xsd:element ref="ns2:AssetId" minOccurs="0"/>
                <xsd:element ref="ns2:AuthoringAssetId" minOccurs="0"/>
                <xsd:element ref="ns2:AssetType" minOccurs="0"/>
                <xsd:element ref="ns2:Markets" minOccurs="0"/>
                <xsd:element ref="ns2:NumericAssetId" minOccurs="0"/>
                <xsd:element ref="ns2:AppV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5c5697-5eb5-440b-b2f1-a8273fb59250" elementFormDefault="qualified">
    <xsd:import namespace="http://schemas.microsoft.com/office/2006/documentManagement/types"/>
    <xsd:import namespace="http://schemas.microsoft.com/office/infopath/2007/PartnerControls"/>
    <xsd:element name="AssetId" ma:index="8" nillable="true" ma:displayName="AssetId" ma:indexed="true" ma:internalName="AssetId" ma:readOnly="false">
      <xsd:simpleType>
        <xsd:restriction base="dms:Text"/>
      </xsd:simpleType>
    </xsd:element>
    <xsd:element name="AuthoringAssetId" ma:index="9" nillable="true" ma:displayName="AuthoringAssetId" ma:indexed="true" ma:internalName="AuthoringAssetId" ma:readOnly="false">
      <xsd:simpleType>
        <xsd:restriction base="dms:Text"/>
      </xsd:simpleType>
    </xsd:element>
    <xsd:element name="AssetType" ma:index="10" nillable="true" ma:displayName="AssetType" ma:internalName="AssetType" ma:readOnly="false">
      <xsd:simpleType>
        <xsd:restriction base="dms:Text"/>
      </xsd:simpleType>
    </xsd:element>
    <xsd:element name="Markets" ma:index="11" nillable="true" ma:displayName="Markets" ma:internalName="Markets" ma:readOnly="false">
      <xsd:simpleType>
        <xsd:restriction base="dms:Text"/>
      </xsd:simpleType>
    </xsd:element>
    <xsd:element name="NumericAssetId" ma:index="12" nillable="true" ma:displayName="NumericAssetId" ma:indexed="true" ma:internalName="NumericAssetId" ma:readOnly="false">
      <xsd:simpleType>
        <xsd:restriction base="dms:Unknown"/>
      </xsd:simpleType>
    </xsd:element>
    <xsd:element name="AppVer" ma:index="13" nillable="true" ma:displayName="AppVer" ma:internalName="AppVer" ma:readOnly="fals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39C74C16-2932-4195-A4C2-99FEBAFD88BE}">
  <ds:schemaRefs>
    <ds:schemaRef ds:uri="http://purl.org/dc/terms/"/>
    <ds:schemaRef ds:uri="http://schemas.microsoft.com/office/2006/documentManagement/types"/>
    <ds:schemaRef ds:uri="http://schemas.openxmlformats.org/package/2006/metadata/core-properties"/>
    <ds:schemaRef ds:uri="http://www.w3.org/XML/1998/namespace"/>
    <ds:schemaRef ds:uri="http://purl.org/dc/elements/1.1/"/>
    <ds:schemaRef ds:uri="http://schemas.microsoft.com/office/infopath/2007/PartnerControls"/>
    <ds:schemaRef ds:uri="http://schemas.microsoft.com/office/2006/metadata/properties"/>
    <ds:schemaRef ds:uri="145c5697-5eb5-440b-b2f1-a8273fb59250"/>
    <ds:schemaRef ds:uri="http://purl.org/dc/dcmitype/"/>
  </ds:schemaRefs>
</ds:datastoreItem>
</file>

<file path=customXml/itemProps2.xml><?xml version="1.0" encoding="utf-8"?>
<ds:datastoreItem xmlns:ds="http://schemas.openxmlformats.org/officeDocument/2006/customXml" ds:itemID="{7C760A34-2D6F-4BD2-831A-00EE840B70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5c5697-5eb5-440b-b2f1-a8273fb5925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3ED3ACE8-CAC3-4310-84D9-D9A976B118E5}">
  <ds:schemaRefs>
    <ds:schemaRef ds:uri="http://schemas.microsoft.com/sharepoint/v3/contenttype/forms"/>
  </ds:schemaRefs>
</ds:datastoreItem>
</file>

<file path=customXml/itemProps4.xml><?xml version="1.0" encoding="utf-8"?>
<ds:datastoreItem xmlns:ds="http://schemas.openxmlformats.org/officeDocument/2006/customXml" ds:itemID="{6F032993-4486-484D-9210-AFE81438B6AD}">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TS001090295</Template>
  <TotalTime>20965</TotalTime>
  <Words>2078</Words>
  <Application>Microsoft Office PowerPoint</Application>
  <PresentationFormat>On-screen Show (4:3)</PresentationFormat>
  <Paragraphs>426</Paragraphs>
  <Slides>35</Slides>
  <Notes>31</Notes>
  <HiddenSlides>0</HiddenSlides>
  <MMClips>0</MMClips>
  <ScaleCrop>false</ScaleCrop>
  <HeadingPairs>
    <vt:vector size="4" baseType="variant">
      <vt:variant>
        <vt:lpstr>Theme</vt:lpstr>
      </vt:variant>
      <vt:variant>
        <vt:i4>2</vt:i4>
      </vt:variant>
      <vt:variant>
        <vt:lpstr>Slide Titles</vt:lpstr>
      </vt:variant>
      <vt:variant>
        <vt:i4>35</vt:i4>
      </vt:variant>
    </vt:vector>
  </HeadingPairs>
  <TitlesOfParts>
    <vt:vector size="37" baseType="lpstr">
      <vt:lpstr>TS001090295</vt:lpstr>
      <vt:lpstr>1_TS001090295</vt:lpstr>
      <vt:lpstr>PowerPoint Presentation</vt:lpstr>
      <vt:lpstr>PowerPoint Presentation</vt:lpstr>
      <vt:lpstr>PowerPoint Presentation</vt:lpstr>
      <vt:lpstr>PowerPoint Presentation</vt:lpstr>
      <vt:lpst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Barriers to self-care (from &gt; 3100 references)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by Applying Human Factors  Engineering &amp; Psychology</dc:title>
  <dc:creator>Rich</dc:creator>
  <cp:lastModifiedBy>Rich Holden</cp:lastModifiedBy>
  <cp:revision>367</cp:revision>
  <cp:lastPrinted>1601-01-01T00:00:00Z</cp:lastPrinted>
  <dcterms:created xsi:type="dcterms:W3CDTF">2013-11-06T15:55:58Z</dcterms:created>
  <dcterms:modified xsi:type="dcterms:W3CDTF">2014-03-11T06:17:51Z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arkets">
    <vt:lpwstr/>
  </property>
  <property fmtid="{D5CDD505-2E9C-101B-9397-08002B2CF9AE}" pid="3" name="AssetType">
    <vt:lpwstr>TP</vt:lpwstr>
  </property>
  <property fmtid="{D5CDD505-2E9C-101B-9397-08002B2CF9AE}" pid="4" name="BugNumber">
    <vt:lpwstr>457894L</vt:lpwstr>
  </property>
  <property fmtid="{D5CDD505-2E9C-101B-9397-08002B2CF9AE}" pid="5" name="TPInstallLocation">
    <vt:lpwstr>{Document Themes}</vt:lpwstr>
  </property>
  <property fmtid="{D5CDD505-2E9C-101B-9397-08002B2CF9AE}" pid="6" name="PrimaryImageGen">
    <vt:lpwstr>1</vt:lpwstr>
  </property>
  <property fmtid="{D5CDD505-2E9C-101B-9397-08002B2CF9AE}" pid="7" name="display_urn:schemas-microsoft-com:office:office#APAuthor">
    <vt:lpwstr>REDMOND\cynvey</vt:lpwstr>
  </property>
  <property fmtid="{D5CDD505-2E9C-101B-9397-08002B2CF9AE}" pid="8" name="APAuthor">
    <vt:lpwstr>191</vt:lpwstr>
  </property>
  <property fmtid="{D5CDD505-2E9C-101B-9397-08002B2CF9AE}" pid="9" name="Milestone">
    <vt:lpwstr>Continuous</vt:lpwstr>
  </property>
  <property fmtid="{D5CDD505-2E9C-101B-9397-08002B2CF9AE}" pid="10" name="TPAppVersion">
    <vt:lpwstr>11</vt:lpwstr>
  </property>
  <property fmtid="{D5CDD505-2E9C-101B-9397-08002B2CF9AE}" pid="11" name="TPCommandLine">
    <vt:lpwstr>{PP} {FilePath}</vt:lpwstr>
  </property>
  <property fmtid="{D5CDD505-2E9C-101B-9397-08002B2CF9AE}" pid="12" name="AssetId">
    <vt:lpwstr>TS001090295</vt:lpwstr>
  </property>
  <property fmtid="{D5CDD505-2E9C-101B-9397-08002B2CF9AE}" pid="13" name="IsSearchable">
    <vt:lpwstr>0</vt:lpwstr>
  </property>
  <property fmtid="{D5CDD505-2E9C-101B-9397-08002B2CF9AE}" pid="14" name="NumericId">
    <vt:lpwstr>-1.00000000000000</vt:lpwstr>
  </property>
  <property fmtid="{D5CDD505-2E9C-101B-9397-08002B2CF9AE}" pid="15" name="PublishTargets">
    <vt:lpwstr>OfficeOnline</vt:lpwstr>
  </property>
  <property fmtid="{D5CDD505-2E9C-101B-9397-08002B2CF9AE}" pid="16" name="TPLaunchHelpLinkType">
    <vt:lpwstr>Template</vt:lpwstr>
  </property>
  <property fmtid="{D5CDD505-2E9C-101B-9397-08002B2CF9AE}" pid="17" name="TPFriendlyName">
    <vt:lpwstr>Focused senses design template</vt:lpwstr>
  </property>
  <property fmtid="{D5CDD505-2E9C-101B-9397-08002B2CF9AE}" pid="18" name="display_urn:schemas-microsoft-com:office:office#APEditor">
    <vt:lpwstr>REDMOND\v-luannv</vt:lpwstr>
  </property>
  <property fmtid="{D5CDD505-2E9C-101B-9397-08002B2CF9AE}" pid="19" name="APEditor">
    <vt:lpwstr>92</vt:lpwstr>
  </property>
  <property fmtid="{D5CDD505-2E9C-101B-9397-08002B2CF9AE}" pid="20" name="Provider">
    <vt:lpwstr>EY001077968</vt:lpwstr>
  </property>
  <property fmtid="{D5CDD505-2E9C-101B-9397-08002B2CF9AE}" pid="21" name="SourceTitle">
    <vt:lpwstr>Focused senses design template</vt:lpwstr>
  </property>
  <property fmtid="{D5CDD505-2E9C-101B-9397-08002B2CF9AE}" pid="22" name="TPApplication">
    <vt:lpwstr>PowerPoint</vt:lpwstr>
  </property>
  <property fmtid="{D5CDD505-2E9C-101B-9397-08002B2CF9AE}" pid="23" name="TPLaunchHelpLink">
    <vt:lpwstr/>
  </property>
  <property fmtid="{D5CDD505-2E9C-101B-9397-08002B2CF9AE}" pid="24" name="TemplateType">
    <vt:lpwstr>Presentations</vt:lpwstr>
  </property>
  <property fmtid="{D5CDD505-2E9C-101B-9397-08002B2CF9AE}" pid="25" name="OpenTemplate">
    <vt:lpwstr>1</vt:lpwstr>
  </property>
  <property fmtid="{D5CDD505-2E9C-101B-9397-08002B2CF9AE}" pid="26" name="UACurrentWords">
    <vt:lpwstr>0</vt:lpwstr>
  </property>
  <property fmtid="{D5CDD505-2E9C-101B-9397-08002B2CF9AE}" pid="27" name="UALocRecommendation">
    <vt:lpwstr>Localize</vt:lpwstr>
  </property>
  <property fmtid="{D5CDD505-2E9C-101B-9397-08002B2CF9AE}" pid="28" name="Applications">
    <vt:lpwstr>79;#Template 12;#64;#PowerPoint 2003;#66;#PowerPoint - Design Templt 2003;#67;#PowerPoint - Design Templt 12;#65;#Microsoft Office PowerPoint 2007;#184;#Office 2000;#182;#Office XP</vt:lpwstr>
  </property>
  <property fmtid="{D5CDD505-2E9C-101B-9397-08002B2CF9AE}" pid="29" name="TemplateStatus">
    <vt:lpwstr>Complete</vt:lpwstr>
  </property>
  <property fmtid="{D5CDD505-2E9C-101B-9397-08002B2CF9AE}" pid="30" name="ContentTypeId">
    <vt:lpwstr>0x0101006025706CF4CD034688BEBAE97A2E701D020200C3831ACA17D8814887A164412888521E</vt:lpwstr>
  </property>
  <property fmtid="{D5CDD505-2E9C-101B-9397-08002B2CF9AE}" pid="31" name="IsDeleted">
    <vt:lpwstr>0</vt:lpwstr>
  </property>
  <property fmtid="{D5CDD505-2E9C-101B-9397-08002B2CF9AE}" pid="32" name="ShowIn">
    <vt:lpwstr>Show everywhere</vt:lpwstr>
  </property>
  <property fmtid="{D5CDD505-2E9C-101B-9397-08002B2CF9AE}" pid="33" name="UANotes">
    <vt:lpwstr>June 2003 retrofit. 457894L</vt:lpwstr>
  </property>
  <property fmtid="{D5CDD505-2E9C-101B-9397-08002B2CF9AE}" pid="34" name="PublishStatusLookup">
    <vt:lpwstr>259075</vt:lpwstr>
  </property>
  <property fmtid="{D5CDD505-2E9C-101B-9397-08002B2CF9AE}" pid="35" name="TPClientViewer">
    <vt:lpwstr>Microsoft Office PowerPoint</vt:lpwstr>
  </property>
  <property fmtid="{D5CDD505-2E9C-101B-9397-08002B2CF9AE}" pid="36" name="TPComponent">
    <vt:lpwstr>PPTFiles</vt:lpwstr>
  </property>
  <property fmtid="{D5CDD505-2E9C-101B-9397-08002B2CF9AE}" pid="37" name="TPNamespace">
    <vt:lpwstr>POWERPNT</vt:lpwstr>
  </property>
  <property fmtid="{D5CDD505-2E9C-101B-9397-08002B2CF9AE}" pid="38" name="APTrustLevel">
    <vt:lpwstr>1.00000000000000</vt:lpwstr>
  </property>
  <property fmtid="{D5CDD505-2E9C-101B-9397-08002B2CF9AE}" pid="39" name="TrustLevel">
    <vt:lpwstr>Microsoft Managed Content</vt:lpwstr>
  </property>
  <property fmtid="{D5CDD505-2E9C-101B-9397-08002B2CF9AE}" pid="40" name="Content Type">
    <vt:lpwstr>OOFile</vt:lpwstr>
  </property>
  <property fmtid="{D5CDD505-2E9C-101B-9397-08002B2CF9AE}" pid="41" name="AuthoringAssetId">
    <vt:lpwstr>TP001090295</vt:lpwstr>
  </property>
  <property fmtid="{D5CDD505-2E9C-101B-9397-08002B2CF9AE}" pid="42" name="NumericAssetId">
    <vt:lpwstr/>
  </property>
  <property fmtid="{D5CDD505-2E9C-101B-9397-08002B2CF9AE}" pid="43" name="AppVer">
    <vt:lpwstr/>
  </property>
</Properties>
</file>