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9"/>
  </p:handoutMasterIdLst>
  <p:sldIdLst>
    <p:sldId id="256" r:id="rId2"/>
    <p:sldId id="257" r:id="rId3"/>
    <p:sldId id="259" r:id="rId4"/>
    <p:sldId id="262" r:id="rId5"/>
    <p:sldId id="258" r:id="rId6"/>
    <p:sldId id="263" r:id="rId7"/>
    <p:sldId id="264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33630D5-53F2-42C5-A6CE-68A53FAC548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CAF0BD2-9204-4188-8A3A-9047900D8E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3851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10C64F9-D18A-4983-A978-B726AF15B5D4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A1DDBB6-9AF7-42DF-A8A6-AC94171CCA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Health Systems Leaders Panel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2013 Wisconsin Health Improvement and Research Partnerships Forum</a:t>
            </a:r>
          </a:p>
          <a:p>
            <a:r>
              <a:rPr lang="en-US" dirty="0" smtClean="0"/>
              <a:t>September 13,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970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Bruce Van Cleave, MD, Chief Clinical </a:t>
            </a:r>
            <a:r>
              <a:rPr lang="en-US" dirty="0" smtClean="0"/>
              <a:t>Officer         </a:t>
            </a:r>
            <a:r>
              <a:rPr lang="en-US" dirty="0"/>
              <a:t>Aurora Health </a:t>
            </a:r>
            <a:r>
              <a:rPr lang="en-US" dirty="0" smtClean="0"/>
              <a:t>Care </a:t>
            </a:r>
          </a:p>
          <a:p>
            <a:r>
              <a:rPr lang="en-US" dirty="0" smtClean="0"/>
              <a:t>Adam H. Balin, MD, Medical Director Primary Care Western Region,                                                               Dean </a:t>
            </a:r>
            <a:r>
              <a:rPr lang="en-US" dirty="0"/>
              <a:t>Health </a:t>
            </a:r>
            <a:r>
              <a:rPr lang="en-US" dirty="0" smtClean="0"/>
              <a:t>Systems</a:t>
            </a:r>
          </a:p>
          <a:p>
            <a:r>
              <a:rPr lang="en-US" dirty="0" smtClean="0"/>
              <a:t>Bill </a:t>
            </a:r>
            <a:r>
              <a:rPr lang="en-US" dirty="0"/>
              <a:t>Priest, Chief Administrative </a:t>
            </a:r>
            <a:r>
              <a:rPr lang="en-US" dirty="0" smtClean="0"/>
              <a:t>Officer                       Mayo </a:t>
            </a:r>
            <a:r>
              <a:rPr lang="en-US" dirty="0"/>
              <a:t>Clinic Health </a:t>
            </a:r>
            <a:r>
              <a:rPr lang="en-US" dirty="0" smtClean="0"/>
              <a:t>Systems </a:t>
            </a:r>
            <a:r>
              <a:rPr lang="en-US" dirty="0"/>
              <a:t> 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Panelists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641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Promote an active dialogue between Forum attendees and the leaders of Wisconsin health systems surrounding issues of :</a:t>
            </a:r>
          </a:p>
          <a:p>
            <a:pPr lvl="1"/>
            <a:r>
              <a:rPr lang="en-US" dirty="0" smtClean="0"/>
              <a:t>mutual cooperation and </a:t>
            </a:r>
          </a:p>
          <a:p>
            <a:pPr lvl="1"/>
            <a:r>
              <a:rPr lang="en-US" dirty="0" smtClean="0"/>
              <a:t>collaboration in health research and practice.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6581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E1AE36B9-CD0D-4BEF-8BA0-C8F2B346357A}" type="slidenum">
              <a:rPr lang="en-US"/>
              <a:pPr algn="ctr">
                <a:defRPr/>
              </a:pPr>
              <a:t>4</a:t>
            </a:fld>
            <a:endParaRPr lang="en-US"/>
          </a:p>
        </p:txBody>
      </p:sp>
      <p:pic>
        <p:nvPicPr>
          <p:cNvPr id="2051" name="Picture 2" descr="wis map with patient service markets superimposed NEW ZIPS JAN 2010 ALL TE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384175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2895600" y="152400"/>
            <a:ext cx="36576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80008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sz="1700" b="1" dirty="0" smtClean="0">
                <a:solidFill>
                  <a:schemeClr val="bg1"/>
                </a:solidFill>
                <a:latin typeface="Arial" charset="0"/>
              </a:rPr>
              <a:t>Aurora </a:t>
            </a:r>
            <a:r>
              <a:rPr lang="en-US" sz="1700" b="1" dirty="0">
                <a:solidFill>
                  <a:schemeClr val="bg1"/>
                </a:solidFill>
                <a:latin typeface="Arial" charset="0"/>
              </a:rPr>
              <a:t>Health Care at a Glance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953000" y="2590800"/>
            <a:ext cx="4038600" cy="373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800080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lvl="1">
              <a:buSzPts val="1800"/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073771"/>
                </a:solidFill>
                <a:latin typeface="Arial" pitchFamily="34" charset="0"/>
              </a:rPr>
              <a:t>Private, not-for-profit integrated health care provider</a:t>
            </a:r>
          </a:p>
          <a:p>
            <a:pPr lvl="1">
              <a:buSzPts val="1800"/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073771"/>
                </a:solidFill>
                <a:latin typeface="Arial" pitchFamily="34" charset="0"/>
              </a:rPr>
              <a:t>31 counties, 90 communities</a:t>
            </a:r>
          </a:p>
          <a:p>
            <a:pPr lvl="1">
              <a:buSzPts val="1800"/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073771"/>
                </a:solidFill>
                <a:latin typeface="Arial" pitchFamily="34" charset="0"/>
              </a:rPr>
              <a:t>15 hospitals</a:t>
            </a:r>
          </a:p>
          <a:p>
            <a:pPr lvl="1">
              <a:buSzPts val="1800"/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073771"/>
                </a:solidFill>
                <a:latin typeface="Arial" pitchFamily="34" charset="0"/>
              </a:rPr>
              <a:t>159 clinic sites</a:t>
            </a:r>
          </a:p>
          <a:p>
            <a:pPr lvl="1">
              <a:buSzPts val="1800"/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073771"/>
                </a:solidFill>
                <a:latin typeface="Arial" pitchFamily="34" charset="0"/>
              </a:rPr>
              <a:t>70 retail pharmacies</a:t>
            </a:r>
          </a:p>
          <a:p>
            <a:pPr lvl="1">
              <a:buSzPts val="1800"/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073771"/>
                </a:solidFill>
                <a:latin typeface="Arial" pitchFamily="34" charset="0"/>
              </a:rPr>
              <a:t>30,000 caregivers - including 1,500 employed physicians </a:t>
            </a:r>
          </a:p>
          <a:p>
            <a:pPr lvl="1">
              <a:buSzPts val="1800"/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073771"/>
                </a:solidFill>
                <a:latin typeface="Arial" pitchFamily="34" charset="0"/>
              </a:rPr>
              <a:t>Largest homecare organization in Wisconsin </a:t>
            </a:r>
          </a:p>
          <a:p>
            <a:pPr lvl="1">
              <a:buSzPts val="1800"/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073771"/>
                </a:solidFill>
                <a:latin typeface="Arial" pitchFamily="34" charset="0"/>
              </a:rPr>
              <a:t>More than 1.2 million unique patients </a:t>
            </a:r>
          </a:p>
          <a:p>
            <a:pPr lvl="1">
              <a:buSzPts val="1800"/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073771"/>
                </a:solidFill>
                <a:latin typeface="Arial" pitchFamily="34" charset="0"/>
              </a:rPr>
              <a:t>7.8 million patient encounters</a:t>
            </a:r>
          </a:p>
          <a:p>
            <a:pPr lvl="1">
              <a:buSzPts val="1800"/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073771"/>
                </a:solidFill>
                <a:latin typeface="Arial" pitchFamily="34" charset="0"/>
              </a:rPr>
              <a:t>$4.1 billion in annual revenue  </a:t>
            </a:r>
          </a:p>
          <a:p>
            <a:pPr>
              <a:defRPr/>
            </a:pPr>
            <a:endParaRPr lang="en-US" sz="105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670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40" t="1867" r="961" b="2267"/>
          <a:stretch/>
        </p:blipFill>
        <p:spPr>
          <a:xfrm>
            <a:off x="336332" y="128016"/>
            <a:ext cx="8467344" cy="65745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62600" y="128016"/>
            <a:ext cx="324107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65 Clinics</a:t>
            </a:r>
          </a:p>
          <a:p>
            <a:r>
              <a:rPr lang="en-US" dirty="0" smtClean="0"/>
              <a:t>786 Providers </a:t>
            </a:r>
          </a:p>
          <a:p>
            <a:r>
              <a:rPr lang="en-US" dirty="0" smtClean="0"/>
              <a:t>~ 1 Mil Ambulatory Visits/year</a:t>
            </a:r>
          </a:p>
        </p:txBody>
      </p:sp>
    </p:spTree>
    <p:extLst>
      <p:ext uri="{BB962C8B-B14F-4D97-AF65-F5344CB8AC3E}">
        <p14:creationId xmlns:p14="http://schemas.microsoft.com/office/powerpoint/2010/main" xmlns="" val="83440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000" y="0"/>
            <a:ext cx="885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9080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</a:t>
            </a:r>
            <a:r>
              <a:rPr lang="en-US" smtClean="0"/>
              <a:t>&amp; Discussion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5830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60</TotalTime>
  <Words>153</Words>
  <Application>Microsoft Office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Waveform</vt:lpstr>
      <vt:lpstr>Health Systems Leaders Panel</vt:lpstr>
      <vt:lpstr>Our Panelists</vt:lpstr>
      <vt:lpstr>Goal</vt:lpstr>
      <vt:lpstr>Slide 4</vt:lpstr>
      <vt:lpstr>Slide 5</vt:lpstr>
      <vt:lpstr>Slide 6</vt:lpstr>
      <vt:lpstr>Questions &amp; Discussion</vt:lpstr>
    </vt:vector>
  </TitlesOfParts>
  <Company>UW Medical Foundation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systems panel</dc:title>
  <dc:creator>MAB345</dc:creator>
  <cp:lastModifiedBy>Melody</cp:lastModifiedBy>
  <cp:revision>6</cp:revision>
  <cp:lastPrinted>2013-09-11T15:53:06Z</cp:lastPrinted>
  <dcterms:created xsi:type="dcterms:W3CDTF">2013-09-10T17:15:51Z</dcterms:created>
  <dcterms:modified xsi:type="dcterms:W3CDTF">2013-09-12T02:27:27Z</dcterms:modified>
</cp:coreProperties>
</file>