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sldIdLst>
    <p:sldId id="291" r:id="rId3"/>
    <p:sldId id="256" r:id="rId4"/>
    <p:sldId id="257" r:id="rId5"/>
    <p:sldId id="259" r:id="rId6"/>
    <p:sldId id="258" r:id="rId7"/>
    <p:sldId id="260" r:id="rId8"/>
    <p:sldId id="281" r:id="rId9"/>
    <p:sldId id="261" r:id="rId10"/>
    <p:sldId id="268" r:id="rId11"/>
    <p:sldId id="270" r:id="rId12"/>
    <p:sldId id="269" r:id="rId13"/>
    <p:sldId id="272" r:id="rId14"/>
    <p:sldId id="262" r:id="rId15"/>
    <p:sldId id="266" r:id="rId16"/>
    <p:sldId id="276" r:id="rId17"/>
    <p:sldId id="267" r:id="rId18"/>
    <p:sldId id="278" r:id="rId19"/>
    <p:sldId id="271" r:id="rId20"/>
    <p:sldId id="264" r:id="rId21"/>
    <p:sldId id="273" r:id="rId22"/>
    <p:sldId id="265" r:id="rId23"/>
    <p:sldId id="279" r:id="rId24"/>
    <p:sldId id="282" r:id="rId25"/>
    <p:sldId id="274" r:id="rId26"/>
    <p:sldId id="280" r:id="rId27"/>
    <p:sldId id="275" r:id="rId28"/>
    <p:sldId id="283" r:id="rId29"/>
    <p:sldId id="277" r:id="rId30"/>
    <p:sldId id="284" r:id="rId31"/>
    <p:sldId id="285" r:id="rId32"/>
    <p:sldId id="290" r:id="rId33"/>
    <p:sldId id="289" r:id="rId34"/>
    <p:sldId id="286" r:id="rId35"/>
    <p:sldId id="287" r:id="rId36"/>
    <p:sldId id="288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6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3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659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98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376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42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6171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73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73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2825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38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42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41EB-813C-458F-A390-73BB0AA4E9F8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C005-29E5-4025-BDBF-8D8CA17A1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defTabSz="914400"/>
            <a:fld id="{E3D741EB-813C-458F-A390-73BB0AA4E9F8}" type="datetimeFigureOut">
              <a:rPr lang="en-US" smtClean="0"/>
              <a:pPr defTabSz="914400"/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defTabSz="91440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defTabSz="914400"/>
            <a:fld id="{28A1C005-29E5-4025-BDBF-8D8CA17A10A5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0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WREN’s 2014 Convocation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Glacier Canyon Lodge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Wilderness Hotel &amp; Resort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i="1" dirty="0">
                <a:solidFill>
                  <a:schemeClr val="tx1"/>
                </a:solidFill>
              </a:rPr>
              <a:t>Wisconsin Dells, WI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i="1" dirty="0">
                <a:solidFill>
                  <a:schemeClr val="tx1"/>
                </a:solidFill>
              </a:rPr>
              <a:t>September </a:t>
            </a:r>
            <a:r>
              <a:rPr lang="en-US" b="1" i="1" dirty="0" smtClean="0">
                <a:solidFill>
                  <a:schemeClr val="tx1"/>
                </a:solidFill>
              </a:rPr>
              <a:t>17-19, 2014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S:\Special Shares\WREN\Conferences\WREN\Convocation\2014 Convocation\LOGO\2014 WREN Forum Logo final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49" b="37711"/>
          <a:stretch/>
        </p:blipFill>
        <p:spPr bwMode="auto">
          <a:xfrm>
            <a:off x="609600" y="838200"/>
            <a:ext cx="7332133" cy="2438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53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67677" y="1021263"/>
            <a:ext cx="9144000" cy="164149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PBRNs: Past, Present and Future</a:t>
            </a:r>
            <a:endParaRPr lang="en-US" sz="6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77615" y="3376322"/>
            <a:ext cx="9134062" cy="18450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John Hickner, MD, MSc</a:t>
            </a:r>
          </a:p>
          <a:p>
            <a:pPr algn="ctr"/>
            <a:r>
              <a:rPr lang="en-US" dirty="0" smtClean="0"/>
              <a:t>Chair, Family Medicine</a:t>
            </a:r>
          </a:p>
          <a:p>
            <a:pPr algn="ctr"/>
            <a:r>
              <a:rPr lang="en-US" dirty="0" smtClean="0"/>
              <a:t>University of Illinois at Chicago</a:t>
            </a:r>
          </a:p>
          <a:p>
            <a:pPr algn="ctr"/>
            <a:r>
              <a:rPr lang="en-US" dirty="0" smtClean="0"/>
              <a:t>School of 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Past</a:t>
            </a:r>
          </a:p>
          <a:p>
            <a:r>
              <a:rPr lang="en-US" dirty="0" smtClean="0"/>
              <a:t>Present</a:t>
            </a:r>
          </a:p>
          <a:p>
            <a:r>
              <a:rPr lang="en-US" dirty="0" smtClean="0"/>
              <a:t>Future</a:t>
            </a:r>
          </a:p>
          <a:p>
            <a:r>
              <a:rPr lang="en-US" dirty="0" smtClean="0"/>
              <a:t>Context and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Times They Are A Changin’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en-US" dirty="0" smtClean="0"/>
              <a:t>Come </a:t>
            </a:r>
            <a:r>
              <a:rPr lang="en-US" altLang="en-US" dirty="0"/>
              <a:t>gather 'round people</a:t>
            </a:r>
            <a:br>
              <a:rPr lang="en-US" altLang="en-US" dirty="0"/>
            </a:br>
            <a:r>
              <a:rPr lang="en-US" altLang="en-US" dirty="0"/>
              <a:t>Wherever you roam</a:t>
            </a:r>
            <a:br>
              <a:rPr lang="en-US" altLang="en-US" dirty="0"/>
            </a:br>
            <a:r>
              <a:rPr lang="en-US" altLang="en-US" dirty="0"/>
              <a:t>And admit that the waters</a:t>
            </a:r>
            <a:br>
              <a:rPr lang="en-US" altLang="en-US" dirty="0"/>
            </a:br>
            <a:r>
              <a:rPr lang="en-US" altLang="en-US" dirty="0"/>
              <a:t>Around you have grown</a:t>
            </a:r>
            <a:br>
              <a:rPr lang="en-US" altLang="en-US" dirty="0"/>
            </a:br>
            <a:r>
              <a:rPr lang="en-US" altLang="en-US" dirty="0"/>
              <a:t>And accept it that soon</a:t>
            </a:r>
            <a:br>
              <a:rPr lang="en-US" altLang="en-US" dirty="0"/>
            </a:br>
            <a:r>
              <a:rPr lang="en-US" altLang="en-US" dirty="0"/>
              <a:t>You'll be drenched to the bone.</a:t>
            </a:r>
            <a:br>
              <a:rPr lang="en-US" altLang="en-US" dirty="0"/>
            </a:br>
            <a:r>
              <a:rPr lang="en-US" altLang="en-US" dirty="0"/>
              <a:t>If your time to you</a:t>
            </a:r>
            <a:br>
              <a:rPr lang="en-US" altLang="en-US" dirty="0"/>
            </a:br>
            <a:r>
              <a:rPr lang="en-US" altLang="en-US" dirty="0"/>
              <a:t>Is worth savin'</a:t>
            </a:r>
            <a:br>
              <a:rPr lang="en-US" altLang="en-US" dirty="0"/>
            </a:br>
            <a:r>
              <a:rPr lang="en-US" altLang="en-US" dirty="0"/>
              <a:t>Then you better start swimmin'</a:t>
            </a:r>
            <a:br>
              <a:rPr lang="en-US" altLang="en-US" dirty="0"/>
            </a:br>
            <a:r>
              <a:rPr lang="en-US" altLang="en-US" dirty="0"/>
              <a:t>Or you'll sink like a stone</a:t>
            </a:r>
            <a:br>
              <a:rPr lang="en-US" altLang="en-US" dirty="0"/>
            </a:br>
            <a:r>
              <a:rPr lang="en-US" altLang="en-US" dirty="0"/>
              <a:t>For the times they are a-changin'</a:t>
            </a:r>
            <a:r>
              <a:rPr lang="en-US" altLang="en-US" sz="32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0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253" y="663395"/>
            <a:ext cx="7617116" cy="570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2443" y="15113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PBRNs Past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74973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mas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74" y="517725"/>
            <a:ext cx="8862586" cy="589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58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GP pioneers of practice based research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Sir James Mackenzie (1853-1925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Discovered PVCs</a:t>
            </a:r>
            <a:endParaRPr lang="en-US" altLang="en-US" dirty="0"/>
          </a:p>
          <a:p>
            <a:r>
              <a:rPr lang="en-US" altLang="en-US" dirty="0"/>
              <a:t>Will Pickles (1885-1969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i="1" dirty="0" smtClean="0"/>
              <a:t>Epidemiology in Country Practice</a:t>
            </a:r>
            <a:endParaRPr lang="en-US" altLang="en-US" i="1" dirty="0"/>
          </a:p>
          <a:p>
            <a:r>
              <a:rPr lang="en-US" altLang="en-US" dirty="0"/>
              <a:t>John </a:t>
            </a:r>
            <a:r>
              <a:rPr lang="en-US" altLang="en-US" dirty="0" smtClean="0"/>
              <a:t>Fry (1922-1994)</a:t>
            </a:r>
          </a:p>
          <a:p>
            <a:pPr lvl="1"/>
            <a:r>
              <a:rPr lang="en-US" altLang="en-US" i="1" dirty="0" smtClean="0"/>
              <a:t>Common Diseases</a:t>
            </a:r>
            <a:endParaRPr lang="en-US" altLang="en-US" i="1" dirty="0"/>
          </a:p>
          <a:p>
            <a:r>
              <a:rPr lang="en-US" altLang="en-US" dirty="0"/>
              <a:t>Frances </a:t>
            </a:r>
            <a:r>
              <a:rPr lang="en-US" altLang="en-US" dirty="0" smtClean="0"/>
              <a:t>Huygen (?) </a:t>
            </a:r>
          </a:p>
          <a:p>
            <a:pPr lvl="1"/>
            <a:r>
              <a:rPr lang="en-US" altLang="en-US" i="1" dirty="0" smtClean="0"/>
              <a:t>Family Medicine: The Medical Life History of Families</a:t>
            </a:r>
            <a:endParaRPr lang="en-US" altLang="en-US" i="1" dirty="0"/>
          </a:p>
          <a:p>
            <a:r>
              <a:rPr lang="en-US" altLang="en-US" dirty="0"/>
              <a:t>Curtis </a:t>
            </a:r>
            <a:r>
              <a:rPr lang="en-US" altLang="en-US" dirty="0" smtClean="0"/>
              <a:t>Hames (1920-2005)</a:t>
            </a:r>
          </a:p>
          <a:p>
            <a:pPr lvl="1"/>
            <a:r>
              <a:rPr lang="en-US" altLang="en-US" dirty="0" smtClean="0"/>
              <a:t>Evans County Cardiovascular Studies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1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f/fb/James_Mackenzie_%28cardiologist%29.jpg/640px-James_Mackenzie_%28cardiologist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462" y="690561"/>
            <a:ext cx="4276725" cy="546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Sir James Mackenzie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5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hedales.org.uk/files/dr_pickles_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645" y="1352472"/>
            <a:ext cx="4226116" cy="418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 Pickles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2025" y="330603"/>
            <a:ext cx="6172200" cy="4873625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7156" y="6220820"/>
            <a:ext cx="3652025" cy="38115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sycamorehall.co.uk/files/dr_dumb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31" y="2898182"/>
            <a:ext cx="28956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78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QSERQUExQUFRUWGB0aGBgVGBkXGBoYGBgXHRcaGBgXHCYeHBolHBYWHy8gIycpLCwtFyAxNTAqNSYsLCkBCQoKBQUFDQUFDSkYEhgpKSkpKSkpKSkpKSkpKSkpKSkpKSkpKSkpKSkpKSkpKSkpKSkpKSkpKSkpKSkpKSkpKf/AABEIAREAuAMBIgACEQEDEQH/xAAcAAAABwEBAAAAAAAAAAAAAAAAAgMEBQYHAQj/xABIEAABAwIDBQUECAMFBwQDAAABAgMRACEEEjEFBkFRYRMicZHwBzKBoRQjQlKxwdHhcoKyFSQzYvEWU3OSosLSNEOzwxc1g//EABQBAQAAAAAAAAAAAAAAAAAAAAD/xAAUEQEAAAAAAAAAAAAAAAAAAAAA/9oADAMBAAIRAxEAPwCgOY65M2kTNrW4GbWNM1LnSY9TRXhczHh5Tek0qPC1A7w67Uvmpq2D86cJHq9B3NRVnlRymaIRQJgT8q032fJnDpPNbv8A9FZszc1qHs8R/dkfxO/i1QV72itfXDwHh7oqqpHr18KuntHb+tHgn8D+lU0RQIMqkrBNpEfED9K4s0FpgkxrHy/1oeUUC6UZuPHr+FHKOnC/qPU0RsQTH7U6w97EibfnpQIjCkjQgUsnZSlaJnUjjIAJUeoASSY0il9r7RRh2UqkFZmEzqojW0GBaf3qm7Q208+oKddWspEJzKMJHAJGiR0FBc9hrabxCSXWzaJmPtJN8xmR4DQ6xNadtXazK0MJQ62o3slSTrkHA9a84qSeNKgZYMwfUeFB6w2K5mQkjr1m9+POnj6Dc8a87bm+1N/AoWjKHgYyBZjLe99SPzNbPuJv61tRpZCS263HaNkzAMwpKvtJMawIOo0kJjMZg8yLcr3oyrCOXr9KUdTMzST6Y9cxQN1C/Lp0+HhQrqlSBGnq9Cg81qw6p0/D9aOnBK5DzFNjiI4DxpRvE+r0Egxs9fL5j9adDArGg+Y/WmLOLtThvFa0C/0FfL5j9aTOBX90/L9fU0PpB6+ZrvbkmJMzwP76daAzWz3J9xXy/WtJ3EZKWEg83LfzJ/Ss3RiV6Zj5n9a0PdbHdlhA4rMojPYXUSVpCQOpJA+NBGe0kgLTM6J0BP3+QqituJUJScwGsA/O1Xf2iJDqkxBBSk6yIlyqs0wUiBbpb42igYBQNxJ8Af0ooSPQM/hTr6OU+6Sm/CB+VBLSj9tfmPLSgI24Pjyj9qcNOJF5A+B58baURDB4rXP8Q/8AHrzprtTEKbaJCleJM/l6ighNvbUU+8pSiCASExpE8Pl5Co/LNTewtkB0jOJCr9Yvy8D8q2fdPcfCtALDKc2skkn5mgwhtpcd1JJ89elSmB3ExrsQwtIKcwLgKAQCNJGt9PGvSzOCSm6UJB8BPnUftJqg83bb2A5hV5XOImRp1HnVm9j23hh9ohKvdxADUyR3itJRdPNQA5XvVo9oOzg7hzI7yO8DHA6ifnWX7CxrbL4ccClBFwExJVw1Pj+hoPV60DXh+v703dXIMaUTAYztmW3DbtUIXbmsBVieF646InkKAqBHx/eu1z9f0oUHl9R6+vjejITRB61o6Bf0aB1hvXqadNmm7QHgKcNgedudAsOP40ZCeNEI5H1elW06CNaBVjUT/oPhWj7jD+7o/n/rFZ0gQBcGJ5nh+9aFuUv6hP8A/T/5P2oI/fkfXJjghPyUuq2Exwvwg6VO+0FkqUQNSzA6klYioFK7AX08PX70CS0/nxpMtcfAcJFKLHISb/DlpSRVeNfD4caAxTxOvL4er1Xd4VkACRBMx4VPKVGlo58/U1EYsBeoHT9qCU3GaC1oHTzImty2bZIArDNkYgs9mtLalgJggCOK+Pjaa1PY28roALmExDY55QtI6905vlQXply0QKjNopuaQd2+A0l4HMhXu5ROYzaKr+M2hjnxmSljDtA3UV9ouONkpKRaeNBE73NnsyEx6/1NYpjGCF6a6Vt2LaWpK1KHdiUnWZ048qrOM3bbfeYaQO8coVroT3iBpAEn1cNG9nTC07Lw6FzOUkT90rUU69D8hU88dOvrWhnAASBAAsOQGkeVJuO29fhQBSqFJBz1412g8xrP60ZBomaupoHbChTsK4+vWtR7S/XrjTltceBoHyfX+nnThI5SY9flTJpUn8P3pw276v8AKgdJVIHG09J9DThVx3dS99Fa7DLmClEg8U9qZF+dgb6TF4qkD8P0rR9zSOwQf8p/rVFBG75Ah8Zr9xOlp7yuFVlCp963LqLX/CrJvx/ioPNsf1KqshECeWnrzoEVuRakS6LR8PXjQdVbW3qdPCkEpk8fXOgOty3T4xfr5aVHPX1/fpxqSQmw9D1pUdiG4PMUFk3M2sA822spyqzogi4nKoTJgpPe5cdZrScNu+12ZylRQASEFRKUhI+ymY+VYfhnsjiF3lKgfhx+U1suxMcQ1ZVlC09fyoHmyXv7owqb9qsjocyj+dTDu7mHP1hQiddLTroLT4iqtsd4KwzbI/xULJUn7vevm5C0g8QREyKn1P5IRmKhAEnnx86CN3oeBbyJ1Jj9flSe7ezipCXoUQSQpREd4KOUJB+yB9oWvzomNwKnHEgSSTA8Tb860DBbOCWw3wSgIH8oAB+QoIZwi/yjlSKjfw9ft8KdY5tScwKT640x7W1AsoiK5SAetXKDzjloyUG1j5VInby4MZfLp40Ve8KxqE6cjf50DRA5Usgc7euFEc2u45xQ2OcQefU+VIJxpkEuXGhyk+PoigkUGnDaptUY9tK3+IVTqAMo8iKUZ2+bSlB8UhX43oJZskVo+53+Ajw/711leG3lQbKaaHUpF/lWnblYpBwyTmQABwIAHfX+tAz35V9Yk8kD+pVVVLnj/rHyqf8AaQJiPup0JH2l8qqmGYSB7qif+Kocr6Cg6ka+KvHUxAogX+8fjSDydYCun1i7UTD4RayEpCiSYCQ4okkmwA4kmKCTaauYFvjb1apLZm42Lxd2mSE/fX3ExwgqHe/lBrT9yvZk1hkpW+O1fso5lKUhB4JQkmDH3iNdIq9hNBmGyPYhh0NziVrddINkHK2lRGogZlQTqSAeVQBaWxmwrkpcbOVKhxSq6FCdQqPMKFbW4JNV7e/dNOMZtCXUTkVpY6oJ+6TB6EA85DO8C/i1Jydq8gg/ZabV5KKbfGpbCMLQA44palad46zzA7vl+dMMJvCcOstv5W3QAFpcWhtUc4cUJBjVOYHgTU3u3j2cbiOyS4mWxmIE3gwoIJELKSRmIsnMNSaCwbt7Klfaq0TZPVXE/AH1FWgJorLQSAlIgDQUpQEU0DUdjthtqvEHmIqUrhFBT8ZsVaBbvDwg+XH4UKt6kUKDxst6B19XpFTZTrqfO+lBDg7QE6AjrYEcONPsWAtR4WJIPjz4nwoGTTBMmPjIA8zRc9o/KnmHYC21QDmSZgaZdZ+EH1o3aaJMHTn053oEUMkmwJrqWjrTl1kEwLwPLjz4U1UgzQKOMqSJi3wMTzHClGQICs+WDoJmeYjgR+B6VxzELiDMfL1al3tgv9mXuyUGwRJ4DNpagkmNsOGG3FlSRoZJEcDKr8akEuRb10quvMkJQDcgeU3j51I4UkpE3gyL6W4fOgdKVPwI1rRPY/u92j68SsSGu6iR9sxJ01CY/wCccqzRxUQbmeXgP2r0ZuHsX6LgmGyIUUFa/wCNZBVPhIT/AC0FhQLmjV0UKDiqTBgGjPOBIJJAAEkmwAGpJOgqhP41zbC1MsFSNnpMPPCUqxBGrTXEN81cR5EKnvrtRWNxTTzWVLCCtph5SggKWMvbOg65B3UpIvN096BU97ONhNl1a2VdxmElacsuLKZHeQTCACR2dgJgalSqf7UttpTjG2mkD6PgkllSE2AL7ZC4IsO73RP2kKmbipH2cbxJaxJcAMYpZ7VST9WskqIWGz3mnkntCpF0qT2hSe6kKDbUmjUVNGoBQoUBQChQoUHipCov68aWRiyNDqL+vgKQGtL4ZUqk3i4HM5hQLNPFBChmBP3bTzvrSCVEm031n86WRtRZcBISYBTEACFWMxHAn1MqfRiFiwANwSLX0/WgMwxJuRHqwA/Gg6M5gDvROnK5PyNIOYki370RD+WSDciPXwoLVuP9FjEjGOZcqO4knLKpMkSPeEARrc1d93GC9sN4L7yQHQ2YjuhMjyVI+FUn2f7mJxqlu4hRRh29VAhMnlmVYCBc9RWi7T37wLOGWxhVJPZMKyJQCpGkJBJkGVKEzMyZvQYw27KUzwt+JH408bXAHLn4zSWJxbWdeVMSuUmAAARcRNhJOnDyoA86C0bl4EYraGHbN0hQUscMrfeM9CQB8RXo5oQB0+Y/Wsf9iOwhDuLULklps9BBcI8TlT/Ka2NAtQdza0Ymm6lQo/D8P2qG3yxjnYJYZOV3EqDSVD7CVf4i/wCVPzUKCGx6l7XfUy2opwDKsry0mDiHE6toP+7HE8fKrjh8MhpCUISlCEiAlIgADkBRdmbLbw7KGWhlQ2mEjw4nqTcnrRNsPZcM8scGlq8kE0GE4jZy3Vu4luC45K3G4z5kvALjIffGVSZTqcsp76YXXfoWTEB9kZkOrCezQrKtC3cxbSlQRlgKCVoWkaBMAGYtuCdeRh231PZ2WwqWk9vmAbX2eVBJyKKU95UgJEJBPeChYd0t3g9jmn09xIlxxHBUKVkVYEXdSFQftDMMqs4UGq4VopQlKlFRCQCoxKiBdRgASTew40rXKFAK7UJvHvfhsEmXl94iUto7zivBPAdTA60vu7tv6Wwl4IKMxPdJkiFEXI5gA/HjrQSlCuTQoPFbZOYcKOh0yI1H6zSZNGbVBny8aAqUzUk5ix2TYB7yCfHWQZJ5zTI4hJA7sHmDY/DnxsfhSa1UDzEQEpMC8nja9XTcPZTONKUrEBAgpSJKgVG5JBA4DSdDrWfZjpVv9mOGcONSWyQUgkxy5npJFBrO2F4TAMJC2srSJCJbW4gEybQCASSbm50mmu3t3BiNjuLQypt5SQuFABxXZrzQY4EAwnhIq64mMsqg5b3+VN3dsNIQA4uFEcQR48KDzAlif14Dqel6dFyQEJSCSbfeiIiepirtidykvvLLSW8mclMOOJMEzBHZqGnKov2bbMce2u2zmUlDS1LcCVKCSGdQYNwVhKb8FUG9bt7F+i4Vhkf+2gBXVZu4fioqPxqwoNqRDdqUa0oEMaNDzMfn+R86rWLxWbbGEbJsnDPLH8RUlJ/6QasuNNh4z5VSt9MM424xjmRmXh1QUkwFIXqgk6BQUpIJsFZaC/1C70YlKMHiiucgaWVQCe6UkLsCJI71pHjSuwt5sPjEZmXASPebV3XUK4pcbPeSoafhNIbf2vhcOgnEPNoBmULIJUlQhaQ3dSpBmINxQZl/Yv0hfcxGRrEQlKW+1U0oOLBNkupCczkk5UpBOaQk50pu3sxUXGFu5cqZCWwQkqCChLhGcJBUAt1SRP3OtY1h9ovMB9eF7RGFCx2iYSpTRzALcaSs5kpkBMmwlCVnMEqrfNydmIYwLCGyspKQuXCcx7TvXH2dfd4ddSE7TLbe0Sxh3XQkKKEkhJOUHoTBjyp9Uft7DJcYWhYlK8qVC4kFaQRIvxoK9vBu4y9iC84CVABIglMAEqkEXB75E6gaEVP7GZQ2gNoSEgSYAjjc9SSZJNzTLYe57OFQtCFOqSpZXDigogqABhUSZgG8nrU00yE6D9aA4VQrooUHinNRgs6UQiurF6DpYIExbmK5BoIWRcEjwqy7lbEGNxAbWPq9XFgXAn73MkxP6UC+5+5CsSC85mSykEyBdccp4Tab1re4O6acK2tf2nLHjYEkfMq8hS6NkJahMhLSfdQmQABoPCpU7QSEwmI4RQN9tbS7OO445FyltOY+J6f6mwNMcJimccoBxtQ4oSqQoA6qV14R4G8iHWPlSVQqJ48Z4R1qu7nYbFNurLozFxRJObNCcqAm8DTKeHHjc0DvC4ttt5SW0jIHSgE3PcDc/NR8qivYXs4qxu0MQeBLYPVbilq/oT50vtDBhgwkkj6Qs265JBPQgj4VOexvAFGDWsiO1fdWOozZf+yg0WK4DRhXaBB86DnNN0NiSCAUqEEESCDOoPDUfGlcYo8BJFwOfT4iRR0AKAI0It+IoK1tD2Y4F5WZTZB4ZTp0TmBIHQEDpTrZW4GBw3ebw6M4vnWApU+JqfQqlDQYVvdsl/C7WllCi3inEqSpKc+Rx36tYUCcpQopVmQuykkiQUyNyYaCUhIFgABHIWFVneDYfaY3Z7w0bccCuBI7MrR4gLaBg9DwvaQKDtcNdoGgIBRqBrlB2aFJIc7yk8RB+Bkfik0KDzj7OvZy9iSMQpCezHuBz7Z5gfdH6RV12j7J2liyUNk3I+z4ATa/GBH46lhsKlCQEgAJEACwA6DgKoHtY3PxGISl7BuOJdAyrQlwoC0HwIGYEx1BoMC27hEN4h1CCMqVEd0lQBFlAKNyAZvVz9lDBD3AockHxSM37dJp9up7EnniVYsqYSNAIKifMwKXwuE/sPaPYvQrDvj6t4iCjhflB7quhSrmCFo3w3gQw0VKXltpqSrkBzrJv/yJigolJQBwGWY+M0/9qGKKsQgcgTH80f8AaapimiIJBEiRNpEkSOYkEeINBc9i774px4Z8QlM2SFIRlk8ASkwb6mPGtV2M47lB7VMxKu4kHw0t5VgOCaCjEXjTWTeAI52EfOtB2ftVbazCuACjwJCRmPW4NBP714nIyT91ZUTpKjmJPma0DcNsJwGGjTskmRpcAn5k1lu97n9ya453Ijn0+fzrZtjYcNoCUiEcB92eHhQSgrijRgKItNjQNHXJg+opbDnKop53H5/O/wATTdQ7luH5UtExGouPXI0DoiupNqTafBo4NAFC49cKPRIuKb4BLwzdsppV+72aVJgf5syjJ8IoHdCuE0KAqulcyHifKjlVFz0ERtndpOJW06l55hxqcq2VASklJKVgghSSUixrlSWCZ7NCUSTA1OpvyoUAQmeE0ZTciCPKupNdmgTLXI+f7VVPaJuaNoYJbYADqO+0f84Huk8lDunxB4VcDST2h+dB5I2rjC4y2HJDrJ7JQOpSJyz1BBSfDrV13K2QjaOy3WcoOIway41zU26CVN9QVIcPRRHMyT23bqfR8WMQgfV4mSqNA6mM/wDzAhXjmpL2GbSLe0g3Nnm1p/mQO0T/AEKHxoIjDMN5pSQkHiECb9eXlUqvZjjRQUrBRCtLkgiQbfPlFQ2/uynMDtB9oFSUFRW31bWSUwel0+KTVfXtN0pylZKZmDEHxGh+NBpIwuGcd2b2XaKcWvO+ZWWiWklUDN3SuED3Pia3HZSu4Brb8q89bo4zEqxGBfccWUB5eVJACQlpoBRSABEgqTy7teiWGo0iKB2BXFqiuppviXIoE2Rcij4TQeVEYVeaVbEK6H8aDjjUEkUsyuRXVCiN2NAqTf4Uai5r0CqgNNJuPRRHXoqpbzbzZM4S4hAQJUokEyRMDlbjz5RQTO1t5mMMCXlwYnIkFSo4EpGniYFM9k7+4fELShPaIK7J7RIAJ5AhRv48bVQHcWt1Ki20pQVq44coMn3rypXjEeNDZrCRCFCSJMJt+sAWvNBsiTQqG3W2kp7DgqnMlRSSdTBlJPikpM12gkG10oVU0SqDTgUHc1AK4UVdIqXBHjQV32g7tDHYB5kD6xAztfxomB8RKf5qwv2VNE7XwccHCT4BtZPyBr0pillK0q4Gx6aQfXOsR3iA2Lt5OJDZUw7mcCUwDDoUl0Jm0pUSQLWIFpoNR3+3RYxbQW4yl1bIJTdYJTqtILZBOkgXuOtZmndjZqonD5fFeJH4qitn2NtdvFYdt9kktrGZJIg6kEEcCCCD4VUN4cIWXjlgIX3k2P8AMNRofkRQVzDYfDB/DJZCfqkKhIWohKMyQbKPvEuKknWtU2eoxfX1rWVsYkq2glOuVCOcEKWskXJ+4k/CtRwSe6OY0PTkaB/mqNeWATyJ+cAT8qfgzbQ1VdibXL7RcWmAVryx93OrLPWBQTrKopyFUzw6gRa4pyhVA7C6ITx5VH7X2wjDNFa/BKRqpXADyJJ4AE1AB8vAKdJWTfsxIbTOg5E9Tegn39uoBhEudU+6PFWnlNMcZvP2agFBsSYjOc3llqJxzhgBbgbRyRYmOGbUn+ECm+6WK/v2IbDSsiUghS0ZSFSkIEwJkFev3Z5yEvtLtnE5yIb4gEp7pIkmYzwLxpVLVg8MHitDYfdF80ZgkcJWrugjx5VOe0EYtKe0QshrQpTr4mqxsZ8qR9Yz2xnukrUgJFu7lSQIm9BM4/EKKJW42i1wg5lHxJEDyNV3YXaqfWkZ+yJut0ABUEhOSBKgRe1v6lIbW37DBKU4ZlNzxHyhNQeG3+e7UqIRECQIEc4UqwN+IjwoNV3T2mpO0sQ0o9w4ZDh0gFDhRMDSQv8A6RyoUxY3OcRhcQ85iBhX8R2UuKWAGWkOhWUOJIGdQBmDElI0EkUF/XqKVCqYYHHB1oLE6wQdQQYIPUEU/IoAqklJJpQWrsUCaVTZUGPmNDVH9r+6RxOBK0DMvDkuI4nJH1iOvdAUP4AKvRFHbGZJCgNIiZB1nhpEfOggPZuyG9l4NKTI7FKpHNcrV81Gnu82zw4wr7yO8n4aj4iflUZuJ9Ww7hxphsS8yP4AvOjyS4kfCrDixKTHKKDHtj7ZZG0VtuuJbUC2EZpGYxYAxEys+dbDg4AFYlvPuylG0sMtMhZxLaSOBAIUkxzgCtswahAoHa3ABJIAFySQAI6mqduo8E4ZPK3mUpKvmSfjU9t9sLw7qDopCgZ6pIqv7qWZCTrcHopKiKCcZeRNvlTheJQkFRICUgkkmwAEkk8ophjMSy0jtHSlAHHiSeAAuo20ANU3be2FYoZEJU2zPuqstyNMw+ymb5eMCeVAR/ahxuILt+zScrSVCO7bvEfeUbnkAkcKsWDQAmJIBMnkf2qvbOYCBlm/qamHHAAM2nADjQKLZkqKAAftLVe3Lmf4RbwmpHcvAwrEO+/nWkJcIgqQhPugaZUkkAjUlUzFUNjekYvHpwjcdkkysj7WXVM/d58/DXWWMY3ASFotaAocOk0Dl9hKwQoAg86rOK3ObSFqRKdTA00qzpXUNtna7KmcSkPISptJSsyPqyQYKumvSxHCgyRn2ULdKnnncxN0JA1nQ+HIfHlNf9oG5Q2cy0O0ClOm44ykSs/wglI+NegULTlLh0Inz5dbxXnD2obQde2g4XZgABCeCUDQDnJkzxn4UER/tVijhhhS+4cOIhskZbEKA0mAQCBMChUU3QoPSu721FJfxOFfAS6CHkx7q21BIUpHTOkmNRnjhVuaXIqn76buqWhD+HOXE4clSMuq0kfWN3sSRcA2JEcTT3c3edOLZzWCwBmA0uLKT/lMK1uCCDcGgspTQAriV12aAV1Bg9DXKIsxQM0tpQ87lAGchaoAEqKQCTGp7ov0p2lwUyxLZnPztH50dpfCgQ2xsRjFjK+0haRoVCFA80qEKSeoIrOd5MNj8Di22sJisU628kltsqLq05ICk3BJTBBB8Z0k6wTA6n8KRweyWw4p4J+tUnKVEknLMwJJgSBYchyFBkH9r7Vcd7FSsQVH/wBvKEH+YBI7vCTa9aVuxsB1Lf18JUTOUEE8Bci0mJMcSasrbI1/GlYoI7aOxkOtFspHNJ4pUNDPy8CRxqhp2cc1xBFjPCD+NaaRWU+0wYo4xGHwyT9cjPKdQZKV+GgM/wCagZbc3naYCghKnHBYhAKiDyJFhVMXvHjMevsW0lsKMKy+9HEEnQc4q94f2XpYbbW6lb7hWkdm2pKRopRzKcISR3b5jfxIqZ3Z2B9GQorS2h1a1nuqzgIzHskhwgFQCMok/lQVlO7SMGwezCQvLGbjmIgXPWKe7P2a6UqdcdkklKUhvM1EwCCRM2N5GpprvrtzDsLSl50ySFdmkEkpB5gW0OvKj7s7wJxbPZ4ctlxASlI7yV5jHeKCPcubgmMpmKC67o4laMO4p9aEoDhyKJyJCcqAQcxgd/MNdSaaNMof2g46AAloABScsLIOqjHeGcq0vKB8ZLeLdBGKwJwudSYylK9e+kyCocQVSSLa2ggVW/Z9uficK+67ijlOXs20JdLiSARK+gNgEnS9haguG0XCcoAsCCPHnWCe0fAy2l2LtPOsLPQKzNT/ACFPnW5Y1xRUowAlINyQAAOJ5Vlm2+zxf9pMthVgHBKSJcZQhK1CROqQPjQZI2KFdRQoPWDHiT41SNss/wBm7QRik2wuJUW3xwbdWZC+iVKEnkSv71Xpp0E032vspvEsOMuiUOJg8xyI6gwR4UDljEwehp6DWc7qbSeYdVs7FKBdaGbDuf75m/P7SQPGAdcpJu+ExtBITRQJMnQV1KgaKpYNvXxoEsRcX4kAedJhHfFu6R8QdR8NadJF/XxrsigCWLyTNPALCm6VUdeIigWSaDroFIh0JSSo9aRZUVHMdOA9caB2kk9KIvDpzBRAzAEA8YMTXQ7THaG3GWSntnW2sxhPaKSiTyBUQJ/SgQ3k7fsh9GQlbmcQFrCExBkk+MCBzrHN5/aDiXlf3ZBQjKArtsoOa5MBECBITp9mbzWuby7bQ3hHnA4mzaspBB7xSQiP5iKwVW1QylZhKyUKSAoSO8mJ8RrQVveXE4hbqVYkQvIItHdBVBg9c1W/2H41DOMeccBypYNwkqIUpaALDpnvTrF7Mb2hiEPIHbtJQkOSVJyWBCSEqSpMHPOukgGZpTZGxlYJeIUAhtpxOVMEnMb9wFZUq0k8JCTPUNdO/GF++r/kV+lLs7wtOJCkpdUk6ENOEcuCT1rKGnZ41ftmPBOFbufdvE8pAtQK/wBvYfOr6Qoo4pbW24PBS5TB0kDQa3OlX/tPDNOYlzOklx9ZbEHvh3LYWsCskX+NI7wvF1wK/wAsX/iNQm08AXGVAagWPX7PkYoM+3h2b9HxbzXBKzl6pN0n/lIoVP79YftE4XFjR1sIX0WgSAeuU/8ATQoN2wDiwcq1A2tAg+elSATSYRelQKCv74boJxraSlRafaOZl5OqFawYvlJAnzqB3Z3nWXlYTGJDWLSAY+y7b32+FwJgdSOITf4qvb4bmN49sSezeRdp1PvIIuLi5TPDhqL0Ek2oqFjTpoQL8bVnuyt6nsG4ljaYyKJypfH+EvkVKFkk87dQKvrztkkaSDblQO0rgE8Tp4fvRhprTH6YFLhPupHmf2ri8VNhQPA7RVvBIKlGAKre199cNhjlcdbz8UlaQR/FJkeEEngDVJ2j7WFOdocG12ym0lRcXKWkDSUpMKUeEnKekUGqLxEguOkNtpv3iB/Msmw8D8elP3m9tODwySMORineAQSGx1U5EHwTPwrHdrbRxOMVmxT618kTCE/woHdHwFEwuBSnQX5m5oJrantS2pigUpWGEngwnJ/1klfkRUKjDLS2446StfNRKifFRvT1tFK4hqWljp+9BXG0cyP2p/hlwP3PzqEGMItCbW0N/G9LJ2soA91BkRcG1xcQdbfM0Fn3S3kUjHYdDSQrO+2DM/fiBH8Uz0qZ342ytzH4lhRSCh6Rc3HZpsJ8+dZzs3HqZdQ6mCpCgoTMEpMiYIMfGneN2+47iVYhQTnUQSBOWyQkWJJ0HE0Fh+jzMipbdHaysJi0qSogLBQoWvJBHvAj3gnhzqmjedz7rfkf/Ku/7ROKIEIEkQQFSDIggZrn9aDYdqY0vuZzyAuANP4QBxojTQgg8vwomBZdTh214gdmsoGftAG4VHesqIPQUzG1S6rJh4N+86R9Wnw+8roLUDbEsBGDdQ40l3s3FPIbk2SMygVxonvKEcQkcDQobNwfYYxKFFTicSlSHVLMkquCrwyuKsOCelCg1fCnx1508imWEMiR69RT1NB2hFdIrgFAx2ls5t9K23UJWhQgpUJH7HqLiqZ/sFjWBlwe0CGh7jT6c4SPuhVzHgBV8WO8fCjAUGXI2ltxJU2nBtKIJHaXCVAEiQS4LHXh4VCFrbW0Dl7zCNCE/Up5GTOc+ZrbUiwpi9jg2TY28vOg8974+z5zAAFbqFyJJAIuc1uMyUxPWjYDCdhhcUJutTTd7GYClJ6EZiCOYNat7RcG09hX1uZsiW0rkWP1a8xSCQYUbJ0MZ5g1k6W8mz8Mni46tw+CZT+lAggU5SiuMM9Kft4e1AghFFxTkIV/CfwqQDXSm2IZsfCgoYoGpE7Bc4JJHMA/lXDsJ37p8j+lBHiu1If2A790+R/SnGC2M6hQV2aVR9lxBUk2OooIcmlcKjM4gc1pFupFSqNivhRUkFBMnuhSQJ4Dp0pzgdhO9qhZOigZIMjKZtwoNBRu/hwokt5zzWVL/qMVKtEAQkQBwAgDwio7CvU/SsGgj95u7kd/3biVH+FXdX8lq8q5T7aOFDrRSQLpKfXnQoL/AIPQeuJp8ihQoFK4K7QoEF+9RuVChQdHu1SNu/8ArF+Cf6RQoUEXvt/+le/4h/8AmrPcZ/6fAf8ADX+KKFCg7hPzp8n150KFAqrh65U2xXuqoUKCKVSSPzoUKBRGopZHvUKFA8w2tPWaFCgnGPyp4n18qFCgeo0HifyoUKFB/9k="/>
          <p:cNvSpPr>
            <a:spLocks noChangeAspect="1" noChangeArrowheads="1"/>
          </p:cNvSpPr>
          <p:nvPr/>
        </p:nvSpPr>
        <p:spPr bwMode="auto">
          <a:xfrm>
            <a:off x="155575" y="-1881188"/>
            <a:ext cx="26479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849" y="-4763"/>
            <a:ext cx="4448042" cy="659007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Curtis Hames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>
          <a:xfrm>
            <a:off x="5324855" y="1193487"/>
            <a:ext cx="6172200" cy="4873625"/>
          </a:xfrm>
        </p:spPr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9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pre-PBRN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Australian National Morbidity Survey 1962-1963</a:t>
            </a:r>
          </a:p>
          <a:p>
            <a:r>
              <a:rPr lang="en-US" dirty="0" smtClean="0"/>
              <a:t>Canadian Influenza Surveillance Network, early 1970s</a:t>
            </a:r>
          </a:p>
          <a:p>
            <a:r>
              <a:rPr lang="en-US" dirty="0" smtClean="0"/>
              <a:t>UK: The Oxford Record Linkage Study, 1974</a:t>
            </a:r>
          </a:p>
          <a:p>
            <a:r>
              <a:rPr lang="en-US" altLang="en-US" dirty="0"/>
              <a:t>Dutch Sentinel Stations – 1970</a:t>
            </a:r>
          </a:p>
          <a:p>
            <a:pPr lvl="1"/>
            <a:r>
              <a:rPr lang="en-US" dirty="0"/>
              <a:t>Weekly reporting of 1% of GP encounters</a:t>
            </a:r>
          </a:p>
          <a:p>
            <a:pPr lvl="1"/>
            <a:r>
              <a:rPr lang="en-US" dirty="0"/>
              <a:t>30 studies by 1979</a:t>
            </a:r>
            <a:endParaRPr lang="en-US" alt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903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PBRNs in the United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Family Medicine Information System – Colorado, 1970s</a:t>
            </a:r>
          </a:p>
          <a:p>
            <a:r>
              <a:rPr lang="en-US" altLang="en-US" dirty="0" smtClean="0"/>
              <a:t>Dartmouth COOP Project – 1978</a:t>
            </a:r>
          </a:p>
          <a:p>
            <a:pPr lvl="1"/>
            <a:r>
              <a:rPr lang="en-US" altLang="en-US" dirty="0" smtClean="0"/>
              <a:t>Smiley face pain scale</a:t>
            </a:r>
          </a:p>
          <a:p>
            <a:r>
              <a:rPr lang="en-US" altLang="en-US" dirty="0" smtClean="0"/>
              <a:t>Ambulatory </a:t>
            </a:r>
            <a:r>
              <a:rPr lang="en-US" altLang="en-US" dirty="0"/>
              <a:t>Sentinel Practice Network – 1981</a:t>
            </a:r>
          </a:p>
          <a:p>
            <a:r>
              <a:rPr lang="en-US" altLang="en-US" dirty="0"/>
              <a:t>Pediatric Practice Research Group – 1984</a:t>
            </a:r>
          </a:p>
          <a:p>
            <a:r>
              <a:rPr lang="en-US" altLang="en-US" dirty="0"/>
              <a:t>Pediatric Research in Office Settings – 1985</a:t>
            </a:r>
          </a:p>
          <a:p>
            <a:r>
              <a:rPr lang="en-US" altLang="en-US" dirty="0" smtClean="0"/>
              <a:t>Other </a:t>
            </a:r>
            <a:r>
              <a:rPr lang="en-US" altLang="en-US" dirty="0"/>
              <a:t>regional networks in MI., MN., WI. in mid </a:t>
            </a:r>
            <a:r>
              <a:rPr lang="en-US" altLang="en-US" dirty="0" smtClean="0"/>
              <a:t>1980’s</a:t>
            </a:r>
          </a:p>
          <a:p>
            <a:r>
              <a:rPr lang="en-US" altLang="en-US" dirty="0" smtClean="0"/>
              <a:t>WReN – 1987!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03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early PBRNs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Led by academic Departments of Family Medicine</a:t>
            </a:r>
          </a:p>
          <a:p>
            <a:r>
              <a:rPr lang="en-US" dirty="0" smtClean="0"/>
              <a:t>Grass roots participation of many private practice, innovative physicians and renegades  (Beasley, et. al.)</a:t>
            </a:r>
          </a:p>
          <a:p>
            <a:r>
              <a:rPr lang="en-US" dirty="0" smtClean="0"/>
              <a:t>Passionate leaders: Larry Green, Paul Nutting and others</a:t>
            </a:r>
          </a:p>
          <a:p>
            <a:r>
              <a:rPr lang="en-US" dirty="0" smtClean="0"/>
              <a:t>Annual meetings were the focal point and glue</a:t>
            </a:r>
          </a:p>
          <a:p>
            <a:r>
              <a:rPr lang="en-US" dirty="0" smtClean="0"/>
              <a:t>Questioning of conventional specialty knowledge</a:t>
            </a:r>
          </a:p>
          <a:p>
            <a:r>
              <a:rPr lang="en-US" dirty="0" smtClean="0"/>
              <a:t>Low tech data methods: card studies, weekly return</a:t>
            </a:r>
          </a:p>
          <a:p>
            <a:r>
              <a:rPr lang="en-US" dirty="0" smtClean="0"/>
              <a:t>High level of practitioner input: ASPN Peaceful Valley Massacre</a:t>
            </a:r>
          </a:p>
          <a:p>
            <a:r>
              <a:rPr lang="en-US" dirty="0" smtClean="0"/>
              <a:t>Fringe movement in the research 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4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40" y="918843"/>
            <a:ext cx="12222080" cy="502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5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spirit of early PBRNs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i="1" dirty="0"/>
              <a:t>Sail forth—steer for the deep waters only,</a:t>
            </a:r>
          </a:p>
          <a:p>
            <a:pPr marL="0" indent="0" algn="ctr">
              <a:buNone/>
            </a:pPr>
            <a:r>
              <a:rPr lang="en-US" i="1" dirty="0"/>
              <a:t>reckless O Soul, exploring, I with thee,</a:t>
            </a:r>
          </a:p>
          <a:p>
            <a:pPr marL="0" indent="0" algn="ctr">
              <a:buNone/>
            </a:pPr>
            <a:r>
              <a:rPr lang="en-US" i="1" dirty="0"/>
              <a:t>and thou with me, for we are bound</a:t>
            </a:r>
          </a:p>
          <a:p>
            <a:pPr marL="0" indent="0" algn="ctr">
              <a:buNone/>
            </a:pPr>
            <a:r>
              <a:rPr lang="en-US" i="1" dirty="0"/>
              <a:t>where mariner has not yet dared to</a:t>
            </a:r>
          </a:p>
          <a:p>
            <a:pPr marL="0" indent="0" algn="ctr">
              <a:buNone/>
            </a:pPr>
            <a:r>
              <a:rPr lang="en-US" i="1" dirty="0"/>
              <a:t>go, and we will risk the ship, ourselves</a:t>
            </a:r>
          </a:p>
          <a:p>
            <a:pPr marL="0" indent="0" algn="ctr">
              <a:buNone/>
            </a:pPr>
            <a:r>
              <a:rPr lang="en-US" i="1" dirty="0"/>
              <a:t>and all.</a:t>
            </a:r>
          </a:p>
          <a:p>
            <a:pPr marL="0" indent="0" algn="r">
              <a:buNone/>
            </a:pPr>
            <a:r>
              <a:rPr lang="en-US" i="1" dirty="0"/>
              <a:t>—Walt Whitman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PBRNs in the 1990s through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Period of sustained growth and recognition</a:t>
            </a:r>
          </a:p>
          <a:p>
            <a:r>
              <a:rPr lang="en-US" dirty="0" smtClean="0"/>
              <a:t>Period of cooperation and collaboration among networks</a:t>
            </a:r>
          </a:p>
          <a:p>
            <a:r>
              <a:rPr lang="en-US" dirty="0" smtClean="0"/>
              <a:t>A community of practice</a:t>
            </a:r>
          </a:p>
          <a:p>
            <a:r>
              <a:rPr lang="en-US" dirty="0" smtClean="0"/>
              <a:t>Mostly descriptive studies, but some randomized trials</a:t>
            </a:r>
          </a:p>
          <a:p>
            <a:r>
              <a:rPr lang="en-US" dirty="0" smtClean="0"/>
              <a:t>Some success with federal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8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Federation of Practice Based Research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/>
              <a:t>Established in </a:t>
            </a:r>
            <a:r>
              <a:rPr lang="en-US" altLang="en-US" dirty="0" smtClean="0"/>
              <a:t>1997 by Beasley and Hickner</a:t>
            </a:r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25 networks initially; grew to over 50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Advocates for practice-based research</a:t>
            </a:r>
          </a:p>
          <a:p>
            <a:endParaRPr lang="en-US" altLang="en-US" dirty="0"/>
          </a:p>
          <a:p>
            <a:r>
              <a:rPr lang="en-US" altLang="en-US" dirty="0"/>
              <a:t>Builds capacity for practice-based research</a:t>
            </a:r>
          </a:p>
          <a:p>
            <a:endParaRPr lang="en-US" altLang="en-US" dirty="0"/>
          </a:p>
          <a:p>
            <a:r>
              <a:rPr lang="en-US" altLang="en-US" dirty="0" smtClean="0"/>
              <a:t>Fosters </a:t>
            </a:r>
            <a:r>
              <a:rPr lang="en-US" altLang="en-US" dirty="0"/>
              <a:t>collaboration and communication among the network members</a:t>
            </a:r>
          </a:p>
          <a:p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3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63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Agency for Healthcare Research and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2070324"/>
            <a:ext cx="10233800" cy="4351338"/>
          </a:xfrm>
        </p:spPr>
        <p:txBody>
          <a:bodyPr/>
          <a:lstStyle/>
          <a:p>
            <a:r>
              <a:rPr lang="en-US" dirty="0" smtClean="0"/>
              <a:t>AHRQ becomes the central federal support for PBRNs in 1999</a:t>
            </a:r>
          </a:p>
          <a:p>
            <a:r>
              <a:rPr lang="en-US" dirty="0" smtClean="0"/>
              <a:t>Current programs of AHRQ to support PBRNs</a:t>
            </a:r>
          </a:p>
          <a:p>
            <a:pPr lvl="1"/>
            <a:r>
              <a:rPr lang="en-US" dirty="0" smtClean="0"/>
              <a:t>PBRN Resource Center</a:t>
            </a:r>
          </a:p>
          <a:p>
            <a:pPr lvl="1"/>
            <a:r>
              <a:rPr lang="en-US" dirty="0" smtClean="0"/>
              <a:t>PBRN Registry (146 networks)</a:t>
            </a:r>
          </a:p>
          <a:p>
            <a:pPr lvl="1"/>
            <a:r>
              <a:rPr lang="en-US" dirty="0" smtClean="0"/>
              <a:t>Annual PBRN conference</a:t>
            </a:r>
          </a:p>
          <a:p>
            <a:pPr lvl="1"/>
            <a:r>
              <a:rPr lang="en-US" dirty="0" smtClean="0"/>
              <a:t>Grant programs targeted at PBRNs</a:t>
            </a:r>
          </a:p>
          <a:p>
            <a:pPr lvl="1"/>
            <a:r>
              <a:rPr lang="en-US" dirty="0" smtClean="0"/>
              <a:t>Peer Learning Groups</a:t>
            </a:r>
          </a:p>
          <a:p>
            <a:pPr lvl="1"/>
            <a:r>
              <a:rPr lang="en-US" dirty="0" smtClean="0"/>
              <a:t>PBRN literature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30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PBRNs are Discovered!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Around 2000-2004</a:t>
            </a:r>
          </a:p>
          <a:p>
            <a:r>
              <a:rPr lang="en-US" dirty="0" smtClean="0"/>
              <a:t>Specific grant programs for PBRNs</a:t>
            </a:r>
          </a:p>
          <a:p>
            <a:r>
              <a:rPr lang="en-US" dirty="0" smtClean="0"/>
              <a:t>NIH Institutes discover PBRNs</a:t>
            </a:r>
          </a:p>
          <a:p>
            <a:r>
              <a:rPr lang="en-US" dirty="0" smtClean="0"/>
              <a:t>Other researchers discover PBRNs</a:t>
            </a:r>
          </a:p>
          <a:p>
            <a:r>
              <a:rPr lang="en-US" dirty="0" smtClean="0"/>
              <a:t>Reorganization of NIH to produce research that matters – translational research</a:t>
            </a:r>
          </a:p>
          <a:p>
            <a:r>
              <a:rPr lang="en-US" dirty="0" smtClean="0"/>
              <a:t>Clinical Translational Science Awards Program restructured the way medical schools receive infrastructure funding</a:t>
            </a:r>
          </a:p>
          <a:p>
            <a:r>
              <a:rPr lang="en-US" dirty="0" smtClean="0"/>
              <a:t>Many CTSAs included their PBRN in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BUT. . . 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Strong winds of change have been blowing in the US healthcare system since 2010</a:t>
            </a:r>
          </a:p>
          <a:p>
            <a:pPr lvl="1"/>
            <a:r>
              <a:rPr lang="en-US" sz="2800" dirty="0" smtClean="0"/>
              <a:t>Increasing consolidation of healthcare organizations</a:t>
            </a:r>
          </a:p>
          <a:p>
            <a:pPr lvl="1"/>
            <a:r>
              <a:rPr lang="en-US" sz="2800" dirty="0" smtClean="0"/>
              <a:t>Family physicians mostly employed</a:t>
            </a:r>
          </a:p>
          <a:p>
            <a:pPr lvl="1"/>
            <a:r>
              <a:rPr lang="en-US" sz="2800" dirty="0" smtClean="0"/>
              <a:t>Electronic medical records are changing everything, for better and for worse</a:t>
            </a:r>
          </a:p>
          <a:p>
            <a:pPr lvl="1"/>
            <a:r>
              <a:rPr lang="en-US" sz="2800" dirty="0" smtClean="0"/>
              <a:t>Obamacare and the ACA</a:t>
            </a:r>
          </a:p>
        </p:txBody>
      </p:sp>
    </p:spTree>
    <p:extLst>
      <p:ext uri="{BB962C8B-B14F-4D97-AF65-F5344CB8AC3E}">
        <p14:creationId xmlns:p14="http://schemas.microsoft.com/office/powerpoint/2010/main" val="5805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9564" y="16530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PBRNs Present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8471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edmagic.com/featured/christmas-carol/1984-xmas-pres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55" y="598866"/>
            <a:ext cx="7855084" cy="589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0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mega-trends affecting PBRNS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difficult to involve individual physicians</a:t>
            </a:r>
          </a:p>
          <a:p>
            <a:r>
              <a:rPr lang="en-US" dirty="0" smtClean="0"/>
              <a:t>More external investigators wanting to use the laboratory</a:t>
            </a:r>
          </a:p>
          <a:p>
            <a:r>
              <a:rPr lang="en-US" dirty="0" smtClean="0"/>
              <a:t>Less point of care data gathering</a:t>
            </a:r>
          </a:p>
          <a:p>
            <a:r>
              <a:rPr lang="en-US" dirty="0" smtClean="0"/>
              <a:t>More reliance on electronic data</a:t>
            </a:r>
          </a:p>
          <a:p>
            <a:r>
              <a:rPr lang="en-US" dirty="0" smtClean="0"/>
              <a:t>More IRB rules and regulations</a:t>
            </a:r>
          </a:p>
          <a:p>
            <a:r>
              <a:rPr lang="en-US" dirty="0" smtClean="0"/>
              <a:t>Shifting focus of research from common clinical problems to improving primary healthcare delivery – practice improvement and implementation science</a:t>
            </a:r>
          </a:p>
          <a:p>
            <a:r>
              <a:rPr lang="en-US" dirty="0" smtClean="0"/>
              <a:t>Networks of networks being formed</a:t>
            </a:r>
          </a:p>
        </p:txBody>
      </p:sp>
    </p:spTree>
    <p:extLst>
      <p:ext uri="{BB962C8B-B14F-4D97-AF65-F5344CB8AC3E}">
        <p14:creationId xmlns:p14="http://schemas.microsoft.com/office/powerpoint/2010/main" val="279021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mega-trends affecting PBRNS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PBRNs are now part of the established research enterprise</a:t>
            </a:r>
          </a:p>
          <a:p>
            <a:r>
              <a:rPr lang="en-US" dirty="0" smtClean="0"/>
              <a:t>New </a:t>
            </a:r>
            <a:r>
              <a:rPr lang="en-US" dirty="0"/>
              <a:t>funding sources </a:t>
            </a:r>
          </a:p>
          <a:p>
            <a:pPr lvl="1"/>
            <a:r>
              <a:rPr lang="en-US" dirty="0" smtClean="0"/>
              <a:t>Clinical Translational Science Awards Program CTSA</a:t>
            </a:r>
          </a:p>
          <a:p>
            <a:pPr lvl="1"/>
            <a:r>
              <a:rPr lang="en-US" dirty="0" smtClean="0"/>
              <a:t>Center for Medicare and Medicaid Innovations CMMI</a:t>
            </a:r>
          </a:p>
          <a:p>
            <a:pPr lvl="1"/>
            <a:r>
              <a:rPr lang="en-US" dirty="0" smtClean="0"/>
              <a:t>Patient Centered Outcomes Research Institute PCORI</a:t>
            </a:r>
          </a:p>
          <a:p>
            <a:r>
              <a:rPr lang="en-US" dirty="0" smtClean="0"/>
              <a:t>Recognition that improving primary care services is essential for high quality health care</a:t>
            </a:r>
          </a:p>
          <a:p>
            <a:r>
              <a:rPr lang="en-US" dirty="0" smtClean="0"/>
              <a:t>More external investigators knocking on the doors</a:t>
            </a:r>
          </a:p>
          <a:p>
            <a:r>
              <a:rPr lang="en-US" dirty="0" smtClean="0"/>
              <a:t>Collaboration across PBRNs</a:t>
            </a:r>
          </a:p>
        </p:txBody>
      </p:sp>
    </p:spTree>
    <p:extLst>
      <p:ext uri="{BB962C8B-B14F-4D97-AF65-F5344CB8AC3E}">
        <p14:creationId xmlns:p14="http://schemas.microsoft.com/office/powerpoint/2010/main" val="123866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0926" y="16787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PBRNs Future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3683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3.wikia.nocookie.net/__cb20130110034854/disney/images/5/5b/Fu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051" y="1712890"/>
            <a:ext cx="5525036" cy="368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9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is the purpose of a PBRN?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“These </a:t>
            </a:r>
            <a:r>
              <a:rPr lang="en-US" dirty="0"/>
              <a:t>networks are now at once both a place and a concept. As a place, they are a laboratory for surveillance and research. As a concept, they express the still unmet need for practicing primary care clinicians to accept responsibility to improve frontline clinical care by understanding what is happening in their practices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Green </a:t>
            </a:r>
            <a:r>
              <a:rPr lang="en-US" sz="1800" dirty="0"/>
              <a:t>LA, Hickner J. A short history of primary care practice-based research networks: from conception to </a:t>
            </a:r>
            <a:r>
              <a:rPr lang="en-US" sz="1800" dirty="0" smtClean="0"/>
              <a:t>  essential </a:t>
            </a:r>
            <a:r>
              <a:rPr lang="en-US" sz="1800" dirty="0"/>
              <a:t>research laboratories. </a:t>
            </a:r>
            <a:r>
              <a:rPr lang="en-US" sz="1800" i="1" dirty="0"/>
              <a:t>J Am Bd Fam Med </a:t>
            </a:r>
            <a:r>
              <a:rPr lang="en-US" sz="1800" dirty="0"/>
              <a:t>2006;19(1):1-10.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5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additional social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Retail medicine</a:t>
            </a:r>
          </a:p>
          <a:p>
            <a:r>
              <a:rPr lang="en-US" dirty="0" smtClean="0"/>
              <a:t>Urgent care</a:t>
            </a:r>
          </a:p>
          <a:p>
            <a:r>
              <a:rPr lang="en-US" dirty="0" smtClean="0"/>
              <a:t>Telemedicine</a:t>
            </a:r>
          </a:p>
          <a:p>
            <a:r>
              <a:rPr lang="en-US" dirty="0" smtClean="0"/>
              <a:t>Healthcare technology</a:t>
            </a:r>
          </a:p>
          <a:p>
            <a:r>
              <a:rPr lang="en-US" dirty="0" smtClean="0"/>
              <a:t>Competition for primary care</a:t>
            </a:r>
          </a:p>
          <a:p>
            <a:r>
              <a:rPr lang="en-US" dirty="0" smtClean="0"/>
              <a:t>More powerful data systems – Big Data</a:t>
            </a:r>
          </a:p>
          <a:p>
            <a:r>
              <a:rPr lang="en-US" dirty="0" smtClean="0"/>
              <a:t>Increasing competition for the healthcare dollar</a:t>
            </a:r>
          </a:p>
          <a:p>
            <a:r>
              <a:rPr lang="en-US" dirty="0" smtClean="0"/>
              <a:t>Family Medicine for American’s Future – a big investment in FM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1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Hickner’s 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PBRNs will evolve and become incorporated into health system structures</a:t>
            </a:r>
          </a:p>
          <a:p>
            <a:pPr lvl="1"/>
            <a:r>
              <a:rPr lang="en-US" dirty="0" smtClean="0"/>
              <a:t>PBRNs will be more and more a part of the quality improvement research infrastructure of healthcare systems</a:t>
            </a:r>
          </a:p>
          <a:p>
            <a:r>
              <a:rPr lang="en-US" dirty="0" smtClean="0"/>
              <a:t>PBRNs will network for larger projects</a:t>
            </a:r>
          </a:p>
          <a:p>
            <a:r>
              <a:rPr lang="en-US" dirty="0" smtClean="0"/>
              <a:t>PBRNs will continue to be important components of CTSA programs in some states</a:t>
            </a:r>
          </a:p>
          <a:p>
            <a:r>
              <a:rPr lang="en-US" dirty="0"/>
              <a:t>The name will change to Primary Care Research </a:t>
            </a:r>
            <a:r>
              <a:rPr lang="en-US" dirty="0" smtClean="0"/>
              <a:t>Networks</a:t>
            </a:r>
          </a:p>
          <a:p>
            <a:r>
              <a:rPr lang="en-US" dirty="0" smtClean="0"/>
              <a:t>It won’t get any easier to compete for funds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parting thoughts about study designs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Randomized clinical trials</a:t>
            </a:r>
          </a:p>
          <a:p>
            <a:r>
              <a:rPr lang="en-US" dirty="0" smtClean="0"/>
              <a:t>Observational study designs</a:t>
            </a:r>
          </a:p>
          <a:p>
            <a:r>
              <a:rPr lang="en-US" dirty="0" smtClean="0"/>
              <a:t>“outcomes” research</a:t>
            </a:r>
          </a:p>
          <a:p>
            <a:r>
              <a:rPr lang="en-US" dirty="0" smtClean="0"/>
              <a:t>Patient-centered outcomes research</a:t>
            </a:r>
          </a:p>
          <a:p>
            <a:r>
              <a:rPr lang="en-US" dirty="0" smtClean="0"/>
              <a:t>Quality improvement as research</a:t>
            </a:r>
          </a:p>
          <a:p>
            <a:pPr lvl="1"/>
            <a:r>
              <a:rPr lang="en-US" dirty="0" smtClean="0"/>
              <a:t>The Squires Criteria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7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Hickner’s wish list for PBRNs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provide a strong voice for Family Medicine in health care transformation</a:t>
            </a:r>
          </a:p>
          <a:p>
            <a:r>
              <a:rPr lang="en-US" dirty="0" smtClean="0"/>
              <a:t>They study healthcare system transformation</a:t>
            </a:r>
          </a:p>
          <a:p>
            <a:r>
              <a:rPr lang="en-US" dirty="0" smtClean="0"/>
              <a:t>They expand their role as social networks for family practitioners</a:t>
            </a:r>
          </a:p>
          <a:p>
            <a:r>
              <a:rPr lang="en-US" dirty="0" smtClean="0"/>
              <a:t>They are a learning community for family practitioners</a:t>
            </a:r>
          </a:p>
          <a:p>
            <a:r>
              <a:rPr lang="en-US" dirty="0" smtClean="0"/>
              <a:t>They continue to challenge conventional wisdom</a:t>
            </a:r>
          </a:p>
          <a:p>
            <a:r>
              <a:rPr lang="en-US" dirty="0" smtClean="0"/>
              <a:t>They help elevate the social status of Family Medicine as a discipline</a:t>
            </a:r>
          </a:p>
          <a:p>
            <a:r>
              <a:rPr lang="en-US" dirty="0" smtClean="0"/>
              <a:t>Marketing?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182969"/>
            <a:ext cx="3932237" cy="1600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will WREN’s future look like?</a:t>
            </a:r>
            <a:endParaRPr lang="en-US" sz="36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0522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dirty="0"/>
              <a:t>Then you better start swimmin'</a:t>
            </a:r>
            <a:br>
              <a:rPr lang="en-US" altLang="en-US" sz="3600" dirty="0"/>
            </a:br>
            <a:r>
              <a:rPr lang="en-US" altLang="en-US" sz="3600" dirty="0"/>
              <a:t>Or you'll sink like a stone</a:t>
            </a:r>
            <a:br>
              <a:rPr lang="en-US" altLang="en-US" sz="3600" dirty="0"/>
            </a:br>
            <a:r>
              <a:rPr lang="en-US" altLang="en-US" sz="3600" dirty="0"/>
              <a:t>For the times they are a-changin'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4002155"/>
            <a:ext cx="10233800" cy="4351338"/>
          </a:xfrm>
        </p:spPr>
        <p:txBody>
          <a:bodyPr/>
          <a:lstStyle/>
          <a:p>
            <a:pPr marL="0" indent="0" algn="r">
              <a:buNone/>
            </a:pPr>
            <a:r>
              <a:rPr lang="en-US" dirty="0" smtClean="0"/>
              <a:t>Bob Dylan, 1964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3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2099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3718820"/>
            <a:ext cx="102338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Hickner@uic.edu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WREN’s 2014 Convocation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Glacier Canyon Lodge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Wilderness Hotel &amp; Resort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i="1" dirty="0">
                <a:solidFill>
                  <a:schemeClr val="tx1"/>
                </a:solidFill>
              </a:rPr>
              <a:t>Wisconsin Dells, WI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i="1" dirty="0">
                <a:solidFill>
                  <a:schemeClr val="tx1"/>
                </a:solidFill>
              </a:rPr>
              <a:t>September </a:t>
            </a:r>
            <a:r>
              <a:rPr lang="en-US" b="1" i="1" dirty="0" smtClean="0">
                <a:solidFill>
                  <a:schemeClr val="tx1"/>
                </a:solidFill>
              </a:rPr>
              <a:t>17-19, 2014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S:\Special Shares\WREN\Conferences\WREN\Convocation\2014 Convocation\LOGO\2014 WREN Forum Logo final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49" b="37711"/>
          <a:stretch/>
        </p:blipFill>
        <p:spPr bwMode="auto">
          <a:xfrm>
            <a:off x="609600" y="838200"/>
            <a:ext cx="7332133" cy="2438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12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394</TotalTime>
  <Words>1027</Words>
  <Application>Microsoft Office PowerPoint</Application>
  <PresentationFormat>Custom</PresentationFormat>
  <Paragraphs>169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Depth</vt:lpstr>
      <vt:lpstr>Clarity</vt:lpstr>
      <vt:lpstr>PowerPoint Presentation</vt:lpstr>
      <vt:lpstr>PBRNs: Past, Present and Future</vt:lpstr>
      <vt:lpstr>Outline</vt:lpstr>
      <vt:lpstr>The Times They Are A Changin’</vt:lpstr>
      <vt:lpstr>PowerPoint Presentation</vt:lpstr>
      <vt:lpstr>PBRNs Past</vt:lpstr>
      <vt:lpstr>PowerPoint Presentation</vt:lpstr>
      <vt:lpstr>GP pioneers of practice based research</vt:lpstr>
      <vt:lpstr>Sir James Mackenzie</vt:lpstr>
      <vt:lpstr>Will Pickles</vt:lpstr>
      <vt:lpstr>Curtis Hames</vt:lpstr>
      <vt:lpstr>The pre-PBRN Era</vt:lpstr>
      <vt:lpstr>Early PBRNs in the United States</vt:lpstr>
      <vt:lpstr>Characteristics of early PBRNs</vt:lpstr>
      <vt:lpstr>PowerPoint Presentation</vt:lpstr>
      <vt:lpstr>The spirit of early PBRNs</vt:lpstr>
      <vt:lpstr>PBRNs in the 1990s through 2010</vt:lpstr>
      <vt:lpstr>The Federation of Practice Based Research Networks</vt:lpstr>
      <vt:lpstr>The Agency for Healthcare Research and Quality</vt:lpstr>
      <vt:lpstr>PBRNs are Discovered!</vt:lpstr>
      <vt:lpstr>BUT. . . . </vt:lpstr>
      <vt:lpstr>PBRNs Present</vt:lpstr>
      <vt:lpstr>PowerPoint Presentation</vt:lpstr>
      <vt:lpstr>How are these mega-trends affecting PBRNS today?</vt:lpstr>
      <vt:lpstr>How are these mega-trends affecting PBRNS today?</vt:lpstr>
      <vt:lpstr>PBRNs Future</vt:lpstr>
      <vt:lpstr>PowerPoint Presentation</vt:lpstr>
      <vt:lpstr>What is the purpose of a PBRN?</vt:lpstr>
      <vt:lpstr>Some additional social forces</vt:lpstr>
      <vt:lpstr>Hickner’s predictions</vt:lpstr>
      <vt:lpstr>Some parting thoughts about study designs</vt:lpstr>
      <vt:lpstr>Hickner’s wish list for PBRNs</vt:lpstr>
      <vt:lpstr>What will WREN’s future look like?</vt:lpstr>
      <vt:lpstr>Then you better start swimmin' Or you'll sink like a stone For the times they are a-changin'  </vt:lpstr>
      <vt:lpstr>Discussion</vt:lpstr>
      <vt:lpstr>PowerPoint Presentation</vt:lpstr>
    </vt:vector>
  </TitlesOfParts>
  <Company>University of Illinois at Chicago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PBRNs: Past, Present, Future</dc:title>
  <dc:creator>Dr. Hickner</dc:creator>
  <cp:lastModifiedBy>Regina Vidaver</cp:lastModifiedBy>
  <cp:revision>41</cp:revision>
  <dcterms:created xsi:type="dcterms:W3CDTF">2014-09-15T14:31:32Z</dcterms:created>
  <dcterms:modified xsi:type="dcterms:W3CDTF">2014-09-19T13:26:51Z</dcterms:modified>
</cp:coreProperties>
</file>