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2"/>
  </p:notesMasterIdLst>
  <p:sldIdLst>
    <p:sldId id="256" r:id="rId2"/>
    <p:sldId id="262" r:id="rId3"/>
    <p:sldId id="264" r:id="rId4"/>
    <p:sldId id="291" r:id="rId5"/>
    <p:sldId id="296" r:id="rId6"/>
    <p:sldId id="295" r:id="rId7"/>
    <p:sldId id="257" r:id="rId8"/>
    <p:sldId id="292" r:id="rId9"/>
    <p:sldId id="293" r:id="rId10"/>
    <p:sldId id="294" r:id="rId11"/>
    <p:sldId id="268" r:id="rId12"/>
    <p:sldId id="269" r:id="rId13"/>
    <p:sldId id="270" r:id="rId14"/>
    <p:sldId id="271" r:id="rId15"/>
    <p:sldId id="272" r:id="rId16"/>
    <p:sldId id="286" r:id="rId17"/>
    <p:sldId id="285" r:id="rId18"/>
    <p:sldId id="287" r:id="rId19"/>
    <p:sldId id="288" r:id="rId20"/>
    <p:sldId id="289" r:id="rId21"/>
    <p:sldId id="274" r:id="rId22"/>
    <p:sldId id="275" r:id="rId23"/>
    <p:sldId id="290" r:id="rId24"/>
    <p:sldId id="276" r:id="rId25"/>
    <p:sldId id="277" r:id="rId26"/>
    <p:sldId id="278" r:id="rId27"/>
    <p:sldId id="280" r:id="rId28"/>
    <p:sldId id="281" r:id="rId29"/>
    <p:sldId id="297" r:id="rId30"/>
    <p:sldId id="28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838" autoAdjust="0"/>
  </p:normalViewPr>
  <p:slideViewPr>
    <p:cSldViewPr>
      <p:cViewPr varScale="1">
        <p:scale>
          <a:sx n="92" d="100"/>
          <a:sy n="92" d="100"/>
        </p:scale>
        <p:origin x="-1110" y="-108"/>
      </p:cViewPr>
      <p:guideLst>
        <p:guide orient="horz" pos="2160"/>
        <p:guide pos="2880"/>
      </p:guideLst>
    </p:cSldViewPr>
  </p:slideViewPr>
  <p:notesTextViewPr>
    <p:cViewPr>
      <p:scale>
        <a:sx n="1" d="1"/>
        <a:sy n="1" d="1"/>
      </p:scale>
      <p:origin x="0" y="0"/>
    </p:cViewPr>
  </p:notesTextViewPr>
  <p:sorterViewPr>
    <p:cViewPr varScale="1">
      <p:scale>
        <a:sx n="1" d="1"/>
        <a:sy n="1" d="1"/>
      </p:scale>
      <p:origin x="0" y="3125"/>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5DADDC-FB81-499E-AD5F-A27E524AD2CA}"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US"/>
        </a:p>
      </dgm:t>
    </dgm:pt>
    <dgm:pt modelId="{68699747-48C4-477A-BFDF-9B850E8C06CD}">
      <dgm:prSet phldrT="[Text]"/>
      <dgm:spPr/>
      <dgm:t>
        <a:bodyPr/>
        <a:lstStyle/>
        <a:p>
          <a:r>
            <a:rPr lang="en-US" dirty="0" smtClean="0"/>
            <a:t>Communication</a:t>
          </a:r>
          <a:endParaRPr lang="en-US" dirty="0"/>
        </a:p>
      </dgm:t>
    </dgm:pt>
    <dgm:pt modelId="{48F7BC59-FB17-427B-B0B1-FBFDDEC872E6}" type="parTrans" cxnId="{E2F8B16F-AA51-47CF-B15A-15EA67EF9C04}">
      <dgm:prSet/>
      <dgm:spPr/>
      <dgm:t>
        <a:bodyPr/>
        <a:lstStyle/>
        <a:p>
          <a:endParaRPr lang="en-US"/>
        </a:p>
      </dgm:t>
    </dgm:pt>
    <dgm:pt modelId="{D1FD28E7-B230-4600-90D0-F64B44F0C296}" type="sibTrans" cxnId="{E2F8B16F-AA51-47CF-B15A-15EA67EF9C04}">
      <dgm:prSet/>
      <dgm:spPr/>
      <dgm:t>
        <a:bodyPr/>
        <a:lstStyle/>
        <a:p>
          <a:endParaRPr lang="en-US"/>
        </a:p>
      </dgm:t>
    </dgm:pt>
    <dgm:pt modelId="{D8AF6074-34A8-4AF3-8E2F-40F2C99D4B6D}">
      <dgm:prSet phldrT="[Text]"/>
      <dgm:spPr/>
      <dgm:t>
        <a:bodyPr/>
        <a:lstStyle/>
        <a:p>
          <a:r>
            <a:rPr lang="en-US" dirty="0" smtClean="0"/>
            <a:t>Celebrating successes</a:t>
          </a:r>
          <a:endParaRPr lang="en-US" dirty="0"/>
        </a:p>
      </dgm:t>
    </dgm:pt>
    <dgm:pt modelId="{A1F2071F-608E-46C4-AAB2-F34387758295}" type="parTrans" cxnId="{81D8371E-848E-4435-9410-329AC16CBF63}">
      <dgm:prSet/>
      <dgm:spPr/>
      <dgm:t>
        <a:bodyPr/>
        <a:lstStyle/>
        <a:p>
          <a:endParaRPr lang="en-US"/>
        </a:p>
      </dgm:t>
    </dgm:pt>
    <dgm:pt modelId="{3D571C7B-E0C0-463D-AE63-5319ECCE0E65}" type="sibTrans" cxnId="{81D8371E-848E-4435-9410-329AC16CBF63}">
      <dgm:prSet/>
      <dgm:spPr/>
      <dgm:t>
        <a:bodyPr/>
        <a:lstStyle/>
        <a:p>
          <a:endParaRPr lang="en-US"/>
        </a:p>
      </dgm:t>
    </dgm:pt>
    <dgm:pt modelId="{5009696A-911A-4C9B-A5F9-43654298F08E}">
      <dgm:prSet phldrT="[Text]"/>
      <dgm:spPr/>
      <dgm:t>
        <a:bodyPr/>
        <a:lstStyle/>
        <a:p>
          <a:r>
            <a:rPr lang="en-US" dirty="0" smtClean="0"/>
            <a:t>Joint projects</a:t>
          </a:r>
          <a:endParaRPr lang="en-US" dirty="0"/>
        </a:p>
      </dgm:t>
    </dgm:pt>
    <dgm:pt modelId="{A81AF6DE-3D26-4581-88B6-CFCD6BA89C1D}" type="parTrans" cxnId="{F5CC4214-61D7-4877-95B3-0FEAA0F962C5}">
      <dgm:prSet/>
      <dgm:spPr/>
      <dgm:t>
        <a:bodyPr/>
        <a:lstStyle/>
        <a:p>
          <a:endParaRPr lang="en-US"/>
        </a:p>
      </dgm:t>
    </dgm:pt>
    <dgm:pt modelId="{9DF156EB-39B1-4846-BBC8-D74D6E18CF19}" type="sibTrans" cxnId="{F5CC4214-61D7-4877-95B3-0FEAA0F962C5}">
      <dgm:prSet/>
      <dgm:spPr/>
      <dgm:t>
        <a:bodyPr/>
        <a:lstStyle/>
        <a:p>
          <a:endParaRPr lang="en-US"/>
        </a:p>
      </dgm:t>
    </dgm:pt>
    <dgm:pt modelId="{2014BAEE-9BBD-426A-8956-29AA69ADDCF0}">
      <dgm:prSet phldrT="[Text]"/>
      <dgm:spPr/>
      <dgm:t>
        <a:bodyPr/>
        <a:lstStyle/>
        <a:p>
          <a:r>
            <a:rPr lang="en-US" dirty="0" smtClean="0"/>
            <a:t>Respect</a:t>
          </a:r>
          <a:endParaRPr lang="en-US" dirty="0"/>
        </a:p>
      </dgm:t>
    </dgm:pt>
    <dgm:pt modelId="{BA6D099D-DB1C-4782-8AA2-676EF8A4E4FF}" type="parTrans" cxnId="{99CAAA43-3767-4265-8AE5-AD48186F5E12}">
      <dgm:prSet/>
      <dgm:spPr/>
      <dgm:t>
        <a:bodyPr/>
        <a:lstStyle/>
        <a:p>
          <a:endParaRPr lang="en-US"/>
        </a:p>
      </dgm:t>
    </dgm:pt>
    <dgm:pt modelId="{BBDD210F-8622-45D2-9ACD-2784617BF456}" type="sibTrans" cxnId="{99CAAA43-3767-4265-8AE5-AD48186F5E12}">
      <dgm:prSet/>
      <dgm:spPr/>
      <dgm:t>
        <a:bodyPr/>
        <a:lstStyle/>
        <a:p>
          <a:endParaRPr lang="en-US"/>
        </a:p>
      </dgm:t>
    </dgm:pt>
    <dgm:pt modelId="{903DBA99-53F5-444A-B91A-BFF5E9E8EEF2}">
      <dgm:prSet phldrT="[Text]"/>
      <dgm:spPr/>
      <dgm:t>
        <a:bodyPr/>
        <a:lstStyle/>
        <a:p>
          <a:r>
            <a:rPr lang="en-US" dirty="0" smtClean="0"/>
            <a:t>Shared values</a:t>
          </a:r>
          <a:endParaRPr lang="en-US" dirty="0"/>
        </a:p>
      </dgm:t>
    </dgm:pt>
    <dgm:pt modelId="{487E3542-A779-470A-BD38-6F9DC58F1391}" type="parTrans" cxnId="{25B660F3-E8D8-4170-9B84-C31E7663D5D7}">
      <dgm:prSet/>
      <dgm:spPr/>
      <dgm:t>
        <a:bodyPr/>
        <a:lstStyle/>
        <a:p>
          <a:endParaRPr lang="en-US"/>
        </a:p>
      </dgm:t>
    </dgm:pt>
    <dgm:pt modelId="{214F315F-7704-4AFF-87A5-72C28B178777}" type="sibTrans" cxnId="{25B660F3-E8D8-4170-9B84-C31E7663D5D7}">
      <dgm:prSet/>
      <dgm:spPr/>
      <dgm:t>
        <a:bodyPr/>
        <a:lstStyle/>
        <a:p>
          <a:endParaRPr lang="en-US"/>
        </a:p>
      </dgm:t>
    </dgm:pt>
    <dgm:pt modelId="{2D15F0CB-1FF3-4349-8223-BB75EAC2340A}">
      <dgm:prSet phldrT="[Text]"/>
      <dgm:spPr/>
      <dgm:t>
        <a:bodyPr/>
        <a:lstStyle/>
        <a:p>
          <a:r>
            <a:rPr lang="en-US" dirty="0" smtClean="0"/>
            <a:t>Mutual awareness</a:t>
          </a:r>
          <a:endParaRPr lang="en-US" dirty="0"/>
        </a:p>
      </dgm:t>
    </dgm:pt>
    <dgm:pt modelId="{8ADBEA9B-D0C9-44A0-A010-6E317B8376D4}" type="parTrans" cxnId="{968CFE69-AA03-405A-A9BA-02D2DA4AA47E}">
      <dgm:prSet/>
      <dgm:spPr/>
      <dgm:t>
        <a:bodyPr/>
        <a:lstStyle/>
        <a:p>
          <a:endParaRPr lang="en-US"/>
        </a:p>
      </dgm:t>
    </dgm:pt>
    <dgm:pt modelId="{074DAB87-5FEF-49A1-9744-BAF7C4EFD7AE}" type="sibTrans" cxnId="{968CFE69-AA03-405A-A9BA-02D2DA4AA47E}">
      <dgm:prSet/>
      <dgm:spPr/>
      <dgm:t>
        <a:bodyPr/>
        <a:lstStyle/>
        <a:p>
          <a:endParaRPr lang="en-US"/>
        </a:p>
      </dgm:t>
    </dgm:pt>
    <dgm:pt modelId="{D6D9375F-5D62-4F4E-8830-57FE72A9FA95}">
      <dgm:prSet phldrT="[Text]"/>
      <dgm:spPr/>
      <dgm:t>
        <a:bodyPr/>
        <a:lstStyle/>
        <a:p>
          <a:r>
            <a:rPr lang="en-US" dirty="0" smtClean="0"/>
            <a:t>Building a history over time</a:t>
          </a:r>
          <a:endParaRPr lang="en-US" dirty="0"/>
        </a:p>
      </dgm:t>
    </dgm:pt>
    <dgm:pt modelId="{F931D832-79C7-4085-9491-1B7EF19A6D05}" type="parTrans" cxnId="{45EF822F-A510-4C2A-8D55-21E6A21FD788}">
      <dgm:prSet/>
      <dgm:spPr/>
      <dgm:t>
        <a:bodyPr/>
        <a:lstStyle/>
        <a:p>
          <a:endParaRPr lang="en-US"/>
        </a:p>
      </dgm:t>
    </dgm:pt>
    <dgm:pt modelId="{D5C7025D-1983-42E7-9E1F-429EB0BD91DE}" type="sibTrans" cxnId="{45EF822F-A510-4C2A-8D55-21E6A21FD788}">
      <dgm:prSet/>
      <dgm:spPr/>
      <dgm:t>
        <a:bodyPr/>
        <a:lstStyle/>
        <a:p>
          <a:endParaRPr lang="en-US"/>
        </a:p>
      </dgm:t>
    </dgm:pt>
    <dgm:pt modelId="{08015E8F-3C65-43D7-A92A-9A5303094580}" type="pres">
      <dgm:prSet presAssocID="{A35DADDC-FB81-499E-AD5F-A27E524AD2CA}" presName="Name0" presStyleCnt="0">
        <dgm:presLayoutVars>
          <dgm:chMax val="1"/>
          <dgm:chPref val="1"/>
          <dgm:dir/>
          <dgm:animOne val="branch"/>
          <dgm:animLvl val="lvl"/>
        </dgm:presLayoutVars>
      </dgm:prSet>
      <dgm:spPr/>
      <dgm:t>
        <a:bodyPr/>
        <a:lstStyle/>
        <a:p>
          <a:endParaRPr lang="en-US"/>
        </a:p>
      </dgm:t>
    </dgm:pt>
    <dgm:pt modelId="{A7295FBF-45A9-44AD-8B9D-868E719EECFD}" type="pres">
      <dgm:prSet presAssocID="{68699747-48C4-477A-BFDF-9B850E8C06CD}" presName="Parent" presStyleLbl="node0" presStyleIdx="0" presStyleCnt="1">
        <dgm:presLayoutVars>
          <dgm:chMax val="6"/>
          <dgm:chPref val="6"/>
        </dgm:presLayoutVars>
      </dgm:prSet>
      <dgm:spPr/>
      <dgm:t>
        <a:bodyPr/>
        <a:lstStyle/>
        <a:p>
          <a:endParaRPr lang="en-US"/>
        </a:p>
      </dgm:t>
    </dgm:pt>
    <dgm:pt modelId="{B906AEF5-97E4-4658-8D62-8EAAA0ECA044}" type="pres">
      <dgm:prSet presAssocID="{D8AF6074-34A8-4AF3-8E2F-40F2C99D4B6D}" presName="Accent1" presStyleCnt="0"/>
      <dgm:spPr/>
    </dgm:pt>
    <dgm:pt modelId="{36279377-2FD0-4DBB-B6AB-347BD26FA5AA}" type="pres">
      <dgm:prSet presAssocID="{D8AF6074-34A8-4AF3-8E2F-40F2C99D4B6D}" presName="Accent" presStyleLbl="bgShp" presStyleIdx="0" presStyleCnt="6"/>
      <dgm:spPr/>
    </dgm:pt>
    <dgm:pt modelId="{2E90D2DE-CB7F-4E04-B33F-77E928D63138}" type="pres">
      <dgm:prSet presAssocID="{D8AF6074-34A8-4AF3-8E2F-40F2C99D4B6D}" presName="Child1" presStyleLbl="node1" presStyleIdx="0" presStyleCnt="6" custLinFactNeighborX="1141" custLinFactNeighborY="-6615">
        <dgm:presLayoutVars>
          <dgm:chMax val="0"/>
          <dgm:chPref val="0"/>
          <dgm:bulletEnabled val="1"/>
        </dgm:presLayoutVars>
      </dgm:prSet>
      <dgm:spPr/>
      <dgm:t>
        <a:bodyPr/>
        <a:lstStyle/>
        <a:p>
          <a:endParaRPr lang="en-US"/>
        </a:p>
      </dgm:t>
    </dgm:pt>
    <dgm:pt modelId="{7AA42EC0-2148-41BD-A89A-9CC2E4507127}" type="pres">
      <dgm:prSet presAssocID="{5009696A-911A-4C9B-A5F9-43654298F08E}" presName="Accent2" presStyleCnt="0"/>
      <dgm:spPr/>
    </dgm:pt>
    <dgm:pt modelId="{2782A2F9-A8AE-4251-B75B-10740EFADD7B}" type="pres">
      <dgm:prSet presAssocID="{5009696A-911A-4C9B-A5F9-43654298F08E}" presName="Accent" presStyleLbl="bgShp" presStyleIdx="1" presStyleCnt="6"/>
      <dgm:spPr/>
    </dgm:pt>
    <dgm:pt modelId="{0EE35034-7216-41C6-BA4C-F05F2BD05323}" type="pres">
      <dgm:prSet presAssocID="{5009696A-911A-4C9B-A5F9-43654298F08E}" presName="Child2" presStyleLbl="node1" presStyleIdx="1" presStyleCnt="6">
        <dgm:presLayoutVars>
          <dgm:chMax val="0"/>
          <dgm:chPref val="0"/>
          <dgm:bulletEnabled val="1"/>
        </dgm:presLayoutVars>
      </dgm:prSet>
      <dgm:spPr/>
      <dgm:t>
        <a:bodyPr/>
        <a:lstStyle/>
        <a:p>
          <a:endParaRPr lang="en-US"/>
        </a:p>
      </dgm:t>
    </dgm:pt>
    <dgm:pt modelId="{3F2D4320-7477-4D5A-9E8D-4CFB62B80B48}" type="pres">
      <dgm:prSet presAssocID="{2014BAEE-9BBD-426A-8956-29AA69ADDCF0}" presName="Accent3" presStyleCnt="0"/>
      <dgm:spPr/>
    </dgm:pt>
    <dgm:pt modelId="{25CEE088-4402-48D6-B3BA-667DADE3A444}" type="pres">
      <dgm:prSet presAssocID="{2014BAEE-9BBD-426A-8956-29AA69ADDCF0}" presName="Accent" presStyleLbl="bgShp" presStyleIdx="2" presStyleCnt="6"/>
      <dgm:spPr/>
    </dgm:pt>
    <dgm:pt modelId="{55F89B4F-3AFE-4915-9FEA-4FE21E19B9C4}" type="pres">
      <dgm:prSet presAssocID="{2014BAEE-9BBD-426A-8956-29AA69ADDCF0}" presName="Child3" presStyleLbl="node1" presStyleIdx="2" presStyleCnt="6" custLinFactNeighborX="2715" custLinFactNeighborY="1044">
        <dgm:presLayoutVars>
          <dgm:chMax val="0"/>
          <dgm:chPref val="0"/>
          <dgm:bulletEnabled val="1"/>
        </dgm:presLayoutVars>
      </dgm:prSet>
      <dgm:spPr/>
      <dgm:t>
        <a:bodyPr/>
        <a:lstStyle/>
        <a:p>
          <a:endParaRPr lang="en-US"/>
        </a:p>
      </dgm:t>
    </dgm:pt>
    <dgm:pt modelId="{5D9507D3-E90B-4DAF-810E-5284A61648F9}" type="pres">
      <dgm:prSet presAssocID="{903DBA99-53F5-444A-B91A-BFF5E9E8EEF2}" presName="Accent4" presStyleCnt="0"/>
      <dgm:spPr/>
    </dgm:pt>
    <dgm:pt modelId="{86A429F9-974D-49E7-8944-91B63081A8EB}" type="pres">
      <dgm:prSet presAssocID="{903DBA99-53F5-444A-B91A-BFF5E9E8EEF2}" presName="Accent" presStyleLbl="bgShp" presStyleIdx="3" presStyleCnt="6"/>
      <dgm:spPr/>
    </dgm:pt>
    <dgm:pt modelId="{AD1B6D9D-1FF5-4AB9-8083-0D8111D96CBD}" type="pres">
      <dgm:prSet presAssocID="{903DBA99-53F5-444A-B91A-BFF5E9E8EEF2}" presName="Child4" presStyleLbl="node1" presStyleIdx="3" presStyleCnt="6">
        <dgm:presLayoutVars>
          <dgm:chMax val="0"/>
          <dgm:chPref val="0"/>
          <dgm:bulletEnabled val="1"/>
        </dgm:presLayoutVars>
      </dgm:prSet>
      <dgm:spPr/>
      <dgm:t>
        <a:bodyPr/>
        <a:lstStyle/>
        <a:p>
          <a:endParaRPr lang="en-US"/>
        </a:p>
      </dgm:t>
    </dgm:pt>
    <dgm:pt modelId="{3206D6E0-70FF-4901-BAAB-44793E54C9C3}" type="pres">
      <dgm:prSet presAssocID="{2D15F0CB-1FF3-4349-8223-BB75EAC2340A}" presName="Accent5" presStyleCnt="0"/>
      <dgm:spPr/>
    </dgm:pt>
    <dgm:pt modelId="{FB13D3A7-709E-454F-BD66-4B8B5FC9036D}" type="pres">
      <dgm:prSet presAssocID="{2D15F0CB-1FF3-4349-8223-BB75EAC2340A}" presName="Accent" presStyleLbl="bgShp" presStyleIdx="4" presStyleCnt="6"/>
      <dgm:spPr/>
    </dgm:pt>
    <dgm:pt modelId="{F2E5A16C-98AA-415E-A476-92CDF8DB97C8}" type="pres">
      <dgm:prSet presAssocID="{2D15F0CB-1FF3-4349-8223-BB75EAC2340A}" presName="Child5" presStyleLbl="node1" presStyleIdx="4" presStyleCnt="6">
        <dgm:presLayoutVars>
          <dgm:chMax val="0"/>
          <dgm:chPref val="0"/>
          <dgm:bulletEnabled val="1"/>
        </dgm:presLayoutVars>
      </dgm:prSet>
      <dgm:spPr/>
      <dgm:t>
        <a:bodyPr/>
        <a:lstStyle/>
        <a:p>
          <a:endParaRPr lang="en-US"/>
        </a:p>
      </dgm:t>
    </dgm:pt>
    <dgm:pt modelId="{9AA20D58-DD84-4917-A335-637A9853709E}" type="pres">
      <dgm:prSet presAssocID="{D6D9375F-5D62-4F4E-8830-57FE72A9FA95}" presName="Accent6" presStyleCnt="0"/>
      <dgm:spPr/>
    </dgm:pt>
    <dgm:pt modelId="{96C087BC-8B36-46CB-829E-733A7A0E71B2}" type="pres">
      <dgm:prSet presAssocID="{D6D9375F-5D62-4F4E-8830-57FE72A9FA95}" presName="Accent" presStyleLbl="bgShp" presStyleIdx="5" presStyleCnt="6"/>
      <dgm:spPr/>
    </dgm:pt>
    <dgm:pt modelId="{13CAFF14-C00A-4C2D-A4CF-31E9F79223D0}" type="pres">
      <dgm:prSet presAssocID="{D6D9375F-5D62-4F4E-8830-57FE72A9FA95}" presName="Child6" presStyleLbl="node1" presStyleIdx="5" presStyleCnt="6">
        <dgm:presLayoutVars>
          <dgm:chMax val="0"/>
          <dgm:chPref val="0"/>
          <dgm:bulletEnabled val="1"/>
        </dgm:presLayoutVars>
      </dgm:prSet>
      <dgm:spPr/>
      <dgm:t>
        <a:bodyPr/>
        <a:lstStyle/>
        <a:p>
          <a:endParaRPr lang="en-US"/>
        </a:p>
      </dgm:t>
    </dgm:pt>
  </dgm:ptLst>
  <dgm:cxnLst>
    <dgm:cxn modelId="{0957FC90-D8EA-442C-BA81-72EE96D83E68}" type="presOf" srcId="{D6D9375F-5D62-4F4E-8830-57FE72A9FA95}" destId="{13CAFF14-C00A-4C2D-A4CF-31E9F79223D0}" srcOrd="0" destOrd="0" presId="urn:microsoft.com/office/officeart/2011/layout/HexagonRadial"/>
    <dgm:cxn modelId="{25B660F3-E8D8-4170-9B84-C31E7663D5D7}" srcId="{68699747-48C4-477A-BFDF-9B850E8C06CD}" destId="{903DBA99-53F5-444A-B91A-BFF5E9E8EEF2}" srcOrd="3" destOrd="0" parTransId="{487E3542-A779-470A-BD38-6F9DC58F1391}" sibTransId="{214F315F-7704-4AFF-87A5-72C28B178777}"/>
    <dgm:cxn modelId="{81D8371E-848E-4435-9410-329AC16CBF63}" srcId="{68699747-48C4-477A-BFDF-9B850E8C06CD}" destId="{D8AF6074-34A8-4AF3-8E2F-40F2C99D4B6D}" srcOrd="0" destOrd="0" parTransId="{A1F2071F-608E-46C4-AAB2-F34387758295}" sibTransId="{3D571C7B-E0C0-463D-AE63-5319ECCE0E65}"/>
    <dgm:cxn modelId="{45C8E256-6ECE-4835-BEF5-51F74FEF4AC2}" type="presOf" srcId="{A35DADDC-FB81-499E-AD5F-A27E524AD2CA}" destId="{08015E8F-3C65-43D7-A92A-9A5303094580}" srcOrd="0" destOrd="0" presId="urn:microsoft.com/office/officeart/2011/layout/HexagonRadial"/>
    <dgm:cxn modelId="{E86DBF33-1969-4A22-B3B4-018D73942B2C}" type="presOf" srcId="{903DBA99-53F5-444A-B91A-BFF5E9E8EEF2}" destId="{AD1B6D9D-1FF5-4AB9-8083-0D8111D96CBD}" srcOrd="0" destOrd="0" presId="urn:microsoft.com/office/officeart/2011/layout/HexagonRadial"/>
    <dgm:cxn modelId="{0411F6AA-CB88-4326-8F9F-B968A0773644}" type="presOf" srcId="{68699747-48C4-477A-BFDF-9B850E8C06CD}" destId="{A7295FBF-45A9-44AD-8B9D-868E719EECFD}" srcOrd="0" destOrd="0" presId="urn:microsoft.com/office/officeart/2011/layout/HexagonRadial"/>
    <dgm:cxn modelId="{344ED2EF-C117-432B-9207-375EC99E224F}" type="presOf" srcId="{5009696A-911A-4C9B-A5F9-43654298F08E}" destId="{0EE35034-7216-41C6-BA4C-F05F2BD05323}" srcOrd="0" destOrd="0" presId="urn:microsoft.com/office/officeart/2011/layout/HexagonRadial"/>
    <dgm:cxn modelId="{E2F8B16F-AA51-47CF-B15A-15EA67EF9C04}" srcId="{A35DADDC-FB81-499E-AD5F-A27E524AD2CA}" destId="{68699747-48C4-477A-BFDF-9B850E8C06CD}" srcOrd="0" destOrd="0" parTransId="{48F7BC59-FB17-427B-B0B1-FBFDDEC872E6}" sibTransId="{D1FD28E7-B230-4600-90D0-F64B44F0C296}"/>
    <dgm:cxn modelId="{3561C1E0-C0D2-4F65-929C-C9B88FEAEA8B}" type="presOf" srcId="{2014BAEE-9BBD-426A-8956-29AA69ADDCF0}" destId="{55F89B4F-3AFE-4915-9FEA-4FE21E19B9C4}" srcOrd="0" destOrd="0" presId="urn:microsoft.com/office/officeart/2011/layout/HexagonRadial"/>
    <dgm:cxn modelId="{45EF822F-A510-4C2A-8D55-21E6A21FD788}" srcId="{68699747-48C4-477A-BFDF-9B850E8C06CD}" destId="{D6D9375F-5D62-4F4E-8830-57FE72A9FA95}" srcOrd="5" destOrd="0" parTransId="{F931D832-79C7-4085-9491-1B7EF19A6D05}" sibTransId="{D5C7025D-1983-42E7-9E1F-429EB0BD91DE}"/>
    <dgm:cxn modelId="{F85CFD50-2FAA-48FB-AB21-C94371A33B99}" type="presOf" srcId="{2D15F0CB-1FF3-4349-8223-BB75EAC2340A}" destId="{F2E5A16C-98AA-415E-A476-92CDF8DB97C8}" srcOrd="0" destOrd="0" presId="urn:microsoft.com/office/officeart/2011/layout/HexagonRadial"/>
    <dgm:cxn modelId="{968CFE69-AA03-405A-A9BA-02D2DA4AA47E}" srcId="{68699747-48C4-477A-BFDF-9B850E8C06CD}" destId="{2D15F0CB-1FF3-4349-8223-BB75EAC2340A}" srcOrd="4" destOrd="0" parTransId="{8ADBEA9B-D0C9-44A0-A010-6E317B8376D4}" sibTransId="{074DAB87-5FEF-49A1-9744-BAF7C4EFD7AE}"/>
    <dgm:cxn modelId="{C1DBF345-8BD7-4863-B750-3D894D0E274C}" type="presOf" srcId="{D8AF6074-34A8-4AF3-8E2F-40F2C99D4B6D}" destId="{2E90D2DE-CB7F-4E04-B33F-77E928D63138}" srcOrd="0" destOrd="0" presId="urn:microsoft.com/office/officeart/2011/layout/HexagonRadial"/>
    <dgm:cxn modelId="{F5CC4214-61D7-4877-95B3-0FEAA0F962C5}" srcId="{68699747-48C4-477A-BFDF-9B850E8C06CD}" destId="{5009696A-911A-4C9B-A5F9-43654298F08E}" srcOrd="1" destOrd="0" parTransId="{A81AF6DE-3D26-4581-88B6-CFCD6BA89C1D}" sibTransId="{9DF156EB-39B1-4846-BBC8-D74D6E18CF19}"/>
    <dgm:cxn modelId="{99CAAA43-3767-4265-8AE5-AD48186F5E12}" srcId="{68699747-48C4-477A-BFDF-9B850E8C06CD}" destId="{2014BAEE-9BBD-426A-8956-29AA69ADDCF0}" srcOrd="2" destOrd="0" parTransId="{BA6D099D-DB1C-4782-8AA2-676EF8A4E4FF}" sibTransId="{BBDD210F-8622-45D2-9ACD-2784617BF456}"/>
    <dgm:cxn modelId="{E9F7CA16-D073-4D3E-A10B-A0524874DFE5}" type="presParOf" srcId="{08015E8F-3C65-43D7-A92A-9A5303094580}" destId="{A7295FBF-45A9-44AD-8B9D-868E719EECFD}" srcOrd="0" destOrd="0" presId="urn:microsoft.com/office/officeart/2011/layout/HexagonRadial"/>
    <dgm:cxn modelId="{891F1A0E-AFFD-4B11-BB51-F89BF6203E29}" type="presParOf" srcId="{08015E8F-3C65-43D7-A92A-9A5303094580}" destId="{B906AEF5-97E4-4658-8D62-8EAAA0ECA044}" srcOrd="1" destOrd="0" presId="urn:microsoft.com/office/officeart/2011/layout/HexagonRadial"/>
    <dgm:cxn modelId="{317375F2-F207-4659-A0C8-B81C3F837C4D}" type="presParOf" srcId="{B906AEF5-97E4-4658-8D62-8EAAA0ECA044}" destId="{36279377-2FD0-4DBB-B6AB-347BD26FA5AA}" srcOrd="0" destOrd="0" presId="urn:microsoft.com/office/officeart/2011/layout/HexagonRadial"/>
    <dgm:cxn modelId="{4653CD9D-C102-4E19-8797-8B7697621279}" type="presParOf" srcId="{08015E8F-3C65-43D7-A92A-9A5303094580}" destId="{2E90D2DE-CB7F-4E04-B33F-77E928D63138}" srcOrd="2" destOrd="0" presId="urn:microsoft.com/office/officeart/2011/layout/HexagonRadial"/>
    <dgm:cxn modelId="{F53DCAF6-E375-4B83-B19A-BAEA6D34797D}" type="presParOf" srcId="{08015E8F-3C65-43D7-A92A-9A5303094580}" destId="{7AA42EC0-2148-41BD-A89A-9CC2E4507127}" srcOrd="3" destOrd="0" presId="urn:microsoft.com/office/officeart/2011/layout/HexagonRadial"/>
    <dgm:cxn modelId="{841F151A-63E6-4305-9020-C0B339C2A612}" type="presParOf" srcId="{7AA42EC0-2148-41BD-A89A-9CC2E4507127}" destId="{2782A2F9-A8AE-4251-B75B-10740EFADD7B}" srcOrd="0" destOrd="0" presId="urn:microsoft.com/office/officeart/2011/layout/HexagonRadial"/>
    <dgm:cxn modelId="{1C20189E-BC41-4DF5-8A39-6D2F823D54B5}" type="presParOf" srcId="{08015E8F-3C65-43D7-A92A-9A5303094580}" destId="{0EE35034-7216-41C6-BA4C-F05F2BD05323}" srcOrd="4" destOrd="0" presId="urn:microsoft.com/office/officeart/2011/layout/HexagonRadial"/>
    <dgm:cxn modelId="{0DE22AAC-2D4B-49B8-9057-3DC3603D733D}" type="presParOf" srcId="{08015E8F-3C65-43D7-A92A-9A5303094580}" destId="{3F2D4320-7477-4D5A-9E8D-4CFB62B80B48}" srcOrd="5" destOrd="0" presId="urn:microsoft.com/office/officeart/2011/layout/HexagonRadial"/>
    <dgm:cxn modelId="{B6866245-B3DE-4674-B6CC-E18BA5C51C06}" type="presParOf" srcId="{3F2D4320-7477-4D5A-9E8D-4CFB62B80B48}" destId="{25CEE088-4402-48D6-B3BA-667DADE3A444}" srcOrd="0" destOrd="0" presId="urn:microsoft.com/office/officeart/2011/layout/HexagonRadial"/>
    <dgm:cxn modelId="{AEC47FCC-5653-491E-9488-92199768167B}" type="presParOf" srcId="{08015E8F-3C65-43D7-A92A-9A5303094580}" destId="{55F89B4F-3AFE-4915-9FEA-4FE21E19B9C4}" srcOrd="6" destOrd="0" presId="urn:microsoft.com/office/officeart/2011/layout/HexagonRadial"/>
    <dgm:cxn modelId="{24CA2277-7801-40B7-92E5-3D4B39B5E2F6}" type="presParOf" srcId="{08015E8F-3C65-43D7-A92A-9A5303094580}" destId="{5D9507D3-E90B-4DAF-810E-5284A61648F9}" srcOrd="7" destOrd="0" presId="urn:microsoft.com/office/officeart/2011/layout/HexagonRadial"/>
    <dgm:cxn modelId="{F1657B7D-A2CF-4AAE-BD65-04DB7C268AAF}" type="presParOf" srcId="{5D9507D3-E90B-4DAF-810E-5284A61648F9}" destId="{86A429F9-974D-49E7-8944-91B63081A8EB}" srcOrd="0" destOrd="0" presId="urn:microsoft.com/office/officeart/2011/layout/HexagonRadial"/>
    <dgm:cxn modelId="{C1F10587-128F-44B2-842F-2ABA484ADCDF}" type="presParOf" srcId="{08015E8F-3C65-43D7-A92A-9A5303094580}" destId="{AD1B6D9D-1FF5-4AB9-8083-0D8111D96CBD}" srcOrd="8" destOrd="0" presId="urn:microsoft.com/office/officeart/2011/layout/HexagonRadial"/>
    <dgm:cxn modelId="{B02216C4-13EB-4B17-85B0-CC832A0D67D1}" type="presParOf" srcId="{08015E8F-3C65-43D7-A92A-9A5303094580}" destId="{3206D6E0-70FF-4901-BAAB-44793E54C9C3}" srcOrd="9" destOrd="0" presId="urn:microsoft.com/office/officeart/2011/layout/HexagonRadial"/>
    <dgm:cxn modelId="{363F53F4-7A68-4595-862D-B15ED0B1C5DD}" type="presParOf" srcId="{3206D6E0-70FF-4901-BAAB-44793E54C9C3}" destId="{FB13D3A7-709E-454F-BD66-4B8B5FC9036D}" srcOrd="0" destOrd="0" presId="urn:microsoft.com/office/officeart/2011/layout/HexagonRadial"/>
    <dgm:cxn modelId="{F188EACC-6B44-4AED-9EBE-EBB525511BE7}" type="presParOf" srcId="{08015E8F-3C65-43D7-A92A-9A5303094580}" destId="{F2E5A16C-98AA-415E-A476-92CDF8DB97C8}" srcOrd="10" destOrd="0" presId="urn:microsoft.com/office/officeart/2011/layout/HexagonRadial"/>
    <dgm:cxn modelId="{E92B1BFC-2062-48C2-B709-A9CCCC8E7BC1}" type="presParOf" srcId="{08015E8F-3C65-43D7-A92A-9A5303094580}" destId="{9AA20D58-DD84-4917-A335-637A9853709E}" srcOrd="11" destOrd="0" presId="urn:microsoft.com/office/officeart/2011/layout/HexagonRadial"/>
    <dgm:cxn modelId="{05580617-89C0-4C8A-BBC2-9FC167D211AA}" type="presParOf" srcId="{9AA20D58-DD84-4917-A335-637A9853709E}" destId="{96C087BC-8B36-46CB-829E-733A7A0E71B2}" srcOrd="0" destOrd="0" presId="urn:microsoft.com/office/officeart/2011/layout/HexagonRadial"/>
    <dgm:cxn modelId="{A3A84020-176B-46DD-B022-D1E79FC7C4A4}" type="presParOf" srcId="{08015E8F-3C65-43D7-A92A-9A5303094580}" destId="{13CAFF14-C00A-4C2D-A4CF-31E9F79223D0}"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95FBF-45A9-44AD-8B9D-868E719EECFD}">
      <dsp:nvSpPr>
        <dsp:cNvPr id="0" name=""/>
        <dsp:cNvSpPr/>
      </dsp:nvSpPr>
      <dsp:spPr>
        <a:xfrm>
          <a:off x="1964881" y="1524091"/>
          <a:ext cx="1937186" cy="1675744"/>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Communication</a:t>
          </a:r>
          <a:endParaRPr lang="en-US" sz="1500" kern="1200" dirty="0"/>
        </a:p>
      </dsp:txBody>
      <dsp:txXfrm>
        <a:off x="2285900" y="1801785"/>
        <a:ext cx="1295148" cy="1120356"/>
      </dsp:txXfrm>
    </dsp:sp>
    <dsp:sp modelId="{2782A2F9-A8AE-4251-B75B-10740EFADD7B}">
      <dsp:nvSpPr>
        <dsp:cNvPr id="0" name=""/>
        <dsp:cNvSpPr/>
      </dsp:nvSpPr>
      <dsp:spPr>
        <a:xfrm>
          <a:off x="3177932" y="722360"/>
          <a:ext cx="730894" cy="62976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90D2DE-CB7F-4E04-B33F-77E928D63138}">
      <dsp:nvSpPr>
        <dsp:cNvPr id="0" name=""/>
        <dsp:cNvSpPr/>
      </dsp:nvSpPr>
      <dsp:spPr>
        <a:xfrm>
          <a:off x="2161437" y="0"/>
          <a:ext cx="1587510" cy="1373383"/>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Celebrating successes</a:t>
          </a:r>
          <a:endParaRPr lang="en-US" sz="1500" kern="1200" dirty="0"/>
        </a:p>
      </dsp:txBody>
      <dsp:txXfrm>
        <a:off x="2424521" y="227599"/>
        <a:ext cx="1061342" cy="918185"/>
      </dsp:txXfrm>
    </dsp:sp>
    <dsp:sp modelId="{25CEE088-4402-48D6-B3BA-667DADE3A444}">
      <dsp:nvSpPr>
        <dsp:cNvPr id="0" name=""/>
        <dsp:cNvSpPr/>
      </dsp:nvSpPr>
      <dsp:spPr>
        <a:xfrm>
          <a:off x="4030943" y="1899681"/>
          <a:ext cx="730894" cy="62976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E35034-7216-41C6-BA4C-F05F2BD05323}">
      <dsp:nvSpPr>
        <dsp:cNvPr id="0" name=""/>
        <dsp:cNvSpPr/>
      </dsp:nvSpPr>
      <dsp:spPr>
        <a:xfrm>
          <a:off x="3599255" y="844722"/>
          <a:ext cx="1587510" cy="1373383"/>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Joint projects</a:t>
          </a:r>
          <a:endParaRPr lang="en-US" sz="1500" kern="1200" dirty="0"/>
        </a:p>
      </dsp:txBody>
      <dsp:txXfrm>
        <a:off x="3862339" y="1072321"/>
        <a:ext cx="1061342" cy="918185"/>
      </dsp:txXfrm>
    </dsp:sp>
    <dsp:sp modelId="{86A429F9-974D-49E7-8944-91B63081A8EB}">
      <dsp:nvSpPr>
        <dsp:cNvPr id="0" name=""/>
        <dsp:cNvSpPr/>
      </dsp:nvSpPr>
      <dsp:spPr>
        <a:xfrm>
          <a:off x="3438386" y="3228654"/>
          <a:ext cx="730894" cy="62976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F89B4F-3AFE-4915-9FEA-4FE21E19B9C4}">
      <dsp:nvSpPr>
        <dsp:cNvPr id="0" name=""/>
        <dsp:cNvSpPr/>
      </dsp:nvSpPr>
      <dsp:spPr>
        <a:xfrm>
          <a:off x="3642356" y="2519687"/>
          <a:ext cx="1587510" cy="1373383"/>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Respect</a:t>
          </a:r>
          <a:endParaRPr lang="en-US" sz="1500" kern="1200" dirty="0"/>
        </a:p>
      </dsp:txBody>
      <dsp:txXfrm>
        <a:off x="3905440" y="2747286"/>
        <a:ext cx="1061342" cy="918185"/>
      </dsp:txXfrm>
    </dsp:sp>
    <dsp:sp modelId="{FB13D3A7-709E-454F-BD66-4B8B5FC9036D}">
      <dsp:nvSpPr>
        <dsp:cNvPr id="0" name=""/>
        <dsp:cNvSpPr/>
      </dsp:nvSpPr>
      <dsp:spPr>
        <a:xfrm>
          <a:off x="1968486" y="3366607"/>
          <a:ext cx="730894" cy="62976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1B6D9D-1FF5-4AB9-8083-0D8111D96CBD}">
      <dsp:nvSpPr>
        <dsp:cNvPr id="0" name=""/>
        <dsp:cNvSpPr/>
      </dsp:nvSpPr>
      <dsp:spPr>
        <a:xfrm>
          <a:off x="2143324" y="3351016"/>
          <a:ext cx="1587510" cy="1373383"/>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Shared values</a:t>
          </a:r>
          <a:endParaRPr lang="en-US" sz="1500" kern="1200" dirty="0"/>
        </a:p>
      </dsp:txBody>
      <dsp:txXfrm>
        <a:off x="2406408" y="3578615"/>
        <a:ext cx="1061342" cy="918185"/>
      </dsp:txXfrm>
    </dsp:sp>
    <dsp:sp modelId="{96C087BC-8B36-46CB-829E-733A7A0E71B2}">
      <dsp:nvSpPr>
        <dsp:cNvPr id="0" name=""/>
        <dsp:cNvSpPr/>
      </dsp:nvSpPr>
      <dsp:spPr>
        <a:xfrm>
          <a:off x="1101506" y="2189759"/>
          <a:ext cx="730894" cy="62976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E5A16C-98AA-415E-A476-92CDF8DB97C8}">
      <dsp:nvSpPr>
        <dsp:cNvPr id="0" name=""/>
        <dsp:cNvSpPr/>
      </dsp:nvSpPr>
      <dsp:spPr>
        <a:xfrm>
          <a:off x="680633" y="2506294"/>
          <a:ext cx="1587510" cy="1373383"/>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Mutual awareness</a:t>
          </a:r>
          <a:endParaRPr lang="en-US" sz="1500" kern="1200" dirty="0"/>
        </a:p>
      </dsp:txBody>
      <dsp:txXfrm>
        <a:off x="943717" y="2733893"/>
        <a:ext cx="1061342" cy="918185"/>
      </dsp:txXfrm>
    </dsp:sp>
    <dsp:sp modelId="{13CAFF14-C00A-4C2D-A4CF-31E9F79223D0}">
      <dsp:nvSpPr>
        <dsp:cNvPr id="0" name=""/>
        <dsp:cNvSpPr/>
      </dsp:nvSpPr>
      <dsp:spPr>
        <a:xfrm>
          <a:off x="680633" y="842832"/>
          <a:ext cx="1587510" cy="1373383"/>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Building a history over time</a:t>
          </a:r>
          <a:endParaRPr lang="en-US" sz="1500" kern="1200" dirty="0"/>
        </a:p>
      </dsp:txBody>
      <dsp:txXfrm>
        <a:off x="943717" y="1070431"/>
        <a:ext cx="1061342" cy="918185"/>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F14CD2-3436-49A4-A159-588DF0585A62}" type="datetimeFigureOut">
              <a:rPr lang="en-US" smtClean="0"/>
              <a:t>9/17/2014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864C69-B852-4594-852A-CFD2DC256B3C}" type="slidenum">
              <a:rPr lang="en-US" smtClean="0"/>
              <a:t>‹#›</a:t>
            </a:fld>
            <a:endParaRPr lang="en-US"/>
          </a:p>
        </p:txBody>
      </p:sp>
    </p:spTree>
    <p:extLst>
      <p:ext uri="{BB962C8B-B14F-4D97-AF65-F5344CB8AC3E}">
        <p14:creationId xmlns:p14="http://schemas.microsoft.com/office/powerpoint/2010/main" val="2242902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1</a:t>
            </a:fld>
            <a:endParaRPr lang="en-US"/>
          </a:p>
        </p:txBody>
      </p:sp>
    </p:spTree>
    <p:extLst>
      <p:ext uri="{BB962C8B-B14F-4D97-AF65-F5344CB8AC3E}">
        <p14:creationId xmlns:p14="http://schemas.microsoft.com/office/powerpoint/2010/main" val="2580486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ACA is insuring more Americans, but it also is calling for an increased focus on population health by the medical profession.  It is possible the future reimbursement models will be connected to the health of the population.  In addition, an increased emphasis on health care homes and less-fragmented care, in the context of shrinking resources, has highlighted the opportunity for public health and primary care to work together towards similar population health goals.</a:t>
            </a:r>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2</a:t>
            </a:fld>
            <a:endParaRPr lang="en-US"/>
          </a:p>
        </p:txBody>
      </p:sp>
    </p:spTree>
    <p:extLst>
      <p:ext uri="{BB962C8B-B14F-4D97-AF65-F5344CB8AC3E}">
        <p14:creationId xmlns:p14="http://schemas.microsoft.com/office/powerpoint/2010/main" val="3610096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IOM</a:t>
            </a:r>
            <a:r>
              <a:rPr lang="en-US" baseline="0" dirty="0" smtClean="0"/>
              <a:t> report elevated the need to understand, monitor and track the level of primary care-public health integration, especially at the local jurisdictional level.</a:t>
            </a:r>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3</a:t>
            </a:fld>
            <a:endParaRPr lang="en-US"/>
          </a:p>
        </p:txBody>
      </p:sp>
    </p:spTree>
    <p:extLst>
      <p:ext uri="{BB962C8B-B14F-4D97-AF65-F5344CB8AC3E}">
        <p14:creationId xmlns:p14="http://schemas.microsoft.com/office/powerpoint/2010/main" val="2071654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These statements are within the recommendations of a 2012 IOM report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path to population health improvement will involve significant investment in the creation of linkages and alignment across many sectors. This report set out to highlight opportunities for the first steps toward this goal among stakeholders in two of the most critical fields in the realm of community health. </a:t>
            </a:r>
            <a:endParaRPr lang="en-US" dirty="0"/>
          </a:p>
        </p:txBody>
      </p:sp>
      <p:sp>
        <p:nvSpPr>
          <p:cNvPr id="4" name="Slide Number Placeholder 3"/>
          <p:cNvSpPr>
            <a:spLocks noGrp="1"/>
          </p:cNvSpPr>
          <p:nvPr>
            <p:ph type="sldNum" sz="quarter" idx="10"/>
          </p:nvPr>
        </p:nvSpPr>
        <p:spPr/>
        <p:txBody>
          <a:bodyPr/>
          <a:lstStyle/>
          <a:p>
            <a:fld id="{5ABF0806-D51A-481F-AE70-D2E5441F0E36}"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690807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5</a:t>
            </a:fld>
            <a:endParaRPr lang="en-US"/>
          </a:p>
        </p:txBody>
      </p:sp>
    </p:spTree>
    <p:extLst>
      <p:ext uri="{BB962C8B-B14F-4D97-AF65-F5344CB8AC3E}">
        <p14:creationId xmlns:p14="http://schemas.microsoft.com/office/powerpoint/2010/main" val="1170787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6</a:t>
            </a:fld>
            <a:endParaRPr lang="en-US"/>
          </a:p>
        </p:txBody>
      </p:sp>
    </p:spTree>
    <p:extLst>
      <p:ext uri="{BB962C8B-B14F-4D97-AF65-F5344CB8AC3E}">
        <p14:creationId xmlns:p14="http://schemas.microsoft.com/office/powerpoint/2010/main" val="2024542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Public</a:t>
            </a:r>
            <a:r>
              <a:rPr lang="en-US" baseline="0" dirty="0" smtClean="0"/>
              <a:t> health practice-based research networks haven’t been in place for as long as those on the primary care side, but they follow a similar approach in that they seek to bring together academics and practitioners to make findings relevant and translate them into action items for policymakers and stakeholders. </a:t>
            </a:r>
            <a:endParaRPr lang="en-US" baseline="0" dirty="0" smtClean="0"/>
          </a:p>
          <a:p>
            <a:endParaRPr lang="en-US" baseline="0" dirty="0" smtClean="0"/>
          </a:p>
          <a:p>
            <a:r>
              <a:rPr lang="en-US" baseline="0" dirty="0" smtClean="0"/>
              <a:t>Funding has been available through NCC and RWJF to promote PHSSR research and PH PBRNs.  Call for PHSSR projects came in 2013 to conduct research in this area and encouraged collaboration between state PH PBRNs. Time was right to apply for funds to study PH-PC collaboration using collaborative approaches. </a:t>
            </a:r>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7</a:t>
            </a:fld>
            <a:endParaRPr lang="en-US"/>
          </a:p>
        </p:txBody>
      </p:sp>
    </p:spTree>
    <p:extLst>
      <p:ext uri="{BB962C8B-B14F-4D97-AF65-F5344CB8AC3E}">
        <p14:creationId xmlns:p14="http://schemas.microsoft.com/office/powerpoint/2010/main" val="3350319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BF0806-D51A-481F-AE70-D2E5441F0E36}"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690807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MAFPBRN=Minnesota Academy of Family</a:t>
            </a:r>
            <a:r>
              <a:rPr lang="en-US" baseline="0" dirty="0" smtClean="0"/>
              <a:t> Physicians Research Network </a:t>
            </a:r>
          </a:p>
          <a:p>
            <a:r>
              <a:rPr lang="en-US" baseline="0" dirty="0" smtClean="0"/>
              <a:t>Minnesota Public Health Research to Action Network</a:t>
            </a:r>
          </a:p>
          <a:p>
            <a:r>
              <a:rPr lang="en-US" baseline="0" dirty="0" smtClean="0"/>
              <a:t>WPHRN</a:t>
            </a:r>
          </a:p>
          <a:p>
            <a:r>
              <a:rPr lang="en-US" baseline="0" dirty="0" smtClean="0"/>
              <a:t>WREN</a:t>
            </a:r>
          </a:p>
          <a:p>
            <a:r>
              <a:rPr lang="en-US" baseline="0" dirty="0" smtClean="0"/>
              <a:t>Colorado PH PBRN</a:t>
            </a:r>
          </a:p>
          <a:p>
            <a:r>
              <a:rPr lang="en-US" baseline="0" dirty="0" smtClean="0"/>
              <a:t>SNOCAP = State Network of Colorado Ambulatory Practices and Partners</a:t>
            </a:r>
          </a:p>
          <a:p>
            <a:r>
              <a:rPr lang="en-US" baseline="0" dirty="0" smtClean="0"/>
              <a:t>WA PH PBRN</a:t>
            </a:r>
          </a:p>
          <a:p>
            <a:r>
              <a:rPr lang="en-US" baseline="0" dirty="0" smtClean="0"/>
              <a:t>WWAMI Practice and Research Network </a:t>
            </a:r>
            <a:endParaRPr lang="en-US" dirty="0"/>
          </a:p>
        </p:txBody>
      </p:sp>
      <p:sp>
        <p:nvSpPr>
          <p:cNvPr id="4" name="Slide Number Placeholder 3"/>
          <p:cNvSpPr>
            <a:spLocks noGrp="1"/>
          </p:cNvSpPr>
          <p:nvPr>
            <p:ph type="sldNum" sz="quarter" idx="10"/>
          </p:nvPr>
        </p:nvSpPr>
        <p:spPr/>
        <p:txBody>
          <a:bodyPr/>
          <a:lstStyle/>
          <a:p>
            <a:fld id="{5ABF0806-D51A-481F-AE70-D2E5441F0E36}"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690807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study gives voice to what is needed at the local level to advance a collaborative working relationship</a:t>
            </a:r>
          </a:p>
          <a:p>
            <a:r>
              <a:rPr lang="en-US" dirty="0" smtClean="0"/>
              <a:t>Findings will be used to identify and promote infrastructure and capacity needed to increase collaboration</a:t>
            </a:r>
          </a:p>
          <a:p>
            <a:r>
              <a:rPr lang="en-US" dirty="0" smtClean="0"/>
              <a:t>The study will develop and test measures that could be used to monitor changes those relationships over time</a:t>
            </a:r>
          </a:p>
          <a:p>
            <a:r>
              <a:rPr lang="en-US" dirty="0" smtClean="0"/>
              <a:t>The study contributes to stronger relationships, which paves the way for future collaborations</a:t>
            </a:r>
          </a:p>
          <a:p>
            <a:endParaRPr lang="en-US" dirty="0"/>
          </a:p>
        </p:txBody>
      </p:sp>
      <p:sp>
        <p:nvSpPr>
          <p:cNvPr id="4" name="Slide Number Placeholder 3"/>
          <p:cNvSpPr>
            <a:spLocks noGrp="1"/>
          </p:cNvSpPr>
          <p:nvPr>
            <p:ph type="sldNum" sz="quarter" idx="10"/>
          </p:nvPr>
        </p:nvSpPr>
        <p:spPr/>
        <p:txBody>
          <a:bodyPr/>
          <a:lstStyle/>
          <a:p>
            <a:fld id="{5ABF0806-D51A-481F-AE70-D2E5441F0E36}"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690807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12</a:t>
            </a:fld>
            <a:endParaRPr lang="en-US"/>
          </a:p>
        </p:txBody>
      </p:sp>
    </p:spTree>
    <p:extLst>
      <p:ext uri="{BB962C8B-B14F-4D97-AF65-F5344CB8AC3E}">
        <p14:creationId xmlns:p14="http://schemas.microsoft.com/office/powerpoint/2010/main" val="580956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idea is to examine the concept of integration from both the primary</a:t>
            </a:r>
            <a:r>
              <a:rPr lang="en-US" baseline="0" dirty="0" smtClean="0"/>
              <a:t> care and public health perspectives within the same jurisdictions. Susan </a:t>
            </a:r>
            <a:r>
              <a:rPr lang="en-US" baseline="0" dirty="0" err="1" smtClean="0"/>
              <a:t>Zahner</a:t>
            </a:r>
            <a:r>
              <a:rPr lang="en-US" baseline="0" dirty="0" smtClean="0"/>
              <a:t> and David Hahn conducted interviews by phone.  Wisconsin participants chosen to assure geographic diversity/size of populations in areas served.  Started with health department directors who identified Primary care representatives they believed would be good informants. </a:t>
            </a:r>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13</a:t>
            </a:fld>
            <a:endParaRPr lang="en-US"/>
          </a:p>
        </p:txBody>
      </p:sp>
    </p:spTree>
    <p:extLst>
      <p:ext uri="{BB962C8B-B14F-4D97-AF65-F5344CB8AC3E}">
        <p14:creationId xmlns:p14="http://schemas.microsoft.com/office/powerpoint/2010/main" val="276606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14</a:t>
            </a:fld>
            <a:endParaRPr lang="en-US"/>
          </a:p>
        </p:txBody>
      </p:sp>
    </p:spTree>
    <p:extLst>
      <p:ext uri="{BB962C8B-B14F-4D97-AF65-F5344CB8AC3E}">
        <p14:creationId xmlns:p14="http://schemas.microsoft.com/office/powerpoint/2010/main" val="520773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15</a:t>
            </a:fld>
            <a:endParaRPr lang="en-US"/>
          </a:p>
        </p:txBody>
      </p:sp>
    </p:spTree>
    <p:extLst>
      <p:ext uri="{BB962C8B-B14F-4D97-AF65-F5344CB8AC3E}">
        <p14:creationId xmlns:p14="http://schemas.microsoft.com/office/powerpoint/2010/main" val="32029033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Aligned</a:t>
            </a:r>
            <a:r>
              <a:rPr lang="en-US" b="1" baseline="0" dirty="0" smtClean="0"/>
              <a:t> leadership</a:t>
            </a:r>
            <a:r>
              <a:rPr lang="en-US" baseline="0" dirty="0" smtClean="0"/>
              <a:t>: here is a q</a:t>
            </a:r>
            <a:r>
              <a:rPr lang="en-US" dirty="0" smtClean="0"/>
              <a:t>uote this</a:t>
            </a:r>
            <a:r>
              <a:rPr lang="en-US" baseline="0" dirty="0" smtClean="0"/>
              <a:t> if you want to use it</a:t>
            </a:r>
            <a:r>
              <a:rPr lang="en-US"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Yeah, I think we work very closely and have over the years and we’ve developed a mutual respect and understanding for you know what we do and how we can work together. I think that’s important. But I also believe the leadership at the county level, the county commissioners—one of the things that stimulated the birth of the coalition was that we had a district commissioner who was also a county commissioner.  So he wore two hats.  And his perspective in questioning was always around “Well, why can’t we work together?  We’re all in this county together.”  And I think it’s bringing that leadership together at the elected officials, you know, people from the community that really drive working collaboratively. (Washington Public Health)</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dirty="0" smtClean="0"/>
              <a:t>Formal processes</a:t>
            </a:r>
            <a:r>
              <a:rPr lang="en-US" sz="1200" i="0" dirty="0" smtClean="0"/>
              <a:t>: having</a:t>
            </a:r>
            <a:r>
              <a:rPr lang="en-US" sz="1200" i="0" baseline="0" dirty="0" smtClean="0"/>
              <a:t> ways that the groups are set up to work together, it might involve subcontracts, formal roles on committees or groups together.  Interestingly colocation really emerged as something that had transformed some relationships and made them much more collaborative.</a:t>
            </a:r>
            <a:endParaRPr lang="en-US" sz="1200" i="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16</a:t>
            </a:fld>
            <a:endParaRPr lang="en-US"/>
          </a:p>
        </p:txBody>
      </p:sp>
    </p:spTree>
    <p:extLst>
      <p:ext uri="{BB962C8B-B14F-4D97-AF65-F5344CB8AC3E}">
        <p14:creationId xmlns:p14="http://schemas.microsoft.com/office/powerpoint/2010/main" val="1228959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two aspects</a:t>
            </a:r>
            <a:r>
              <a:rPr lang="en-US" baseline="0" dirty="0" smtClean="0"/>
              <a:t> of collaboration emerged as particularly important</a:t>
            </a:r>
          </a:p>
          <a:p>
            <a:r>
              <a:rPr lang="en-US" b="1" baseline="0" dirty="0" smtClean="0"/>
              <a:t>Commitment to a shared strategic vision</a:t>
            </a:r>
            <a:r>
              <a:rPr lang="en-US" baseline="0" dirty="0" smtClean="0"/>
              <a:t>: the increased need for community health needs assessments has been positive, creating where used, a mutually benefit to collaborating in order to conduct various (required) assessments. </a:t>
            </a:r>
          </a:p>
          <a:p>
            <a:endParaRPr lang="en-US" baseline="0" dirty="0" smtClean="0"/>
          </a:p>
          <a:p>
            <a:r>
              <a:rPr lang="en-US" b="1" baseline="0" dirty="0" smtClean="0"/>
              <a:t>Data sharing and analysis</a:t>
            </a:r>
            <a:r>
              <a:rPr lang="en-US" baseline="0" dirty="0" smtClean="0"/>
              <a:t>: working with shared information to identify priorities requires ways to be able to share data, and use the expertise across the partnership to analyze and share learnings from data – thus grounding the collaboration in the needs of the community, which offers a shared way to identify priorities… </a:t>
            </a:r>
            <a:r>
              <a:rPr lang="en-US" baseline="0" dirty="0" err="1" smtClean="0"/>
              <a:t>ie</a:t>
            </a:r>
            <a:r>
              <a:rPr lang="en-US" baseline="0" dirty="0" smtClean="0"/>
              <a:t> data driven process. An essential part of developing meaningful shared community assessments also.</a:t>
            </a:r>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17</a:t>
            </a:fld>
            <a:endParaRPr lang="en-US"/>
          </a:p>
        </p:txBody>
      </p:sp>
    </p:spTree>
    <p:extLst>
      <p:ext uri="{BB962C8B-B14F-4D97-AF65-F5344CB8AC3E}">
        <p14:creationId xmlns:p14="http://schemas.microsoft.com/office/powerpoint/2010/main" val="757266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Sustainability</a:t>
            </a:r>
            <a:r>
              <a:rPr lang="en-US" dirty="0" smtClean="0"/>
              <a:t>: working to develop sustainable processes</a:t>
            </a:r>
            <a:r>
              <a:rPr lang="en-US" baseline="0" dirty="0" smtClean="0"/>
              <a:t> for the partnership, as well as reviewing and sharing capacity and resources when possible.</a:t>
            </a:r>
          </a:p>
          <a:p>
            <a:endParaRPr lang="en-US" baseline="0" dirty="0" smtClean="0"/>
          </a:p>
          <a:p>
            <a:r>
              <a:rPr lang="en-US" b="1" dirty="0" smtClean="0"/>
              <a:t>Opportunity</a:t>
            </a:r>
            <a:r>
              <a:rPr lang="en-US" dirty="0" smtClean="0"/>
              <a:t>:  comes</a:t>
            </a:r>
            <a:r>
              <a:rPr lang="en-US" baseline="0" dirty="0" smtClean="0"/>
              <a:t> in many faces, sometimes it is a crisis which can be build from (</a:t>
            </a:r>
            <a:r>
              <a:rPr lang="en-US" baseline="0" dirty="0" err="1" smtClean="0"/>
              <a:t>eg</a:t>
            </a:r>
            <a:r>
              <a:rPr lang="en-US" baseline="0" dirty="0" smtClean="0"/>
              <a:t> H1N1 was a time of increased contact and opportunity) , sometimes it is an innovation being perused, or a funded project, but for some it is about right time, right place (which is probably not a best bet long term strategy). Highlights the need to build the role of more reliable and predictable opportunities which can become building blocks for partnership development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F0864C69-B852-4594-852A-CFD2DC256B3C}" type="slidenum">
              <a:rPr lang="en-US" smtClean="0"/>
              <a:t>18</a:t>
            </a:fld>
            <a:endParaRPr lang="en-US"/>
          </a:p>
        </p:txBody>
      </p:sp>
    </p:spTree>
    <p:extLst>
      <p:ext uri="{BB962C8B-B14F-4D97-AF65-F5344CB8AC3E}">
        <p14:creationId xmlns:p14="http://schemas.microsoft.com/office/powerpoint/2010/main" val="214669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Partnership: This</a:t>
            </a:r>
            <a:r>
              <a:rPr lang="en-US" baseline="0" dirty="0" smtClean="0"/>
              <a:t> is a large relationship oriented theme, and describes the many ways in which partnerships are build, nurtured and maintained over time, there are many aspects to partnership, with </a:t>
            </a:r>
            <a:r>
              <a:rPr lang="en-US" b="1" baseline="0" dirty="0" smtClean="0"/>
              <a:t>communication</a:t>
            </a:r>
            <a:r>
              <a:rPr lang="en-US" baseline="0" dirty="0" smtClean="0"/>
              <a:t> dominating as a central component of building, sustaining and growing the collaboration together.</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Mutual awareness</a:t>
            </a:r>
            <a:r>
              <a:rPr lang="en-US" baseline="0" dirty="0" smtClean="0"/>
              <a:t>: Needing to have a deep understanding of each other, the nature of the discipline and work, the demands and priorities, this was seen as central to having the foundation needed to build collaboration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Building a history over time</a:t>
            </a:r>
            <a:r>
              <a:rPr lang="en-US" baseline="0" dirty="0" smtClean="0"/>
              <a:t>; time, it indicates it is a process that is ongoing, </a:t>
            </a:r>
            <a:r>
              <a:rPr lang="en-US" baseline="0" dirty="0" err="1" smtClean="0"/>
              <a:t>ie</a:t>
            </a:r>
            <a:r>
              <a:rPr lang="en-US" baseline="0" dirty="0" smtClean="0"/>
              <a:t>, it needs to be nurtured over time, but also, it takes time to build relationships and having experiences together, such as joint projects, is important (but takes time).</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Shared values </a:t>
            </a:r>
            <a:r>
              <a:rPr lang="en-US" baseline="0" dirty="0" smtClean="0"/>
              <a:t>– a recognition that the collaboration is united over shared values to serve communities in a certain way that there are values embedded in doing the work, but values such as trust, patience, passion, and valuing the partnership</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Respect</a:t>
            </a:r>
            <a:r>
              <a:rPr lang="en-US" baseline="0" dirty="0" smtClean="0"/>
              <a:t> – one of those values and mentioned as one of the most important values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Joint projects </a:t>
            </a:r>
            <a:r>
              <a:rPr lang="en-US" baseline="0" dirty="0" smtClean="0"/>
              <a:t>– starting somewhere, with joint work, has an enormous benefit to building the partnership, learning the values you share and work you do – highlights the value of starting somewhere together and building on that work.</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Celebrating success </a:t>
            </a:r>
            <a:r>
              <a:rPr lang="en-US" baseline="0" dirty="0" smtClean="0"/>
              <a:t>– taking time to acknowledge the successes of what can be very tough work, and celebrate the importance of that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19</a:t>
            </a:fld>
            <a:endParaRPr lang="en-US"/>
          </a:p>
        </p:txBody>
      </p:sp>
    </p:spTree>
    <p:extLst>
      <p:ext uri="{BB962C8B-B14F-4D97-AF65-F5344CB8AC3E}">
        <p14:creationId xmlns:p14="http://schemas.microsoft.com/office/powerpoint/2010/main" val="1034816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Lot of</a:t>
            </a:r>
            <a:r>
              <a:rPr lang="en-US" baseline="0" dirty="0" smtClean="0"/>
              <a:t> change in both areas, and that complicates having a deep knowledge of each other.  Primary care under a lot of strain, and expect or need public health to reach out to them. Public health is uniquely placed to navigate the fragmented and potentially competing health systems – and tat is a real asset fro collaborating.  Collaboration needs to be sensitive to the high level of change happening. Quote on change here if needed:</a:t>
            </a:r>
          </a:p>
          <a:p>
            <a:pPr marL="0" marR="0" lvl="2" indent="0" algn="l" defTabSz="914400" rtl="0" eaLnBrk="1" fontAlgn="auto" latinLnBrk="0" hangingPunct="1">
              <a:lnSpc>
                <a:spcPct val="100000"/>
              </a:lnSpc>
              <a:spcBef>
                <a:spcPts val="0"/>
              </a:spcBef>
              <a:spcAft>
                <a:spcPts val="0"/>
              </a:spcAft>
              <a:buClrTx/>
              <a:buSzTx/>
              <a:buFontTx/>
              <a:buNone/>
              <a:tabLst/>
              <a:defRPr/>
            </a:pPr>
            <a:r>
              <a:rPr lang="en-US" i="1" dirty="0" smtClean="0"/>
              <a:t>Well, I think primary care, and all health care is highly occupied with all the kind of structural changes that are occurring—consolidations and new data systems, and expectations by health plans and payers, I think that all makes it very difficult to focus on health topics, even though all that’s being done in the name of health topics, but I think it’s, yeah, it’s a hectic environment out there, you know? (Minnesota PH)</a:t>
            </a:r>
          </a:p>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20</a:t>
            </a:fld>
            <a:endParaRPr lang="en-US"/>
          </a:p>
        </p:txBody>
      </p:sp>
    </p:spTree>
    <p:extLst>
      <p:ext uri="{BB962C8B-B14F-4D97-AF65-F5344CB8AC3E}">
        <p14:creationId xmlns:p14="http://schemas.microsoft.com/office/powerpoint/2010/main" val="2259154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Immunization</a:t>
            </a:r>
            <a:r>
              <a:rPr lang="en-US" baseline="0" dirty="0" smtClean="0"/>
              <a:t> is the clear area of most frequent collaboration, but there are many other areas of current work, really a great variety of topics, and the list here is the five most often mentioned areas of collaboration.  Next, there is just as much variation in areas sites wanted to work together in, with a fair amount of interest in mental health in particular. </a:t>
            </a:r>
          </a:p>
          <a:p>
            <a:r>
              <a:rPr lang="en-US" baseline="0" dirty="0" smtClean="0"/>
              <a:t>In saying that, for some collaborations, the role of public health in relation to immunizations is changing, away from direct service, so this may change over time.</a:t>
            </a:r>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21</a:t>
            </a:fld>
            <a:endParaRPr lang="en-US"/>
          </a:p>
        </p:txBody>
      </p:sp>
    </p:spTree>
    <p:extLst>
      <p:ext uri="{BB962C8B-B14F-4D97-AF65-F5344CB8AC3E}">
        <p14:creationId xmlns:p14="http://schemas.microsoft.com/office/powerpoint/2010/main" val="3489569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the collaboration</a:t>
            </a:r>
            <a:r>
              <a:rPr lang="en-US" baseline="0" dirty="0" smtClean="0"/>
              <a:t> areas when in deficit, area barriers, </a:t>
            </a:r>
            <a:r>
              <a:rPr lang="en-US" baseline="0" dirty="0" err="1" smtClean="0"/>
              <a:t>eg</a:t>
            </a:r>
            <a:r>
              <a:rPr lang="en-US" baseline="0" dirty="0" smtClean="0"/>
              <a:t>, communication is a great asset for collaboration, and the lack of it is described as a barrier, or area for improvement.</a:t>
            </a:r>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22</a:t>
            </a:fld>
            <a:endParaRPr lang="en-US"/>
          </a:p>
        </p:txBody>
      </p:sp>
    </p:spTree>
    <p:extLst>
      <p:ext uri="{BB962C8B-B14F-4D97-AF65-F5344CB8AC3E}">
        <p14:creationId xmlns:p14="http://schemas.microsoft.com/office/powerpoint/2010/main" val="10249227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work here provides</a:t>
            </a:r>
            <a:r>
              <a:rPr lang="en-US" baseline="0" dirty="0" smtClean="0"/>
              <a:t> a very comprehensive view of collaboration, using data from dyads that were successful and from dyads that were less successful, and this is emerging as a model for further development and review</a:t>
            </a:r>
          </a:p>
          <a:p>
            <a:r>
              <a:rPr lang="en-US" baseline="0" dirty="0" smtClean="0"/>
              <a:t>The shared strategic planning process, supported by the new requirements for community needs assessment, had an important role to support data driven priority setting and activity.</a:t>
            </a:r>
          </a:p>
          <a:p>
            <a:r>
              <a:rPr lang="en-US" baseline="0" dirty="0" smtClean="0"/>
              <a:t>The key barriers identified very much center on the partnership part of the collaboration model, with findings ways to communicate, understand each other better being very important.  The was a limitation of resources also, limiting the ability to collaborate.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25</a:t>
            </a:fld>
            <a:endParaRPr lang="en-US"/>
          </a:p>
        </p:txBody>
      </p:sp>
    </p:spTree>
    <p:extLst>
      <p:ext uri="{BB962C8B-B14F-4D97-AF65-F5344CB8AC3E}">
        <p14:creationId xmlns:p14="http://schemas.microsoft.com/office/powerpoint/2010/main" val="35675665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26</a:t>
            </a:fld>
            <a:endParaRPr lang="en-US"/>
          </a:p>
        </p:txBody>
      </p:sp>
    </p:spTree>
    <p:extLst>
      <p:ext uri="{BB962C8B-B14F-4D97-AF65-F5344CB8AC3E}">
        <p14:creationId xmlns:p14="http://schemas.microsoft.com/office/powerpoint/2010/main" val="1808686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27</a:t>
            </a:fld>
            <a:endParaRPr lang="en-US"/>
          </a:p>
        </p:txBody>
      </p:sp>
    </p:spTree>
    <p:extLst>
      <p:ext uri="{BB962C8B-B14F-4D97-AF65-F5344CB8AC3E}">
        <p14:creationId xmlns:p14="http://schemas.microsoft.com/office/powerpoint/2010/main" val="27669691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28</a:t>
            </a:fld>
            <a:endParaRPr lang="en-US"/>
          </a:p>
        </p:txBody>
      </p:sp>
    </p:spTree>
    <p:extLst>
      <p:ext uri="{BB962C8B-B14F-4D97-AF65-F5344CB8AC3E}">
        <p14:creationId xmlns:p14="http://schemas.microsoft.com/office/powerpoint/2010/main" val="20330296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29</a:t>
            </a:fld>
            <a:endParaRPr lang="en-US"/>
          </a:p>
        </p:txBody>
      </p:sp>
    </p:spTree>
    <p:extLst>
      <p:ext uri="{BB962C8B-B14F-4D97-AF65-F5344CB8AC3E}">
        <p14:creationId xmlns:p14="http://schemas.microsoft.com/office/powerpoint/2010/main" val="28303273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64C69-B852-4594-852A-CFD2DC256B3C}" type="slidenum">
              <a:rPr lang="en-US" smtClean="0"/>
              <a:t>30</a:t>
            </a:fld>
            <a:endParaRPr lang="en-US"/>
          </a:p>
        </p:txBody>
      </p:sp>
    </p:spTree>
    <p:extLst>
      <p:ext uri="{BB962C8B-B14F-4D97-AF65-F5344CB8AC3E}">
        <p14:creationId xmlns:p14="http://schemas.microsoft.com/office/powerpoint/2010/main" val="3255445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0689504-D7DC-4379-BB40-EDDCF6734E37}" type="datetime1">
              <a:rPr lang="en-US" smtClean="0"/>
              <a:t>9/17/2014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7CCF70-4037-40C5-B576-87C9A5339B5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8AE426-B38D-4E29-9D53-B3AD0A34DDC6}" type="datetime1">
              <a:rPr lang="en-US" smtClean="0"/>
              <a:t>9/17/2014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7CCF70-4037-40C5-B576-87C9A5339B5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73131-AE64-45DA-9313-5628D6DA80FA}" type="datetime1">
              <a:rPr lang="en-US" smtClean="0"/>
              <a:t>9/17/2014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7CCF70-4037-40C5-B576-87C9A5339B5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34BB9A0-1F1A-4504-9B8D-92CD54BD5BCC}" type="datetime1">
              <a:rPr lang="en-US" smtClean="0"/>
              <a:t>9/17/2014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7CCF70-4037-40C5-B576-87C9A5339B5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20DBDB-8FC5-4C2D-82CE-E285B804D799}" type="datetime1">
              <a:rPr lang="en-US" smtClean="0"/>
              <a:t>9/17/2014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7CCF70-4037-40C5-B576-87C9A5339B5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7D0F54-57F8-494D-AE28-305DBFF14216}" type="datetime1">
              <a:rPr lang="en-US" smtClean="0"/>
              <a:t>9/17/2014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7CCF70-4037-40C5-B576-87C9A5339B5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C01C92-CE2F-4E4E-9C5F-39F066ED0760}" type="datetime1">
              <a:rPr lang="en-US" smtClean="0"/>
              <a:t>9/17/2014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7CCF70-4037-40C5-B576-87C9A5339B5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3EDD9-D98E-4E6D-A659-744E4CAD3C2C}" type="datetime1">
              <a:rPr lang="en-US" smtClean="0"/>
              <a:t>9/17/2014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7CCF70-4037-40C5-B576-87C9A5339B51}"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CBEF4CBE-FB25-412C-A3D5-220F29BB9141}" type="datetime1">
              <a:rPr lang="en-US" smtClean="0"/>
              <a:t>9/17/2014</a:t>
            </a:fld>
            <a:endParaRPr lang="en-US"/>
          </a:p>
        </p:txBody>
      </p:sp>
      <p:sp>
        <p:nvSpPr>
          <p:cNvPr id="9" name="Slide Number Placeholder 8"/>
          <p:cNvSpPr>
            <a:spLocks noGrp="1"/>
          </p:cNvSpPr>
          <p:nvPr>
            <p:ph type="sldNum" sz="quarter" idx="11"/>
          </p:nvPr>
        </p:nvSpPr>
        <p:spPr/>
        <p:txBody>
          <a:bodyPr/>
          <a:lstStyle/>
          <a:p>
            <a:fld id="{3D7CCF70-4037-40C5-B576-87C9A5339B51}"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ACB56C-DF73-4843-B865-9DD411F65772}" type="datetime1">
              <a:rPr lang="en-US" smtClean="0"/>
              <a:t>9/17/2014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7CCF70-4037-40C5-B576-87C9A5339B5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98C944-D347-40ED-AA33-0EA57C85B678}" type="datetime1">
              <a:rPr lang="en-US" smtClean="0"/>
              <a:t>9/17/2014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7CCF70-4037-40C5-B576-87C9A5339B5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3D7CCF70-4037-40C5-B576-87C9A5339B51}"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D1E88BEF-43F2-433B-8373-B92E228ED4FC}" type="datetime1">
              <a:rPr lang="en-US" smtClean="0"/>
              <a:t>9/17/2014</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mailto:sjzahner@wisc.edu"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www.fammed.wisc.edu/WREN" TargetMode="External"/><Relationship Id="rId5" Type="http://schemas.openxmlformats.org/officeDocument/2006/relationships/hyperlink" Target="http://www.wphrn.org/" TargetMode="External"/><Relationship Id="rId4" Type="http://schemas.openxmlformats.org/officeDocument/2006/relationships/hyperlink" Target="mailto:dlhahn@wisc.edu"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www.health.state.mn.us/ran" TargetMode="External"/><Relationship Id="rId3" Type="http://schemas.openxmlformats.org/officeDocument/2006/relationships/hyperlink" Target="mailto:Beth.gyllstrom@state.mn.us" TargetMode="External"/><Relationship Id="rId7" Type="http://schemas.openxmlformats.org/officeDocument/2006/relationships/hyperlink" Target="mailto:lange076@umn.edu"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mailto:rjpratt@umn.edu" TargetMode="External"/><Relationship Id="rId5" Type="http://schemas.openxmlformats.org/officeDocument/2006/relationships/hyperlink" Target="mailto:Kim.gearin@state.mn.us" TargetMode="External"/><Relationship Id="rId4" Type="http://schemas.openxmlformats.org/officeDocument/2006/relationships/hyperlink" Target="mailto:peter223@umn.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880162"/>
          </a:xfrm>
        </p:spPr>
        <p:txBody>
          <a:bodyPr/>
          <a:lstStyle/>
          <a:p>
            <a:r>
              <a:rPr lang="en-US" sz="4000" b="1" dirty="0" smtClean="0"/>
              <a:t>Collaborating for Health: </a:t>
            </a:r>
            <a:r>
              <a:rPr lang="en-US" sz="3600" dirty="0" smtClean="0"/>
              <a:t/>
            </a:r>
            <a:br>
              <a:rPr lang="en-US" sz="3600" dirty="0" smtClean="0"/>
            </a:br>
            <a:r>
              <a:rPr lang="en-US" sz="3600" dirty="0" smtClean="0"/>
              <a:t>Early results from the</a:t>
            </a:r>
            <a:br>
              <a:rPr lang="en-US" sz="3600" dirty="0" smtClean="0"/>
            </a:br>
            <a:r>
              <a:rPr lang="en-US" sz="3600" dirty="0" smtClean="0"/>
              <a:t>primary care-public health integration study</a:t>
            </a:r>
            <a:r>
              <a:rPr lang="en-US" sz="3600" dirty="0"/>
              <a:t/>
            </a:r>
            <a:br>
              <a:rPr lang="en-US" sz="3600" dirty="0"/>
            </a:br>
            <a:r>
              <a:rPr lang="en-US" sz="3600" dirty="0"/>
              <a:t/>
            </a:r>
            <a:br>
              <a:rPr lang="en-US" sz="3600" dirty="0"/>
            </a:br>
            <a:r>
              <a:rPr lang="en-US" sz="2800" dirty="0" smtClean="0"/>
              <a:t>Susan </a:t>
            </a:r>
            <a:r>
              <a:rPr lang="en-US" sz="2800" dirty="0" err="1" smtClean="0"/>
              <a:t>Zahner</a:t>
            </a:r>
            <a:r>
              <a:rPr lang="en-US" sz="2800" dirty="0" smtClean="0"/>
              <a:t>, </a:t>
            </a:r>
            <a:r>
              <a:rPr lang="en-US" sz="2800" dirty="0" err="1" smtClean="0"/>
              <a:t>DrPH</a:t>
            </a:r>
            <a:r>
              <a:rPr lang="en-US" sz="2800" dirty="0" smtClean="0"/>
              <a:t>, RN, FAAN</a:t>
            </a:r>
            <a:br>
              <a:rPr lang="en-US" sz="2800" dirty="0" smtClean="0"/>
            </a:br>
            <a:r>
              <a:rPr lang="en-US" sz="2000" dirty="0" smtClean="0"/>
              <a:t>Vilas Distinguished </a:t>
            </a:r>
            <a:r>
              <a:rPr lang="en-US" sz="2000" dirty="0"/>
              <a:t>A</a:t>
            </a:r>
            <a:r>
              <a:rPr lang="en-US" sz="2000" dirty="0" smtClean="0"/>
              <a:t>chievement Professor</a:t>
            </a:r>
            <a:endParaRPr lang="en-US" sz="2000" dirty="0"/>
          </a:p>
        </p:txBody>
      </p:sp>
      <p:sp>
        <p:nvSpPr>
          <p:cNvPr id="3" name="Subtitle 2"/>
          <p:cNvSpPr>
            <a:spLocks noGrp="1"/>
          </p:cNvSpPr>
          <p:nvPr>
            <p:ph type="subTitle" idx="1"/>
          </p:nvPr>
        </p:nvSpPr>
        <p:spPr>
          <a:xfrm>
            <a:off x="533400" y="5226924"/>
            <a:ext cx="6461760" cy="1066800"/>
          </a:xfrm>
        </p:spPr>
        <p:txBody>
          <a:bodyPr>
            <a:normAutofit fontScale="92500" lnSpcReduction="10000"/>
          </a:bodyPr>
          <a:lstStyle/>
          <a:p>
            <a:r>
              <a:rPr lang="en-US" dirty="0" smtClean="0"/>
              <a:t>2014 WREN Convocation</a:t>
            </a:r>
          </a:p>
          <a:p>
            <a:r>
              <a:rPr lang="en-US" dirty="0" smtClean="0"/>
              <a:t>Wisconsin Dells, Wisconsin</a:t>
            </a:r>
          </a:p>
          <a:p>
            <a:r>
              <a:rPr lang="en-US" dirty="0" smtClean="0"/>
              <a:t>September 18, 2014</a:t>
            </a:r>
          </a:p>
          <a:p>
            <a:pPr algn="ctr"/>
            <a:endParaRPr lang="en-US" dirty="0"/>
          </a:p>
          <a:p>
            <a:endParaRPr lang="en-US"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0624" y="5562600"/>
            <a:ext cx="2862626"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42390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Health Care and Public Health</a:t>
            </a:r>
          </a:p>
        </p:txBody>
      </p:sp>
      <p:sp>
        <p:nvSpPr>
          <p:cNvPr id="3" name="Content Placeholder 2"/>
          <p:cNvSpPr>
            <a:spLocks noGrp="1"/>
          </p:cNvSpPr>
          <p:nvPr>
            <p:ph idx="1"/>
          </p:nvPr>
        </p:nvSpPr>
        <p:spPr/>
        <p:txBody>
          <a:bodyPr/>
          <a:lstStyle/>
          <a:p>
            <a:r>
              <a:rPr lang="en-US" dirty="0"/>
              <a:t>U.S. has the most expensive health care system, yet health care is estimated to contribute to about 20% of the nation’s health.</a:t>
            </a:r>
            <a:br>
              <a:rPr lang="en-US" dirty="0"/>
            </a:br>
            <a:endParaRPr lang="en-US" dirty="0"/>
          </a:p>
          <a:p>
            <a:r>
              <a:rPr lang="en-US" dirty="0"/>
              <a:t>Growing awareness that we need to focus on social determinants of health and the physical environment to collectively have an impact on health.</a:t>
            </a:r>
            <a:br>
              <a:rPr lang="en-US" dirty="0"/>
            </a:br>
            <a:endParaRPr lang="en-US" dirty="0"/>
          </a:p>
          <a:p>
            <a:r>
              <a:rPr lang="en-US" dirty="0"/>
              <a:t>The unsustainable increases in health care costs are leaving fewer dollars for education, job development, and these other social determinants of health.</a:t>
            </a:r>
          </a:p>
          <a:p>
            <a:endParaRPr lang="en-US" dirty="0"/>
          </a:p>
        </p:txBody>
      </p:sp>
    </p:spTree>
    <p:extLst>
      <p:ext uri="{BB962C8B-B14F-4D97-AF65-F5344CB8AC3E}">
        <p14:creationId xmlns:p14="http://schemas.microsoft.com/office/powerpoint/2010/main" val="28725008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sz="3200" b="1" dirty="0"/>
              <a:t>Primary Care and Public </a:t>
            </a:r>
            <a:r>
              <a:rPr lang="en-US" sz="3200" b="1" dirty="0" smtClean="0"/>
              <a:t>Health  “Integration"</a:t>
            </a:r>
            <a:endParaRPr lang="en-US" sz="3200" b="1" dirty="0"/>
          </a:p>
        </p:txBody>
      </p:sp>
      <p:sp>
        <p:nvSpPr>
          <p:cNvPr id="3" name="Content Placeholder 2"/>
          <p:cNvSpPr>
            <a:spLocks noGrp="1"/>
          </p:cNvSpPr>
          <p:nvPr>
            <p:ph idx="1"/>
          </p:nvPr>
        </p:nvSpPr>
        <p:spPr>
          <a:xfrm>
            <a:off x="457200" y="1600200"/>
            <a:ext cx="7620000" cy="2209800"/>
          </a:xfrm>
        </p:spPr>
        <p:txBody>
          <a:bodyPr/>
          <a:lstStyle/>
          <a:p>
            <a:pPr marL="114300" indent="0">
              <a:buNone/>
            </a:pPr>
            <a:r>
              <a:rPr lang="en-US" dirty="0"/>
              <a:t>The Institute of Medicine (IOM) makes a compelling case that increased collaboration between primary care and public health is crucial to population health, and the Affordable Care Act provides new incentives and expectations for such partnerships. </a:t>
            </a:r>
          </a:p>
          <a:p>
            <a:endParaRPr lang="en-US" dirty="0"/>
          </a:p>
        </p:txBody>
      </p:sp>
      <p:cxnSp>
        <p:nvCxnSpPr>
          <p:cNvPr id="5" name="Straight Connector 4"/>
          <p:cNvCxnSpPr/>
          <p:nvPr/>
        </p:nvCxnSpPr>
        <p:spPr>
          <a:xfrm>
            <a:off x="1447800" y="4378805"/>
            <a:ext cx="56388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33400" y="4224916"/>
            <a:ext cx="832216" cy="307777"/>
          </a:xfrm>
          <a:prstGeom prst="rect">
            <a:avLst/>
          </a:prstGeom>
          <a:noFill/>
        </p:spPr>
        <p:txBody>
          <a:bodyPr wrap="none" rtlCol="0">
            <a:spAutoFit/>
          </a:bodyPr>
          <a:lstStyle/>
          <a:p>
            <a:r>
              <a:rPr lang="en-US" sz="1400" b="1" dirty="0" smtClean="0"/>
              <a:t>Isolation</a:t>
            </a:r>
            <a:endParaRPr lang="en-US" sz="1400" b="1" dirty="0"/>
          </a:p>
        </p:txBody>
      </p:sp>
      <p:sp>
        <p:nvSpPr>
          <p:cNvPr id="7" name="TextBox 6"/>
          <p:cNvSpPr txBox="1"/>
          <p:nvPr/>
        </p:nvSpPr>
        <p:spPr>
          <a:xfrm>
            <a:off x="2113015" y="3701696"/>
            <a:ext cx="995081" cy="523220"/>
          </a:xfrm>
          <a:prstGeom prst="rect">
            <a:avLst/>
          </a:prstGeom>
          <a:noFill/>
        </p:spPr>
        <p:txBody>
          <a:bodyPr wrap="none" rtlCol="0">
            <a:spAutoFit/>
          </a:bodyPr>
          <a:lstStyle/>
          <a:p>
            <a:pPr algn="ctr"/>
            <a:r>
              <a:rPr lang="en-US" sz="1400" b="1" dirty="0" smtClean="0"/>
              <a:t>Mutual</a:t>
            </a:r>
          </a:p>
          <a:p>
            <a:pPr algn="ctr"/>
            <a:r>
              <a:rPr lang="en-US" sz="1400" b="1" dirty="0" smtClean="0"/>
              <a:t>Awareness</a:t>
            </a:r>
            <a:endParaRPr lang="en-US" sz="1400" b="1" dirty="0"/>
          </a:p>
        </p:txBody>
      </p:sp>
      <p:sp>
        <p:nvSpPr>
          <p:cNvPr id="8" name="TextBox 7"/>
          <p:cNvSpPr txBox="1"/>
          <p:nvPr/>
        </p:nvSpPr>
        <p:spPr>
          <a:xfrm>
            <a:off x="2819400" y="4564917"/>
            <a:ext cx="1103957" cy="307777"/>
          </a:xfrm>
          <a:prstGeom prst="rect">
            <a:avLst/>
          </a:prstGeom>
          <a:noFill/>
        </p:spPr>
        <p:txBody>
          <a:bodyPr wrap="none" rtlCol="0">
            <a:spAutoFit/>
          </a:bodyPr>
          <a:lstStyle/>
          <a:p>
            <a:r>
              <a:rPr lang="en-US" sz="1400" b="1" dirty="0" smtClean="0"/>
              <a:t>Cooperation</a:t>
            </a:r>
            <a:endParaRPr lang="en-US" sz="1400" b="1" dirty="0"/>
          </a:p>
        </p:txBody>
      </p:sp>
      <p:sp>
        <p:nvSpPr>
          <p:cNvPr id="9" name="TextBox 8"/>
          <p:cNvSpPr txBox="1"/>
          <p:nvPr/>
        </p:nvSpPr>
        <p:spPr>
          <a:xfrm>
            <a:off x="4419600" y="3914317"/>
            <a:ext cx="1192121" cy="307777"/>
          </a:xfrm>
          <a:prstGeom prst="rect">
            <a:avLst/>
          </a:prstGeom>
          <a:noFill/>
        </p:spPr>
        <p:txBody>
          <a:bodyPr wrap="none" rtlCol="0">
            <a:spAutoFit/>
          </a:bodyPr>
          <a:lstStyle/>
          <a:p>
            <a:r>
              <a:rPr lang="en-US" sz="1400" b="1" dirty="0" smtClean="0"/>
              <a:t>Collaboration</a:t>
            </a:r>
            <a:endParaRPr lang="en-US" sz="1400" b="1" dirty="0"/>
          </a:p>
        </p:txBody>
      </p:sp>
      <p:sp>
        <p:nvSpPr>
          <p:cNvPr id="10" name="TextBox 9"/>
          <p:cNvSpPr txBox="1"/>
          <p:nvPr/>
        </p:nvSpPr>
        <p:spPr>
          <a:xfrm>
            <a:off x="5715000" y="4564917"/>
            <a:ext cx="1049390" cy="307777"/>
          </a:xfrm>
          <a:prstGeom prst="rect">
            <a:avLst/>
          </a:prstGeom>
          <a:noFill/>
        </p:spPr>
        <p:txBody>
          <a:bodyPr wrap="none" rtlCol="0">
            <a:spAutoFit/>
          </a:bodyPr>
          <a:lstStyle/>
          <a:p>
            <a:r>
              <a:rPr lang="en-US" sz="1400" b="1" dirty="0" smtClean="0"/>
              <a:t>Partnership</a:t>
            </a:r>
            <a:endParaRPr lang="en-US" sz="1400" b="1" dirty="0"/>
          </a:p>
        </p:txBody>
      </p:sp>
      <p:sp>
        <p:nvSpPr>
          <p:cNvPr id="11" name="TextBox 10"/>
          <p:cNvSpPr txBox="1"/>
          <p:nvPr/>
        </p:nvSpPr>
        <p:spPr>
          <a:xfrm>
            <a:off x="7239000" y="4224916"/>
            <a:ext cx="724173" cy="307777"/>
          </a:xfrm>
          <a:prstGeom prst="rect">
            <a:avLst/>
          </a:prstGeom>
          <a:noFill/>
        </p:spPr>
        <p:txBody>
          <a:bodyPr wrap="none" rtlCol="0">
            <a:spAutoFit/>
          </a:bodyPr>
          <a:lstStyle/>
          <a:p>
            <a:r>
              <a:rPr lang="en-US" sz="1400" b="1" dirty="0" smtClean="0"/>
              <a:t>Merger</a:t>
            </a:r>
            <a:endParaRPr lang="en-US" sz="1400" b="1" dirty="0"/>
          </a:p>
        </p:txBody>
      </p:sp>
      <p:sp>
        <p:nvSpPr>
          <p:cNvPr id="12" name="Rectangle 11"/>
          <p:cNvSpPr/>
          <p:nvPr/>
        </p:nvSpPr>
        <p:spPr>
          <a:xfrm>
            <a:off x="949508" y="5683956"/>
            <a:ext cx="6663268" cy="523220"/>
          </a:xfrm>
          <a:prstGeom prst="rect">
            <a:avLst/>
          </a:prstGeom>
        </p:spPr>
        <p:txBody>
          <a:bodyPr wrap="square">
            <a:spAutoFit/>
          </a:bodyPr>
          <a:lstStyle/>
          <a:p>
            <a:r>
              <a:rPr lang="en-US" sz="1400" b="1" i="1" dirty="0">
                <a:solidFill>
                  <a:schemeClr val="accent3">
                    <a:lumMod val="50000"/>
                  </a:schemeClr>
                </a:solidFill>
              </a:rPr>
              <a:t>Primary Care and Public Health: Exploring Integration to Improve Population Health.</a:t>
            </a:r>
            <a:r>
              <a:rPr lang="en-US" sz="1400" b="1" dirty="0">
                <a:solidFill>
                  <a:schemeClr val="accent3">
                    <a:lumMod val="50000"/>
                  </a:schemeClr>
                </a:solidFill>
              </a:rPr>
              <a:t> IOM (Institute of Medicine). 2012</a:t>
            </a:r>
            <a:r>
              <a:rPr lang="en-US" sz="1400" b="1" i="1" dirty="0">
                <a:solidFill>
                  <a:schemeClr val="accent3">
                    <a:lumMod val="50000"/>
                  </a:schemeClr>
                </a:solidFill>
              </a:rPr>
              <a:t>. </a:t>
            </a:r>
            <a:endParaRPr lang="en-US" sz="1400" b="1" dirty="0">
              <a:solidFill>
                <a:schemeClr val="accent3">
                  <a:lumMod val="50000"/>
                </a:schemeClr>
              </a:solidFill>
            </a:endParaRPr>
          </a:p>
        </p:txBody>
      </p:sp>
    </p:spTree>
    <p:extLst>
      <p:ext uri="{BB962C8B-B14F-4D97-AF65-F5344CB8AC3E}">
        <p14:creationId xmlns:p14="http://schemas.microsoft.com/office/powerpoint/2010/main" val="2302476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305800" cy="1143000"/>
          </a:xfrm>
        </p:spPr>
        <p:txBody>
          <a:bodyPr>
            <a:noAutofit/>
          </a:bodyPr>
          <a:lstStyle/>
          <a:p>
            <a:r>
              <a:rPr lang="en-US" sz="3200" b="1" dirty="0"/>
              <a:t>Primary Care and Public Health  “</a:t>
            </a:r>
            <a:r>
              <a:rPr lang="en-US" sz="3200" b="1" dirty="0" smtClean="0"/>
              <a:t>Integration“</a:t>
            </a:r>
            <a:endParaRPr lang="en-US" sz="3200" b="1" dirty="0">
              <a:effectLst>
                <a:outerShdw blurRad="38100" dist="38100" dir="2700000" algn="tl">
                  <a:srgbClr val="000000">
                    <a:alpha val="43137"/>
                  </a:srgbClr>
                </a:outerShdw>
              </a:effectLst>
            </a:endParaRPr>
          </a:p>
        </p:txBody>
      </p:sp>
      <p:sp>
        <p:nvSpPr>
          <p:cNvPr id="7" name="Content Placeholder 6"/>
          <p:cNvSpPr>
            <a:spLocks noGrp="1"/>
          </p:cNvSpPr>
          <p:nvPr>
            <p:ph idx="1"/>
          </p:nvPr>
        </p:nvSpPr>
        <p:spPr>
          <a:xfrm>
            <a:off x="457200" y="1600200"/>
            <a:ext cx="7620000" cy="3657600"/>
          </a:xfrm>
        </p:spPr>
        <p:txBody>
          <a:bodyPr>
            <a:noAutofit/>
          </a:bodyPr>
          <a:lstStyle/>
          <a:p>
            <a:r>
              <a:rPr lang="en-US" sz="2400" dirty="0" smtClean="0"/>
              <a:t>Develop a </a:t>
            </a:r>
            <a:r>
              <a:rPr lang="en-US" sz="2400" dirty="0"/>
              <a:t>national strategy and investment plan for the creation of a primary care and public health infrastructure strong enough and appropriately integrated to enable the agencies to play their appropriate roles in furthering the nation’s population health </a:t>
            </a:r>
            <a:r>
              <a:rPr lang="en-US" sz="2400" dirty="0" smtClean="0"/>
              <a:t>goals</a:t>
            </a:r>
            <a:endParaRPr lang="en-US" sz="2400" dirty="0"/>
          </a:p>
          <a:p>
            <a:r>
              <a:rPr lang="en-US" sz="2400" dirty="0"/>
              <a:t>C</a:t>
            </a:r>
            <a:r>
              <a:rPr lang="en-US" sz="2400" dirty="0" smtClean="0"/>
              <a:t>reate </a:t>
            </a:r>
            <a:r>
              <a:rPr lang="en-US" sz="2400" dirty="0"/>
              <a:t>common research and learning networks to foster and support the integration of primary care and public health to improve population health </a:t>
            </a:r>
          </a:p>
          <a:p>
            <a:r>
              <a:rPr lang="en-US" sz="2400" dirty="0" smtClean="0"/>
              <a:t>Link </a:t>
            </a:r>
            <a:r>
              <a:rPr lang="en-US" sz="2400" dirty="0"/>
              <a:t>staff, funds, and data at the regional, state, and local </a:t>
            </a:r>
            <a:r>
              <a:rPr lang="en-US" sz="2400" dirty="0" smtClean="0"/>
              <a:t>levels</a:t>
            </a:r>
          </a:p>
          <a:p>
            <a:pPr marL="0" indent="0" algn="ctr">
              <a:buNone/>
            </a:pPr>
            <a:r>
              <a:rPr lang="en-US" sz="2400" b="1" dirty="0" smtClean="0">
                <a:solidFill>
                  <a:schemeClr val="tx2">
                    <a:lumMod val="75000"/>
                  </a:schemeClr>
                </a:solidFill>
              </a:rPr>
              <a:t>www.iom.edu/primarycarepublichealth </a:t>
            </a:r>
            <a:endParaRPr lang="en-US" sz="2400" b="1" dirty="0">
              <a:solidFill>
                <a:schemeClr val="tx2">
                  <a:lumMod val="75000"/>
                </a:schemeClr>
              </a:solidFill>
            </a:endParaRPr>
          </a:p>
        </p:txBody>
      </p:sp>
    </p:spTree>
    <p:extLst>
      <p:ext uri="{BB962C8B-B14F-4D97-AF65-F5344CB8AC3E}">
        <p14:creationId xmlns:p14="http://schemas.microsoft.com/office/powerpoint/2010/main" val="35617088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219200"/>
            <a:ext cx="8305800" cy="1143000"/>
          </a:xfrm>
        </p:spPr>
        <p:txBody>
          <a:bodyPr/>
          <a:lstStyle/>
          <a:p>
            <a:r>
              <a:rPr lang="en-US" sz="3600" b="1" dirty="0" smtClean="0"/>
              <a:t>Primary care &amp; public health integration</a:t>
            </a:r>
            <a:endParaRPr lang="en-US" sz="3600" b="1" dirty="0"/>
          </a:p>
        </p:txBody>
      </p:sp>
      <p:sp>
        <p:nvSpPr>
          <p:cNvPr id="5" name="Rectangle 4"/>
          <p:cNvSpPr/>
          <p:nvPr/>
        </p:nvSpPr>
        <p:spPr>
          <a:xfrm>
            <a:off x="2514600" y="3124200"/>
            <a:ext cx="3276599"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en-US"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6095226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Primary Care PBRNs</a:t>
            </a:r>
            <a:endParaRPr lang="en-US" sz="3600" b="1" dirty="0"/>
          </a:p>
        </p:txBody>
      </p:sp>
      <p:sp>
        <p:nvSpPr>
          <p:cNvPr id="3" name="Content Placeholder 2"/>
          <p:cNvSpPr>
            <a:spLocks noGrp="1"/>
          </p:cNvSpPr>
          <p:nvPr>
            <p:ph idx="1"/>
          </p:nvPr>
        </p:nvSpPr>
        <p:spPr/>
        <p:txBody>
          <a:bodyPr/>
          <a:lstStyle/>
          <a:p>
            <a:r>
              <a:rPr lang="en-US" dirty="0" smtClean="0"/>
              <a:t>Originating in the 1970’s, PBRNs </a:t>
            </a:r>
            <a:r>
              <a:rPr lang="en-US" dirty="0"/>
              <a:t>are groups of primary care clinicians and practices working together to answer community-based health care questions and translate research findings into practice. </a:t>
            </a:r>
            <a:endParaRPr lang="en-US" dirty="0" smtClean="0"/>
          </a:p>
          <a:p>
            <a:r>
              <a:rPr lang="en-US" dirty="0" smtClean="0"/>
              <a:t>As of 2014, there are approximately 125 Primary Care PBRNs registered with the AHRQ PBRN </a:t>
            </a:r>
            <a:r>
              <a:rPr lang="en-US" dirty="0"/>
              <a:t>initiative. AHRQ defines a Primary Care Practice-Based Research Network as having the following characteristics</a:t>
            </a:r>
            <a:r>
              <a:rPr lang="en-US" dirty="0" smtClean="0"/>
              <a:t>: </a:t>
            </a:r>
          </a:p>
          <a:p>
            <a:pPr lvl="1"/>
            <a:r>
              <a:rPr lang="en-US" dirty="0"/>
              <a:t>A</a:t>
            </a:r>
            <a:r>
              <a:rPr lang="en-US" dirty="0" smtClean="0"/>
              <a:t> </a:t>
            </a:r>
            <a:r>
              <a:rPr lang="en-US" dirty="0"/>
              <a:t>minimum of 50% of the membership are primary care clinicians (e.g. pediatrics, family medicine, general internal medicine, and geriatrics</a:t>
            </a:r>
            <a:r>
              <a:rPr lang="en-US" dirty="0" smtClean="0"/>
              <a:t>)</a:t>
            </a:r>
            <a:endParaRPr lang="en-US" dirty="0"/>
          </a:p>
          <a:p>
            <a:pPr lvl="1"/>
            <a:r>
              <a:rPr lang="en-US" dirty="0"/>
              <a:t>A minimum of 5 practice locations and 15 </a:t>
            </a:r>
            <a:r>
              <a:rPr lang="en-US" dirty="0" smtClean="0"/>
              <a:t>clinicians</a:t>
            </a:r>
            <a:endParaRPr lang="en-US" dirty="0"/>
          </a:p>
          <a:p>
            <a:pPr lvl="1"/>
            <a:r>
              <a:rPr lang="en-US" dirty="0"/>
              <a:t>A director and a </a:t>
            </a:r>
            <a:r>
              <a:rPr lang="en-US" dirty="0" smtClean="0"/>
              <a:t>mission </a:t>
            </a:r>
            <a:r>
              <a:rPr lang="en-US" dirty="0"/>
              <a:t>s</a:t>
            </a:r>
            <a:r>
              <a:rPr lang="en-US" dirty="0" smtClean="0"/>
              <a:t>tatement</a:t>
            </a:r>
            <a:endParaRPr lang="en-US" dirty="0"/>
          </a:p>
          <a:p>
            <a:endParaRPr lang="en-US" dirty="0" smtClean="0"/>
          </a:p>
          <a:p>
            <a:endParaRPr lang="en-US" dirty="0" smtClean="0"/>
          </a:p>
          <a:p>
            <a:endParaRPr lang="en-US" dirty="0" smtClean="0"/>
          </a:p>
          <a:p>
            <a:endParaRPr lang="en-US" dirty="0" smtClean="0"/>
          </a:p>
          <a:p>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57200"/>
            <a:ext cx="2047875" cy="112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081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Public Health PBRNs</a:t>
            </a:r>
            <a:endParaRPr lang="en-US" sz="3600" b="1" dirty="0"/>
          </a:p>
        </p:txBody>
      </p:sp>
      <p:sp>
        <p:nvSpPr>
          <p:cNvPr id="3" name="Content Placeholder 2"/>
          <p:cNvSpPr>
            <a:spLocks noGrp="1"/>
          </p:cNvSpPr>
          <p:nvPr>
            <p:ph idx="1"/>
          </p:nvPr>
        </p:nvSpPr>
        <p:spPr>
          <a:xfrm>
            <a:off x="457200" y="1295400"/>
            <a:ext cx="7620000" cy="4800600"/>
          </a:xfrm>
        </p:spPr>
        <p:txBody>
          <a:bodyPr/>
          <a:lstStyle/>
          <a:p>
            <a:r>
              <a:rPr lang="en-US" sz="2800" dirty="0" smtClean="0"/>
              <a:t>The Public Health Practice-Based Research Networks (PBRN) Program is a national program of the Robert Wood Johnson Foundation</a:t>
            </a:r>
          </a:p>
          <a:p>
            <a:r>
              <a:rPr lang="en-US" sz="2800" dirty="0" smtClean="0"/>
              <a:t>Supports development of research networks for studying the comparative effectiveness, efficiency and equity of public health strategies in real-world practice settings</a:t>
            </a:r>
          </a:p>
          <a:p>
            <a:r>
              <a:rPr lang="en-US" sz="2800" dirty="0" smtClean="0"/>
              <a:t>First national initiative in the U.S. to develop PBRNs for research in public health practice settings (2008)</a:t>
            </a:r>
          </a:p>
          <a:p>
            <a:endParaRPr lang="en-US" dirty="0"/>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7023" y="5791200"/>
            <a:ext cx="3657600" cy="899695"/>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5823" y="228600"/>
            <a:ext cx="2681709"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31608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Measuring variation in the integration of primary care and public health</a:t>
            </a:r>
            <a:br>
              <a:rPr lang="en-US" sz="3200" b="1" dirty="0" smtClean="0"/>
            </a:br>
            <a:endParaRPr lang="en-US" sz="2400" dirty="0"/>
          </a:p>
        </p:txBody>
      </p:sp>
      <p:sp>
        <p:nvSpPr>
          <p:cNvPr id="3" name="Content Placeholder 2"/>
          <p:cNvSpPr>
            <a:spLocks noGrp="1"/>
          </p:cNvSpPr>
          <p:nvPr>
            <p:ph sz="half" idx="1"/>
          </p:nvPr>
        </p:nvSpPr>
        <p:spPr>
          <a:xfrm>
            <a:off x="0" y="1536192"/>
            <a:ext cx="4343400" cy="4864608"/>
          </a:xfrm>
        </p:spPr>
        <p:txBody>
          <a:bodyPr>
            <a:normAutofit fontScale="85000" lnSpcReduction="20000"/>
          </a:bodyPr>
          <a:lstStyle/>
          <a:p>
            <a:pPr marL="114300" indent="0">
              <a:buNone/>
            </a:pPr>
            <a:r>
              <a:rPr lang="en-US" sz="3800" b="1" i="1" dirty="0" smtClean="0"/>
              <a:t>Purpose: </a:t>
            </a:r>
            <a:endParaRPr lang="en-US" sz="3800" dirty="0" smtClean="0"/>
          </a:p>
          <a:p>
            <a:pPr lvl="0"/>
            <a:r>
              <a:rPr lang="en-US" dirty="0" smtClean="0"/>
              <a:t>Develop measures and use them to identify differences in integration</a:t>
            </a:r>
            <a:br>
              <a:rPr lang="en-US" dirty="0" smtClean="0"/>
            </a:br>
            <a:endParaRPr lang="en-US" dirty="0" smtClean="0"/>
          </a:p>
          <a:p>
            <a:pPr lvl="0"/>
            <a:r>
              <a:rPr lang="en-US" dirty="0" smtClean="0"/>
              <a:t>Identify </a:t>
            </a:r>
            <a:r>
              <a:rPr lang="en-US" dirty="0"/>
              <a:t>factors that facilitate or inhibit </a:t>
            </a:r>
            <a:r>
              <a:rPr lang="en-US" dirty="0" smtClean="0"/>
              <a:t>integration </a:t>
            </a:r>
            <a:r>
              <a:rPr lang="en-US" dirty="0"/>
              <a:t/>
            </a:r>
            <a:br>
              <a:rPr lang="en-US" dirty="0"/>
            </a:br>
            <a:endParaRPr lang="en-US" dirty="0"/>
          </a:p>
          <a:p>
            <a:pPr lvl="0"/>
            <a:r>
              <a:rPr lang="en-US" dirty="0"/>
              <a:t>Examine the relationship between extent of integration, and services and outcomes in select areas (immunizations, tobacco use, and physical activity</a:t>
            </a:r>
            <a:r>
              <a:rPr lang="en-US" dirty="0" smtClean="0"/>
              <a:t>)</a:t>
            </a:r>
            <a:endParaRPr lang="en-US" dirty="0"/>
          </a:p>
          <a:p>
            <a:endParaRPr lang="en-US" dirty="0"/>
          </a:p>
        </p:txBody>
      </p:sp>
      <p:pic>
        <p:nvPicPr>
          <p:cNvPr id="2050"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267200" y="3200400"/>
            <a:ext cx="4531478" cy="322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5029200" y="1578280"/>
            <a:ext cx="3962400" cy="1200329"/>
          </a:xfrm>
          <a:prstGeom prst="rect">
            <a:avLst/>
          </a:prstGeom>
          <a:solidFill>
            <a:schemeClr val="tx2">
              <a:lumMod val="20000"/>
              <a:lumOff val="80000"/>
            </a:schemeClr>
          </a:solidFill>
        </p:spPr>
        <p:txBody>
          <a:bodyPr wrap="square" rtlCol="0">
            <a:spAutoFit/>
          </a:bodyPr>
          <a:lstStyle/>
          <a:p>
            <a:r>
              <a:rPr lang="en-US" sz="2400" dirty="0" smtClean="0"/>
              <a:t>PI: Elizabeth </a:t>
            </a:r>
            <a:r>
              <a:rPr lang="en-US" sz="2400" dirty="0" err="1" smtClean="0"/>
              <a:t>Gyllstrom</a:t>
            </a:r>
            <a:endParaRPr lang="en-US" sz="2400" dirty="0" smtClean="0"/>
          </a:p>
          <a:p>
            <a:r>
              <a:rPr lang="en-US" sz="2400" dirty="0" smtClean="0"/>
              <a:t>Minnesota Department of Health </a:t>
            </a:r>
            <a:endParaRPr lang="en-US" sz="2400"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5840095"/>
            <a:ext cx="2043113"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9172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1" y="5867400"/>
            <a:ext cx="1986659" cy="733112"/>
          </a:xfrm>
          <a:prstGeom prst="rect">
            <a:avLst/>
          </a:prstGeom>
        </p:spPr>
      </p:pic>
      <p:sp>
        <p:nvSpPr>
          <p:cNvPr id="2" name="Title 1"/>
          <p:cNvSpPr>
            <a:spLocks noGrp="1"/>
          </p:cNvSpPr>
          <p:nvPr>
            <p:ph type="title"/>
          </p:nvPr>
        </p:nvSpPr>
        <p:spPr/>
        <p:txBody>
          <a:bodyPr>
            <a:noAutofit/>
          </a:bodyPr>
          <a:lstStyle/>
          <a:p>
            <a:r>
              <a:rPr lang="en-US" sz="3600" b="1" dirty="0" smtClean="0"/>
              <a:t>Why is this study unique?</a:t>
            </a:r>
            <a:endParaRPr lang="en-US" sz="3600" b="1" dirty="0"/>
          </a:p>
        </p:txBody>
      </p:sp>
      <p:sp>
        <p:nvSpPr>
          <p:cNvPr id="6" name="Content Placeholder 5"/>
          <p:cNvSpPr>
            <a:spLocks noGrp="1"/>
          </p:cNvSpPr>
          <p:nvPr>
            <p:ph idx="1"/>
          </p:nvPr>
        </p:nvSpPr>
        <p:spPr>
          <a:xfrm>
            <a:off x="585078" y="1325246"/>
            <a:ext cx="7620000" cy="4800600"/>
          </a:xfrm>
        </p:spPr>
        <p:txBody>
          <a:bodyPr/>
          <a:lstStyle/>
          <a:p>
            <a:pPr lvl="0"/>
            <a:r>
              <a:rPr lang="en-US" sz="2400" dirty="0" smtClean="0">
                <a:solidFill>
                  <a:prstClr val="black"/>
                </a:solidFill>
              </a:rPr>
              <a:t>One of the first studies to examine</a:t>
            </a:r>
          </a:p>
          <a:p>
            <a:pPr lvl="1"/>
            <a:r>
              <a:rPr lang="en-US" sz="2400" dirty="0" smtClean="0">
                <a:solidFill>
                  <a:prstClr val="black"/>
                </a:solidFill>
              </a:rPr>
              <a:t>the full range of integration at the local jurisdictional level </a:t>
            </a:r>
          </a:p>
          <a:p>
            <a:pPr lvl="1"/>
            <a:r>
              <a:rPr lang="en-US" sz="2400" dirty="0" smtClean="0">
                <a:solidFill>
                  <a:prstClr val="black"/>
                </a:solidFill>
              </a:rPr>
              <a:t>local characteristics associated with differences in integration</a:t>
            </a:r>
          </a:p>
          <a:p>
            <a:pPr lvl="0"/>
            <a:r>
              <a:rPr lang="en-US" sz="2400" dirty="0" smtClean="0">
                <a:solidFill>
                  <a:prstClr val="black"/>
                </a:solidFill>
              </a:rPr>
              <a:t>Engaging public health and primary care practice-based research networks at each phase of the study</a:t>
            </a:r>
          </a:p>
          <a:p>
            <a:pPr lvl="0"/>
            <a:r>
              <a:rPr lang="en-US" sz="2400" dirty="0" smtClean="0">
                <a:solidFill>
                  <a:prstClr val="black"/>
                </a:solidFill>
              </a:rPr>
              <a:t>Wisconsin co-investigators: </a:t>
            </a:r>
          </a:p>
          <a:p>
            <a:pPr lvl="1"/>
            <a:r>
              <a:rPr lang="en-US" dirty="0" smtClean="0">
                <a:solidFill>
                  <a:prstClr val="black"/>
                </a:solidFill>
              </a:rPr>
              <a:t>Susan </a:t>
            </a:r>
            <a:r>
              <a:rPr lang="en-US" dirty="0" err="1" smtClean="0">
                <a:solidFill>
                  <a:prstClr val="black"/>
                </a:solidFill>
              </a:rPr>
              <a:t>Zahner</a:t>
            </a:r>
            <a:r>
              <a:rPr lang="en-US" dirty="0" smtClean="0">
                <a:solidFill>
                  <a:prstClr val="black"/>
                </a:solidFill>
              </a:rPr>
              <a:t>, UW-Madison School of Nursing, WPHRN</a:t>
            </a:r>
          </a:p>
          <a:p>
            <a:pPr lvl="1"/>
            <a:r>
              <a:rPr lang="en-US" dirty="0" smtClean="0">
                <a:solidFill>
                  <a:prstClr val="black"/>
                </a:solidFill>
              </a:rPr>
              <a:t>David Hahn, UW-Madison SMPH, WREN </a:t>
            </a:r>
          </a:p>
          <a:p>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9849" y="5550515"/>
            <a:ext cx="2050524" cy="1130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5626009"/>
            <a:ext cx="2109078" cy="1054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5157885"/>
            <a:ext cx="987425" cy="11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7014947" y="6400457"/>
            <a:ext cx="1249060" cy="400110"/>
          </a:xfrm>
          <a:prstGeom prst="rect">
            <a:avLst/>
          </a:prstGeom>
          <a:noFill/>
        </p:spPr>
        <p:txBody>
          <a:bodyPr wrap="none" rtlCol="0">
            <a:spAutoFit/>
          </a:bodyPr>
          <a:lstStyle/>
          <a:p>
            <a:r>
              <a:rPr lang="en-US" sz="2000" dirty="0" smtClean="0"/>
              <a:t>MAFPBRN</a:t>
            </a:r>
            <a:endParaRPr lang="en-US" sz="2000" dirty="0"/>
          </a:p>
        </p:txBody>
      </p:sp>
    </p:spTree>
    <p:extLst>
      <p:ext uri="{BB962C8B-B14F-4D97-AF65-F5344CB8AC3E}">
        <p14:creationId xmlns:p14="http://schemas.microsoft.com/office/powerpoint/2010/main" val="35896476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Why is this important?</a:t>
            </a:r>
            <a:endParaRPr lang="en-US" sz="3600" b="1" dirty="0"/>
          </a:p>
        </p:txBody>
      </p:sp>
      <p:sp>
        <p:nvSpPr>
          <p:cNvPr id="4" name="Content Placeholder 3"/>
          <p:cNvSpPr>
            <a:spLocks noGrp="1"/>
          </p:cNvSpPr>
          <p:nvPr>
            <p:ph idx="1"/>
          </p:nvPr>
        </p:nvSpPr>
        <p:spPr>
          <a:xfrm>
            <a:off x="457200" y="1295400"/>
            <a:ext cx="8229600" cy="4525963"/>
          </a:xfrm>
        </p:spPr>
        <p:txBody>
          <a:bodyPr>
            <a:noAutofit/>
          </a:bodyPr>
          <a:lstStyle/>
          <a:p>
            <a:pPr marL="114300" indent="0">
              <a:buNone/>
            </a:pPr>
            <a:r>
              <a:rPr lang="en-US" sz="2000" b="1" dirty="0" smtClean="0"/>
              <a:t> </a:t>
            </a:r>
            <a:endParaRPr lang="en-US" sz="2000" dirty="0"/>
          </a:p>
          <a:p>
            <a:pPr lvl="0"/>
            <a:r>
              <a:rPr lang="en-US" sz="2800" dirty="0" smtClean="0"/>
              <a:t>What </a:t>
            </a:r>
            <a:r>
              <a:rPr lang="en-US" sz="2800" dirty="0"/>
              <a:t>is needed at the local level to advance </a:t>
            </a:r>
            <a:r>
              <a:rPr lang="en-US" sz="2800" dirty="0" smtClean="0"/>
              <a:t>collaborative </a:t>
            </a:r>
            <a:r>
              <a:rPr lang="en-US" sz="2800" dirty="0"/>
              <a:t>working </a:t>
            </a:r>
            <a:r>
              <a:rPr lang="en-US" sz="2800" dirty="0" smtClean="0"/>
              <a:t>relationships</a:t>
            </a:r>
            <a:endParaRPr lang="en-US" sz="2800" dirty="0"/>
          </a:p>
          <a:p>
            <a:pPr lvl="0"/>
            <a:r>
              <a:rPr lang="en-US" sz="2800" dirty="0" smtClean="0"/>
              <a:t>What is needed to identify </a:t>
            </a:r>
            <a:r>
              <a:rPr lang="en-US" sz="2800" dirty="0"/>
              <a:t>and promote infrastructure and capacity </a:t>
            </a:r>
            <a:r>
              <a:rPr lang="en-US" sz="2800" dirty="0" smtClean="0"/>
              <a:t>to </a:t>
            </a:r>
            <a:r>
              <a:rPr lang="en-US" sz="2800" dirty="0"/>
              <a:t>increase </a:t>
            </a:r>
            <a:r>
              <a:rPr lang="en-US" sz="2800" dirty="0" smtClean="0"/>
              <a:t>collaboration</a:t>
            </a:r>
            <a:endParaRPr lang="en-US" sz="2800" dirty="0"/>
          </a:p>
          <a:p>
            <a:pPr lvl="0"/>
            <a:r>
              <a:rPr lang="en-US" sz="2800" dirty="0" smtClean="0"/>
              <a:t>Develop </a:t>
            </a:r>
            <a:r>
              <a:rPr lang="en-US" sz="2800" dirty="0"/>
              <a:t>and test measures that could be used to monitor changes those relationships over </a:t>
            </a:r>
            <a:r>
              <a:rPr lang="en-US" sz="2800" dirty="0" smtClean="0"/>
              <a:t>time</a:t>
            </a:r>
            <a:endParaRPr lang="en-US" sz="2800" dirty="0"/>
          </a:p>
          <a:p>
            <a:pPr lvl="0"/>
            <a:r>
              <a:rPr lang="en-US" sz="2800" dirty="0" smtClean="0"/>
              <a:t>Contributes </a:t>
            </a:r>
            <a:r>
              <a:rPr lang="en-US" sz="2800" dirty="0"/>
              <a:t>to stronger </a:t>
            </a:r>
            <a:r>
              <a:rPr lang="en-US" sz="2800" dirty="0" smtClean="0"/>
              <a:t>research and practice relationships</a:t>
            </a:r>
            <a:r>
              <a:rPr lang="en-US" sz="2800" dirty="0"/>
              <a:t>, which paves the way for future </a:t>
            </a:r>
            <a:r>
              <a:rPr lang="en-US" sz="2800" dirty="0" smtClean="0"/>
              <a:t>collaborations</a:t>
            </a:r>
            <a:endParaRPr lang="en-US" sz="2800" dirty="0"/>
          </a:p>
          <a:p>
            <a:endParaRPr lang="en-US" sz="2800" dirty="0"/>
          </a:p>
        </p:txBody>
      </p:sp>
      <p:sp>
        <p:nvSpPr>
          <p:cNvPr id="5" name="Content Placeholder 4"/>
          <p:cNvSpPr>
            <a:spLocks noGrp="1"/>
          </p:cNvSpPr>
          <p:nvPr>
            <p:ph sz="half" idx="4294967295"/>
          </p:nvPr>
        </p:nvSpPr>
        <p:spPr>
          <a:xfrm>
            <a:off x="6858000" y="1600200"/>
            <a:ext cx="4038600" cy="4525963"/>
          </a:xfrm>
        </p:spPr>
        <p:txBody>
          <a:bodyPr/>
          <a:lstStyle/>
          <a:p>
            <a:pPr marL="0" indent="0">
              <a:buNone/>
            </a:pPr>
            <a:r>
              <a:rPr lang="en-US" sz="2000" b="1" dirty="0" smtClean="0"/>
              <a:t> </a:t>
            </a:r>
            <a:endParaRPr lang="en-US" sz="2000" dirty="0"/>
          </a:p>
        </p:txBody>
      </p:sp>
    </p:spTree>
    <p:extLst>
      <p:ext uri="{BB962C8B-B14F-4D97-AF65-F5344CB8AC3E}">
        <p14:creationId xmlns:p14="http://schemas.microsoft.com/office/powerpoint/2010/main" val="15561455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Study aims</a:t>
            </a:r>
            <a:endParaRPr lang="en-US" sz="3200" b="1" dirty="0"/>
          </a:p>
        </p:txBody>
      </p:sp>
      <p:sp>
        <p:nvSpPr>
          <p:cNvPr id="3" name="Content Placeholder 2"/>
          <p:cNvSpPr>
            <a:spLocks noGrp="1"/>
          </p:cNvSpPr>
          <p:nvPr>
            <p:ph idx="1"/>
          </p:nvPr>
        </p:nvSpPr>
        <p:spPr>
          <a:xfrm>
            <a:off x="381000" y="1447800"/>
            <a:ext cx="7620000" cy="4191000"/>
          </a:xfrm>
        </p:spPr>
        <p:txBody>
          <a:bodyPr>
            <a:noAutofit/>
          </a:bodyPr>
          <a:lstStyle/>
          <a:p>
            <a:pPr marL="571500" indent="-457200">
              <a:buFont typeface="+mj-lt"/>
              <a:buAutoNum type="arabicPeriod"/>
            </a:pPr>
            <a:r>
              <a:rPr lang="en-US" sz="2800" dirty="0" smtClean="0"/>
              <a:t>Describe the variation in the degree of integration between PC and PH </a:t>
            </a:r>
          </a:p>
          <a:p>
            <a:pPr marL="571500" indent="-457200">
              <a:buFont typeface="+mj-lt"/>
              <a:buAutoNum type="arabicPeriod"/>
            </a:pPr>
            <a:r>
              <a:rPr lang="en-US" sz="2800" dirty="0" smtClean="0"/>
              <a:t>Examine the differences in the degree of integration by topic/service area</a:t>
            </a:r>
          </a:p>
          <a:p>
            <a:pPr marL="571500" indent="-457200">
              <a:buFont typeface="+mj-lt"/>
              <a:buAutoNum type="arabicPeriod"/>
            </a:pPr>
            <a:r>
              <a:rPr lang="en-US" sz="2800" dirty="0" smtClean="0"/>
              <a:t>Identify factors that facilitate or inhibit integration</a:t>
            </a:r>
          </a:p>
          <a:p>
            <a:pPr marL="571500" indent="-457200">
              <a:buFont typeface="+mj-lt"/>
              <a:buAutoNum type="arabicPeriod"/>
            </a:pPr>
            <a:r>
              <a:rPr lang="en-US" sz="2800" dirty="0" smtClean="0"/>
              <a:t>Examine the potential relationship between degree of integration and selected health outcomes</a:t>
            </a:r>
            <a:endParaRPr lang="en-US" sz="2800" dirty="0"/>
          </a:p>
        </p:txBody>
      </p:sp>
    </p:spTree>
    <p:extLst>
      <p:ext uri="{BB962C8B-B14F-4D97-AF65-F5344CB8AC3E}">
        <p14:creationId xmlns:p14="http://schemas.microsoft.com/office/powerpoint/2010/main" val="33175878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Study Design &amp; Timeline</a:t>
            </a:r>
          </a:p>
        </p:txBody>
      </p:sp>
      <p:graphicFrame>
        <p:nvGraphicFramePr>
          <p:cNvPr id="6" name="Table 5"/>
          <p:cNvGraphicFramePr>
            <a:graphicFrameLocks noGrp="1"/>
          </p:cNvGraphicFramePr>
          <p:nvPr>
            <p:extLst>
              <p:ext uri="{D42A27DB-BD31-4B8C-83A1-F6EECF244321}">
                <p14:modId xmlns:p14="http://schemas.microsoft.com/office/powerpoint/2010/main" val="141456551"/>
              </p:ext>
            </p:extLst>
          </p:nvPr>
        </p:nvGraphicFramePr>
        <p:xfrm>
          <a:off x="228600" y="1447800"/>
          <a:ext cx="8229600" cy="4495799"/>
        </p:xfrm>
        <a:graphic>
          <a:graphicData uri="http://schemas.openxmlformats.org/drawingml/2006/table">
            <a:tbl>
              <a:tblPr firstRow="1" bandRow="1">
                <a:tableStyleId>{5C22544A-7EE6-4342-B048-85BDC9FD1C3A}</a:tableStyleId>
              </a:tblPr>
              <a:tblGrid>
                <a:gridCol w="3505200"/>
                <a:gridCol w="4724400"/>
              </a:tblGrid>
              <a:tr h="433545">
                <a:tc>
                  <a:txBody>
                    <a:bodyPr/>
                    <a:lstStyle/>
                    <a:p>
                      <a:pPr algn="ctr"/>
                      <a:r>
                        <a:rPr lang="en-US" dirty="0" smtClean="0"/>
                        <a:t>2014-2016</a:t>
                      </a:r>
                      <a:endParaRPr lang="en-US" dirty="0"/>
                    </a:p>
                  </a:txBody>
                  <a:tcPr/>
                </a:tc>
                <a:tc>
                  <a:txBody>
                    <a:bodyPr/>
                    <a:lstStyle/>
                    <a:p>
                      <a:pPr algn="ctr"/>
                      <a:r>
                        <a:rPr lang="en-US" dirty="0" smtClean="0"/>
                        <a:t>Mixed</a:t>
                      </a:r>
                      <a:r>
                        <a:rPr lang="en-US" baseline="0" dirty="0" smtClean="0"/>
                        <a:t> Methods</a:t>
                      </a:r>
                      <a:endParaRPr lang="en-US" dirty="0"/>
                    </a:p>
                  </a:txBody>
                  <a:tcPr/>
                </a:tc>
              </a:tr>
              <a:tr h="534507">
                <a:tc>
                  <a:txBody>
                    <a:bodyPr/>
                    <a:lstStyle/>
                    <a:p>
                      <a:r>
                        <a:rPr kumimoji="0" lang="en-US" sz="2400" b="0" i="0" u="none" strike="noStrike" kern="1200" cap="none" spc="0" normalizeH="0" baseline="0" noProof="0" dirty="0" smtClean="0">
                          <a:ln>
                            <a:noFill/>
                          </a:ln>
                          <a:solidFill>
                            <a:prstClr val="black"/>
                          </a:solidFill>
                          <a:effectLst/>
                          <a:uLnTx/>
                          <a:uFillTx/>
                          <a:latin typeface="+mn-lt"/>
                          <a:ea typeface="+mn-ea"/>
                          <a:cs typeface="+mn-cs"/>
                        </a:rPr>
                        <a:t>February-May 2014</a:t>
                      </a:r>
                      <a:endParaRPr lang="en-US" dirty="0"/>
                    </a:p>
                  </a:txBody>
                  <a:tcPr/>
                </a:tc>
                <a:tc>
                  <a:txBody>
                    <a:bodyPr/>
                    <a:lstStyle/>
                    <a:p>
                      <a:r>
                        <a:rPr lang="en-US" sz="2400" dirty="0" smtClean="0"/>
                        <a:t>Conduct</a:t>
                      </a:r>
                      <a:r>
                        <a:rPr lang="en-US" sz="2400" baseline="0" dirty="0" smtClean="0"/>
                        <a:t> key informant interviews</a:t>
                      </a:r>
                      <a:endParaRPr lang="en-US" sz="2400" dirty="0"/>
                    </a:p>
                  </a:txBody>
                  <a:tcPr/>
                </a:tc>
              </a:tr>
              <a:tr h="534507">
                <a:tc>
                  <a:txBody>
                    <a:bodyPr/>
                    <a:lstStyle/>
                    <a:p>
                      <a:r>
                        <a:rPr lang="en-US" sz="2400" dirty="0" smtClean="0"/>
                        <a:t>April – June 2014</a:t>
                      </a:r>
                      <a:endParaRPr lang="en-US" sz="2400" dirty="0"/>
                    </a:p>
                  </a:txBody>
                  <a:tcPr/>
                </a:tc>
                <a:tc>
                  <a:txBody>
                    <a:bodyPr/>
                    <a:lstStyle/>
                    <a:p>
                      <a:r>
                        <a:rPr lang="en-US" sz="2400" dirty="0" smtClean="0"/>
                        <a:t>Qualitative analysis</a:t>
                      </a:r>
                      <a:endParaRPr lang="en-US" sz="2400" dirty="0"/>
                    </a:p>
                  </a:txBody>
                  <a:tcPr/>
                </a:tc>
              </a:tr>
              <a:tr h="962113">
                <a:tc>
                  <a:txBody>
                    <a:bodyPr/>
                    <a:lstStyle/>
                    <a:p>
                      <a:r>
                        <a:rPr lang="en-US" sz="2400" dirty="0" smtClean="0"/>
                        <a:t>July</a:t>
                      </a:r>
                      <a:r>
                        <a:rPr lang="en-US" sz="2400" baseline="0" dirty="0" smtClean="0"/>
                        <a:t> – December 2014</a:t>
                      </a:r>
                      <a:endParaRPr lang="en-US" sz="2400" dirty="0"/>
                    </a:p>
                  </a:txBody>
                  <a:tcPr>
                    <a:solidFill>
                      <a:schemeClr val="accent6">
                        <a:lumMod val="60000"/>
                        <a:lumOff val="40000"/>
                      </a:schemeClr>
                    </a:solidFill>
                  </a:tcPr>
                </a:tc>
                <a:tc>
                  <a:txBody>
                    <a:bodyPr/>
                    <a:lstStyle/>
                    <a:p>
                      <a:r>
                        <a:rPr lang="en-US" sz="2400" dirty="0" smtClean="0"/>
                        <a:t>Qualitative</a:t>
                      </a:r>
                      <a:r>
                        <a:rPr lang="en-US" sz="2400" baseline="0" dirty="0" smtClean="0"/>
                        <a:t> results dissemination</a:t>
                      </a:r>
                    </a:p>
                    <a:p>
                      <a:r>
                        <a:rPr lang="en-US" sz="2400" baseline="0" dirty="0" smtClean="0"/>
                        <a:t>Online survey development</a:t>
                      </a:r>
                      <a:endParaRPr lang="en-US" sz="2400" dirty="0"/>
                    </a:p>
                  </a:txBody>
                  <a:tcPr>
                    <a:solidFill>
                      <a:schemeClr val="accent6">
                        <a:lumMod val="60000"/>
                        <a:lumOff val="40000"/>
                      </a:schemeClr>
                    </a:solidFill>
                  </a:tcPr>
                </a:tc>
              </a:tr>
              <a:tr h="534507">
                <a:tc>
                  <a:txBody>
                    <a:bodyPr/>
                    <a:lstStyle/>
                    <a:p>
                      <a:r>
                        <a:rPr lang="en-US" sz="2400" dirty="0" smtClean="0"/>
                        <a:t>Early 2015</a:t>
                      </a:r>
                      <a:endParaRPr lang="en-US" sz="2400" dirty="0"/>
                    </a:p>
                  </a:txBody>
                  <a:tcPr/>
                </a:tc>
                <a:tc>
                  <a:txBody>
                    <a:bodyPr/>
                    <a:lstStyle/>
                    <a:p>
                      <a:r>
                        <a:rPr lang="en-US" sz="2400" dirty="0" smtClean="0"/>
                        <a:t>Online survey</a:t>
                      </a:r>
                      <a:endParaRPr lang="en-US" sz="2400" dirty="0"/>
                    </a:p>
                  </a:txBody>
                  <a:tcPr/>
                </a:tc>
              </a:tr>
              <a:tr h="962113">
                <a:tc>
                  <a:txBody>
                    <a:bodyPr/>
                    <a:lstStyle/>
                    <a:p>
                      <a:r>
                        <a:rPr lang="en-US" sz="2400" dirty="0" smtClean="0"/>
                        <a:t>2015</a:t>
                      </a:r>
                      <a:endParaRPr lang="en-US" sz="2400" dirty="0"/>
                    </a:p>
                  </a:txBody>
                  <a:tcPr/>
                </a:tc>
                <a:tc>
                  <a:txBody>
                    <a:bodyPr/>
                    <a:lstStyle/>
                    <a:p>
                      <a:r>
                        <a:rPr lang="en-US" sz="2400" dirty="0" smtClean="0"/>
                        <a:t>Survey</a:t>
                      </a:r>
                      <a:r>
                        <a:rPr lang="en-US" sz="2400" baseline="0" dirty="0" smtClean="0"/>
                        <a:t> analysis/mixed methods analysis</a:t>
                      </a:r>
                      <a:endParaRPr lang="en-US" sz="2400" dirty="0"/>
                    </a:p>
                  </a:txBody>
                  <a:tcPr/>
                </a:tc>
              </a:tr>
              <a:tr h="534507">
                <a:tc>
                  <a:txBody>
                    <a:bodyPr/>
                    <a:lstStyle/>
                    <a:p>
                      <a:r>
                        <a:rPr lang="en-US" sz="2400" dirty="0" smtClean="0"/>
                        <a:t>2016</a:t>
                      </a:r>
                      <a:endParaRPr lang="en-US" sz="2400" dirty="0"/>
                    </a:p>
                  </a:txBody>
                  <a:tcPr/>
                </a:tc>
                <a:tc>
                  <a:txBody>
                    <a:bodyPr/>
                    <a:lstStyle/>
                    <a:p>
                      <a:r>
                        <a:rPr lang="en-US" sz="2400" dirty="0" smtClean="0"/>
                        <a:t>Translation &amp; dissemination</a:t>
                      </a:r>
                      <a:endParaRPr lang="en-US" sz="2400" dirty="0"/>
                    </a:p>
                  </a:txBody>
                  <a:tcPr/>
                </a:tc>
              </a:tr>
            </a:tbl>
          </a:graphicData>
        </a:graphic>
      </p:graphicFrame>
    </p:spTree>
    <p:extLst>
      <p:ext uri="{BB962C8B-B14F-4D97-AF65-F5344CB8AC3E}">
        <p14:creationId xmlns:p14="http://schemas.microsoft.com/office/powerpoint/2010/main" val="32838356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Qualitative </a:t>
            </a:r>
            <a:r>
              <a:rPr lang="en-US" sz="3600" b="1" dirty="0" smtClean="0"/>
              <a:t>methods</a:t>
            </a:r>
            <a:endParaRPr lang="en-US" sz="3600" b="1" dirty="0"/>
          </a:p>
        </p:txBody>
      </p:sp>
      <p:sp>
        <p:nvSpPr>
          <p:cNvPr id="5" name="Content Placeholder 2"/>
          <p:cNvSpPr>
            <a:spLocks noGrp="1"/>
          </p:cNvSpPr>
          <p:nvPr>
            <p:ph idx="1"/>
          </p:nvPr>
        </p:nvSpPr>
        <p:spPr>
          <a:xfrm>
            <a:off x="457200" y="1316418"/>
            <a:ext cx="7620000" cy="4800600"/>
          </a:xfrm>
        </p:spPr>
        <p:txBody>
          <a:bodyPr>
            <a:normAutofit lnSpcReduction="10000"/>
          </a:bodyPr>
          <a:lstStyle/>
          <a:p>
            <a:pPr lvl="0"/>
            <a:r>
              <a:rPr lang="en-US" sz="2800" dirty="0" smtClean="0"/>
              <a:t>10 key </a:t>
            </a:r>
            <a:r>
              <a:rPr lang="en-US" sz="2800" dirty="0"/>
              <a:t>informant interviews </a:t>
            </a:r>
            <a:r>
              <a:rPr lang="en-US" sz="2800" dirty="0" smtClean="0"/>
              <a:t>per state (n=-40) </a:t>
            </a:r>
          </a:p>
          <a:p>
            <a:pPr lvl="1"/>
            <a:r>
              <a:rPr lang="en-US" sz="2600" dirty="0" smtClean="0"/>
              <a:t>Telephone</a:t>
            </a:r>
          </a:p>
          <a:p>
            <a:pPr lvl="1"/>
            <a:r>
              <a:rPr lang="en-US" sz="2600" dirty="0" smtClean="0"/>
              <a:t>Digital recordings</a:t>
            </a:r>
          </a:p>
          <a:p>
            <a:pPr lvl="1"/>
            <a:r>
              <a:rPr lang="en-US" sz="2600" dirty="0" smtClean="0"/>
              <a:t>Transcriptions</a:t>
            </a:r>
          </a:p>
          <a:p>
            <a:pPr lvl="0"/>
            <a:r>
              <a:rPr lang="en-US" sz="2800" dirty="0" smtClean="0"/>
              <a:t>Paired public health/primary in same geographic areas</a:t>
            </a:r>
          </a:p>
          <a:p>
            <a:pPr lvl="0"/>
            <a:r>
              <a:rPr lang="en-US" sz="2800" dirty="0" smtClean="0"/>
              <a:t>Variation in primary care and public health organizational structures and geography </a:t>
            </a:r>
          </a:p>
          <a:p>
            <a:pPr lvl="0"/>
            <a:r>
              <a:rPr lang="en-US" sz="2800" dirty="0" smtClean="0"/>
              <a:t>Key </a:t>
            </a:r>
            <a:r>
              <a:rPr lang="en-US" sz="2800" dirty="0"/>
              <a:t>informants will be invited to participate in focus groups to review, refine and validate </a:t>
            </a:r>
            <a:r>
              <a:rPr lang="en-US" sz="2800" dirty="0" smtClean="0"/>
              <a:t>findings (2016)  </a:t>
            </a:r>
            <a:endParaRPr lang="en-US" sz="2800" dirty="0"/>
          </a:p>
          <a:p>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957887"/>
            <a:ext cx="19812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5631910"/>
            <a:ext cx="2047875" cy="112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0109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Qualitative Analysis</a:t>
            </a:r>
          </a:p>
        </p:txBody>
      </p:sp>
      <p:sp>
        <p:nvSpPr>
          <p:cNvPr id="5" name="Content Placeholder 5"/>
          <p:cNvSpPr>
            <a:spLocks noGrp="1"/>
          </p:cNvSpPr>
          <p:nvPr>
            <p:ph idx="1"/>
          </p:nvPr>
        </p:nvSpPr>
        <p:spPr>
          <a:xfrm>
            <a:off x="457200" y="1600200"/>
            <a:ext cx="7848600" cy="4800600"/>
          </a:xfrm>
        </p:spPr>
        <p:txBody>
          <a:bodyPr>
            <a:normAutofit fontScale="92500"/>
          </a:bodyPr>
          <a:lstStyle/>
          <a:p>
            <a:r>
              <a:rPr lang="en-US" sz="3200" dirty="0" smtClean="0"/>
              <a:t>Emerging themes identified through systematic examination of the narrative data</a:t>
            </a:r>
          </a:p>
          <a:p>
            <a:r>
              <a:rPr lang="en-US" sz="3200" dirty="0" smtClean="0"/>
              <a:t>Coding was done </a:t>
            </a:r>
            <a:r>
              <a:rPr lang="en-US" sz="3200" i="1" u="sng" dirty="0" smtClean="0"/>
              <a:t>independently</a:t>
            </a:r>
            <a:r>
              <a:rPr lang="en-US" sz="3200" dirty="0" smtClean="0"/>
              <a:t> of theoretical models, allowing a fresh perspective</a:t>
            </a:r>
          </a:p>
          <a:p>
            <a:r>
              <a:rPr lang="en-US" sz="3200" dirty="0" smtClean="0"/>
              <a:t>Qualitative analysis contributes to all of the research questions</a:t>
            </a:r>
          </a:p>
          <a:p>
            <a:r>
              <a:rPr lang="en-US" sz="3200" dirty="0" smtClean="0"/>
              <a:t>NVivo10</a:t>
            </a:r>
          </a:p>
          <a:p>
            <a:r>
              <a:rPr lang="en-US" sz="3200" dirty="0" smtClean="0"/>
              <a:t>University of Minnesota (Rebekah Pratt) </a:t>
            </a:r>
            <a:endParaRPr lang="en-US" sz="3200" dirty="0"/>
          </a:p>
        </p:txBody>
      </p:sp>
    </p:spTree>
    <p:extLst>
      <p:ext uri="{BB962C8B-B14F-4D97-AF65-F5344CB8AC3E}">
        <p14:creationId xmlns:p14="http://schemas.microsoft.com/office/powerpoint/2010/main" val="31811052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Findings</a:t>
            </a:r>
            <a:endParaRPr lang="en-US" sz="3600" b="1" dirty="0"/>
          </a:p>
        </p:txBody>
      </p:sp>
      <p:sp>
        <p:nvSpPr>
          <p:cNvPr id="5" name="Content Placeholder 2"/>
          <p:cNvSpPr>
            <a:spLocks noGrp="1"/>
          </p:cNvSpPr>
          <p:nvPr>
            <p:ph idx="1"/>
          </p:nvPr>
        </p:nvSpPr>
        <p:spPr>
          <a:xfrm>
            <a:off x="457200" y="1371600"/>
            <a:ext cx="8001000" cy="5334000"/>
          </a:xfrm>
        </p:spPr>
        <p:txBody>
          <a:bodyPr>
            <a:normAutofit/>
          </a:bodyPr>
          <a:lstStyle/>
          <a:p>
            <a:pPr marL="114300" indent="0">
              <a:buNone/>
            </a:pPr>
            <a:r>
              <a:rPr lang="en-US" sz="2400" u="sng" dirty="0" smtClean="0"/>
              <a:t>Aim </a:t>
            </a:r>
            <a:r>
              <a:rPr lang="en-US" sz="2400" u="sng" dirty="0"/>
              <a:t>#1:</a:t>
            </a:r>
            <a:r>
              <a:rPr lang="en-US" sz="2400" dirty="0"/>
              <a:t> To describe the variation in primary care and PH integration across local jurisdictions in four </a:t>
            </a:r>
            <a:r>
              <a:rPr lang="en-US" sz="2400" dirty="0" smtClean="0"/>
              <a:t>states</a:t>
            </a:r>
          </a:p>
          <a:p>
            <a:pPr lvl="1"/>
            <a:r>
              <a:rPr lang="en-US" sz="2400" dirty="0" smtClean="0"/>
              <a:t>“Collaboration” preferred over “integration”</a:t>
            </a:r>
          </a:p>
          <a:p>
            <a:pPr lvl="1"/>
            <a:r>
              <a:rPr lang="en-US" sz="2400" dirty="0" smtClean="0"/>
              <a:t>Key components emerged as important:</a:t>
            </a:r>
          </a:p>
          <a:p>
            <a:pPr lvl="2"/>
            <a:r>
              <a:rPr lang="en-US" sz="2400" dirty="0" smtClean="0"/>
              <a:t>Aligned leadership</a:t>
            </a:r>
          </a:p>
          <a:p>
            <a:pPr lvl="2"/>
            <a:r>
              <a:rPr lang="en-US" sz="2400" dirty="0"/>
              <a:t>Formal processes</a:t>
            </a:r>
          </a:p>
          <a:p>
            <a:pPr lvl="2"/>
            <a:r>
              <a:rPr lang="en-US" sz="2400" dirty="0" smtClean="0"/>
              <a:t>Commitment to a shared strategic vision</a:t>
            </a:r>
          </a:p>
          <a:p>
            <a:pPr lvl="2"/>
            <a:r>
              <a:rPr lang="en-US" sz="2400" dirty="0" smtClean="0"/>
              <a:t>Data sharing and analysis</a:t>
            </a:r>
          </a:p>
          <a:p>
            <a:pPr lvl="2"/>
            <a:r>
              <a:rPr lang="en-US" sz="2400" dirty="0"/>
              <a:t>Sustainability</a:t>
            </a:r>
          </a:p>
          <a:p>
            <a:pPr lvl="2"/>
            <a:r>
              <a:rPr lang="en-US" sz="2400" dirty="0" smtClean="0"/>
              <a:t>Opportunity</a:t>
            </a:r>
          </a:p>
          <a:p>
            <a:pPr lvl="2"/>
            <a:r>
              <a:rPr lang="en-US" sz="2400" dirty="0" smtClean="0"/>
              <a:t>Partnership</a:t>
            </a:r>
          </a:p>
          <a:p>
            <a:pPr lvl="2"/>
            <a:r>
              <a:rPr lang="en-US" sz="2400" dirty="0" smtClean="0"/>
              <a:t>The collaboration context</a:t>
            </a:r>
          </a:p>
          <a:p>
            <a:endParaRPr lang="en-US" dirty="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13406836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Key aspects of collaboration</a:t>
            </a:r>
          </a:p>
        </p:txBody>
      </p:sp>
      <p:sp>
        <p:nvSpPr>
          <p:cNvPr id="3" name="Content Placeholder 2"/>
          <p:cNvSpPr>
            <a:spLocks noGrp="1"/>
          </p:cNvSpPr>
          <p:nvPr>
            <p:ph idx="1"/>
          </p:nvPr>
        </p:nvSpPr>
        <p:spPr>
          <a:xfrm>
            <a:off x="457200" y="1295400"/>
            <a:ext cx="7772400" cy="5562600"/>
          </a:xfrm>
        </p:spPr>
        <p:txBody>
          <a:bodyPr>
            <a:normAutofit lnSpcReduction="10000"/>
          </a:bodyPr>
          <a:lstStyle/>
          <a:p>
            <a:r>
              <a:rPr lang="en-US" sz="2400" b="1" i="1" dirty="0" smtClean="0"/>
              <a:t>Aligned leadership</a:t>
            </a:r>
            <a:r>
              <a:rPr lang="en-US" sz="2400" dirty="0" smtClean="0"/>
              <a:t>: having the right people at the table to champion and lead the </a:t>
            </a:r>
            <a:r>
              <a:rPr lang="en-US" sz="2400" dirty="0" smtClean="0"/>
              <a:t>work</a:t>
            </a:r>
            <a:endParaRPr lang="en-US" sz="2400" dirty="0" smtClean="0"/>
          </a:p>
          <a:p>
            <a:r>
              <a:rPr lang="en-US" sz="2400" b="1" i="1" dirty="0" smtClean="0"/>
              <a:t>Formal processes</a:t>
            </a:r>
            <a:r>
              <a:rPr lang="en-US" sz="2400" dirty="0" smtClean="0"/>
              <a:t>: formal roles, structure, agreements and </a:t>
            </a:r>
            <a:r>
              <a:rPr lang="en-US" sz="2400" dirty="0" smtClean="0"/>
              <a:t>co-location</a:t>
            </a:r>
            <a:endParaRPr lang="en-US" sz="2400" dirty="0" smtClean="0"/>
          </a:p>
          <a:p>
            <a:pPr marL="114300" indent="0">
              <a:buNone/>
            </a:pPr>
            <a:r>
              <a:rPr lang="en-US" sz="1700" i="1" dirty="0"/>
              <a:t> </a:t>
            </a:r>
            <a:endParaRPr lang="en-US" sz="1700" i="1" dirty="0" smtClean="0"/>
          </a:p>
          <a:p>
            <a:pPr marL="114300" indent="0">
              <a:buNone/>
            </a:pPr>
            <a:r>
              <a:rPr lang="en-US" sz="2400" i="1" dirty="0" smtClean="0"/>
              <a:t>“Since </a:t>
            </a:r>
            <a:r>
              <a:rPr lang="en-US" sz="2400" i="1" dirty="0"/>
              <a:t>we have relocated to </a:t>
            </a:r>
            <a:r>
              <a:rPr lang="en-US" sz="2400" i="1" dirty="0" smtClean="0"/>
              <a:t>(be co-located) our </a:t>
            </a:r>
            <a:r>
              <a:rPr lang="en-US" sz="2400" i="1" dirty="0"/>
              <a:t>relationship with them has been strengthening significantly.  That is the entity who I meet with their administrative team quarterly, we have very good communication back and forth and it is easy for us to identify fairly quickly in the process were we can partner on new instances or even identifying new potential community issues or problems that may not be showing up yet in the data, but both of us are seeing in our daily work.  So, I think the co-location has made a significant difference in that relationship</a:t>
            </a:r>
            <a:r>
              <a:rPr lang="en-US" sz="2400" i="1" dirty="0" smtClean="0"/>
              <a:t>.” (Wisconsin, Public Health)</a:t>
            </a:r>
            <a:endParaRPr lang="en-US" sz="2400" i="1" dirty="0"/>
          </a:p>
          <a:p>
            <a:endParaRPr lang="en-US" dirty="0"/>
          </a:p>
          <a:p>
            <a:endParaRPr lang="en-US" dirty="0" smtClean="0"/>
          </a:p>
          <a:p>
            <a:endParaRPr lang="en-US" dirty="0"/>
          </a:p>
          <a:p>
            <a:endParaRPr lang="en-US" dirty="0"/>
          </a:p>
          <a:p>
            <a:endParaRPr lang="en-US" dirty="0"/>
          </a:p>
        </p:txBody>
      </p:sp>
    </p:spTree>
    <p:extLst>
      <p:ext uri="{BB962C8B-B14F-4D97-AF65-F5344CB8AC3E}">
        <p14:creationId xmlns:p14="http://schemas.microsoft.com/office/powerpoint/2010/main" val="3093176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620000" cy="1143000"/>
          </a:xfrm>
        </p:spPr>
        <p:txBody>
          <a:bodyPr/>
          <a:lstStyle/>
          <a:p>
            <a:r>
              <a:rPr lang="en-US" sz="3600" b="1" dirty="0" smtClean="0"/>
              <a:t>Key aspects of collaboration</a:t>
            </a:r>
            <a:endParaRPr lang="en-US" sz="3600" b="1" dirty="0"/>
          </a:p>
        </p:txBody>
      </p:sp>
      <p:sp>
        <p:nvSpPr>
          <p:cNvPr id="6" name="Content Placeholder 5"/>
          <p:cNvSpPr>
            <a:spLocks noGrp="1"/>
          </p:cNvSpPr>
          <p:nvPr>
            <p:ph idx="1"/>
          </p:nvPr>
        </p:nvSpPr>
        <p:spPr>
          <a:xfrm>
            <a:off x="457200" y="1066800"/>
            <a:ext cx="7620000" cy="5562600"/>
          </a:xfrm>
        </p:spPr>
        <p:txBody>
          <a:bodyPr>
            <a:normAutofit fontScale="92500"/>
          </a:bodyPr>
          <a:lstStyle/>
          <a:p>
            <a:r>
              <a:rPr lang="en-US" sz="2400" b="1" dirty="0" smtClean="0"/>
              <a:t>Commitment to a shared strategic vision</a:t>
            </a:r>
            <a:r>
              <a:rPr lang="en-US" sz="2400" dirty="0" smtClean="0"/>
              <a:t>; strategic planning, particularly community health needs assessments, partner in conducting planning, and then addressing mutually identified needs.</a:t>
            </a:r>
          </a:p>
          <a:p>
            <a:pPr marL="114300" indent="0">
              <a:buNone/>
            </a:pPr>
            <a:endParaRPr lang="en-US" sz="2000" b="1" dirty="0" smtClean="0"/>
          </a:p>
          <a:p>
            <a:pPr marL="114300" indent="0">
              <a:buNone/>
            </a:pPr>
            <a:r>
              <a:rPr lang="en-US" sz="2000" i="1" dirty="0" smtClean="0"/>
              <a:t>“So </a:t>
            </a:r>
            <a:r>
              <a:rPr lang="en-US" sz="2000" i="1" dirty="0"/>
              <a:t>we have had our primary care providers as part of our team that has done our community health assessment, which we do every five years.  And then they are also a part of the team that develops our Community Health Improvement plan so once our top three health priorities are identified.  And then typically those primary care providers continue to serve what we call implementation team.  So, for each of our top three health priorities and our plan we have an implementation team and we have primary care representation in each of those implementation teams</a:t>
            </a:r>
            <a:r>
              <a:rPr lang="en-US" sz="2000" i="1" dirty="0" smtClean="0"/>
              <a:t>.” (Wisconsin, Public Health)</a:t>
            </a:r>
            <a:endParaRPr lang="en-US" sz="2000" i="1" dirty="0"/>
          </a:p>
          <a:p>
            <a:endParaRPr lang="en-US" sz="2000" dirty="0" smtClean="0"/>
          </a:p>
          <a:p>
            <a:r>
              <a:rPr lang="en-US" sz="2400" b="1" dirty="0" smtClean="0"/>
              <a:t>Data sharing and analysis</a:t>
            </a:r>
            <a:r>
              <a:rPr lang="en-US" sz="2400" dirty="0" smtClean="0"/>
              <a:t>; data driven identification of needs and priorities, needs shared infrastructure and/or expertise.</a:t>
            </a:r>
          </a:p>
        </p:txBody>
      </p:sp>
    </p:spTree>
    <p:extLst>
      <p:ext uri="{BB962C8B-B14F-4D97-AF65-F5344CB8AC3E}">
        <p14:creationId xmlns:p14="http://schemas.microsoft.com/office/powerpoint/2010/main" val="28655892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86"/>
            <a:ext cx="7620000" cy="1143000"/>
          </a:xfrm>
        </p:spPr>
        <p:txBody>
          <a:bodyPr/>
          <a:lstStyle/>
          <a:p>
            <a:r>
              <a:rPr lang="en-US" sz="3600" b="1" dirty="0"/>
              <a:t>Key aspects of collaboration</a:t>
            </a:r>
          </a:p>
        </p:txBody>
      </p:sp>
      <p:sp>
        <p:nvSpPr>
          <p:cNvPr id="3" name="Content Placeholder 2"/>
          <p:cNvSpPr>
            <a:spLocks noGrp="1"/>
          </p:cNvSpPr>
          <p:nvPr>
            <p:ph idx="1"/>
          </p:nvPr>
        </p:nvSpPr>
        <p:spPr>
          <a:xfrm>
            <a:off x="457200" y="1143000"/>
            <a:ext cx="7620000" cy="5486400"/>
          </a:xfrm>
        </p:spPr>
        <p:txBody>
          <a:bodyPr>
            <a:normAutofit fontScale="47500" lnSpcReduction="20000"/>
          </a:bodyPr>
          <a:lstStyle/>
          <a:p>
            <a:r>
              <a:rPr lang="en-US" sz="5100" b="1" i="1" dirty="0" smtClean="0"/>
              <a:t>Sustainability</a:t>
            </a:r>
            <a:r>
              <a:rPr lang="en-US" sz="5100" dirty="0" smtClean="0"/>
              <a:t>; processes that keep partners communicating and connected, financial sustainability, sharing resources, sharing capacity.</a:t>
            </a:r>
          </a:p>
          <a:p>
            <a:endParaRPr lang="en-US" sz="5100" dirty="0" smtClean="0"/>
          </a:p>
          <a:p>
            <a:r>
              <a:rPr lang="en-US" sz="5100" b="1" i="1" dirty="0" smtClean="0"/>
              <a:t>Opportunity</a:t>
            </a:r>
            <a:r>
              <a:rPr lang="en-US" sz="5100" dirty="0" smtClean="0"/>
              <a:t>; building from a crisis, innovation, funded project, and some serendipity </a:t>
            </a:r>
          </a:p>
          <a:p>
            <a:endParaRPr lang="en-US" sz="5100" i="1" dirty="0"/>
          </a:p>
          <a:p>
            <a:pPr marL="114300" indent="0">
              <a:buNone/>
            </a:pPr>
            <a:r>
              <a:rPr lang="en-US" sz="5100" i="1" dirty="0" smtClean="0"/>
              <a:t>“You’ve </a:t>
            </a:r>
            <a:r>
              <a:rPr lang="en-US" sz="5100" i="1" dirty="0"/>
              <a:t>got to find those right moments in time. You know, I mentioned the H1N1 kind of thing. I think the—when you get a topical—a content topic that provides an opportunity to make a relationship where you’re both really interested in that, for some reason for that moment.  You got to really capitalize on that.  And then not lose that benefit that you just created</a:t>
            </a:r>
            <a:r>
              <a:rPr lang="en-US" sz="5100" i="1" dirty="0" smtClean="0"/>
              <a:t>.”  </a:t>
            </a:r>
            <a:r>
              <a:rPr lang="en-US" sz="5100" i="1" dirty="0"/>
              <a:t>(Minnesota </a:t>
            </a:r>
            <a:r>
              <a:rPr lang="en-US" sz="5100" i="1" dirty="0" smtClean="0"/>
              <a:t>Public Health)</a:t>
            </a:r>
            <a:endParaRPr lang="en-US" sz="5100" i="1" dirty="0"/>
          </a:p>
          <a:p>
            <a:endParaRPr lang="en-US" dirty="0"/>
          </a:p>
          <a:p>
            <a:endParaRPr lang="en-US" dirty="0" smtClean="0"/>
          </a:p>
          <a:p>
            <a:endParaRPr lang="en-US" dirty="0"/>
          </a:p>
          <a:p>
            <a:pPr marL="114300" indent="0">
              <a:buNone/>
            </a:pPr>
            <a:r>
              <a:rPr lang="en-US" dirty="0" smtClean="0"/>
              <a:t> </a:t>
            </a:r>
            <a:endParaRPr lang="en-US" dirty="0"/>
          </a:p>
          <a:p>
            <a:endParaRPr lang="en-US" dirty="0"/>
          </a:p>
        </p:txBody>
      </p:sp>
    </p:spTree>
    <p:extLst>
      <p:ext uri="{BB962C8B-B14F-4D97-AF65-F5344CB8AC3E}">
        <p14:creationId xmlns:p14="http://schemas.microsoft.com/office/powerpoint/2010/main" val="32847564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20000" cy="868362"/>
          </a:xfrm>
        </p:spPr>
        <p:txBody>
          <a:bodyPr/>
          <a:lstStyle/>
          <a:p>
            <a:r>
              <a:rPr lang="en-US" sz="3600" b="1" dirty="0"/>
              <a:t>Key aspects of collaboration</a:t>
            </a:r>
          </a:p>
        </p:txBody>
      </p:sp>
      <p:sp>
        <p:nvSpPr>
          <p:cNvPr id="3" name="Content Placeholder 2"/>
          <p:cNvSpPr>
            <a:spLocks noGrp="1"/>
          </p:cNvSpPr>
          <p:nvPr>
            <p:ph idx="1"/>
          </p:nvPr>
        </p:nvSpPr>
        <p:spPr>
          <a:xfrm>
            <a:off x="152400" y="838200"/>
            <a:ext cx="4343400" cy="5562600"/>
          </a:xfrm>
        </p:spPr>
        <p:txBody>
          <a:bodyPr>
            <a:normAutofit/>
          </a:bodyPr>
          <a:lstStyle/>
          <a:p>
            <a:r>
              <a:rPr lang="en-US" sz="2400" b="1" i="1" dirty="0" smtClean="0"/>
              <a:t>Partnership</a:t>
            </a:r>
          </a:p>
          <a:p>
            <a:pPr marL="114300" indent="0">
              <a:buNone/>
            </a:pPr>
            <a:r>
              <a:rPr lang="en-US" sz="2400" dirty="0" smtClean="0"/>
              <a:t>“</a:t>
            </a:r>
            <a:r>
              <a:rPr lang="en-US" sz="2400" i="1" dirty="0" smtClean="0"/>
              <a:t>For </a:t>
            </a:r>
            <a:r>
              <a:rPr lang="en-US" sz="2400" i="1" dirty="0"/>
              <a:t>me it has been a huge learning opportunity. I see them as equal partners. I think that you know I have been so many times amazed with regards to what they have been able to deliver, when we have a collaboration and how dedicated they are. So I cannot say better things. It’s just great to have this opportunity. </a:t>
            </a:r>
            <a:r>
              <a:rPr lang="en-US" sz="2400" i="1" dirty="0" smtClean="0"/>
              <a:t>“ </a:t>
            </a:r>
            <a:r>
              <a:rPr lang="en-US" sz="2400" dirty="0" smtClean="0"/>
              <a:t>(Minnesota, Primary Care). </a:t>
            </a:r>
            <a:endParaRPr lang="en-US" sz="2400" dirty="0"/>
          </a:p>
          <a:p>
            <a:endParaRPr lang="en-US" dirty="0"/>
          </a:p>
          <a:p>
            <a:endParaRPr lang="en-US" b="1" i="1" dirty="0" smtClean="0"/>
          </a:p>
          <a:p>
            <a:pPr marL="114300" indent="0">
              <a:buNone/>
            </a:pPr>
            <a:endParaRPr lang="en-US" dirty="0"/>
          </a:p>
        </p:txBody>
      </p:sp>
      <p:graphicFrame>
        <p:nvGraphicFramePr>
          <p:cNvPr id="5" name="Diagram 4"/>
          <p:cNvGraphicFramePr/>
          <p:nvPr>
            <p:extLst>
              <p:ext uri="{D42A27DB-BD31-4B8C-83A1-F6EECF244321}">
                <p14:modId xmlns:p14="http://schemas.microsoft.com/office/powerpoint/2010/main" val="2988714533"/>
              </p:ext>
            </p:extLst>
          </p:nvPr>
        </p:nvGraphicFramePr>
        <p:xfrm>
          <a:off x="3505200" y="1752600"/>
          <a:ext cx="58674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73466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Key aspects of collaboration</a:t>
            </a:r>
          </a:p>
        </p:txBody>
      </p:sp>
      <p:sp>
        <p:nvSpPr>
          <p:cNvPr id="3" name="Content Placeholder 2"/>
          <p:cNvSpPr>
            <a:spLocks noGrp="1"/>
          </p:cNvSpPr>
          <p:nvPr>
            <p:ph idx="1"/>
          </p:nvPr>
        </p:nvSpPr>
        <p:spPr>
          <a:xfrm>
            <a:off x="457200" y="1295400"/>
            <a:ext cx="7620000" cy="5334000"/>
          </a:xfrm>
        </p:spPr>
        <p:txBody>
          <a:bodyPr>
            <a:normAutofit/>
          </a:bodyPr>
          <a:lstStyle/>
          <a:p>
            <a:r>
              <a:rPr lang="en-US" sz="2400" b="1" i="1" dirty="0"/>
              <a:t>The collaboration context</a:t>
            </a:r>
            <a:r>
              <a:rPr lang="en-US" sz="2400" dirty="0" smtClean="0"/>
              <a:t>; both PH and PC dealing with much change, understanding the particular environment of both, the role of health reform, identifying unique strength of public health as a facilitator across what can be a fragmented health sector</a:t>
            </a:r>
          </a:p>
          <a:p>
            <a:endParaRPr lang="en-US" sz="2400" dirty="0" smtClean="0"/>
          </a:p>
          <a:p>
            <a:pPr marL="114300" indent="0">
              <a:buNone/>
            </a:pPr>
            <a:r>
              <a:rPr lang="en-US" sz="2400" i="1" dirty="0" smtClean="0"/>
              <a:t>“He </a:t>
            </a:r>
            <a:r>
              <a:rPr lang="en-US" sz="2400" i="1" dirty="0"/>
              <a:t>started a group where we actually pulled in the major health care organizations in town, … along with the Public Health Department and kind of created a kind of network of care.  Which was just the start, I think it has become catalyst of saying, "Wow", from my perspective, I felt at least, from this all the time.  Like "Wow this is great!"  (Wisconsin PC)</a:t>
            </a:r>
          </a:p>
          <a:p>
            <a:pPr marL="114300" indent="0">
              <a:buNone/>
            </a:pPr>
            <a:endParaRPr lang="en-US" dirty="0"/>
          </a:p>
        </p:txBody>
      </p:sp>
    </p:spTree>
    <p:extLst>
      <p:ext uri="{BB962C8B-B14F-4D97-AF65-F5344CB8AC3E}">
        <p14:creationId xmlns:p14="http://schemas.microsoft.com/office/powerpoint/2010/main" val="32479922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Findings</a:t>
            </a:r>
            <a:endParaRPr lang="en-US" sz="3600" b="1" dirty="0"/>
          </a:p>
        </p:txBody>
      </p:sp>
      <p:sp>
        <p:nvSpPr>
          <p:cNvPr id="5" name="Content Placeholder 2"/>
          <p:cNvSpPr>
            <a:spLocks noGrp="1"/>
          </p:cNvSpPr>
          <p:nvPr>
            <p:ph idx="1"/>
          </p:nvPr>
        </p:nvSpPr>
        <p:spPr>
          <a:xfrm>
            <a:off x="457200" y="1600200"/>
            <a:ext cx="7620000" cy="4648200"/>
          </a:xfrm>
        </p:spPr>
        <p:txBody>
          <a:bodyPr>
            <a:normAutofit fontScale="92500"/>
          </a:bodyPr>
          <a:lstStyle/>
          <a:p>
            <a:pPr marL="114300" indent="0">
              <a:buNone/>
            </a:pPr>
            <a:r>
              <a:rPr lang="en-US" sz="2600" u="sng" dirty="0" smtClean="0"/>
              <a:t>Aim </a:t>
            </a:r>
            <a:r>
              <a:rPr lang="en-US" sz="2600" u="sng" dirty="0"/>
              <a:t>#2:</a:t>
            </a:r>
            <a:r>
              <a:rPr lang="en-US" sz="2600" dirty="0"/>
              <a:t> To examine the differences in the degree of integration based on health </a:t>
            </a:r>
            <a:r>
              <a:rPr lang="en-US" sz="2600" dirty="0" smtClean="0"/>
              <a:t>topic</a:t>
            </a:r>
          </a:p>
          <a:p>
            <a:endParaRPr lang="en-US" sz="2600" dirty="0"/>
          </a:p>
          <a:p>
            <a:pPr lvl="1"/>
            <a:r>
              <a:rPr lang="en-US" sz="2600" dirty="0" smtClean="0"/>
              <a:t>More narrowly defined topics have been easier for the development of integration between PC and PH</a:t>
            </a:r>
          </a:p>
          <a:p>
            <a:pPr lvl="1"/>
            <a:r>
              <a:rPr lang="en-US" sz="2600" dirty="0" smtClean="0"/>
              <a:t>Common areas of current work: immunization, CVD risk, infectious disease, mental health, obesity</a:t>
            </a:r>
          </a:p>
          <a:p>
            <a:pPr lvl="1"/>
            <a:r>
              <a:rPr lang="en-US" sz="2600" dirty="0" smtClean="0"/>
              <a:t>Common areas for future work: mental health, obesity, smoking cessation, environmental health, emergency preparedness </a:t>
            </a:r>
          </a:p>
          <a:p>
            <a:pPr lvl="1"/>
            <a:endParaRPr lang="en-US" dirty="0" smtClean="0"/>
          </a:p>
          <a:p>
            <a:endParaRPr lang="en-US" sz="2400" dirty="0"/>
          </a:p>
          <a:p>
            <a:pPr lvl="2"/>
            <a:endParaRPr lang="en-US" dirty="0"/>
          </a:p>
        </p:txBody>
      </p:sp>
    </p:spTree>
    <p:extLst>
      <p:ext uri="{BB962C8B-B14F-4D97-AF65-F5344CB8AC3E}">
        <p14:creationId xmlns:p14="http://schemas.microsoft.com/office/powerpoint/2010/main" val="12992251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15962"/>
          </a:xfrm>
        </p:spPr>
        <p:txBody>
          <a:bodyPr/>
          <a:lstStyle/>
          <a:p>
            <a:r>
              <a:rPr lang="en-US" sz="3600" b="1" dirty="0" smtClean="0"/>
              <a:t>Findings</a:t>
            </a:r>
            <a:endParaRPr lang="en-US" sz="3600" b="1" dirty="0"/>
          </a:p>
        </p:txBody>
      </p:sp>
      <p:sp>
        <p:nvSpPr>
          <p:cNvPr id="5" name="Content Placeholder 2"/>
          <p:cNvSpPr>
            <a:spLocks noGrp="1"/>
          </p:cNvSpPr>
          <p:nvPr>
            <p:ph idx="1"/>
          </p:nvPr>
        </p:nvSpPr>
        <p:spPr>
          <a:xfrm>
            <a:off x="228600" y="1066800"/>
            <a:ext cx="8229600" cy="5486400"/>
          </a:xfrm>
        </p:spPr>
        <p:txBody>
          <a:bodyPr>
            <a:normAutofit lnSpcReduction="10000"/>
          </a:bodyPr>
          <a:lstStyle/>
          <a:p>
            <a:pPr marL="114300" indent="0">
              <a:buNone/>
            </a:pPr>
            <a:r>
              <a:rPr lang="en-US" sz="2400" u="sng" dirty="0" smtClean="0"/>
              <a:t>Aim </a:t>
            </a:r>
            <a:r>
              <a:rPr lang="en-US" sz="2400" u="sng" dirty="0"/>
              <a:t>#3:</a:t>
            </a:r>
            <a:r>
              <a:rPr lang="en-US" sz="2400" dirty="0"/>
              <a:t> To identify capacities and other factors that facilitate or inhibit integration</a:t>
            </a:r>
            <a:r>
              <a:rPr lang="en-US" sz="2400" dirty="0" smtClean="0"/>
              <a:t>.</a:t>
            </a:r>
          </a:p>
          <a:p>
            <a:r>
              <a:rPr lang="en-US" sz="2000" dirty="0" smtClean="0"/>
              <a:t>Barriers and areas for improvement generally mirror the emerging areas of collaboration</a:t>
            </a:r>
          </a:p>
          <a:p>
            <a:r>
              <a:rPr lang="en-US" sz="2000" dirty="0" smtClean="0"/>
              <a:t>Some of the more frequently mentioned barriers included:</a:t>
            </a:r>
          </a:p>
          <a:p>
            <a:pPr lvl="1"/>
            <a:r>
              <a:rPr lang="en-US" dirty="0" smtClean="0"/>
              <a:t>Resources</a:t>
            </a:r>
          </a:p>
          <a:p>
            <a:pPr lvl="1"/>
            <a:r>
              <a:rPr lang="en-US" dirty="0" smtClean="0"/>
              <a:t>Communication</a:t>
            </a:r>
          </a:p>
          <a:p>
            <a:pPr lvl="1"/>
            <a:r>
              <a:rPr lang="en-US" dirty="0" smtClean="0"/>
              <a:t>Data sharing</a:t>
            </a:r>
          </a:p>
          <a:p>
            <a:pPr lvl="1"/>
            <a:r>
              <a:rPr lang="en-US" dirty="0" smtClean="0"/>
              <a:t>A lack of understanding each other</a:t>
            </a:r>
          </a:p>
          <a:p>
            <a:pPr lvl="1"/>
            <a:endParaRPr lang="en-US" i="1" dirty="0"/>
          </a:p>
          <a:p>
            <a:pPr marL="411480" lvl="1" indent="0">
              <a:buNone/>
            </a:pPr>
            <a:r>
              <a:rPr lang="en-US" i="1" dirty="0" smtClean="0"/>
              <a:t>“I </a:t>
            </a:r>
            <a:r>
              <a:rPr lang="en-US" i="1" dirty="0"/>
              <a:t>think sometimes the Public Health people don't always quite understand the realities of Primary Care.  You know, they are sitting off in a Public Health department, well let's do this and let's have the doctors all do this. </a:t>
            </a:r>
            <a:r>
              <a:rPr lang="en-US" b="1" i="1" dirty="0"/>
              <a:t> </a:t>
            </a:r>
            <a:r>
              <a:rPr lang="en-US" i="1" dirty="0" smtClean="0"/>
              <a:t>Lets have </a:t>
            </a:r>
            <a:r>
              <a:rPr lang="en-US" i="1" dirty="0"/>
              <a:t>all the doctors screen for this and do that and do this and do this and do this.  You know, primary doctors are all ready to quit because they have too much to do. (laughing) Do you know what I mean</a:t>
            </a:r>
            <a:r>
              <a:rPr lang="en-US" i="1" dirty="0" smtClean="0"/>
              <a:t>?” (Minnesota, Primary Care)</a:t>
            </a:r>
            <a:endParaRPr lang="en-US" i="1" dirty="0"/>
          </a:p>
          <a:p>
            <a:endParaRPr lang="en-US" sz="2000" dirty="0"/>
          </a:p>
          <a:p>
            <a:pPr lvl="1"/>
            <a:endParaRPr lang="en-US" dirty="0" smtClean="0"/>
          </a:p>
          <a:p>
            <a:pPr lvl="2"/>
            <a:endParaRPr lang="en-US" dirty="0" smtClean="0"/>
          </a:p>
          <a:p>
            <a:pPr lvl="1"/>
            <a:endParaRPr lang="en-US" dirty="0"/>
          </a:p>
          <a:p>
            <a:endParaRPr lang="en-US" dirty="0"/>
          </a:p>
        </p:txBody>
      </p:sp>
    </p:spTree>
    <p:extLst>
      <p:ext uri="{BB962C8B-B14F-4D97-AF65-F5344CB8AC3E}">
        <p14:creationId xmlns:p14="http://schemas.microsoft.com/office/powerpoint/2010/main" val="7689230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Findings</a:t>
            </a:r>
            <a:endParaRPr lang="en-US" sz="3600" b="1" dirty="0"/>
          </a:p>
        </p:txBody>
      </p:sp>
      <p:sp>
        <p:nvSpPr>
          <p:cNvPr id="3" name="Content Placeholder 2"/>
          <p:cNvSpPr>
            <a:spLocks noGrp="1"/>
          </p:cNvSpPr>
          <p:nvPr>
            <p:ph idx="1"/>
          </p:nvPr>
        </p:nvSpPr>
        <p:spPr>
          <a:xfrm>
            <a:off x="0" y="1600200"/>
            <a:ext cx="8458200" cy="4800600"/>
          </a:xfrm>
        </p:spPr>
        <p:txBody>
          <a:bodyPr>
            <a:normAutofit lnSpcReduction="10000"/>
          </a:bodyPr>
          <a:lstStyle/>
          <a:p>
            <a:pPr lvl="1"/>
            <a:r>
              <a:rPr lang="en-US" sz="2400" dirty="0"/>
              <a:t>Cross training</a:t>
            </a:r>
          </a:p>
          <a:p>
            <a:pPr lvl="1"/>
            <a:r>
              <a:rPr lang="en-US" sz="2400" dirty="0"/>
              <a:t>Relationship building</a:t>
            </a:r>
          </a:p>
          <a:p>
            <a:pPr lvl="1"/>
            <a:r>
              <a:rPr lang="en-US" sz="2400" dirty="0"/>
              <a:t>A need to change the system</a:t>
            </a:r>
          </a:p>
          <a:p>
            <a:pPr lvl="1"/>
            <a:r>
              <a:rPr lang="en-US" sz="2400" dirty="0"/>
              <a:t>Unmatched </a:t>
            </a:r>
            <a:r>
              <a:rPr lang="en-US" sz="2400" dirty="0" smtClean="0"/>
              <a:t>priorities</a:t>
            </a:r>
          </a:p>
          <a:p>
            <a:pPr lvl="1"/>
            <a:endParaRPr lang="en-US" sz="2400" dirty="0" smtClean="0"/>
          </a:p>
          <a:p>
            <a:pPr marL="411480" lvl="1" indent="0">
              <a:buNone/>
            </a:pPr>
            <a:r>
              <a:rPr lang="en-US" sz="2400" i="1" dirty="0" smtClean="0"/>
              <a:t>“Yeah</a:t>
            </a:r>
            <a:r>
              <a:rPr lang="en-US" sz="2400" i="1" dirty="0"/>
              <a:t>, I mean, I don’t know what actually – I mean, they talk about it that, and we are looking at the health of the </a:t>
            </a:r>
            <a:r>
              <a:rPr lang="en-US" sz="2400" i="1" dirty="0" smtClean="0"/>
              <a:t>this County</a:t>
            </a:r>
            <a:r>
              <a:rPr lang="en-US" sz="2400" i="1" dirty="0"/>
              <a:t>, how we have more cancer than any other counties, we have more smokers in our county than any other places.  And the drug abuse and all that is well-presented.  But I am not aware of what the County Public Health has done about it.  If you asked me name one thing activity they have done in that, I can’t think of anything</a:t>
            </a:r>
            <a:r>
              <a:rPr lang="en-US" sz="2400" i="1" dirty="0" smtClean="0"/>
              <a:t>.” (Washington, Primary Care)</a:t>
            </a:r>
            <a:endParaRPr lang="en-US" sz="2400" i="1" dirty="0"/>
          </a:p>
          <a:p>
            <a:endParaRPr lang="en-US" sz="2400" dirty="0"/>
          </a:p>
          <a:p>
            <a:pPr lvl="1"/>
            <a:endParaRPr lang="en-US" sz="2400" dirty="0"/>
          </a:p>
          <a:p>
            <a:endParaRPr lang="en-US" dirty="0"/>
          </a:p>
        </p:txBody>
      </p:sp>
    </p:spTree>
    <p:extLst>
      <p:ext uri="{BB962C8B-B14F-4D97-AF65-F5344CB8AC3E}">
        <p14:creationId xmlns:p14="http://schemas.microsoft.com/office/powerpoint/2010/main" val="515986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7620000" cy="1143000"/>
          </a:xfrm>
        </p:spPr>
        <p:txBody>
          <a:bodyPr/>
          <a:lstStyle/>
          <a:p>
            <a:r>
              <a:rPr lang="en-US" sz="3600" b="1" dirty="0" smtClean="0"/>
              <a:t>Findings</a:t>
            </a:r>
            <a:endParaRPr lang="en-US" sz="3600" b="1" dirty="0"/>
          </a:p>
        </p:txBody>
      </p:sp>
      <p:sp>
        <p:nvSpPr>
          <p:cNvPr id="5" name="Content Placeholder 2"/>
          <p:cNvSpPr>
            <a:spLocks noGrp="1"/>
          </p:cNvSpPr>
          <p:nvPr>
            <p:ph idx="1"/>
          </p:nvPr>
        </p:nvSpPr>
        <p:spPr>
          <a:xfrm>
            <a:off x="457200" y="1219200"/>
            <a:ext cx="7620000" cy="5257800"/>
          </a:xfrm>
        </p:spPr>
        <p:txBody>
          <a:bodyPr>
            <a:normAutofit/>
          </a:bodyPr>
          <a:lstStyle/>
          <a:p>
            <a:pPr marL="114300" indent="0">
              <a:buNone/>
            </a:pPr>
            <a:r>
              <a:rPr lang="en-US" sz="2400" u="sng" dirty="0" smtClean="0"/>
              <a:t>Aim </a:t>
            </a:r>
            <a:r>
              <a:rPr lang="en-US" sz="2400" u="sng" dirty="0"/>
              <a:t>#4</a:t>
            </a:r>
            <a:r>
              <a:rPr lang="en-US" sz="2400" dirty="0"/>
              <a:t>: To examine the potential relationship between degree of integration and selected health outcomes.</a:t>
            </a:r>
          </a:p>
          <a:p>
            <a:pPr lvl="1"/>
            <a:r>
              <a:rPr lang="en-US" dirty="0" smtClean="0"/>
              <a:t>PH mainly say there is </a:t>
            </a:r>
            <a:r>
              <a:rPr lang="en-US" i="1" dirty="0" smtClean="0"/>
              <a:t>always</a:t>
            </a:r>
            <a:r>
              <a:rPr lang="en-US" dirty="0" smtClean="0"/>
              <a:t> a benefit to health outcomes</a:t>
            </a:r>
          </a:p>
          <a:p>
            <a:pPr lvl="1"/>
            <a:r>
              <a:rPr lang="en-US" dirty="0" smtClean="0"/>
              <a:t>PC describe benefits </a:t>
            </a:r>
            <a:r>
              <a:rPr lang="en-US" i="1" dirty="0" smtClean="0"/>
              <a:t>and</a:t>
            </a:r>
            <a:r>
              <a:rPr lang="en-US" dirty="0" smtClean="0"/>
              <a:t> competing demands</a:t>
            </a:r>
          </a:p>
          <a:p>
            <a:pPr lvl="1"/>
            <a:r>
              <a:rPr lang="en-US" dirty="0" smtClean="0"/>
              <a:t>Very difficult to be measured or assessed in ways that allow the benefit to be shown</a:t>
            </a:r>
          </a:p>
          <a:p>
            <a:pPr lvl="1"/>
            <a:endParaRPr lang="en-US" dirty="0"/>
          </a:p>
          <a:p>
            <a:pPr marL="114300" indent="0">
              <a:buNone/>
            </a:pPr>
            <a:r>
              <a:rPr lang="en-US" sz="2000" i="1" dirty="0" smtClean="0"/>
              <a:t>“I </a:t>
            </a:r>
            <a:r>
              <a:rPr lang="en-US" sz="2000" i="1" dirty="0"/>
              <a:t>mean, the clients that we care for, we have in common, both as populations as well as individuals, in many ways.  So the extent to which we can align ourselves with the benefit of our communities and our patients in mind, the better off we all are.  I mean, its kind of a simplistic way, but our fates are so intertwined that it makes no sense for us to not always be working with each other</a:t>
            </a:r>
            <a:r>
              <a:rPr lang="en-US" sz="2000" i="1" dirty="0" smtClean="0"/>
              <a:t>.” (Washington, Primary Care)</a:t>
            </a:r>
            <a:endParaRPr lang="en-US" sz="2000" i="1" dirty="0"/>
          </a:p>
          <a:p>
            <a:endParaRPr lang="en-US" sz="2400" dirty="0"/>
          </a:p>
          <a:p>
            <a:pPr lvl="2"/>
            <a:endParaRPr lang="en-US" dirty="0"/>
          </a:p>
          <a:p>
            <a:pPr lvl="2"/>
            <a:endParaRPr lang="en-US" dirty="0"/>
          </a:p>
        </p:txBody>
      </p:sp>
    </p:spTree>
    <p:extLst>
      <p:ext uri="{BB962C8B-B14F-4D97-AF65-F5344CB8AC3E}">
        <p14:creationId xmlns:p14="http://schemas.microsoft.com/office/powerpoint/2010/main" val="13732169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Preliminary Conclusions</a:t>
            </a:r>
            <a:endParaRPr lang="en-US" sz="3600" b="1" dirty="0"/>
          </a:p>
        </p:txBody>
      </p:sp>
      <p:sp>
        <p:nvSpPr>
          <p:cNvPr id="3" name="Content Placeholder 2"/>
          <p:cNvSpPr>
            <a:spLocks noGrp="1"/>
          </p:cNvSpPr>
          <p:nvPr>
            <p:ph idx="1"/>
          </p:nvPr>
        </p:nvSpPr>
        <p:spPr/>
        <p:txBody>
          <a:bodyPr/>
          <a:lstStyle/>
          <a:p>
            <a:r>
              <a:rPr lang="en-US" sz="2400" dirty="0" smtClean="0"/>
              <a:t>This study is identifying an emerging model of how public health and primary care collaborate</a:t>
            </a:r>
          </a:p>
          <a:p>
            <a:r>
              <a:rPr lang="en-US" sz="2400" dirty="0" smtClean="0"/>
              <a:t>The role of shared strategic planning emerged as particularly important part of the collaboration process</a:t>
            </a:r>
          </a:p>
          <a:p>
            <a:r>
              <a:rPr lang="en-US" sz="2400" dirty="0" smtClean="0"/>
              <a:t>Some key barriers have been identified and could be priority areas for collaboration development </a:t>
            </a:r>
          </a:p>
          <a:p>
            <a:r>
              <a:rPr lang="en-US" sz="2400" dirty="0" smtClean="0"/>
              <a:t>This model will be further tested and refined with quantitative work</a:t>
            </a:r>
          </a:p>
          <a:p>
            <a:r>
              <a:rPr lang="en-US" sz="2400" dirty="0" smtClean="0"/>
              <a:t>It is an exciting time of a growth of opportunity for collaboration, particularly in relation to health reform</a:t>
            </a:r>
          </a:p>
          <a:p>
            <a:endParaRPr lang="en-US" sz="2400" dirty="0" smtClean="0"/>
          </a:p>
          <a:p>
            <a:endParaRPr lang="en-US" dirty="0"/>
          </a:p>
        </p:txBody>
      </p:sp>
    </p:spTree>
    <p:extLst>
      <p:ext uri="{BB962C8B-B14F-4D97-AF65-F5344CB8AC3E}">
        <p14:creationId xmlns:p14="http://schemas.microsoft.com/office/powerpoint/2010/main" val="19874573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Limitations</a:t>
            </a:r>
            <a:endParaRPr lang="en-US" sz="3600" b="1" dirty="0"/>
          </a:p>
        </p:txBody>
      </p:sp>
      <p:sp>
        <p:nvSpPr>
          <p:cNvPr id="3" name="Content Placeholder 2"/>
          <p:cNvSpPr>
            <a:spLocks noGrp="1"/>
          </p:cNvSpPr>
          <p:nvPr>
            <p:ph idx="1"/>
          </p:nvPr>
        </p:nvSpPr>
        <p:spPr/>
        <p:txBody>
          <a:bodyPr/>
          <a:lstStyle/>
          <a:p>
            <a:r>
              <a:rPr lang="en-US" sz="2400" dirty="0" smtClean="0"/>
              <a:t>Small sample size (4 states, 10 dyads per state)</a:t>
            </a:r>
          </a:p>
          <a:p>
            <a:r>
              <a:rPr lang="en-US" sz="2400" dirty="0" smtClean="0"/>
              <a:t>This is not necessarily representative, but was sampled for a depth and breadth of experiences</a:t>
            </a:r>
          </a:p>
          <a:p>
            <a:r>
              <a:rPr lang="en-US" sz="2400" dirty="0" smtClean="0"/>
              <a:t>The analysis could have been influenced by the perspectives of the team, although group analysis sessions and consultation with the multi-state partnership has been undertaken in order to help validate the findings</a:t>
            </a:r>
          </a:p>
          <a:p>
            <a:endParaRPr lang="en-US" dirty="0"/>
          </a:p>
        </p:txBody>
      </p:sp>
    </p:spTree>
    <p:extLst>
      <p:ext uri="{BB962C8B-B14F-4D97-AF65-F5344CB8AC3E}">
        <p14:creationId xmlns:p14="http://schemas.microsoft.com/office/powerpoint/2010/main" val="9390678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Next Steps</a:t>
            </a:r>
            <a:endParaRPr lang="en-US" sz="3600" b="1" dirty="0"/>
          </a:p>
        </p:txBody>
      </p:sp>
      <p:sp>
        <p:nvSpPr>
          <p:cNvPr id="3" name="Content Placeholder 2"/>
          <p:cNvSpPr>
            <a:spLocks noGrp="1"/>
          </p:cNvSpPr>
          <p:nvPr>
            <p:ph idx="1"/>
          </p:nvPr>
        </p:nvSpPr>
        <p:spPr>
          <a:xfrm>
            <a:off x="457200" y="1447800"/>
            <a:ext cx="7620000" cy="4953000"/>
          </a:xfrm>
        </p:spPr>
        <p:txBody>
          <a:bodyPr>
            <a:normAutofit/>
          </a:bodyPr>
          <a:lstStyle/>
          <a:p>
            <a:r>
              <a:rPr lang="en-US" sz="2800" dirty="0" smtClean="0"/>
              <a:t>Develop and test a </a:t>
            </a:r>
            <a:r>
              <a:rPr lang="en-US" sz="2800" dirty="0" smtClean="0"/>
              <a:t>survey </a:t>
            </a:r>
            <a:r>
              <a:rPr lang="en-US" sz="2800" dirty="0" smtClean="0"/>
              <a:t>of degree of integration</a:t>
            </a:r>
          </a:p>
          <a:p>
            <a:r>
              <a:rPr lang="en-US" sz="2800" dirty="0" smtClean="0"/>
              <a:t>Field </a:t>
            </a:r>
            <a:r>
              <a:rPr lang="en-US" sz="2800" dirty="0" smtClean="0"/>
              <a:t>survey </a:t>
            </a:r>
            <a:r>
              <a:rPr lang="en-US" sz="2800" dirty="0" smtClean="0"/>
              <a:t>to primary care and public health representatives from local jurisdictions across the four participating states</a:t>
            </a:r>
          </a:p>
          <a:p>
            <a:r>
              <a:rPr lang="en-US" sz="2800" dirty="0" smtClean="0"/>
              <a:t>Place local jurisdictions on the continuum of integration (IOM)</a:t>
            </a:r>
          </a:p>
          <a:p>
            <a:r>
              <a:rPr lang="en-US" sz="2800" dirty="0" smtClean="0"/>
              <a:t>Quantitative analysis</a:t>
            </a:r>
          </a:p>
          <a:p>
            <a:r>
              <a:rPr lang="en-US" sz="2800" dirty="0" smtClean="0"/>
              <a:t>Mixed methods analysis</a:t>
            </a:r>
            <a:endParaRPr lang="en-US" sz="2800" dirty="0"/>
          </a:p>
        </p:txBody>
      </p:sp>
    </p:spTree>
    <p:extLst>
      <p:ext uri="{BB962C8B-B14F-4D97-AF65-F5344CB8AC3E}">
        <p14:creationId xmlns:p14="http://schemas.microsoft.com/office/powerpoint/2010/main" val="40442433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b="1" dirty="0" smtClean="0"/>
              <a:t>Questions?</a:t>
            </a:r>
            <a:endParaRPr lang="en-US" sz="3600" b="1" dirty="0"/>
          </a:p>
        </p:txBody>
      </p:sp>
      <p:pic>
        <p:nvPicPr>
          <p:cNvPr id="6" name="Picture 2" descr=" " titl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8514" y="1600200"/>
            <a:ext cx="3204972"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5299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Wisconsin </a:t>
            </a:r>
            <a:r>
              <a:rPr lang="en-US" sz="3600" b="1" dirty="0"/>
              <a:t>i</a:t>
            </a:r>
            <a:r>
              <a:rPr lang="en-US" sz="3600" b="1" dirty="0" smtClean="0"/>
              <a:t>nvestigators</a:t>
            </a:r>
            <a:endParaRPr lang="en-US" sz="3600" b="1" dirty="0"/>
          </a:p>
        </p:txBody>
      </p:sp>
      <p:sp>
        <p:nvSpPr>
          <p:cNvPr id="5" name="Content Placeholder 2"/>
          <p:cNvSpPr>
            <a:spLocks noGrp="1"/>
          </p:cNvSpPr>
          <p:nvPr>
            <p:ph idx="1"/>
          </p:nvPr>
        </p:nvSpPr>
        <p:spPr/>
        <p:txBody>
          <a:bodyPr>
            <a:normAutofit lnSpcReduction="10000"/>
          </a:bodyPr>
          <a:lstStyle/>
          <a:p>
            <a:pPr marL="114300" indent="0">
              <a:buNone/>
            </a:pPr>
            <a:r>
              <a:rPr lang="en-US" dirty="0" smtClean="0"/>
              <a:t>Susan </a:t>
            </a:r>
            <a:r>
              <a:rPr lang="en-US" dirty="0" err="1" smtClean="0"/>
              <a:t>Zahner</a:t>
            </a:r>
            <a:endParaRPr lang="en-US" dirty="0" smtClean="0"/>
          </a:p>
          <a:p>
            <a:pPr marL="114300" indent="0">
              <a:buNone/>
            </a:pPr>
            <a:r>
              <a:rPr lang="en-US" dirty="0" smtClean="0"/>
              <a:t>UW-Madison School of Nursing/WPHRN</a:t>
            </a:r>
          </a:p>
          <a:p>
            <a:pPr marL="114300" indent="0">
              <a:buNone/>
            </a:pPr>
            <a:r>
              <a:rPr lang="en-US" dirty="0" smtClean="0">
                <a:hlinkClick r:id="rId3"/>
              </a:rPr>
              <a:t>sjzahner@wisc.edu</a:t>
            </a:r>
            <a:endParaRPr lang="en-US" dirty="0" smtClean="0"/>
          </a:p>
          <a:p>
            <a:pPr marL="114300" indent="0">
              <a:buNone/>
            </a:pPr>
            <a:endParaRPr lang="en-US" dirty="0"/>
          </a:p>
          <a:p>
            <a:pPr marL="114300" indent="0">
              <a:buNone/>
            </a:pPr>
            <a:r>
              <a:rPr lang="en-US" dirty="0" smtClean="0"/>
              <a:t>David Hahn</a:t>
            </a:r>
          </a:p>
          <a:p>
            <a:pPr marL="114300" indent="0">
              <a:buNone/>
            </a:pPr>
            <a:r>
              <a:rPr lang="en-US" dirty="0" smtClean="0"/>
              <a:t>UW-Madison School of Medicine and Public Health/WREN</a:t>
            </a:r>
          </a:p>
          <a:p>
            <a:pPr marL="114300" indent="0">
              <a:buNone/>
            </a:pPr>
            <a:r>
              <a:rPr lang="en-US" dirty="0" smtClean="0">
                <a:hlinkClick r:id="rId4"/>
              </a:rPr>
              <a:t>dlhahn@wisc.edu</a:t>
            </a:r>
            <a:endParaRPr lang="en-US" dirty="0" smtClean="0"/>
          </a:p>
          <a:p>
            <a:pPr marL="114300" indent="0">
              <a:buNone/>
            </a:pPr>
            <a:endParaRPr lang="en-US" dirty="0"/>
          </a:p>
          <a:p>
            <a:pPr marL="114300" indent="0">
              <a:buNone/>
            </a:pPr>
            <a:r>
              <a:rPr lang="en-US" dirty="0" smtClean="0"/>
              <a:t>Wisconsin Public Health Research Network</a:t>
            </a:r>
          </a:p>
          <a:p>
            <a:pPr marL="114300" indent="0">
              <a:buNone/>
            </a:pPr>
            <a:r>
              <a:rPr lang="en-US" dirty="0" smtClean="0">
                <a:hlinkClick r:id="rId5"/>
              </a:rPr>
              <a:t>www.wphrn.org</a:t>
            </a:r>
            <a:endParaRPr lang="en-US" dirty="0" smtClean="0"/>
          </a:p>
          <a:p>
            <a:pPr marL="114300" indent="0">
              <a:buNone/>
            </a:pPr>
            <a:r>
              <a:rPr lang="en-US" dirty="0" smtClean="0"/>
              <a:t>Wisconsin Research and Education Network</a:t>
            </a:r>
          </a:p>
          <a:p>
            <a:pPr marL="114300" indent="0">
              <a:buNone/>
            </a:pPr>
            <a:r>
              <a:rPr lang="en-US" dirty="0" smtClean="0">
                <a:hlinkClick r:id="rId6"/>
              </a:rPr>
              <a:t>www.fammed.wisc.edu/WREN</a:t>
            </a:r>
            <a:endParaRPr lang="en-US" dirty="0" smtClean="0"/>
          </a:p>
          <a:p>
            <a:pPr marL="114300" indent="0">
              <a:buNone/>
            </a:pPr>
            <a:endParaRPr lang="en-US" dirty="0" smtClean="0"/>
          </a:p>
          <a:p>
            <a:pPr marL="114300" indent="0">
              <a:buNone/>
            </a:pPr>
            <a:endParaRPr lang="en-US" dirty="0"/>
          </a:p>
        </p:txBody>
      </p:sp>
    </p:spTree>
    <p:extLst>
      <p:ext uri="{BB962C8B-B14F-4D97-AF65-F5344CB8AC3E}">
        <p14:creationId xmlns:p14="http://schemas.microsoft.com/office/powerpoint/2010/main" val="33285525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Minnesota investigators</a:t>
            </a:r>
            <a:endParaRPr lang="en-US" sz="3600" b="1" dirty="0"/>
          </a:p>
        </p:txBody>
      </p:sp>
      <p:sp>
        <p:nvSpPr>
          <p:cNvPr id="5" name="Content Placeholder 2"/>
          <p:cNvSpPr>
            <a:spLocks noGrp="1"/>
          </p:cNvSpPr>
          <p:nvPr>
            <p:ph idx="1"/>
          </p:nvPr>
        </p:nvSpPr>
        <p:spPr/>
        <p:txBody>
          <a:bodyPr>
            <a:normAutofit/>
          </a:bodyPr>
          <a:lstStyle/>
          <a:p>
            <a:pPr marL="114300" indent="0">
              <a:spcBef>
                <a:spcPts val="0"/>
              </a:spcBef>
              <a:buNone/>
            </a:pPr>
            <a:r>
              <a:rPr lang="en-US" sz="1600" b="1" dirty="0"/>
              <a:t>Beth </a:t>
            </a:r>
            <a:r>
              <a:rPr lang="en-US" sz="1600" b="1" dirty="0" smtClean="0"/>
              <a:t>Gyllstrom, PhD, MPH</a:t>
            </a:r>
            <a:r>
              <a:rPr lang="en-US" sz="1600" dirty="0" smtClean="0"/>
              <a:t>		</a:t>
            </a:r>
            <a:r>
              <a:rPr lang="en-US" sz="1600" b="1" dirty="0" smtClean="0"/>
              <a:t>Kevin Peterson, MD, MPH</a:t>
            </a:r>
            <a:endParaRPr lang="en-US" sz="1600" b="1" dirty="0"/>
          </a:p>
          <a:p>
            <a:pPr marL="114300" indent="0">
              <a:spcBef>
                <a:spcPts val="0"/>
              </a:spcBef>
              <a:buNone/>
            </a:pPr>
            <a:r>
              <a:rPr lang="en-US" sz="1600" dirty="0" smtClean="0">
                <a:hlinkClick r:id="rId3"/>
              </a:rPr>
              <a:t>Beth.gyllstrom@state.mn.us</a:t>
            </a:r>
            <a:r>
              <a:rPr lang="en-US" sz="1600" dirty="0" smtClean="0"/>
              <a:t>		</a:t>
            </a:r>
            <a:r>
              <a:rPr lang="en-US" sz="1600" dirty="0" smtClean="0">
                <a:hlinkClick r:id="rId4"/>
              </a:rPr>
              <a:t>peter223@umn.edu</a:t>
            </a:r>
            <a:endParaRPr lang="en-US" sz="1600" dirty="0" smtClean="0"/>
          </a:p>
          <a:p>
            <a:pPr marL="114300" indent="0">
              <a:spcBef>
                <a:spcPts val="0"/>
              </a:spcBef>
              <a:buNone/>
            </a:pPr>
            <a:r>
              <a:rPr lang="en-US" sz="1600" dirty="0" smtClean="0"/>
              <a:t>651-201-4072			</a:t>
            </a:r>
            <a:r>
              <a:rPr lang="en-US" sz="1600" dirty="0"/>
              <a:t>612 624-3116</a:t>
            </a:r>
          </a:p>
          <a:p>
            <a:pPr marL="114300" indent="0">
              <a:spcBef>
                <a:spcPts val="0"/>
              </a:spcBef>
              <a:buNone/>
            </a:pPr>
            <a:endParaRPr lang="en-US" sz="1600" dirty="0"/>
          </a:p>
          <a:p>
            <a:pPr marL="114300" indent="0">
              <a:spcBef>
                <a:spcPts val="0"/>
              </a:spcBef>
              <a:buNone/>
            </a:pPr>
            <a:r>
              <a:rPr lang="en-US" sz="1600" b="1" dirty="0" smtClean="0"/>
              <a:t>Kim Gearin, PhD, MS</a:t>
            </a:r>
            <a:r>
              <a:rPr lang="en-US" sz="1600" dirty="0" smtClean="0"/>
              <a:t>		</a:t>
            </a:r>
            <a:r>
              <a:rPr lang="en-US" sz="1600" b="1" dirty="0" smtClean="0"/>
              <a:t>Rebekah Pratt, PhD</a:t>
            </a:r>
          </a:p>
          <a:p>
            <a:pPr marL="114300" indent="0">
              <a:spcBef>
                <a:spcPts val="0"/>
              </a:spcBef>
              <a:buNone/>
            </a:pPr>
            <a:r>
              <a:rPr lang="en-US" sz="1600" dirty="0" smtClean="0">
                <a:hlinkClick r:id="rId5"/>
              </a:rPr>
              <a:t>Kim.gearin@state.mn.us</a:t>
            </a:r>
            <a:r>
              <a:rPr lang="en-US" sz="1600" dirty="0" smtClean="0"/>
              <a:t>		</a:t>
            </a:r>
            <a:r>
              <a:rPr lang="en-US" sz="1600" dirty="0" smtClean="0">
                <a:hlinkClick r:id="rId6"/>
              </a:rPr>
              <a:t>rjpratt@umn.edu</a:t>
            </a:r>
            <a:endParaRPr lang="en-US" sz="1600" dirty="0" smtClean="0"/>
          </a:p>
          <a:p>
            <a:pPr marL="114300" indent="0">
              <a:spcBef>
                <a:spcPts val="0"/>
              </a:spcBef>
              <a:buNone/>
            </a:pPr>
            <a:r>
              <a:rPr lang="en-US" sz="1600" dirty="0" smtClean="0"/>
              <a:t>651-201-3884			612-625-1196</a:t>
            </a:r>
          </a:p>
          <a:p>
            <a:pPr marL="114300" indent="0">
              <a:spcBef>
                <a:spcPts val="0"/>
              </a:spcBef>
              <a:buNone/>
            </a:pPr>
            <a:endParaRPr lang="en-US" sz="1600" dirty="0"/>
          </a:p>
          <a:p>
            <a:pPr marL="114300" indent="0">
              <a:spcBef>
                <a:spcPts val="0"/>
              </a:spcBef>
              <a:buNone/>
            </a:pPr>
            <a:r>
              <a:rPr lang="en-US" sz="1600" dirty="0" smtClean="0"/>
              <a:t>				</a:t>
            </a:r>
            <a:r>
              <a:rPr lang="en-US" sz="1600" b="1" dirty="0" smtClean="0"/>
              <a:t>Carol Lange, MPH, RD</a:t>
            </a:r>
          </a:p>
          <a:p>
            <a:pPr marL="114300" indent="0">
              <a:spcBef>
                <a:spcPts val="0"/>
              </a:spcBef>
              <a:buNone/>
            </a:pPr>
            <a:r>
              <a:rPr lang="en-US" sz="1600" dirty="0" smtClean="0"/>
              <a:t>				</a:t>
            </a:r>
            <a:r>
              <a:rPr lang="en-US" sz="1600" dirty="0" smtClean="0">
                <a:hlinkClick r:id="rId7"/>
              </a:rPr>
              <a:t>lange076@umn.edu</a:t>
            </a:r>
            <a:endParaRPr lang="en-US" sz="1600" dirty="0" smtClean="0"/>
          </a:p>
          <a:p>
            <a:pPr marL="114300" indent="0">
              <a:spcBef>
                <a:spcPts val="0"/>
              </a:spcBef>
              <a:buNone/>
            </a:pPr>
            <a:r>
              <a:rPr lang="en-US" sz="1600" dirty="0"/>
              <a:t>	</a:t>
            </a:r>
            <a:r>
              <a:rPr lang="en-US" sz="1600" dirty="0" smtClean="0"/>
              <a:t>			</a:t>
            </a:r>
            <a:r>
              <a:rPr lang="en-US" sz="1600" dirty="0"/>
              <a:t>612-624-3125</a:t>
            </a:r>
            <a:endParaRPr lang="en-US" sz="1600" dirty="0" smtClean="0"/>
          </a:p>
          <a:p>
            <a:pPr marL="114300" indent="0">
              <a:buNone/>
            </a:pPr>
            <a:endParaRPr lang="en-US" dirty="0" smtClean="0"/>
          </a:p>
          <a:p>
            <a:pPr marL="114300" indent="0">
              <a:buNone/>
            </a:pPr>
            <a:endParaRPr lang="en-US" sz="1600" dirty="0" smtClean="0"/>
          </a:p>
          <a:p>
            <a:pPr marL="114300" indent="0">
              <a:buNone/>
            </a:pPr>
            <a:r>
              <a:rPr lang="en-US" sz="1600" b="1" dirty="0" smtClean="0"/>
              <a:t>MN Public Health Research to Action Network:</a:t>
            </a:r>
            <a:endParaRPr lang="en-US" sz="1600" b="1" dirty="0"/>
          </a:p>
          <a:p>
            <a:pPr marL="114300" indent="0">
              <a:buNone/>
            </a:pPr>
            <a:r>
              <a:rPr lang="en-US" sz="1600" dirty="0" smtClean="0">
                <a:hlinkClick r:id="rId8"/>
              </a:rPr>
              <a:t>http</a:t>
            </a:r>
            <a:r>
              <a:rPr lang="en-US" sz="1600" dirty="0">
                <a:hlinkClick r:id="rId8"/>
              </a:rPr>
              <a:t>://</a:t>
            </a:r>
            <a:r>
              <a:rPr lang="en-US" sz="1600" dirty="0" smtClean="0">
                <a:hlinkClick r:id="rId8"/>
              </a:rPr>
              <a:t>www.health.state.mn.us/ran</a:t>
            </a:r>
            <a:endParaRPr lang="en-US" sz="1600" dirty="0" smtClean="0"/>
          </a:p>
          <a:p>
            <a:pPr marL="114300" indent="0">
              <a:buNone/>
            </a:pPr>
            <a:endParaRPr lang="en-US" dirty="0"/>
          </a:p>
        </p:txBody>
      </p:sp>
    </p:spTree>
    <p:extLst>
      <p:ext uri="{BB962C8B-B14F-4D97-AF65-F5344CB8AC3E}">
        <p14:creationId xmlns:p14="http://schemas.microsoft.com/office/powerpoint/2010/main" val="35829314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1654</TotalTime>
  <Words>3709</Words>
  <Application>Microsoft Office PowerPoint</Application>
  <PresentationFormat>On-screen Show (4:3)</PresentationFormat>
  <Paragraphs>307</Paragraphs>
  <Slides>30</Slides>
  <Notes>27</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Adjacency</vt:lpstr>
      <vt:lpstr>Collaborating for Health:  Early results from the primary care-public health integration study  Susan Zahner, DrPH, RN, FAAN Vilas Distinguished Achievement Professor</vt:lpstr>
      <vt:lpstr>Health Care and Public Health</vt:lpstr>
      <vt:lpstr>Primary Care and Public Health  “Integration"</vt:lpstr>
      <vt:lpstr>Primary Care and Public Health  “Integration“</vt:lpstr>
      <vt:lpstr>Primary care &amp; public health integration</vt:lpstr>
      <vt:lpstr>Primary Care PBRNs</vt:lpstr>
      <vt:lpstr>Public Health PBRNs</vt:lpstr>
      <vt:lpstr>Measuring variation in the integration of primary care and public health </vt:lpstr>
      <vt:lpstr>Why is this study unique?</vt:lpstr>
      <vt:lpstr>Why is this important?</vt:lpstr>
      <vt:lpstr>Study aims</vt:lpstr>
      <vt:lpstr>Study Design &amp; Timeline</vt:lpstr>
      <vt:lpstr>Qualitative methods</vt:lpstr>
      <vt:lpstr>Qualitative Analysis</vt:lpstr>
      <vt:lpstr>Findings</vt:lpstr>
      <vt:lpstr>Key aspects of collaboration</vt:lpstr>
      <vt:lpstr>Key aspects of collaboration</vt:lpstr>
      <vt:lpstr>Key aspects of collaboration</vt:lpstr>
      <vt:lpstr>Key aspects of collaboration</vt:lpstr>
      <vt:lpstr>Key aspects of collaboration</vt:lpstr>
      <vt:lpstr>Findings</vt:lpstr>
      <vt:lpstr>Findings</vt:lpstr>
      <vt:lpstr>Findings</vt:lpstr>
      <vt:lpstr>Findings</vt:lpstr>
      <vt:lpstr>Preliminary Conclusions</vt:lpstr>
      <vt:lpstr>Limitations</vt:lpstr>
      <vt:lpstr>Next Steps</vt:lpstr>
      <vt:lpstr>Questions?</vt:lpstr>
      <vt:lpstr>Wisconsin investigators</vt:lpstr>
      <vt:lpstr>Minnesota investigators</vt:lpstr>
    </vt:vector>
  </TitlesOfParts>
  <Company>Minnesota Department of Health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 Gyllstrom</dc:creator>
  <cp:lastModifiedBy>sjzahner</cp:lastModifiedBy>
  <cp:revision>74</cp:revision>
  <cp:lastPrinted>2014-09-12T15:12:43Z</cp:lastPrinted>
  <dcterms:created xsi:type="dcterms:W3CDTF">2014-07-10T16:29:54Z</dcterms:created>
  <dcterms:modified xsi:type="dcterms:W3CDTF">2014-09-17T18:18:32Z</dcterms:modified>
</cp:coreProperties>
</file>