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73" r:id="rId2"/>
    <p:sldId id="265" r:id="rId3"/>
    <p:sldId id="272" r:id="rId4"/>
    <p:sldId id="276" r:id="rId5"/>
    <p:sldId id="281" r:id="rId6"/>
    <p:sldId id="271" r:id="rId7"/>
    <p:sldId id="275" r:id="rId8"/>
    <p:sldId id="266" r:id="rId9"/>
    <p:sldId id="285" r:id="rId10"/>
    <p:sldId id="282" r:id="rId11"/>
    <p:sldId id="284" r:id="rId12"/>
    <p:sldId id="283" r:id="rId13"/>
    <p:sldId id="279"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7F7F510-FF1C-C24E-82DB-CF35C349937B}">
          <p14:sldIdLst/>
        </p14:section>
        <p14:section name="Untitled Section" id="{4A0EBEAE-ADB4-F446-ACB7-7C98A9104085}">
          <p14:sldIdLst>
            <p14:sldId id="273"/>
            <p14:sldId id="265"/>
            <p14:sldId id="272"/>
            <p14:sldId id="276"/>
            <p14:sldId id="281"/>
            <p14:sldId id="271"/>
            <p14:sldId id="275"/>
            <p14:sldId id="266"/>
            <p14:sldId id="285"/>
            <p14:sldId id="282"/>
            <p14:sldId id="284"/>
            <p14:sldId id="283"/>
            <p14:sldId id="279"/>
            <p14:sldId id="268"/>
          </p14:sldIdLst>
        </p14:section>
      </p14:sectionLst>
    </p:ext>
    <p:ext uri="{EFAFB233-063F-42B5-8137-9DF3F51BA10A}">
      <p15:sldGuideLst xmlns:p15="http://schemas.microsoft.com/office/powerpoint/2012/main">
        <p15:guide id="1" orient="horz" pos="2160">
          <p15:clr>
            <a:srgbClr val="A4A3A4"/>
          </p15:clr>
        </p15:guide>
        <p15:guide id="2" pos="28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0027"/>
    <a:srgbClr val="B20905"/>
    <a:srgbClr val="A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1A72D6-8B36-4D1D-8016-0BDE552E2501}" v="4" dt="2023-05-18T13:09:27.0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1" autoAdjust="0"/>
    <p:restoredTop sz="94660" autoAdjust="0"/>
  </p:normalViewPr>
  <p:slideViewPr>
    <p:cSldViewPr snapToGrid="0" snapToObjects="1">
      <p:cViewPr varScale="1">
        <p:scale>
          <a:sx n="59" d="100"/>
          <a:sy n="59" d="100"/>
        </p:scale>
        <p:origin x="1340" y="60"/>
      </p:cViewPr>
      <p:guideLst>
        <p:guide orient="horz" pos="2160"/>
        <p:guide pos="287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S. Yuroff" userId="9f818858-2772-4570-b449-609e8fc1ea19" providerId="ADAL" clId="{0A1A72D6-8B36-4D1D-8016-0BDE552E2501}"/>
    <pc:docChg chg="undo custSel addSld modSld modSection">
      <pc:chgData name="Alice S. Yuroff" userId="9f818858-2772-4570-b449-609e8fc1ea19" providerId="ADAL" clId="{0A1A72D6-8B36-4D1D-8016-0BDE552E2501}" dt="2023-05-18T13:57:37.385" v="888" actId="20577"/>
      <pc:docMkLst>
        <pc:docMk/>
      </pc:docMkLst>
      <pc:sldChg chg="modSp mod">
        <pc:chgData name="Alice S. Yuroff" userId="9f818858-2772-4570-b449-609e8fc1ea19" providerId="ADAL" clId="{0A1A72D6-8B36-4D1D-8016-0BDE552E2501}" dt="2023-05-18T11:34:39.797" v="802" actId="113"/>
        <pc:sldMkLst>
          <pc:docMk/>
          <pc:sldMk cId="1677671189" sldId="265"/>
        </pc:sldMkLst>
        <pc:spChg chg="mod">
          <ac:chgData name="Alice S. Yuroff" userId="9f818858-2772-4570-b449-609e8fc1ea19" providerId="ADAL" clId="{0A1A72D6-8B36-4D1D-8016-0BDE552E2501}" dt="2023-05-17T23:05:01.769" v="702" actId="948"/>
          <ac:spMkLst>
            <pc:docMk/>
            <pc:sldMk cId="1677671189" sldId="265"/>
            <ac:spMk id="9" creationId="{00000000-0000-0000-0000-000000000000}"/>
          </ac:spMkLst>
        </pc:spChg>
        <pc:spChg chg="mod">
          <ac:chgData name="Alice S. Yuroff" userId="9f818858-2772-4570-b449-609e8fc1ea19" providerId="ADAL" clId="{0A1A72D6-8B36-4D1D-8016-0BDE552E2501}" dt="2023-05-18T11:34:39.797" v="802" actId="113"/>
          <ac:spMkLst>
            <pc:docMk/>
            <pc:sldMk cId="1677671189" sldId="265"/>
            <ac:spMk id="15" creationId="{8AC4DA4B-45FD-8956-8CC0-32D1FD63162D}"/>
          </ac:spMkLst>
        </pc:spChg>
      </pc:sldChg>
      <pc:sldChg chg="delSp modSp mod modNotesTx">
        <pc:chgData name="Alice S. Yuroff" userId="9f818858-2772-4570-b449-609e8fc1ea19" providerId="ADAL" clId="{0A1A72D6-8B36-4D1D-8016-0BDE552E2501}" dt="2023-05-18T11:38:25.421" v="832" actId="113"/>
        <pc:sldMkLst>
          <pc:docMk/>
          <pc:sldMk cId="1108038640" sldId="266"/>
        </pc:sldMkLst>
        <pc:spChg chg="mod">
          <ac:chgData name="Alice S. Yuroff" userId="9f818858-2772-4570-b449-609e8fc1ea19" providerId="ADAL" clId="{0A1A72D6-8B36-4D1D-8016-0BDE552E2501}" dt="2023-05-17T23:08:51.792" v="715" actId="14100"/>
          <ac:spMkLst>
            <pc:docMk/>
            <pc:sldMk cId="1108038640" sldId="266"/>
            <ac:spMk id="3" creationId="{E20ADD28-CE1B-592B-F372-C32CD88AE04A}"/>
          </ac:spMkLst>
        </pc:spChg>
        <pc:spChg chg="del">
          <ac:chgData name="Alice S. Yuroff" userId="9f818858-2772-4570-b449-609e8fc1ea19" providerId="ADAL" clId="{0A1A72D6-8B36-4D1D-8016-0BDE552E2501}" dt="2023-05-17T22:09:52.410" v="209" actId="478"/>
          <ac:spMkLst>
            <pc:docMk/>
            <pc:sldMk cId="1108038640" sldId="266"/>
            <ac:spMk id="8" creationId="{DF508EE4-E2DD-C3AB-6F00-A366C56C6E73}"/>
          </ac:spMkLst>
        </pc:spChg>
        <pc:spChg chg="mod">
          <ac:chgData name="Alice S. Yuroff" userId="9f818858-2772-4570-b449-609e8fc1ea19" providerId="ADAL" clId="{0A1A72D6-8B36-4D1D-8016-0BDE552E2501}" dt="2023-05-18T11:38:25.421" v="832" actId="113"/>
          <ac:spMkLst>
            <pc:docMk/>
            <pc:sldMk cId="1108038640" sldId="266"/>
            <ac:spMk id="9" creationId="{4AA794E1-D08D-1139-5212-820977DFD300}"/>
          </ac:spMkLst>
        </pc:spChg>
      </pc:sldChg>
      <pc:sldChg chg="modSp mod">
        <pc:chgData name="Alice S. Yuroff" userId="9f818858-2772-4570-b449-609e8fc1ea19" providerId="ADAL" clId="{0A1A72D6-8B36-4D1D-8016-0BDE552E2501}" dt="2023-05-18T11:45:48.987" v="853" actId="207"/>
        <pc:sldMkLst>
          <pc:docMk/>
          <pc:sldMk cId="2982160713" sldId="268"/>
        </pc:sldMkLst>
        <pc:spChg chg="mod">
          <ac:chgData name="Alice S. Yuroff" userId="9f818858-2772-4570-b449-609e8fc1ea19" providerId="ADAL" clId="{0A1A72D6-8B36-4D1D-8016-0BDE552E2501}" dt="2023-05-18T11:45:48.987" v="853" actId="207"/>
          <ac:spMkLst>
            <pc:docMk/>
            <pc:sldMk cId="2982160713" sldId="268"/>
            <ac:spMk id="2" creationId="{00000000-0000-0000-0000-000000000000}"/>
          </ac:spMkLst>
        </pc:spChg>
      </pc:sldChg>
      <pc:sldChg chg="modSp mod">
        <pc:chgData name="Alice S. Yuroff" userId="9f818858-2772-4570-b449-609e8fc1ea19" providerId="ADAL" clId="{0A1A72D6-8B36-4D1D-8016-0BDE552E2501}" dt="2023-05-18T11:38:04.840" v="828"/>
        <pc:sldMkLst>
          <pc:docMk/>
          <pc:sldMk cId="2634458629" sldId="271"/>
        </pc:sldMkLst>
        <pc:spChg chg="mod">
          <ac:chgData name="Alice S. Yuroff" userId="9f818858-2772-4570-b449-609e8fc1ea19" providerId="ADAL" clId="{0A1A72D6-8B36-4D1D-8016-0BDE552E2501}" dt="2023-05-18T11:38:04.840" v="828"/>
          <ac:spMkLst>
            <pc:docMk/>
            <pc:sldMk cId="2634458629" sldId="271"/>
            <ac:spMk id="3" creationId="{5DC11A36-67DF-F68C-AED7-C2E7BCE169EF}"/>
          </ac:spMkLst>
        </pc:spChg>
      </pc:sldChg>
      <pc:sldChg chg="modSp mod">
        <pc:chgData name="Alice S. Yuroff" userId="9f818858-2772-4570-b449-609e8fc1ea19" providerId="ADAL" clId="{0A1A72D6-8B36-4D1D-8016-0BDE552E2501}" dt="2023-05-18T11:38:48.922" v="833" actId="255"/>
        <pc:sldMkLst>
          <pc:docMk/>
          <pc:sldMk cId="104045735" sldId="272"/>
        </pc:sldMkLst>
        <pc:spChg chg="mod">
          <ac:chgData name="Alice S. Yuroff" userId="9f818858-2772-4570-b449-609e8fc1ea19" providerId="ADAL" clId="{0A1A72D6-8B36-4D1D-8016-0BDE552E2501}" dt="2023-05-18T11:35:24.841" v="806" actId="207"/>
          <ac:spMkLst>
            <pc:docMk/>
            <pc:sldMk cId="104045735" sldId="272"/>
            <ac:spMk id="12" creationId="{7898971B-021F-64A3-851B-AC70619A6148}"/>
          </ac:spMkLst>
        </pc:spChg>
        <pc:spChg chg="mod">
          <ac:chgData name="Alice S. Yuroff" userId="9f818858-2772-4570-b449-609e8fc1ea19" providerId="ADAL" clId="{0A1A72D6-8B36-4D1D-8016-0BDE552E2501}" dt="2023-05-18T11:38:48.922" v="833" actId="255"/>
          <ac:spMkLst>
            <pc:docMk/>
            <pc:sldMk cId="104045735" sldId="272"/>
            <ac:spMk id="13" creationId="{06A63FF5-862D-EA9B-2367-0F7846DC90CD}"/>
          </ac:spMkLst>
        </pc:spChg>
      </pc:sldChg>
      <pc:sldChg chg="modSp mod">
        <pc:chgData name="Alice S. Yuroff" userId="9f818858-2772-4570-b449-609e8fc1ea19" providerId="ADAL" clId="{0A1A72D6-8B36-4D1D-8016-0BDE552E2501}" dt="2023-05-18T11:38:16.453" v="830" actId="113"/>
        <pc:sldMkLst>
          <pc:docMk/>
          <pc:sldMk cId="7050450" sldId="275"/>
        </pc:sldMkLst>
        <pc:spChg chg="mod">
          <ac:chgData name="Alice S. Yuroff" userId="9f818858-2772-4570-b449-609e8fc1ea19" providerId="ADAL" clId="{0A1A72D6-8B36-4D1D-8016-0BDE552E2501}" dt="2023-05-18T11:38:16.453" v="830" actId="113"/>
          <ac:spMkLst>
            <pc:docMk/>
            <pc:sldMk cId="7050450" sldId="275"/>
            <ac:spMk id="2" creationId="{8EA52A86-9682-FD8A-6AF2-86D5DFC43948}"/>
          </ac:spMkLst>
        </pc:spChg>
      </pc:sldChg>
      <pc:sldChg chg="delSp modSp mod">
        <pc:chgData name="Alice S. Yuroff" userId="9f818858-2772-4570-b449-609e8fc1ea19" providerId="ADAL" clId="{0A1A72D6-8B36-4D1D-8016-0BDE552E2501}" dt="2023-05-18T11:36:51.540" v="823" actId="948"/>
        <pc:sldMkLst>
          <pc:docMk/>
          <pc:sldMk cId="4202172438" sldId="276"/>
        </pc:sldMkLst>
        <pc:spChg chg="mod">
          <ac:chgData name="Alice S. Yuroff" userId="9f818858-2772-4570-b449-609e8fc1ea19" providerId="ADAL" clId="{0A1A72D6-8B36-4D1D-8016-0BDE552E2501}" dt="2023-05-18T11:35:47.131" v="808" actId="113"/>
          <ac:spMkLst>
            <pc:docMk/>
            <pc:sldMk cId="4202172438" sldId="276"/>
            <ac:spMk id="2" creationId="{8B9A414E-CAB5-725E-AB8D-A0DE8A7AE058}"/>
          </ac:spMkLst>
        </pc:spChg>
        <pc:spChg chg="mod">
          <ac:chgData name="Alice S. Yuroff" userId="9f818858-2772-4570-b449-609e8fc1ea19" providerId="ADAL" clId="{0A1A72D6-8B36-4D1D-8016-0BDE552E2501}" dt="2023-05-18T11:36:51.540" v="823" actId="948"/>
          <ac:spMkLst>
            <pc:docMk/>
            <pc:sldMk cId="4202172438" sldId="276"/>
            <ac:spMk id="3" creationId="{91B899BB-D149-5B30-51FB-4F307FD42320}"/>
          </ac:spMkLst>
        </pc:spChg>
        <pc:spChg chg="del mod">
          <ac:chgData name="Alice S. Yuroff" userId="9f818858-2772-4570-b449-609e8fc1ea19" providerId="ADAL" clId="{0A1A72D6-8B36-4D1D-8016-0BDE552E2501}" dt="2023-05-17T22:01:09.882" v="81" actId="478"/>
          <ac:spMkLst>
            <pc:docMk/>
            <pc:sldMk cId="4202172438" sldId="276"/>
            <ac:spMk id="4" creationId="{59F41823-219B-C163-70B1-B370BD7EB7A1}"/>
          </ac:spMkLst>
        </pc:spChg>
      </pc:sldChg>
      <pc:sldChg chg="modSp mod">
        <pc:chgData name="Alice S. Yuroff" userId="9f818858-2772-4570-b449-609e8fc1ea19" providerId="ADAL" clId="{0A1A72D6-8B36-4D1D-8016-0BDE552E2501}" dt="2023-05-18T11:45:29.035" v="852" actId="20577"/>
        <pc:sldMkLst>
          <pc:docMk/>
          <pc:sldMk cId="4215731160" sldId="279"/>
        </pc:sldMkLst>
        <pc:spChg chg="mod">
          <ac:chgData name="Alice S. Yuroff" userId="9f818858-2772-4570-b449-609e8fc1ea19" providerId="ADAL" clId="{0A1A72D6-8B36-4D1D-8016-0BDE552E2501}" dt="2023-05-18T11:45:29.035" v="852" actId="20577"/>
          <ac:spMkLst>
            <pc:docMk/>
            <pc:sldMk cId="4215731160" sldId="279"/>
            <ac:spMk id="4" creationId="{2576B673-17A5-F995-8A59-3AE05471D9CA}"/>
          </ac:spMkLst>
        </pc:spChg>
        <pc:spChg chg="mod">
          <ac:chgData name="Alice S. Yuroff" userId="9f818858-2772-4570-b449-609e8fc1ea19" providerId="ADAL" clId="{0A1A72D6-8B36-4D1D-8016-0BDE552E2501}" dt="2023-05-18T11:45:03.216" v="849" actId="113"/>
          <ac:spMkLst>
            <pc:docMk/>
            <pc:sldMk cId="4215731160" sldId="279"/>
            <ac:spMk id="5" creationId="{BEA01C32-B070-EDF1-D228-02B759BF24F1}"/>
          </ac:spMkLst>
        </pc:spChg>
      </pc:sldChg>
      <pc:sldChg chg="modSp mod">
        <pc:chgData name="Alice S. Yuroff" userId="9f818858-2772-4570-b449-609e8fc1ea19" providerId="ADAL" clId="{0A1A72D6-8B36-4D1D-8016-0BDE552E2501}" dt="2023-05-18T11:37:24.665" v="825" actId="207"/>
        <pc:sldMkLst>
          <pc:docMk/>
          <pc:sldMk cId="3698162246" sldId="281"/>
        </pc:sldMkLst>
        <pc:spChg chg="mod">
          <ac:chgData name="Alice S. Yuroff" userId="9f818858-2772-4570-b449-609e8fc1ea19" providerId="ADAL" clId="{0A1A72D6-8B36-4D1D-8016-0BDE552E2501}" dt="2023-05-18T11:37:24.665" v="825" actId="207"/>
          <ac:spMkLst>
            <pc:docMk/>
            <pc:sldMk cId="3698162246" sldId="281"/>
            <ac:spMk id="2" creationId="{00000000-0000-0000-0000-000000000000}"/>
          </ac:spMkLst>
        </pc:spChg>
        <pc:spChg chg="mod">
          <ac:chgData name="Alice S. Yuroff" userId="9f818858-2772-4570-b449-609e8fc1ea19" providerId="ADAL" clId="{0A1A72D6-8B36-4D1D-8016-0BDE552E2501}" dt="2023-05-17T23:20:42.400" v="716" actId="1076"/>
          <ac:spMkLst>
            <pc:docMk/>
            <pc:sldMk cId="3698162246" sldId="281"/>
            <ac:spMk id="3" creationId="{00000000-0000-0000-0000-000000000000}"/>
          </ac:spMkLst>
        </pc:spChg>
      </pc:sldChg>
      <pc:sldChg chg="addSp delSp modSp mod">
        <pc:chgData name="Alice S. Yuroff" userId="9f818858-2772-4570-b449-609e8fc1ea19" providerId="ADAL" clId="{0A1A72D6-8B36-4D1D-8016-0BDE552E2501}" dt="2023-05-18T13:57:37.385" v="888" actId="20577"/>
        <pc:sldMkLst>
          <pc:docMk/>
          <pc:sldMk cId="95750231" sldId="282"/>
        </pc:sldMkLst>
        <pc:spChg chg="mod">
          <ac:chgData name="Alice S. Yuroff" userId="9f818858-2772-4570-b449-609e8fc1ea19" providerId="ADAL" clId="{0A1A72D6-8B36-4D1D-8016-0BDE552E2501}" dt="2023-05-18T11:42:04.742" v="837" actId="113"/>
          <ac:spMkLst>
            <pc:docMk/>
            <pc:sldMk cId="95750231" sldId="282"/>
            <ac:spMk id="4" creationId="{D6512D88-DE24-25AA-6CCF-0F44DD89068C}"/>
          </ac:spMkLst>
        </pc:spChg>
        <pc:graphicFrameChg chg="modGraphic">
          <ac:chgData name="Alice S. Yuroff" userId="9f818858-2772-4570-b449-609e8fc1ea19" providerId="ADAL" clId="{0A1A72D6-8B36-4D1D-8016-0BDE552E2501}" dt="2023-05-18T13:57:37.385" v="888" actId="20577"/>
          <ac:graphicFrameMkLst>
            <pc:docMk/>
            <pc:sldMk cId="95750231" sldId="282"/>
            <ac:graphicFrameMk id="2" creationId="{00000000-0000-0000-0000-000000000000}"/>
          </ac:graphicFrameMkLst>
        </pc:graphicFrameChg>
        <pc:graphicFrameChg chg="add del mod">
          <ac:chgData name="Alice S. Yuroff" userId="9f818858-2772-4570-b449-609e8fc1ea19" providerId="ADAL" clId="{0A1A72D6-8B36-4D1D-8016-0BDE552E2501}" dt="2023-05-18T13:09:27.062" v="862"/>
          <ac:graphicFrameMkLst>
            <pc:docMk/>
            <pc:sldMk cId="95750231" sldId="282"/>
            <ac:graphicFrameMk id="3" creationId="{95D77598-D5CD-8249-88D8-1CA4EACC58AB}"/>
          </ac:graphicFrameMkLst>
        </pc:graphicFrameChg>
      </pc:sldChg>
      <pc:sldChg chg="modSp mod">
        <pc:chgData name="Alice S. Yuroff" userId="9f818858-2772-4570-b449-609e8fc1ea19" providerId="ADAL" clId="{0A1A72D6-8B36-4D1D-8016-0BDE552E2501}" dt="2023-05-18T11:44:38.948" v="847" actId="1076"/>
        <pc:sldMkLst>
          <pc:docMk/>
          <pc:sldMk cId="1448017416" sldId="283"/>
        </pc:sldMkLst>
        <pc:spChg chg="mod">
          <ac:chgData name="Alice S. Yuroff" userId="9f818858-2772-4570-b449-609e8fc1ea19" providerId="ADAL" clId="{0A1A72D6-8B36-4D1D-8016-0BDE552E2501}" dt="2023-05-18T11:44:07.176" v="843" actId="14100"/>
          <ac:spMkLst>
            <pc:docMk/>
            <pc:sldMk cId="1448017416" sldId="283"/>
            <ac:spMk id="2" creationId="{23417E5C-69AC-3CFF-990F-36A315695133}"/>
          </ac:spMkLst>
        </pc:spChg>
        <pc:spChg chg="mod">
          <ac:chgData name="Alice S. Yuroff" userId="9f818858-2772-4570-b449-609e8fc1ea19" providerId="ADAL" clId="{0A1A72D6-8B36-4D1D-8016-0BDE552E2501}" dt="2023-05-18T11:44:38.948" v="847" actId="1076"/>
          <ac:spMkLst>
            <pc:docMk/>
            <pc:sldMk cId="1448017416" sldId="283"/>
            <ac:spMk id="3" creationId="{01B9B30E-8AA8-64C8-9655-DB2EA0203B51}"/>
          </ac:spMkLst>
        </pc:spChg>
        <pc:spChg chg="mod">
          <ac:chgData name="Alice S. Yuroff" userId="9f818858-2772-4570-b449-609e8fc1ea19" providerId="ADAL" clId="{0A1A72D6-8B36-4D1D-8016-0BDE552E2501}" dt="2023-05-18T01:41:11.420" v="791" actId="14100"/>
          <ac:spMkLst>
            <pc:docMk/>
            <pc:sldMk cId="1448017416" sldId="283"/>
            <ac:spMk id="5" creationId="{A50EEB59-66F4-F47A-890A-BE8B0C8C3752}"/>
          </ac:spMkLst>
        </pc:spChg>
      </pc:sldChg>
      <pc:sldChg chg="addSp delSp modSp mod">
        <pc:chgData name="Alice S. Yuroff" userId="9f818858-2772-4570-b449-609e8fc1ea19" providerId="ADAL" clId="{0A1A72D6-8B36-4D1D-8016-0BDE552E2501}" dt="2023-05-18T11:44:11.807" v="844" actId="14100"/>
        <pc:sldMkLst>
          <pc:docMk/>
          <pc:sldMk cId="2508696698" sldId="284"/>
        </pc:sldMkLst>
        <pc:spChg chg="mod">
          <ac:chgData name="Alice S. Yuroff" userId="9f818858-2772-4570-b449-609e8fc1ea19" providerId="ADAL" clId="{0A1A72D6-8B36-4D1D-8016-0BDE552E2501}" dt="2023-05-18T11:44:11.807" v="844" actId="14100"/>
          <ac:spMkLst>
            <pc:docMk/>
            <pc:sldMk cId="2508696698" sldId="284"/>
            <ac:spMk id="2" creationId="{23417E5C-69AC-3CFF-990F-36A315695133}"/>
          </ac:spMkLst>
        </pc:spChg>
        <pc:spChg chg="mod">
          <ac:chgData name="Alice S. Yuroff" userId="9f818858-2772-4570-b449-609e8fc1ea19" providerId="ADAL" clId="{0A1A72D6-8B36-4D1D-8016-0BDE552E2501}" dt="2023-05-18T11:43:27.426" v="841" actId="552"/>
          <ac:spMkLst>
            <pc:docMk/>
            <pc:sldMk cId="2508696698" sldId="284"/>
            <ac:spMk id="3" creationId="{01B9B30E-8AA8-64C8-9655-DB2EA0203B51}"/>
          </ac:spMkLst>
        </pc:spChg>
        <pc:spChg chg="del mod">
          <ac:chgData name="Alice S. Yuroff" userId="9f818858-2772-4570-b449-609e8fc1ea19" providerId="ADAL" clId="{0A1A72D6-8B36-4D1D-8016-0BDE552E2501}" dt="2023-05-18T01:41:47.672" v="792" actId="478"/>
          <ac:spMkLst>
            <pc:docMk/>
            <pc:sldMk cId="2508696698" sldId="284"/>
            <ac:spMk id="4" creationId="{C49BB248-7D82-9FD0-932F-712C5872E501}"/>
          </ac:spMkLst>
        </pc:spChg>
        <pc:spChg chg="mod">
          <ac:chgData name="Alice S. Yuroff" userId="9f818858-2772-4570-b449-609e8fc1ea19" providerId="ADAL" clId="{0A1A72D6-8B36-4D1D-8016-0BDE552E2501}" dt="2023-05-18T11:43:27.426" v="841" actId="552"/>
          <ac:spMkLst>
            <pc:docMk/>
            <pc:sldMk cId="2508696698" sldId="284"/>
            <ac:spMk id="5" creationId="{C4027F9C-40FB-7C07-D895-76EC36312B89}"/>
          </ac:spMkLst>
        </pc:spChg>
        <pc:spChg chg="add del mod">
          <ac:chgData name="Alice S. Yuroff" userId="9f818858-2772-4570-b449-609e8fc1ea19" providerId="ADAL" clId="{0A1A72D6-8B36-4D1D-8016-0BDE552E2501}" dt="2023-05-18T01:24:20.510" v="756"/>
          <ac:spMkLst>
            <pc:docMk/>
            <pc:sldMk cId="2508696698" sldId="284"/>
            <ac:spMk id="7" creationId="{C794CFE0-9137-8585-18D0-1E98884C523D}"/>
          </ac:spMkLst>
        </pc:spChg>
      </pc:sldChg>
      <pc:sldChg chg="modSp add mod">
        <pc:chgData name="Alice S. Yuroff" userId="9f818858-2772-4570-b449-609e8fc1ea19" providerId="ADAL" clId="{0A1A72D6-8B36-4D1D-8016-0BDE552E2501}" dt="2023-05-18T11:41:45.689" v="835" actId="113"/>
        <pc:sldMkLst>
          <pc:docMk/>
          <pc:sldMk cId="2398910156" sldId="285"/>
        </pc:sldMkLst>
        <pc:spChg chg="mod">
          <ac:chgData name="Alice S. Yuroff" userId="9f818858-2772-4570-b449-609e8fc1ea19" providerId="ADAL" clId="{0A1A72D6-8B36-4D1D-8016-0BDE552E2501}" dt="2023-05-17T23:03:48.318" v="699" actId="20577"/>
          <ac:spMkLst>
            <pc:docMk/>
            <pc:sldMk cId="2398910156" sldId="285"/>
            <ac:spMk id="3" creationId="{E20ADD28-CE1B-592B-F372-C32CD88AE04A}"/>
          </ac:spMkLst>
        </pc:spChg>
        <pc:spChg chg="mod">
          <ac:chgData name="Alice S. Yuroff" userId="9f818858-2772-4570-b449-609e8fc1ea19" providerId="ADAL" clId="{0A1A72D6-8B36-4D1D-8016-0BDE552E2501}" dt="2023-05-18T11:41:45.689" v="835" actId="113"/>
          <ac:spMkLst>
            <pc:docMk/>
            <pc:sldMk cId="2398910156" sldId="285"/>
            <ac:spMk id="9" creationId="{4AA794E1-D08D-1139-5212-820977DFD3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3DD473-84EB-4877-9ACD-F2FED9BD9B37}" type="datetimeFigureOut">
              <a:rPr lang="en-US" smtClean="0"/>
              <a:t>5/18/2023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EE88E-B5AF-4D35-83C7-6B5CAB99A83D}" type="slidenum">
              <a:rPr lang="en-US" smtClean="0"/>
              <a:t>‹#›</a:t>
            </a:fld>
            <a:endParaRPr lang="en-US"/>
          </a:p>
        </p:txBody>
      </p:sp>
    </p:spTree>
    <p:extLst>
      <p:ext uri="{BB962C8B-B14F-4D97-AF65-F5344CB8AC3E}">
        <p14:creationId xmlns:p14="http://schemas.microsoft.com/office/powerpoint/2010/main" val="1902640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mj-lt"/>
              <a:buAutoNum type="arabicPeriod"/>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Where do you get information about menopause?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women talk about menopause with their friends and family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Some women read about menopause on the internet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Some women get information from their health care provider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How do you feel about the information you received? Was it helpful?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Where or who are you most comfortable getting information about menopause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Tell us about your experience with menopause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 you have hot flashes or night sweats? If yes, when did they first start? How have they affected your life?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 you have sleep issues from menopause?  If yes, how have they affected your life?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 you have mood changes (irritability or depression) from menopause?  If yes, how have they affected your life?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Have you experienced any vaginal or vulvar symptoms? If yes, please describe. (Recognize that these symptoms may be present even if participants are not sexually active.)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Have you had any issues with sex after menopause?  If yes, can you describe?  How has this affected your intimate relationships?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Have you noticed any changes with your intimate relationships after menopause? Any changes in other relationships?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 you have memory issues from menopause?  Many women report memory problems during menopause or during the menopause transition. Have you experienced any changes with your memory or cognition? Have trouble finding the right word to say?  Has this happened to you?  If yes, how have they affected your life?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Have you ever talked to a health care provider about menopause or menopause related symptoms?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yes, what was their reaction?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Did you feel like your provider was hearing what you were saying?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Did you feel ignored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Did your provider make any suggestions to manage your symptoms?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00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Did you get any treatments for your menopausal symptoms? If yes, did it help?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EBEE88E-B5AF-4D35-83C7-6B5CAB99A83D}" type="slidenum">
              <a:rPr lang="en-US" smtClean="0"/>
              <a:t>3</a:t>
            </a:fld>
            <a:endParaRPr lang="en-US"/>
          </a:p>
        </p:txBody>
      </p:sp>
    </p:spTree>
    <p:extLst>
      <p:ext uri="{BB962C8B-B14F-4D97-AF65-F5344CB8AC3E}">
        <p14:creationId xmlns:p14="http://schemas.microsoft.com/office/powerpoint/2010/main" val="1628391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BEE88E-B5AF-4D35-83C7-6B5CAB99A83D}" type="slidenum">
              <a:rPr lang="en-US" smtClean="0"/>
              <a:t>8</a:t>
            </a:fld>
            <a:endParaRPr lang="en-US"/>
          </a:p>
        </p:txBody>
      </p:sp>
    </p:spTree>
    <p:extLst>
      <p:ext uri="{BB962C8B-B14F-4D97-AF65-F5344CB8AC3E}">
        <p14:creationId xmlns:p14="http://schemas.microsoft.com/office/powerpoint/2010/main" val="45226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BEE88E-B5AF-4D35-83C7-6B5CAB99A83D}" type="slidenum">
              <a:rPr lang="en-US" smtClean="0"/>
              <a:t>10</a:t>
            </a:fld>
            <a:endParaRPr lang="en-US"/>
          </a:p>
        </p:txBody>
      </p:sp>
    </p:spTree>
    <p:extLst>
      <p:ext uri="{BB962C8B-B14F-4D97-AF65-F5344CB8AC3E}">
        <p14:creationId xmlns:p14="http://schemas.microsoft.com/office/powerpoint/2010/main" val="2026243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BEE88E-B5AF-4D35-83C7-6B5CAB99A83D}" type="slidenum">
              <a:rPr lang="en-US" smtClean="0"/>
              <a:t>11</a:t>
            </a:fld>
            <a:endParaRPr lang="en-US"/>
          </a:p>
        </p:txBody>
      </p:sp>
    </p:spTree>
    <p:extLst>
      <p:ext uri="{BB962C8B-B14F-4D97-AF65-F5344CB8AC3E}">
        <p14:creationId xmlns:p14="http://schemas.microsoft.com/office/powerpoint/2010/main" val="2061537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p:cNvSpPr/>
          <p:nvPr/>
        </p:nvSpPr>
        <p:spPr>
          <a:xfrm>
            <a:off x="0" y="0"/>
            <a:ext cx="9144000" cy="2952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57175" y="586232"/>
            <a:ext cx="6858000" cy="917194"/>
          </a:xfrm>
          <a:prstGeom prst="rect">
            <a:avLst/>
          </a:prstGeom>
        </p:spPr>
        <p:txBody>
          <a:bodyPr>
            <a:noAutofit/>
          </a:bodyPr>
          <a:lstStyle>
            <a:lvl1pPr>
              <a:defRPr sz="3600" b="1">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Click to edit Master title style</a:t>
            </a:r>
          </a:p>
        </p:txBody>
      </p:sp>
      <p:sp>
        <p:nvSpPr>
          <p:cNvPr id="7" name="Rectangle 6"/>
          <p:cNvSpPr/>
          <p:nvPr/>
        </p:nvSpPr>
        <p:spPr>
          <a:xfrm>
            <a:off x="762000" y="64389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WREN logo_web.jpg">
            <a:extLst>
              <a:ext uri="{FF2B5EF4-FFF2-40B4-BE49-F238E27FC236}">
                <a16:creationId xmlns:a16="http://schemas.microsoft.com/office/drawing/2014/main" id="{72B7AF9A-72CA-70A8-9B5C-852A11C223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5175" y="628984"/>
            <a:ext cx="1636071" cy="87901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85775"/>
            <a:ext cx="6553200" cy="838200"/>
          </a:xfrm>
          <a:prstGeom prst="rect">
            <a:avLst/>
          </a:prstGeom>
        </p:spPr>
        <p:txBody>
          <a:bodyPr/>
          <a:lstStyle>
            <a:lvl1pPr>
              <a:defRPr sz="3600">
                <a:latin typeface="Red Hat Display SemiBold" panose="02010303040201060303" pitchFamily="2" charset="0"/>
                <a:ea typeface="Red Hat Display SemiBold" panose="02010303040201060303" pitchFamily="2" charset="0"/>
                <a:cs typeface="Red Hat Display SemiBold" panose="02010303040201060303" pitchFamily="2" charset="0"/>
              </a:defRPr>
            </a:lvl1pPr>
          </a:lstStyle>
          <a:p>
            <a:r>
              <a:rPr lang="en-US" dirty="0"/>
              <a:t>Click to edit Master title style</a:t>
            </a:r>
          </a:p>
        </p:txBody>
      </p:sp>
      <p:sp>
        <p:nvSpPr>
          <p:cNvPr id="3" name="Content Placeholder 2"/>
          <p:cNvSpPr>
            <a:spLocks noGrp="1"/>
          </p:cNvSpPr>
          <p:nvPr>
            <p:ph idx="1"/>
          </p:nvPr>
        </p:nvSpPr>
        <p:spPr>
          <a:xfrm>
            <a:off x="761999" y="1645285"/>
            <a:ext cx="7543800" cy="3886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1"/>
            <a:ext cx="9144000" cy="3238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1990" y="6486525"/>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WREN logo_web.jpg">
            <a:extLst>
              <a:ext uri="{FF2B5EF4-FFF2-40B4-BE49-F238E27FC236}">
                <a16:creationId xmlns:a16="http://schemas.microsoft.com/office/drawing/2014/main" id="{B20F6431-532A-00C3-086E-2BB5ABA966E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67800" y="496443"/>
            <a:ext cx="1636071" cy="87901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4" r:id="rId4"/>
    <p:sldLayoutId id="2147483667" r:id="rId5"/>
    <p:sldLayoutId id="2147483669" r:id="rId6"/>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235352" y="1938432"/>
            <a:ext cx="7128933" cy="4339650"/>
          </a:xfrm>
          <a:prstGeom prst="rect">
            <a:avLst/>
          </a:prstGeom>
          <a:noFill/>
        </p:spPr>
        <p:txBody>
          <a:bodyPr wrap="square" rtlCol="0">
            <a:spAutoFit/>
          </a:bodyPr>
          <a:lstStyle/>
          <a:p>
            <a:pPr algn="ctr"/>
            <a:r>
              <a:rPr lang="en-US" sz="3600" b="1" dirty="0">
                <a:solidFill>
                  <a:srgbClr val="8B0027"/>
                </a:solidFill>
                <a:latin typeface="Red Hat Display" panose="02010303040201060303" pitchFamily="2" charset="0"/>
                <a:ea typeface="Red Hat Display" panose="02010303040201060303" pitchFamily="2" charset="0"/>
                <a:cs typeface="Red Hat Display" panose="02010303040201060303" pitchFamily="2" charset="0"/>
              </a:rPr>
              <a:t>African American Women’s </a:t>
            </a:r>
          </a:p>
          <a:p>
            <a:pPr algn="ctr"/>
            <a:r>
              <a:rPr lang="en-US" sz="3600" b="1" dirty="0">
                <a:solidFill>
                  <a:srgbClr val="8B0027"/>
                </a:solidFill>
                <a:latin typeface="Red Hat Display" panose="02010303040201060303" pitchFamily="2" charset="0"/>
                <a:ea typeface="Red Hat Display" panose="02010303040201060303" pitchFamily="2" charset="0"/>
                <a:cs typeface="Red Hat Display" panose="02010303040201060303" pitchFamily="2" charset="0"/>
              </a:rPr>
              <a:t>Experiences of Menopause:</a:t>
            </a:r>
          </a:p>
          <a:p>
            <a:pPr algn="ctr"/>
            <a:r>
              <a:rPr lang="en-US" sz="3600" b="1" dirty="0">
                <a:solidFill>
                  <a:srgbClr val="8B0027"/>
                </a:solidFill>
                <a:latin typeface="Red Hat Display" panose="02010303040201060303" pitchFamily="2" charset="0"/>
                <a:ea typeface="Red Hat Display" panose="02010303040201060303" pitchFamily="2" charset="0"/>
                <a:cs typeface="Red Hat Display" panose="02010303040201060303" pitchFamily="2" charset="0"/>
              </a:rPr>
              <a:t>A Focus Group Study </a:t>
            </a:r>
          </a:p>
          <a:p>
            <a:pPr algn="ctr"/>
            <a:endParaRPr lang="en-US" sz="3600" b="1" dirty="0">
              <a:solidFill>
                <a:srgbClr val="8B0027"/>
              </a:solidFill>
              <a:latin typeface="HelveticaNeueLT Std Bold"/>
            </a:endParaRPr>
          </a:p>
          <a:p>
            <a:pPr algn="ctr"/>
            <a:r>
              <a:rPr lang="en-US" sz="3200" dirty="0">
                <a:latin typeface="Red Hat Display" panose="02010303040201060303" pitchFamily="2" charset="0"/>
                <a:ea typeface="Red Hat Display" panose="02010303040201060303" pitchFamily="2" charset="0"/>
                <a:cs typeface="Red Hat Display" panose="02010303040201060303" pitchFamily="2" charset="0"/>
              </a:rPr>
              <a:t>Sarina Schrager, MD, MS</a:t>
            </a:r>
          </a:p>
          <a:p>
            <a:pPr algn="ctr"/>
            <a:r>
              <a:rPr lang="en-US" sz="3200" dirty="0">
                <a:latin typeface="Red Hat Display" panose="02010303040201060303" pitchFamily="2" charset="0"/>
                <a:ea typeface="Red Hat Display" panose="02010303040201060303" pitchFamily="2" charset="0"/>
                <a:cs typeface="Red Hat Display" panose="02010303040201060303" pitchFamily="2" charset="0"/>
              </a:rPr>
              <a:t>Makeba Williams, MD</a:t>
            </a:r>
          </a:p>
          <a:p>
            <a:pPr algn="ctr"/>
            <a:r>
              <a:rPr lang="en-US" sz="3200" dirty="0">
                <a:latin typeface="Red Hat Display" panose="02010303040201060303" pitchFamily="2" charset="0"/>
                <a:ea typeface="Red Hat Display" panose="02010303040201060303" pitchFamily="2" charset="0"/>
                <a:cs typeface="Red Hat Display" panose="02010303040201060303" pitchFamily="2" charset="0"/>
              </a:rPr>
              <a:t>Earlise Ward, PhD</a:t>
            </a:r>
          </a:p>
          <a:p>
            <a:pPr algn="ctr"/>
            <a:endParaRPr lang="en-US" sz="3600" b="1" dirty="0">
              <a:solidFill>
                <a:srgbClr val="8B0027"/>
              </a:solidFill>
              <a:latin typeface="Gill Sans SemiBold"/>
            </a:endParaRPr>
          </a:p>
        </p:txBody>
      </p:sp>
      <p:pic>
        <p:nvPicPr>
          <p:cNvPr id="1028" name="Picture 4">
            <a:extLst>
              <a:ext uri="{FF2B5EF4-FFF2-40B4-BE49-F238E27FC236}">
                <a16:creationId xmlns:a16="http://schemas.microsoft.com/office/drawing/2014/main" id="{80D66AB8-EBDD-9381-9A13-91D18CBCC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268" y="562055"/>
            <a:ext cx="1621242" cy="8106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W Family Medicine &amp; Community Health Logo">
            <a:extLst>
              <a:ext uri="{FF2B5EF4-FFF2-40B4-BE49-F238E27FC236}">
                <a16:creationId xmlns:a16="http://schemas.microsoft.com/office/drawing/2014/main" id="{B6837CC8-6674-C194-6382-68D3287C82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553" y="717490"/>
            <a:ext cx="2343364" cy="56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25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1564105"/>
            <a:ext cx="8194801" cy="3724096"/>
          </a:xfrm>
          <a:prstGeom prst="rect">
            <a:avLst/>
          </a:prstGeom>
          <a:noFill/>
        </p:spPr>
        <p:txBody>
          <a:bodyPr wrap="square" rtlCol="0">
            <a:spAutoFit/>
          </a:bodyPr>
          <a:lstStyle/>
          <a:p>
            <a:pPr marL="832104" indent="-285750">
              <a:spcAft>
                <a:spcPts val="1200"/>
              </a:spcAft>
              <a:buFont typeface="Arial" panose="020B0604020202020204" pitchFamily="34" charset="0"/>
              <a:buChar char="•"/>
            </a:pPr>
            <a:r>
              <a:rPr lang="en-US" sz="2400" dirty="0">
                <a:latin typeface="Red Hat Display" panose="02010303040201060303" pitchFamily="2" charset="0"/>
                <a:ea typeface="Red Hat Display" panose="02010303040201060303" pitchFamily="2" charset="0"/>
                <a:cs typeface="Red Hat Display" panose="02010303040201060303" pitchFamily="2" charset="0"/>
              </a:rPr>
              <a:t>Little is known about African American women’s experiences with menopause.</a:t>
            </a:r>
          </a:p>
          <a:p>
            <a:pPr marL="832104" indent="-285750">
              <a:spcAft>
                <a:spcPts val="1200"/>
              </a:spcAft>
              <a:buFont typeface="Arial" panose="020B0604020202020204" pitchFamily="34" charset="0"/>
              <a:buChar char="•"/>
            </a:pPr>
            <a:r>
              <a:rPr lang="en-US" sz="2400" dirty="0">
                <a:latin typeface="Red Hat Display" panose="02010303040201060303" pitchFamily="2" charset="0"/>
                <a:ea typeface="Red Hat Display" panose="02010303040201060303" pitchFamily="2" charset="0"/>
                <a:cs typeface="Red Hat Display" panose="02010303040201060303" pitchFamily="2" charset="0"/>
              </a:rPr>
              <a:t>African American women have an earlier onset of menopause than white women</a:t>
            </a:r>
          </a:p>
          <a:p>
            <a:pPr marL="832104" indent="-285750">
              <a:spcAft>
                <a:spcPts val="1200"/>
              </a:spcAft>
              <a:buFont typeface="Arial" panose="020B0604020202020204" pitchFamily="34" charset="0"/>
              <a:buChar char="•"/>
            </a:pPr>
            <a:r>
              <a:rPr lang="en-US" sz="2400" dirty="0">
                <a:latin typeface="Red Hat Display" panose="02010303040201060303" pitchFamily="2" charset="0"/>
                <a:ea typeface="Red Hat Display" panose="02010303040201060303" pitchFamily="2" charset="0"/>
                <a:cs typeface="Red Hat Display" panose="02010303040201060303" pitchFamily="2" charset="0"/>
              </a:rPr>
              <a:t>They have more severe VMS, that last longer</a:t>
            </a:r>
          </a:p>
          <a:p>
            <a:pPr marL="832104" indent="-285750">
              <a:spcAft>
                <a:spcPts val="1200"/>
              </a:spcAft>
              <a:buFont typeface="Arial" panose="020B0604020202020204" pitchFamily="34" charset="0"/>
              <a:buChar char="•"/>
            </a:pPr>
            <a:r>
              <a:rPr lang="en-US" sz="2400" dirty="0">
                <a:latin typeface="Red Hat Display" panose="02010303040201060303" pitchFamily="2" charset="0"/>
                <a:ea typeface="Red Hat Display" panose="02010303040201060303" pitchFamily="2" charset="0"/>
                <a:cs typeface="Red Hat Display" panose="02010303040201060303" pitchFamily="2" charset="0"/>
              </a:rPr>
              <a:t>More sleep disturbance</a:t>
            </a:r>
          </a:p>
          <a:p>
            <a:pPr marL="832104" indent="-285750">
              <a:spcAft>
                <a:spcPts val="1200"/>
              </a:spcAft>
              <a:buFont typeface="Arial" panose="020B0604020202020204" pitchFamily="34" charset="0"/>
              <a:buChar char="•"/>
            </a:pPr>
            <a:r>
              <a:rPr lang="en-US" sz="2400" dirty="0">
                <a:latin typeface="Red Hat Display" panose="02010303040201060303" pitchFamily="2" charset="0"/>
                <a:ea typeface="Red Hat Display" panose="02010303040201060303" pitchFamily="2" charset="0"/>
                <a:cs typeface="Red Hat Display" panose="02010303040201060303" pitchFamily="2" charset="0"/>
              </a:rPr>
              <a:t>Less likely to be offered hormone therapy</a:t>
            </a:r>
          </a:p>
          <a:p>
            <a:pPr marL="832104" indent="-285750">
              <a:buFont typeface="Arial" panose="020B0604020202020204" pitchFamily="34" charset="0"/>
              <a:buChar char="•"/>
            </a:pPr>
            <a:endParaRPr lang="en-US" dirty="0">
              <a:solidFill>
                <a:schemeClr val="tx1">
                  <a:lumMod val="95000"/>
                  <a:lumOff val="5000"/>
                </a:schemeClr>
              </a:solidFill>
              <a:latin typeface="HelveticaNeueLT Std Bold"/>
              <a:cs typeface="HelveticaNeueLT Std Bold"/>
            </a:endParaRPr>
          </a:p>
        </p:txBody>
      </p:sp>
      <p:sp>
        <p:nvSpPr>
          <p:cNvPr id="8" name="TextBox 7">
            <a:extLst>
              <a:ext uri="{FF2B5EF4-FFF2-40B4-BE49-F238E27FC236}">
                <a16:creationId xmlns:a16="http://schemas.microsoft.com/office/drawing/2014/main" id="{B622E90F-BADC-2332-BE11-9D477D133BB8}"/>
              </a:ext>
            </a:extLst>
          </p:cNvPr>
          <p:cNvSpPr txBox="1"/>
          <p:nvPr/>
        </p:nvSpPr>
        <p:spPr>
          <a:xfrm>
            <a:off x="442126" y="5589032"/>
            <a:ext cx="7938941" cy="523220"/>
          </a:xfrm>
          <a:prstGeom prst="rect">
            <a:avLst/>
          </a:prstGeom>
          <a:noFill/>
        </p:spPr>
        <p:txBody>
          <a:bodyPr wrap="square" rtlCol="0">
            <a:spAutoFit/>
          </a:bodyPr>
          <a:lstStyle/>
          <a:p>
            <a:r>
              <a:rPr lang="en-US" sz="1400" b="0" i="0" dirty="0">
                <a:solidFill>
                  <a:srgbClr val="212121"/>
                </a:solidFill>
                <a:effectLst/>
                <a:latin typeface="BlinkMacSystemFont"/>
              </a:rPr>
              <a:t>Williams M, Richard-Davis G, Williams PL, Christensen L, Ward E, Schrager S.  A review of African American women's experiences in menopause. </a:t>
            </a:r>
            <a:r>
              <a:rPr lang="en-US" sz="1400" b="0" i="1" dirty="0">
                <a:solidFill>
                  <a:srgbClr val="212121"/>
                </a:solidFill>
                <a:effectLst/>
                <a:latin typeface="BlinkMacSystemFont"/>
              </a:rPr>
              <a:t>Menopause</a:t>
            </a:r>
            <a:r>
              <a:rPr lang="en-US" sz="1400" b="0" i="0" dirty="0">
                <a:solidFill>
                  <a:srgbClr val="212121"/>
                </a:solidFill>
                <a:effectLst/>
                <a:latin typeface="BlinkMacSystemFont"/>
              </a:rPr>
              <a:t>. 2022;29(11):1331-1337.</a:t>
            </a:r>
            <a:endParaRPr lang="en-US" sz="1400" dirty="0"/>
          </a:p>
        </p:txBody>
      </p:sp>
      <p:sp>
        <p:nvSpPr>
          <p:cNvPr id="15" name="Title 14">
            <a:extLst>
              <a:ext uri="{FF2B5EF4-FFF2-40B4-BE49-F238E27FC236}">
                <a16:creationId xmlns:a16="http://schemas.microsoft.com/office/drawing/2014/main" id="{8AC4DA4B-45FD-8956-8CC0-32D1FD63162D}"/>
              </a:ext>
            </a:extLst>
          </p:cNvPr>
          <p:cNvSpPr>
            <a:spLocks noGrp="1"/>
          </p:cNvSpPr>
          <p:nvPr>
            <p:ph type="title"/>
          </p:nvPr>
        </p:nvSpPr>
        <p:spPr/>
        <p:txBody>
          <a:bodyPr/>
          <a:lstStyle/>
          <a:p>
            <a:r>
              <a:rPr lang="en-US" b="1" dirty="0">
                <a:solidFill>
                  <a:schemeClr val="accent6"/>
                </a:solidFill>
              </a:rPr>
              <a:t>Background</a:t>
            </a:r>
          </a:p>
        </p:txBody>
      </p:sp>
    </p:spTree>
    <p:extLst>
      <p:ext uri="{BB962C8B-B14F-4D97-AF65-F5344CB8AC3E}">
        <p14:creationId xmlns:p14="http://schemas.microsoft.com/office/powerpoint/2010/main" val="1677671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898971B-021F-64A3-851B-AC70619A6148}"/>
              </a:ext>
            </a:extLst>
          </p:cNvPr>
          <p:cNvSpPr>
            <a:spLocks noGrp="1"/>
          </p:cNvSpPr>
          <p:nvPr>
            <p:ph type="title"/>
          </p:nvPr>
        </p:nvSpPr>
        <p:spPr/>
        <p:txBody>
          <a:bodyPr/>
          <a:lstStyle/>
          <a:p>
            <a:r>
              <a:rPr lang="en-US" b="1" dirty="0">
                <a:solidFill>
                  <a:schemeClr val="accent6"/>
                </a:solidFill>
              </a:rPr>
              <a:t>Study Aims</a:t>
            </a:r>
          </a:p>
        </p:txBody>
      </p:sp>
      <p:sp>
        <p:nvSpPr>
          <p:cNvPr id="13" name="Content Placeholder 12">
            <a:extLst>
              <a:ext uri="{FF2B5EF4-FFF2-40B4-BE49-F238E27FC236}">
                <a16:creationId xmlns:a16="http://schemas.microsoft.com/office/drawing/2014/main" id="{06A63FF5-862D-EA9B-2367-0F7846DC90CD}"/>
              </a:ext>
            </a:extLst>
          </p:cNvPr>
          <p:cNvSpPr>
            <a:spLocks noGrp="1"/>
          </p:cNvSpPr>
          <p:nvPr>
            <p:ph idx="1"/>
          </p:nvPr>
        </p:nvSpPr>
        <p:spPr>
          <a:xfrm>
            <a:off x="602174" y="1883010"/>
            <a:ext cx="7958317" cy="3886200"/>
          </a:xfrm>
        </p:spPr>
        <p:txBody>
          <a:bodyPr>
            <a:noAutofit/>
          </a:bodyPr>
          <a:lstStyle/>
          <a:p>
            <a:r>
              <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Aim 1:   </a:t>
            </a:r>
            <a:r>
              <a:rPr lang="en-US" sz="2800" b="1"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Research</a:t>
            </a:r>
            <a:r>
              <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 African American women’s physical and psychological experience of menopause through focus groups</a:t>
            </a:r>
          </a:p>
          <a:p>
            <a:endPar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endParaRPr>
          </a:p>
          <a:p>
            <a:r>
              <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Aim 2:  </a:t>
            </a:r>
            <a:r>
              <a:rPr lang="en-US" sz="2800" b="1"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Explore</a:t>
            </a:r>
            <a:r>
              <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 midlife African American women’s experiences with the health care system</a:t>
            </a:r>
          </a:p>
          <a:p>
            <a:endPar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endParaRPr>
          </a:p>
          <a:p>
            <a:r>
              <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Aim 3:   </a:t>
            </a:r>
            <a:r>
              <a:rPr lang="en-US" sz="2800" b="1"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Determine</a:t>
            </a:r>
            <a:r>
              <a:rPr lang="en-US" sz="2800" dirty="0">
                <a:solidFill>
                  <a:schemeClr val="tx1"/>
                </a:solidFill>
                <a:latin typeface="Red Hat Display" panose="02010303040201060303" pitchFamily="2" charset="0"/>
                <a:ea typeface="Red Hat Display" panose="02010303040201060303" pitchFamily="2" charset="0"/>
                <a:cs typeface="Red Hat Display" panose="02010303040201060303" pitchFamily="2" charset="0"/>
              </a:rPr>
              <a:t> sources of information related to menopause</a:t>
            </a:r>
          </a:p>
          <a:p>
            <a:endParaRPr lang="en-US" dirty="0"/>
          </a:p>
        </p:txBody>
      </p:sp>
      <p:sp>
        <p:nvSpPr>
          <p:cNvPr id="8" name="TextBox 7"/>
          <p:cNvSpPr txBox="1"/>
          <p:nvPr/>
        </p:nvSpPr>
        <p:spPr>
          <a:xfrm>
            <a:off x="96787" y="6526245"/>
            <a:ext cx="8969092" cy="553998"/>
          </a:xfrm>
          <a:prstGeom prst="rect">
            <a:avLst/>
          </a:prstGeom>
          <a:noFill/>
        </p:spPr>
        <p:txBody>
          <a:bodyPr wrap="square" rtlCol="0">
            <a:spAutoFit/>
          </a:bodyPr>
          <a:lstStyle/>
          <a:p>
            <a:pPr algn="ctr"/>
            <a:endParaRPr lang="de-DE" b="1" baseline="30000" dirty="0">
              <a:solidFill>
                <a:schemeClr val="bg1"/>
              </a:solidFill>
              <a:latin typeface="Gill Sans"/>
              <a:cs typeface="Gill Sans"/>
            </a:endParaRPr>
          </a:p>
          <a:p>
            <a:endParaRPr lang="en-US" dirty="0">
              <a:solidFill>
                <a:srgbClr val="B20905"/>
              </a:solidFill>
            </a:endParaRPr>
          </a:p>
        </p:txBody>
      </p:sp>
    </p:spTree>
    <p:extLst>
      <p:ext uri="{BB962C8B-B14F-4D97-AF65-F5344CB8AC3E}">
        <p14:creationId xmlns:p14="http://schemas.microsoft.com/office/powerpoint/2010/main" val="104045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414E-CAB5-725E-AB8D-A0DE8A7AE058}"/>
              </a:ext>
            </a:extLst>
          </p:cNvPr>
          <p:cNvSpPr>
            <a:spLocks noGrp="1"/>
          </p:cNvSpPr>
          <p:nvPr>
            <p:ph type="title"/>
          </p:nvPr>
        </p:nvSpPr>
        <p:spPr>
          <a:prstGeom prst="rect">
            <a:avLst/>
          </a:prstGeom>
        </p:spPr>
        <p:txBody>
          <a:bodyPr anchor="b">
            <a:normAutofit/>
          </a:bodyPr>
          <a:lstStyle/>
          <a:p>
            <a:r>
              <a:rPr lang="en-US" b="1" dirty="0">
                <a:solidFill>
                  <a:schemeClr val="accent6"/>
                </a:solidFill>
              </a:rPr>
              <a:t>Methodology</a:t>
            </a:r>
          </a:p>
        </p:txBody>
      </p:sp>
      <p:sp>
        <p:nvSpPr>
          <p:cNvPr id="3" name="Content Placeholder 2">
            <a:extLst>
              <a:ext uri="{FF2B5EF4-FFF2-40B4-BE49-F238E27FC236}">
                <a16:creationId xmlns:a16="http://schemas.microsoft.com/office/drawing/2014/main" id="{91B899BB-D149-5B30-51FB-4F307FD42320}"/>
              </a:ext>
            </a:extLst>
          </p:cNvPr>
          <p:cNvSpPr>
            <a:spLocks noGrp="1"/>
          </p:cNvSpPr>
          <p:nvPr>
            <p:ph idx="1"/>
          </p:nvPr>
        </p:nvSpPr>
        <p:spPr>
          <a:xfrm>
            <a:off x="304800" y="1669324"/>
            <a:ext cx="8719457" cy="4463415"/>
          </a:xfrm>
        </p:spPr>
        <p:txBody>
          <a:bodyPr anchor="ctr">
            <a:noAutofit/>
          </a:bodyPr>
          <a:lstStyle/>
          <a:p>
            <a:r>
              <a:rPr lang="en-US" dirty="0"/>
              <a:t>Participants-community dwelling midlife African American women</a:t>
            </a:r>
          </a:p>
          <a:p>
            <a:r>
              <a:rPr lang="en-US" dirty="0"/>
              <a:t>Recruited through word of mouth, and snowball sampling</a:t>
            </a:r>
          </a:p>
          <a:p>
            <a:r>
              <a:rPr lang="en-US" dirty="0">
                <a:effectLst/>
              </a:rPr>
              <a:t>Inclusion criteria: </a:t>
            </a:r>
          </a:p>
          <a:p>
            <a:pPr lvl="1"/>
            <a:r>
              <a:rPr lang="en-US" sz="2400" dirty="0">
                <a:effectLst/>
              </a:rPr>
              <a:t>Self-identify as African America</a:t>
            </a:r>
          </a:p>
          <a:p>
            <a:pPr lvl="1"/>
            <a:r>
              <a:rPr lang="en-US" sz="2400" dirty="0"/>
              <a:t>M</a:t>
            </a:r>
            <a:r>
              <a:rPr lang="en-US" sz="2400" dirty="0">
                <a:effectLst/>
              </a:rPr>
              <a:t>ore than a year since last menstrual period </a:t>
            </a:r>
          </a:p>
          <a:p>
            <a:pPr marL="320040" lvl="1" indent="0">
              <a:spcBef>
                <a:spcPts val="0"/>
              </a:spcBef>
              <a:buNone/>
            </a:pPr>
            <a:r>
              <a:rPr lang="en-US" sz="2400" dirty="0"/>
              <a:t>    </a:t>
            </a:r>
            <a:r>
              <a:rPr lang="en-US" sz="2400" dirty="0">
                <a:effectLst/>
              </a:rPr>
              <a:t>(or 45+ with hot flashes or night sweats)</a:t>
            </a:r>
          </a:p>
          <a:p>
            <a:pPr lvl="1"/>
            <a:r>
              <a:rPr lang="en-US" sz="2400" dirty="0"/>
              <a:t>Access to computer/table and internet for Zoom</a:t>
            </a:r>
            <a:endParaRPr lang="en-US" sz="2400" dirty="0">
              <a:effectLst/>
            </a:endParaRPr>
          </a:p>
          <a:p>
            <a:r>
              <a:rPr lang="en-US" dirty="0"/>
              <a:t>Potential participants answered screening questions and completed consent verbally on a phone call with research staff</a:t>
            </a:r>
          </a:p>
          <a:p>
            <a:r>
              <a:rPr lang="en-US" dirty="0"/>
              <a:t>Eligible participants were invited to either complete a short survey over the phone or independently using an online platform</a:t>
            </a:r>
          </a:p>
          <a:p>
            <a:endParaRPr lang="en-US" dirty="0"/>
          </a:p>
        </p:txBody>
      </p:sp>
    </p:spTree>
    <p:extLst>
      <p:ext uri="{BB962C8B-B14F-4D97-AF65-F5344CB8AC3E}">
        <p14:creationId xmlns:p14="http://schemas.microsoft.com/office/powerpoint/2010/main" val="4202172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16407"/>
            <a:ext cx="6553200" cy="838200"/>
          </a:xfrm>
        </p:spPr>
        <p:txBody>
          <a:bodyPr/>
          <a:lstStyle/>
          <a:p>
            <a:r>
              <a:rPr lang="en-US" b="1" dirty="0">
                <a:solidFill>
                  <a:schemeClr val="accent6"/>
                </a:solidFill>
              </a:rPr>
              <a:t>Research Design</a:t>
            </a:r>
          </a:p>
        </p:txBody>
      </p:sp>
      <p:sp>
        <p:nvSpPr>
          <p:cNvPr id="3" name="Content Placeholder 2"/>
          <p:cNvSpPr>
            <a:spLocks noGrp="1"/>
          </p:cNvSpPr>
          <p:nvPr>
            <p:ph idx="1"/>
          </p:nvPr>
        </p:nvSpPr>
        <p:spPr>
          <a:xfrm>
            <a:off x="577849" y="1725113"/>
            <a:ext cx="7988301" cy="3886200"/>
          </a:xfrm>
        </p:spPr>
        <p:txBody>
          <a:bodyPr anchor="t" anchorCtr="0">
            <a:noAutofit/>
          </a:bodyPr>
          <a:lstStyle/>
          <a:p>
            <a:r>
              <a:rPr lang="en-US" sz="2800" dirty="0"/>
              <a:t>Conceptual framework of phenomenology (lived experiences)</a:t>
            </a:r>
          </a:p>
          <a:p>
            <a:r>
              <a:rPr lang="en-US" sz="2800" dirty="0"/>
              <a:t>Focus groups</a:t>
            </a:r>
          </a:p>
          <a:p>
            <a:r>
              <a:rPr lang="en-US" sz="2800" dirty="0"/>
              <a:t>Data analysis– groups audiotaped, transcribed and reviewed for content themes</a:t>
            </a:r>
          </a:p>
        </p:txBody>
      </p:sp>
    </p:spTree>
    <p:extLst>
      <p:ext uri="{BB962C8B-B14F-4D97-AF65-F5344CB8AC3E}">
        <p14:creationId xmlns:p14="http://schemas.microsoft.com/office/powerpoint/2010/main" val="3698162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timeline&#10;&#10;Description automatically generated">
            <a:extLst>
              <a:ext uri="{FF2B5EF4-FFF2-40B4-BE49-F238E27FC236}">
                <a16:creationId xmlns:a16="http://schemas.microsoft.com/office/drawing/2014/main" id="{137E73AA-F0CB-AD78-E3AE-7A324770658C}"/>
              </a:ext>
            </a:extLst>
          </p:cNvPr>
          <p:cNvPicPr>
            <a:picLocks noChangeAspect="1"/>
          </p:cNvPicPr>
          <p:nvPr/>
        </p:nvPicPr>
        <p:blipFill>
          <a:blip r:embed="rId2"/>
          <a:stretch>
            <a:fillRect/>
          </a:stretch>
        </p:blipFill>
        <p:spPr>
          <a:xfrm>
            <a:off x="4320817" y="448692"/>
            <a:ext cx="4470461" cy="5960615"/>
          </a:xfrm>
          <a:prstGeom prst="rect">
            <a:avLst/>
          </a:prstGeom>
          <a:ln>
            <a:solidFill>
              <a:schemeClr val="accent1"/>
            </a:solidFill>
          </a:ln>
        </p:spPr>
      </p:pic>
      <p:sp>
        <p:nvSpPr>
          <p:cNvPr id="3" name="Rectangle 2">
            <a:extLst>
              <a:ext uri="{FF2B5EF4-FFF2-40B4-BE49-F238E27FC236}">
                <a16:creationId xmlns:a16="http://schemas.microsoft.com/office/drawing/2014/main" id="{5DC11A36-67DF-F68C-AED7-C2E7BCE169EF}"/>
              </a:ext>
            </a:extLst>
          </p:cNvPr>
          <p:cNvSpPr/>
          <p:nvPr/>
        </p:nvSpPr>
        <p:spPr>
          <a:xfrm>
            <a:off x="360221" y="2103402"/>
            <a:ext cx="3612272" cy="2308324"/>
          </a:xfrm>
          <a:prstGeom prst="rect">
            <a:avLst/>
          </a:prstGeom>
          <a:noFill/>
        </p:spPr>
        <p:txBody>
          <a:bodyPr wrap="none" lIns="91440" tIns="45720" rIns="91440" bIns="45720">
            <a:spAutoFit/>
          </a:bodyPr>
          <a:lstStyle/>
          <a:p>
            <a:pPr algn="ctr"/>
            <a:r>
              <a:rPr lang="en-US" sz="3600" b="1" cap="none" spc="0" dirty="0">
                <a:ln w="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Recruitment</a:t>
            </a:r>
          </a:p>
          <a:p>
            <a:pPr algn="ctr"/>
            <a:r>
              <a:rPr lang="en-US" sz="3600" b="1" dirty="0">
                <a:ln w="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flyer and video </a:t>
            </a:r>
          </a:p>
          <a:p>
            <a:pPr algn="ctr"/>
            <a:r>
              <a:rPr lang="en-US" sz="3600" b="1" dirty="0">
                <a:ln w="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d</a:t>
            </a:r>
            <a:r>
              <a:rPr lang="en-US" sz="3600" b="1" cap="none" spc="0" dirty="0">
                <a:ln w="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istributed in the </a:t>
            </a:r>
          </a:p>
          <a:p>
            <a:pPr algn="ctr"/>
            <a:r>
              <a:rPr lang="en-US" sz="3600" b="1" cap="none" spc="0" dirty="0">
                <a:ln w="0"/>
                <a:solidFill>
                  <a:schemeClr val="accent1"/>
                </a:solidFill>
                <a:latin typeface="Red Hat Display" panose="02010303040201060303" pitchFamily="2" charset="0"/>
                <a:ea typeface="Red Hat Display" panose="02010303040201060303" pitchFamily="2" charset="0"/>
                <a:cs typeface="Red Hat Display" panose="02010303040201060303" pitchFamily="2" charset="0"/>
              </a:rPr>
              <a:t>community</a:t>
            </a:r>
          </a:p>
        </p:txBody>
      </p:sp>
    </p:spTree>
    <p:extLst>
      <p:ext uri="{BB962C8B-B14F-4D97-AF65-F5344CB8AC3E}">
        <p14:creationId xmlns:p14="http://schemas.microsoft.com/office/powerpoint/2010/main" val="2634458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A52A86-9682-FD8A-6AF2-86D5DFC43948}"/>
              </a:ext>
            </a:extLst>
          </p:cNvPr>
          <p:cNvSpPr/>
          <p:nvPr/>
        </p:nvSpPr>
        <p:spPr>
          <a:xfrm>
            <a:off x="746871" y="627467"/>
            <a:ext cx="2272290" cy="646331"/>
          </a:xfrm>
          <a:prstGeom prst="rect">
            <a:avLst/>
          </a:prstGeom>
          <a:noFill/>
        </p:spPr>
        <p:txBody>
          <a:bodyPr wrap="none" lIns="91440" tIns="45720" rIns="91440" bIns="45720">
            <a:spAutoFit/>
          </a:bodyPr>
          <a:lstStyle/>
          <a:p>
            <a:pPr algn="ctr"/>
            <a:r>
              <a:rPr lang="en-US" sz="3600" b="1" dirty="0">
                <a:ln w="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rPr>
              <a:t>Facilitators</a:t>
            </a:r>
            <a:endParaRPr lang="en-US" sz="3600" b="1" cap="none" spc="0" dirty="0">
              <a:ln w="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endParaRPr>
          </a:p>
        </p:txBody>
      </p:sp>
      <p:pic>
        <p:nvPicPr>
          <p:cNvPr id="1026" name="Picture 2" descr="Gale D Johnson – Women's &amp; Gender Studies Consortium – UW–Madison">
            <a:extLst>
              <a:ext uri="{FF2B5EF4-FFF2-40B4-BE49-F238E27FC236}">
                <a16:creationId xmlns:a16="http://schemas.microsoft.com/office/drawing/2014/main" id="{AC44C0BF-4256-FBB6-3C52-FE2B70A2A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098" y="2267578"/>
            <a:ext cx="2877304" cy="32858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llivan-Wade, Lucretia – Carbone Cancer Center – UW–Madison">
            <a:extLst>
              <a:ext uri="{FF2B5EF4-FFF2-40B4-BE49-F238E27FC236}">
                <a16:creationId xmlns:a16="http://schemas.microsoft.com/office/drawing/2014/main" id="{FBA63F8E-0B21-0516-D05F-62B5EED63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483" y="2267578"/>
            <a:ext cx="3285811" cy="3285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AA794E1-D08D-1139-5212-820977DFD300}"/>
              </a:ext>
            </a:extLst>
          </p:cNvPr>
          <p:cNvSpPr>
            <a:spLocks noGrp="1"/>
          </p:cNvSpPr>
          <p:nvPr>
            <p:ph type="title"/>
          </p:nvPr>
        </p:nvSpPr>
        <p:spPr>
          <a:xfrm>
            <a:off x="266700" y="485775"/>
            <a:ext cx="6870700" cy="838200"/>
          </a:xfrm>
        </p:spPr>
        <p:txBody>
          <a:bodyPr/>
          <a:lstStyle/>
          <a:p>
            <a:r>
              <a:rPr lang="en-US" b="1" dirty="0">
                <a:solidFill>
                  <a:schemeClr val="accent6"/>
                </a:solidFill>
              </a:rPr>
              <a:t>Focus Groups and Participants</a:t>
            </a:r>
          </a:p>
        </p:txBody>
      </p:sp>
      <p:sp>
        <p:nvSpPr>
          <p:cNvPr id="7" name="Rectangle 6"/>
          <p:cNvSpPr/>
          <p:nvPr/>
        </p:nvSpPr>
        <p:spPr>
          <a:xfrm>
            <a:off x="96787" y="6462747"/>
            <a:ext cx="8959758" cy="310586"/>
          </a:xfrm>
          <a:prstGeom prst="rect">
            <a:avLst/>
          </a:prstGeom>
          <a:solidFill>
            <a:srgbClr val="8B00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20ADD28-CE1B-592B-F372-C32CD88AE04A}"/>
              </a:ext>
            </a:extLst>
          </p:cNvPr>
          <p:cNvSpPr txBox="1"/>
          <p:nvPr/>
        </p:nvSpPr>
        <p:spPr>
          <a:xfrm>
            <a:off x="266700" y="1469572"/>
            <a:ext cx="8686799" cy="4671588"/>
          </a:xfrm>
          <a:prstGeom prst="rect">
            <a:avLst/>
          </a:prstGeom>
          <a:noFill/>
        </p:spPr>
        <p:txBody>
          <a:bodyPr wrap="square" rtlCol="0">
            <a:noAutofit/>
          </a:bodyPr>
          <a:lstStyle/>
          <a:p>
            <a:pPr>
              <a:lnSpc>
                <a:spcPct val="107000"/>
              </a:lnSpc>
            </a:pPr>
            <a:r>
              <a:rPr lang="en-US" sz="3600" dirty="0">
                <a:effectLst/>
                <a:latin typeface="Red Hat Display" panose="02010303040201060303" pitchFamily="2" charset="0"/>
                <a:ea typeface="Red Hat Display" panose="02010303040201060303" pitchFamily="2" charset="0"/>
                <a:cs typeface="Red Hat Display" panose="02010303040201060303" pitchFamily="2" charset="0"/>
              </a:rPr>
              <a:t>Recruitment</a:t>
            </a:r>
          </a:p>
          <a:p>
            <a:pPr>
              <a:lnSpc>
                <a:spcPct val="107000"/>
              </a:lnSpc>
            </a:pPr>
            <a:endParaRPr lang="en-US" sz="1200" dirty="0">
              <a:effectLst/>
              <a:latin typeface="Red Hat Display" panose="02010303040201060303" pitchFamily="2" charset="0"/>
              <a:ea typeface="Red Hat Display" panose="02010303040201060303" pitchFamily="2" charset="0"/>
              <a:cs typeface="Red Hat Display" panose="02010303040201060303" pitchFamily="2" charset="0"/>
            </a:endParaRPr>
          </a:p>
          <a:p>
            <a:pPr marL="342900" indent="-342900">
              <a:lnSpc>
                <a:spcPct val="107000"/>
              </a:lnSpc>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Out of 36 potential participants</a:t>
            </a:r>
            <a:endParaRPr lang="en-US" sz="2800" dirty="0">
              <a:latin typeface="Red Hat Display" panose="02010303040201060303" pitchFamily="2" charset="0"/>
              <a:ea typeface="Red Hat Display" panose="02010303040201060303" pitchFamily="2" charset="0"/>
              <a:cs typeface="Red Hat Display" panose="02010303040201060303" pitchFamily="2" charset="0"/>
            </a:endParaRPr>
          </a:p>
          <a:p>
            <a:pPr marL="800100" lvl="1" indent="-342900">
              <a:lnSpc>
                <a:spcPct val="107000"/>
              </a:lnSpc>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6 </a:t>
            </a:r>
            <a:r>
              <a:rPr lang="en-US" sz="2800" dirty="0">
                <a:latin typeface="Red Hat Display" panose="02010303040201060303" pitchFamily="2" charset="0"/>
                <a:ea typeface="Red Hat Display" panose="02010303040201060303" pitchFamily="2" charset="0"/>
                <a:cs typeface="Red Hat Display" panose="02010303040201060303" pitchFamily="2" charset="0"/>
              </a:rPr>
              <a:t>could not be contacted for screening and consent</a:t>
            </a:r>
            <a:endParaRPr lang="en-US" sz="2800" dirty="0">
              <a:effectLst/>
              <a:latin typeface="Red Hat Display" panose="02010303040201060303" pitchFamily="2" charset="0"/>
              <a:ea typeface="Red Hat Display" panose="02010303040201060303" pitchFamily="2" charset="0"/>
              <a:cs typeface="Red Hat Display" panose="02010303040201060303" pitchFamily="2" charset="0"/>
            </a:endParaRPr>
          </a:p>
          <a:p>
            <a:pPr marL="800100" lvl="1" indent="-342900">
              <a:lnSpc>
                <a:spcPct val="107000"/>
              </a:lnSpc>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30 were screened and invited to complete the survey</a:t>
            </a:r>
          </a:p>
          <a:p>
            <a:pPr lvl="1">
              <a:lnSpc>
                <a:spcPct val="107000"/>
              </a:lnSpc>
            </a:pPr>
            <a:endParaRPr lang="en-US" sz="2800" dirty="0">
              <a:effectLst/>
              <a:latin typeface="Red Hat Display" panose="02010303040201060303" pitchFamily="2" charset="0"/>
              <a:ea typeface="Red Hat Display" panose="02010303040201060303" pitchFamily="2" charset="0"/>
              <a:cs typeface="Red Hat Display" panose="02010303040201060303" pitchFamily="2" charset="0"/>
            </a:endParaRPr>
          </a:p>
          <a:p>
            <a:pPr marL="342900" indent="-342900">
              <a:lnSpc>
                <a:spcPct val="107000"/>
              </a:lnSpc>
              <a:buFont typeface="Arial" panose="020B0604020202020204" pitchFamily="34" charset="0"/>
              <a:buChar char="•"/>
            </a:pPr>
            <a:r>
              <a:rPr lang="en-US" sz="2800" dirty="0">
                <a:latin typeface="Red Hat Display" panose="02010303040201060303" pitchFamily="2" charset="0"/>
                <a:ea typeface="Red Hat Display" panose="02010303040201060303" pitchFamily="2" charset="0"/>
                <a:cs typeface="Red Hat Display" panose="02010303040201060303" pitchFamily="2" charset="0"/>
              </a:rPr>
              <a:t>Of the 30, 4 were unable to participate in a focus group due </a:t>
            </a: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scheduling conflicts</a:t>
            </a:r>
          </a:p>
        </p:txBody>
      </p:sp>
    </p:spTree>
    <p:extLst>
      <p:ext uri="{BB962C8B-B14F-4D97-AF65-F5344CB8AC3E}">
        <p14:creationId xmlns:p14="http://schemas.microsoft.com/office/powerpoint/2010/main" val="1108038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AA794E1-D08D-1139-5212-820977DFD300}"/>
              </a:ext>
            </a:extLst>
          </p:cNvPr>
          <p:cNvSpPr>
            <a:spLocks noGrp="1"/>
          </p:cNvSpPr>
          <p:nvPr>
            <p:ph type="title"/>
          </p:nvPr>
        </p:nvSpPr>
        <p:spPr>
          <a:xfrm>
            <a:off x="266700" y="485775"/>
            <a:ext cx="6870700" cy="838200"/>
          </a:xfrm>
        </p:spPr>
        <p:txBody>
          <a:bodyPr/>
          <a:lstStyle/>
          <a:p>
            <a:r>
              <a:rPr lang="en-US" b="1" dirty="0">
                <a:solidFill>
                  <a:schemeClr val="accent6"/>
                </a:solidFill>
              </a:rPr>
              <a:t>Focus Groups and Participants</a:t>
            </a:r>
          </a:p>
        </p:txBody>
      </p:sp>
      <p:sp>
        <p:nvSpPr>
          <p:cNvPr id="7" name="Rectangle 6"/>
          <p:cNvSpPr/>
          <p:nvPr/>
        </p:nvSpPr>
        <p:spPr>
          <a:xfrm>
            <a:off x="96787" y="6462747"/>
            <a:ext cx="8959758" cy="310586"/>
          </a:xfrm>
          <a:prstGeom prst="rect">
            <a:avLst/>
          </a:prstGeom>
          <a:solidFill>
            <a:srgbClr val="8B00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20ADD28-CE1B-592B-F372-C32CD88AE04A}"/>
              </a:ext>
            </a:extLst>
          </p:cNvPr>
          <p:cNvSpPr txBox="1"/>
          <p:nvPr/>
        </p:nvSpPr>
        <p:spPr>
          <a:xfrm>
            <a:off x="391886" y="1469572"/>
            <a:ext cx="8561613" cy="4671588"/>
          </a:xfrm>
          <a:prstGeom prst="rect">
            <a:avLst/>
          </a:prstGeom>
          <a:noFill/>
        </p:spPr>
        <p:txBody>
          <a:bodyPr wrap="square" rtlCol="0">
            <a:noAutofit/>
          </a:bodyPr>
          <a:lstStyle/>
          <a:p>
            <a:pPr>
              <a:lnSpc>
                <a:spcPct val="107000"/>
              </a:lnSpc>
            </a:pPr>
            <a:r>
              <a:rPr lang="en-US" sz="3600" dirty="0">
                <a:latin typeface="Red Hat Display" panose="02010303040201060303" pitchFamily="2" charset="0"/>
                <a:ea typeface="Red Hat Display" panose="02010303040201060303" pitchFamily="2" charset="0"/>
                <a:cs typeface="Red Hat Display" panose="02010303040201060303" pitchFamily="2" charset="0"/>
              </a:rPr>
              <a:t>Participation</a:t>
            </a:r>
          </a:p>
          <a:p>
            <a:pPr>
              <a:lnSpc>
                <a:spcPct val="107000"/>
              </a:lnSpc>
            </a:pPr>
            <a:r>
              <a:rPr lang="en-US" sz="1200" b="1" dirty="0">
                <a:latin typeface="Red Hat Display" panose="02010303040201060303" pitchFamily="2" charset="0"/>
                <a:ea typeface="Red Hat Display" panose="02010303040201060303" pitchFamily="2" charset="0"/>
                <a:cs typeface="Red Hat Display" panose="02010303040201060303" pitchFamily="2" charset="0"/>
              </a:rPr>
              <a:t> </a:t>
            </a:r>
            <a:endParaRPr lang="en-US" sz="1200" b="1" dirty="0">
              <a:effectLst/>
              <a:latin typeface="Red Hat Display" panose="02010303040201060303" pitchFamily="2" charset="0"/>
              <a:ea typeface="Red Hat Display" panose="02010303040201060303" pitchFamily="2" charset="0"/>
              <a:cs typeface="Red Hat Display" panose="02010303040201060303" pitchFamily="2" charset="0"/>
            </a:endParaRPr>
          </a:p>
          <a:p>
            <a:pPr marL="342900" marR="0" lvl="0" indent="-342900">
              <a:lnSpc>
                <a:spcPct val="107000"/>
              </a:lnSpc>
              <a:spcBef>
                <a:spcPts val="0"/>
              </a:spcBef>
              <a:spcAft>
                <a:spcPts val="0"/>
              </a:spcAft>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26 African-American women participated </a:t>
            </a:r>
            <a:r>
              <a:rPr lang="en-US" sz="2800" dirty="0">
                <a:latin typeface="Red Hat Display" panose="02010303040201060303" pitchFamily="2" charset="0"/>
                <a:ea typeface="Red Hat Display" panose="02010303040201060303" pitchFamily="2" charset="0"/>
                <a:cs typeface="Red Hat Display" panose="02010303040201060303" pitchFamily="2" charset="0"/>
              </a:rPr>
              <a:t>in</a:t>
            </a: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 1 of 4 focus groups</a:t>
            </a:r>
          </a:p>
          <a:p>
            <a:pPr marL="342900" marR="0" lvl="0" indent="-342900">
              <a:lnSpc>
                <a:spcPct val="107000"/>
              </a:lnSpc>
              <a:spcBef>
                <a:spcPts val="0"/>
              </a:spcBef>
              <a:spcAft>
                <a:spcPts val="0"/>
              </a:spcAft>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Ranged in age from 49-70 years old (mean 58)</a:t>
            </a:r>
          </a:p>
          <a:p>
            <a:pPr marL="342900" marR="0" lvl="0" indent="-342900">
              <a:lnSpc>
                <a:spcPct val="107000"/>
              </a:lnSpc>
              <a:spcBef>
                <a:spcPts val="0"/>
              </a:spcBef>
              <a:spcAft>
                <a:spcPts val="0"/>
              </a:spcAft>
              <a:buFont typeface="Arial" panose="020B0604020202020204" pitchFamily="34" charset="0"/>
              <a:buChar char="•"/>
            </a:pPr>
            <a:r>
              <a:rPr lang="en-US" sz="2800" dirty="0">
                <a:latin typeface="Red Hat Display" panose="02010303040201060303" pitchFamily="2" charset="0"/>
                <a:ea typeface="Red Hat Display" panose="02010303040201060303" pitchFamily="2" charset="0"/>
                <a:cs typeface="Red Hat Display" panose="02010303040201060303" pitchFamily="2" charset="0"/>
              </a:rPr>
              <a:t>23 of the 26 lived in WI, others in OH, NC, SC</a:t>
            </a:r>
            <a:endParaRPr lang="en-US" sz="2800" dirty="0">
              <a:effectLst/>
              <a:latin typeface="Red Hat Display" panose="02010303040201060303" pitchFamily="2" charset="0"/>
              <a:ea typeface="Red Hat Display" panose="02010303040201060303" pitchFamily="2" charset="0"/>
              <a:cs typeface="Red Hat Display" panose="02010303040201060303" pitchFamily="2" charset="0"/>
            </a:endParaRPr>
          </a:p>
          <a:p>
            <a:pPr marL="342900" marR="0" lvl="0" indent="-342900">
              <a:lnSpc>
                <a:spcPct val="107000"/>
              </a:lnSpc>
              <a:spcBef>
                <a:spcPts val="0"/>
              </a:spcBef>
              <a:spcAft>
                <a:spcPts val="0"/>
              </a:spcAft>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Weekday, evening groups, held online via Zoom </a:t>
            </a:r>
          </a:p>
          <a:p>
            <a:pPr marL="342900" marR="0" lvl="0" indent="-342900">
              <a:lnSpc>
                <a:spcPct val="107000"/>
              </a:lnSpc>
              <a:spcBef>
                <a:spcPts val="0"/>
              </a:spcBef>
              <a:spcAft>
                <a:spcPts val="0"/>
              </a:spcAft>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Conducted between July 2022 and January 2023</a:t>
            </a:r>
          </a:p>
          <a:p>
            <a:pPr marL="342900" marR="0" lvl="0" indent="-342900">
              <a:lnSpc>
                <a:spcPct val="107000"/>
              </a:lnSpc>
              <a:spcBef>
                <a:spcPts val="0"/>
              </a:spcBef>
              <a:spcAft>
                <a:spcPts val="800"/>
              </a:spcAft>
              <a:buFont typeface="Arial" panose="020B0604020202020204" pitchFamily="34" charset="0"/>
              <a:buChar char="•"/>
            </a:pPr>
            <a:r>
              <a:rPr lang="en-US" sz="2800" dirty="0">
                <a:effectLst/>
                <a:latin typeface="Red Hat Display" panose="02010303040201060303" pitchFamily="2" charset="0"/>
                <a:ea typeface="Red Hat Display" panose="02010303040201060303" pitchFamily="2" charset="0"/>
                <a:cs typeface="Red Hat Display" panose="02010303040201060303" pitchFamily="2" charset="0"/>
              </a:rPr>
              <a:t>$100 compensation for participating in focus group</a:t>
            </a:r>
          </a:p>
        </p:txBody>
      </p:sp>
    </p:spTree>
    <p:extLst>
      <p:ext uri="{BB962C8B-B14F-4D97-AF65-F5344CB8AC3E}">
        <p14:creationId xmlns:p14="http://schemas.microsoft.com/office/powerpoint/2010/main" val="2398910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73930110"/>
              </p:ext>
            </p:extLst>
          </p:nvPr>
        </p:nvGraphicFramePr>
        <p:xfrm>
          <a:off x="266700" y="1608129"/>
          <a:ext cx="8496300" cy="4480560"/>
        </p:xfrm>
        <a:graphic>
          <a:graphicData uri="http://schemas.openxmlformats.org/drawingml/2006/table">
            <a:tbl>
              <a:tblPr firstRow="1" bandRow="1">
                <a:tableStyleId>{5C22544A-7EE6-4342-B048-85BDC9FD1C3A}</a:tableStyleId>
              </a:tblPr>
              <a:tblGrid>
                <a:gridCol w="3477986">
                  <a:extLst>
                    <a:ext uri="{9D8B030D-6E8A-4147-A177-3AD203B41FA5}">
                      <a16:colId xmlns:a16="http://schemas.microsoft.com/office/drawing/2014/main" val="24068479"/>
                    </a:ext>
                  </a:extLst>
                </a:gridCol>
                <a:gridCol w="5018314">
                  <a:extLst>
                    <a:ext uri="{9D8B030D-6E8A-4147-A177-3AD203B41FA5}">
                      <a16:colId xmlns:a16="http://schemas.microsoft.com/office/drawing/2014/main" val="1277212240"/>
                    </a:ext>
                  </a:extLst>
                </a:gridCol>
              </a:tblGrid>
              <a:tr h="370840">
                <a:tc>
                  <a:txBody>
                    <a:bodyPr/>
                    <a:lstStyle/>
                    <a:p>
                      <a:r>
                        <a:rPr lang="en-US" sz="2400" dirty="0">
                          <a:latin typeface="HelveticaNeueLT Std Bold"/>
                        </a:rPr>
                        <a:t>Source of information</a:t>
                      </a:r>
                    </a:p>
                  </a:txBody>
                  <a:tcPr/>
                </a:tc>
                <a:tc>
                  <a:txBody>
                    <a:bodyPr/>
                    <a:lstStyle/>
                    <a:p>
                      <a:pPr algn="ctr"/>
                      <a:r>
                        <a:rPr lang="en-US" sz="2400" dirty="0">
                          <a:latin typeface="HelveticaNeueLT Std Bold"/>
                        </a:rPr>
                        <a:t>Notes</a:t>
                      </a:r>
                    </a:p>
                  </a:txBody>
                  <a:tcPr/>
                </a:tc>
                <a:extLst>
                  <a:ext uri="{0D108BD9-81ED-4DB2-BD59-A6C34878D82A}">
                    <a16:rowId xmlns:a16="http://schemas.microsoft.com/office/drawing/2014/main" val="2943804759"/>
                  </a:ext>
                </a:extLst>
              </a:tr>
              <a:tr h="370840">
                <a:tc>
                  <a:txBody>
                    <a:bodyPr/>
                    <a:lstStyle/>
                    <a:p>
                      <a:r>
                        <a:rPr lang="en-US" sz="2400" dirty="0">
                          <a:latin typeface="HelveticaNeueLT Std Bold"/>
                        </a:rPr>
                        <a:t>Family</a:t>
                      </a:r>
                    </a:p>
                  </a:txBody>
                  <a:tcPr/>
                </a:tc>
                <a:tc>
                  <a:txBody>
                    <a:bodyPr/>
                    <a:lstStyle/>
                    <a:p>
                      <a:r>
                        <a:rPr lang="en-US" sz="2400" dirty="0">
                          <a:latin typeface="HelveticaNeueLT Std Bold"/>
                        </a:rPr>
                        <a:t>Women</a:t>
                      </a:r>
                      <a:r>
                        <a:rPr lang="en-US" sz="2400" baseline="0" dirty="0">
                          <a:latin typeface="HelveticaNeueLT Std Bold"/>
                        </a:rPr>
                        <a:t> observing experiences of their mothers and other family members</a:t>
                      </a:r>
                      <a:endParaRPr lang="en-US" sz="2400" dirty="0">
                        <a:latin typeface="HelveticaNeueLT Std Bold"/>
                      </a:endParaRPr>
                    </a:p>
                  </a:txBody>
                  <a:tcPr/>
                </a:tc>
                <a:extLst>
                  <a:ext uri="{0D108BD9-81ED-4DB2-BD59-A6C34878D82A}">
                    <a16:rowId xmlns:a16="http://schemas.microsoft.com/office/drawing/2014/main" val="1629447723"/>
                  </a:ext>
                </a:extLst>
              </a:tr>
              <a:tr h="370840">
                <a:tc>
                  <a:txBody>
                    <a:bodyPr/>
                    <a:lstStyle/>
                    <a:p>
                      <a:r>
                        <a:rPr lang="en-US" sz="2400" dirty="0">
                          <a:latin typeface="HelveticaNeueLT Std Bold"/>
                        </a:rPr>
                        <a:t>Health care provider</a:t>
                      </a:r>
                    </a:p>
                  </a:txBody>
                  <a:tcPr/>
                </a:tc>
                <a:tc>
                  <a:txBody>
                    <a:bodyPr/>
                    <a:lstStyle/>
                    <a:p>
                      <a:r>
                        <a:rPr lang="en-US" sz="2400" dirty="0">
                          <a:latin typeface="HelveticaNeueLT Std Bold"/>
                        </a:rPr>
                        <a:t>A variety of experiences reported</a:t>
                      </a:r>
                    </a:p>
                  </a:txBody>
                  <a:tcPr/>
                </a:tc>
                <a:extLst>
                  <a:ext uri="{0D108BD9-81ED-4DB2-BD59-A6C34878D82A}">
                    <a16:rowId xmlns:a16="http://schemas.microsoft.com/office/drawing/2014/main" val="2332722727"/>
                  </a:ext>
                </a:extLst>
              </a:tr>
              <a:tr h="370840">
                <a:tc>
                  <a:txBody>
                    <a:bodyPr/>
                    <a:lstStyle/>
                    <a:p>
                      <a:r>
                        <a:rPr lang="en-US" sz="2400" dirty="0">
                          <a:latin typeface="HelveticaNeueLT Std Bold"/>
                        </a:rPr>
                        <a:t>Internet</a:t>
                      </a:r>
                    </a:p>
                  </a:txBody>
                  <a:tcPr/>
                </a:tc>
                <a:tc>
                  <a:txBody>
                    <a:bodyPr/>
                    <a:lstStyle/>
                    <a:p>
                      <a:r>
                        <a:rPr lang="en-US" sz="2400" dirty="0">
                          <a:highlight>
                            <a:srgbClr val="FFFF00"/>
                          </a:highlight>
                          <a:latin typeface="HelveticaNeueLT Std Bold"/>
                        </a:rPr>
                        <a:t>From Alice – I would take out Internet, quotes were non-specific </a:t>
                      </a:r>
                    </a:p>
                  </a:txBody>
                  <a:tcPr/>
                </a:tc>
                <a:extLst>
                  <a:ext uri="{0D108BD9-81ED-4DB2-BD59-A6C34878D82A}">
                    <a16:rowId xmlns:a16="http://schemas.microsoft.com/office/drawing/2014/main" val="1544205898"/>
                  </a:ext>
                </a:extLst>
              </a:tr>
              <a:tr h="370840">
                <a:tc>
                  <a:txBody>
                    <a:bodyPr/>
                    <a:lstStyle/>
                    <a:p>
                      <a:r>
                        <a:rPr lang="en-US" sz="2400" dirty="0">
                          <a:latin typeface="HelveticaNeueLT Std Bold"/>
                        </a:rPr>
                        <a:t>Social networks</a:t>
                      </a:r>
                    </a:p>
                  </a:txBody>
                  <a:tcPr/>
                </a:tc>
                <a:tc>
                  <a:txBody>
                    <a:bodyPr/>
                    <a:lstStyle/>
                    <a:p>
                      <a:r>
                        <a:rPr lang="en-US" sz="2400" dirty="0">
                          <a:latin typeface="HelveticaNeueLT Std Bold"/>
                        </a:rPr>
                        <a:t>Learned from friends &amp; acquaintances by asking, observing other women, and listening to their stories</a:t>
                      </a:r>
                    </a:p>
                  </a:txBody>
                  <a:tcPr/>
                </a:tc>
                <a:extLst>
                  <a:ext uri="{0D108BD9-81ED-4DB2-BD59-A6C34878D82A}">
                    <a16:rowId xmlns:a16="http://schemas.microsoft.com/office/drawing/2014/main" val="3912120222"/>
                  </a:ext>
                </a:extLst>
              </a:tr>
            </a:tbl>
          </a:graphicData>
        </a:graphic>
      </p:graphicFrame>
      <p:sp>
        <p:nvSpPr>
          <p:cNvPr id="4" name="Title 3">
            <a:extLst>
              <a:ext uri="{FF2B5EF4-FFF2-40B4-BE49-F238E27FC236}">
                <a16:creationId xmlns:a16="http://schemas.microsoft.com/office/drawing/2014/main" id="{D6512D88-DE24-25AA-6CCF-0F44DD89068C}"/>
              </a:ext>
            </a:extLst>
          </p:cNvPr>
          <p:cNvSpPr>
            <a:spLocks noGrp="1"/>
          </p:cNvSpPr>
          <p:nvPr>
            <p:ph type="title"/>
          </p:nvPr>
        </p:nvSpPr>
        <p:spPr/>
        <p:txBody>
          <a:bodyPr/>
          <a:lstStyle/>
          <a:p>
            <a:r>
              <a:rPr lang="en-US" b="1" dirty="0">
                <a:solidFill>
                  <a:schemeClr val="accent6"/>
                </a:solidFill>
              </a:rPr>
              <a:t>Sources of Information</a:t>
            </a:r>
          </a:p>
        </p:txBody>
      </p:sp>
    </p:spTree>
    <p:extLst>
      <p:ext uri="{BB962C8B-B14F-4D97-AF65-F5344CB8AC3E}">
        <p14:creationId xmlns:p14="http://schemas.microsoft.com/office/powerpoint/2010/main" val="95750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17E5C-69AC-3CFF-990F-36A315695133}"/>
              </a:ext>
            </a:extLst>
          </p:cNvPr>
          <p:cNvSpPr>
            <a:spLocks noGrp="1"/>
          </p:cNvSpPr>
          <p:nvPr>
            <p:ph type="title"/>
          </p:nvPr>
        </p:nvSpPr>
        <p:spPr>
          <a:xfrm>
            <a:off x="446781" y="643115"/>
            <a:ext cx="6356789" cy="1195959"/>
          </a:xfrm>
        </p:spPr>
        <p:txBody>
          <a:bodyPr>
            <a:noAutofit/>
          </a:bodyPr>
          <a:lstStyle/>
          <a:p>
            <a:r>
              <a:rPr lang="en-US" b="1" dirty="0">
                <a:solidFill>
                  <a:schemeClr val="accent6"/>
                </a:solidFill>
              </a:rPr>
              <a:t>Dissatisfaction with information given by clinician</a:t>
            </a:r>
          </a:p>
        </p:txBody>
      </p:sp>
      <p:sp>
        <p:nvSpPr>
          <p:cNvPr id="3" name="Content Placeholder 2">
            <a:extLst>
              <a:ext uri="{FF2B5EF4-FFF2-40B4-BE49-F238E27FC236}">
                <a16:creationId xmlns:a16="http://schemas.microsoft.com/office/drawing/2014/main" id="{01B9B30E-8AA8-64C8-9655-DB2EA0203B51}"/>
              </a:ext>
            </a:extLst>
          </p:cNvPr>
          <p:cNvSpPr>
            <a:spLocks noGrp="1"/>
          </p:cNvSpPr>
          <p:nvPr>
            <p:ph idx="1"/>
          </p:nvPr>
        </p:nvSpPr>
        <p:spPr>
          <a:xfrm>
            <a:off x="446782" y="1904160"/>
            <a:ext cx="7990114" cy="1228728"/>
          </a:xfrm>
        </p:spPr>
        <p:txBody>
          <a:bodyPr anchor="t" anchorCtr="0">
            <a:noAutofit/>
          </a:bodyPr>
          <a:lstStyle/>
          <a:p>
            <a:pPr marL="0" indent="0">
              <a:buNone/>
            </a:pPr>
            <a:r>
              <a:rPr lang="en-US" b="1" dirty="0">
                <a:solidFill>
                  <a:srgbClr val="000000"/>
                </a:solidFill>
                <a:latin typeface="Red Hat Display" panose="02010303040201060303"/>
              </a:rPr>
              <a:t>Clinicians did not offer information about menopause unless the woman complained of symptoms</a:t>
            </a:r>
            <a:endParaRPr lang="en-US" b="1" i="0" dirty="0">
              <a:solidFill>
                <a:srgbClr val="000000"/>
              </a:solidFill>
              <a:effectLst/>
              <a:latin typeface="Red Hat Display" panose="02010303040201060303"/>
            </a:endParaRPr>
          </a:p>
        </p:txBody>
      </p:sp>
      <p:sp>
        <p:nvSpPr>
          <p:cNvPr id="5" name="TextBox 4">
            <a:extLst>
              <a:ext uri="{FF2B5EF4-FFF2-40B4-BE49-F238E27FC236}">
                <a16:creationId xmlns:a16="http://schemas.microsoft.com/office/drawing/2014/main" id="{C4027F9C-40FB-7C07-D895-76EC36312B89}"/>
              </a:ext>
            </a:extLst>
          </p:cNvPr>
          <p:cNvSpPr txBox="1"/>
          <p:nvPr/>
        </p:nvSpPr>
        <p:spPr>
          <a:xfrm>
            <a:off x="446782" y="2819172"/>
            <a:ext cx="8153400" cy="4708981"/>
          </a:xfrm>
          <a:prstGeom prst="rect">
            <a:avLst/>
          </a:prstGeom>
          <a:noFill/>
        </p:spPr>
        <p:txBody>
          <a:bodyPr wrap="square">
            <a:spAutoFit/>
          </a:bodyPr>
          <a:lstStyle/>
          <a:p>
            <a:r>
              <a:rPr lang="en-US" sz="20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rPr>
              <a:t>“It was very uncomfortable with the doctor because I had to bring it up, and it was just kind of dismissive”</a:t>
            </a:r>
          </a:p>
          <a:p>
            <a:endParaRPr lang="en-US" sz="20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endParaRPr>
          </a:p>
          <a:p>
            <a:r>
              <a:rPr lang="en-US" sz="2000" i="1" dirty="0">
                <a:solidFill>
                  <a:schemeClr val="accent6"/>
                </a:solidFill>
                <a:effectLst/>
                <a:latin typeface="Red Hat Display" panose="02010303040201060303"/>
                <a:ea typeface="Calibri" panose="020F0502020204030204" pitchFamily="34" charset="0"/>
                <a:cs typeface="Times New Roman" panose="02020603050405020304" pitchFamily="18" charset="0"/>
              </a:rPr>
              <a:t>“So I would say my primary provider was never part of a discussion.  It only came up when I brought it up, and it was because of the symptoms I was having.  But there was never a discussion about it.”</a:t>
            </a:r>
          </a:p>
          <a:p>
            <a:endParaRPr lang="en-US" sz="2000" i="1" dirty="0">
              <a:solidFill>
                <a:schemeClr val="accent6"/>
              </a:solidFill>
              <a:latin typeface="Red Hat Display" panose="02010303040201060303"/>
              <a:ea typeface="Calibri" panose="020F0502020204030204" pitchFamily="34" charset="0"/>
              <a:cs typeface="Times New Roman" panose="02020603050405020304" pitchFamily="18" charset="0"/>
            </a:endParaRPr>
          </a:p>
          <a:p>
            <a:r>
              <a:rPr lang="en-US" sz="2000" i="1" dirty="0">
                <a:solidFill>
                  <a:schemeClr val="accent6"/>
                </a:solidFill>
                <a:effectLst/>
                <a:latin typeface="Red Hat Display" panose="02010303040201060303"/>
                <a:ea typeface="Calibri" panose="020F0502020204030204" pitchFamily="34" charset="0"/>
                <a:cs typeface="Times New Roman" panose="02020603050405020304" pitchFamily="18" charset="0"/>
              </a:rPr>
              <a:t>“I don’t think that she’s ever really talked about menopause, even though I think that she is an excellent doctor.”</a:t>
            </a:r>
          </a:p>
          <a:p>
            <a:endParaRPr lang="en-US" sz="2000" i="1" dirty="0">
              <a:solidFill>
                <a:schemeClr val="accent6"/>
              </a:solidFill>
              <a:latin typeface="Red Hat Display" panose="02010303040201060303"/>
              <a:ea typeface="Red Hat Display" panose="02010303040201060303" pitchFamily="2" charset="0"/>
              <a:cs typeface="Times New Roman" panose="02020603050405020304" pitchFamily="18" charset="0"/>
            </a:endParaRPr>
          </a:p>
          <a:p>
            <a:r>
              <a:rPr lang="en-US" sz="2000" i="1" dirty="0">
                <a:solidFill>
                  <a:schemeClr val="accent6"/>
                </a:solidFill>
                <a:latin typeface="Red Hat Display" panose="02010303040201060303"/>
                <a:ea typeface="Red Hat Display" panose="02010303040201060303" pitchFamily="2" charset="0"/>
                <a:cs typeface="Red Hat Display" panose="02010303040201060303" pitchFamily="2" charset="0"/>
              </a:rPr>
              <a:t> “I would have to say I did not get any information from my doctor.  I actually googled and talked to friends first and had to bring the subject up to my doctor.”</a:t>
            </a:r>
          </a:p>
          <a:p>
            <a:endParaRPr lang="en-US" sz="20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endParaRPr>
          </a:p>
          <a:p>
            <a:endParaRPr lang="en-US" sz="20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endParaRPr>
          </a:p>
        </p:txBody>
      </p:sp>
    </p:spTree>
    <p:extLst>
      <p:ext uri="{BB962C8B-B14F-4D97-AF65-F5344CB8AC3E}">
        <p14:creationId xmlns:p14="http://schemas.microsoft.com/office/powerpoint/2010/main" val="2508696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17E5C-69AC-3CFF-990F-36A315695133}"/>
              </a:ext>
            </a:extLst>
          </p:cNvPr>
          <p:cNvSpPr>
            <a:spLocks noGrp="1"/>
          </p:cNvSpPr>
          <p:nvPr>
            <p:ph type="title"/>
          </p:nvPr>
        </p:nvSpPr>
        <p:spPr>
          <a:xfrm>
            <a:off x="486227" y="592817"/>
            <a:ext cx="6404429" cy="1117582"/>
          </a:xfrm>
        </p:spPr>
        <p:txBody>
          <a:bodyPr>
            <a:noAutofit/>
          </a:bodyPr>
          <a:lstStyle/>
          <a:p>
            <a:r>
              <a:rPr lang="en-US" b="1" dirty="0">
                <a:solidFill>
                  <a:schemeClr val="accent6"/>
                </a:solidFill>
              </a:rPr>
              <a:t>Dissatisfaction with information given by clinician</a:t>
            </a:r>
          </a:p>
        </p:txBody>
      </p:sp>
      <p:sp>
        <p:nvSpPr>
          <p:cNvPr id="3" name="Content Placeholder 2">
            <a:extLst>
              <a:ext uri="{FF2B5EF4-FFF2-40B4-BE49-F238E27FC236}">
                <a16:creationId xmlns:a16="http://schemas.microsoft.com/office/drawing/2014/main" id="{01B9B30E-8AA8-64C8-9655-DB2EA0203B51}"/>
              </a:ext>
            </a:extLst>
          </p:cNvPr>
          <p:cNvSpPr>
            <a:spLocks noGrp="1"/>
          </p:cNvSpPr>
          <p:nvPr>
            <p:ph idx="1"/>
          </p:nvPr>
        </p:nvSpPr>
        <p:spPr>
          <a:xfrm>
            <a:off x="486227" y="1786599"/>
            <a:ext cx="8320316" cy="1248580"/>
          </a:xfrm>
        </p:spPr>
        <p:txBody>
          <a:bodyPr anchor="t" anchorCtr="0">
            <a:noAutofit/>
          </a:bodyPr>
          <a:lstStyle/>
          <a:p>
            <a:pPr marL="0" indent="0">
              <a:buNone/>
            </a:pPr>
            <a:r>
              <a:rPr lang="en-US" b="1" i="0" dirty="0">
                <a:solidFill>
                  <a:srgbClr val="000000"/>
                </a:solidFill>
                <a:effectLst/>
                <a:latin typeface="Red Hat Display" panose="02010303040201060303"/>
              </a:rPr>
              <a:t>Participants expressed unmet expectations for physicians to share information about menopause, leading to dissatisfaction </a:t>
            </a:r>
          </a:p>
        </p:txBody>
      </p:sp>
      <p:sp>
        <p:nvSpPr>
          <p:cNvPr id="5" name="TextBox 4">
            <a:extLst>
              <a:ext uri="{FF2B5EF4-FFF2-40B4-BE49-F238E27FC236}">
                <a16:creationId xmlns:a16="http://schemas.microsoft.com/office/drawing/2014/main" id="{A50EEB59-66F4-F47A-890A-BE8B0C8C3752}"/>
              </a:ext>
            </a:extLst>
          </p:cNvPr>
          <p:cNvSpPr txBox="1"/>
          <p:nvPr/>
        </p:nvSpPr>
        <p:spPr>
          <a:xfrm>
            <a:off x="486227" y="2633380"/>
            <a:ext cx="8320316" cy="3785652"/>
          </a:xfrm>
          <a:prstGeom prst="rect">
            <a:avLst/>
          </a:prstGeom>
          <a:noFill/>
        </p:spPr>
        <p:txBody>
          <a:bodyPr wrap="square">
            <a:spAutoFit/>
          </a:bodyPr>
          <a:lstStyle/>
          <a:p>
            <a:r>
              <a:rPr lang="en-US" sz="24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rPr>
              <a:t>“She just right away, I'll get you the brochure, and that's it…I felt ignored.  I felt like that piece that I was asking for, she ignored.”</a:t>
            </a:r>
          </a:p>
          <a:p>
            <a:endParaRPr lang="en-US" sz="24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endParaRPr>
          </a:p>
          <a:p>
            <a:r>
              <a:rPr lang="en-US" sz="24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rPr>
              <a:t>“I think it would really be helpful for doctors to ask, especially when women start getting around their 30s, I mean, late 30s, 40s, and 50s, you know, to start providing information”</a:t>
            </a:r>
          </a:p>
          <a:p>
            <a:endParaRPr lang="en-US" sz="24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endParaRPr>
          </a:p>
          <a:p>
            <a:r>
              <a:rPr lang="en-US" sz="2400" i="1" dirty="0">
                <a:solidFill>
                  <a:schemeClr val="accent6"/>
                </a:solidFill>
                <a:latin typeface="Red Hat Display" panose="02010303040201060303" pitchFamily="2" charset="0"/>
                <a:ea typeface="Red Hat Display" panose="02010303040201060303" pitchFamily="2" charset="0"/>
                <a:cs typeface="Red Hat Display" panose="02010303040201060303" pitchFamily="2" charset="0"/>
              </a:rPr>
              <a:t>“I think it's important that doctors make women aware of menopause as early as possible.  Because women in the workplace may be going through changes that affect their jobs”</a:t>
            </a:r>
          </a:p>
        </p:txBody>
      </p:sp>
    </p:spTree>
    <p:extLst>
      <p:ext uri="{BB962C8B-B14F-4D97-AF65-F5344CB8AC3E}">
        <p14:creationId xmlns:p14="http://schemas.microsoft.com/office/powerpoint/2010/main" val="1448017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ffective Ways to Get Relief from the 34 Symptoms of Menopause">
            <a:extLst>
              <a:ext uri="{FF2B5EF4-FFF2-40B4-BE49-F238E27FC236}">
                <a16:creationId xmlns:a16="http://schemas.microsoft.com/office/drawing/2014/main" id="{05DF7C46-40B9-B1E2-6B77-73FC7148F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2984" y="2100898"/>
            <a:ext cx="4662435" cy="20001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576B673-17A5-F995-8A59-3AE05471D9CA}"/>
              </a:ext>
            </a:extLst>
          </p:cNvPr>
          <p:cNvSpPr txBox="1"/>
          <p:nvPr/>
        </p:nvSpPr>
        <p:spPr>
          <a:xfrm>
            <a:off x="341645" y="1577480"/>
            <a:ext cx="3991339" cy="3046988"/>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rgbClr val="000000"/>
                </a:solidFill>
                <a:effectLst/>
                <a:latin typeface="Red Hat Display" panose="02010303040201060303" pitchFamily="2" charset="0"/>
                <a:ea typeface="Red Hat Display" panose="02010303040201060303" pitchFamily="2" charset="0"/>
                <a:cs typeface="Red Hat Display" panose="02010303040201060303" pitchFamily="2" charset="0"/>
              </a:rPr>
              <a:t>Vasomotor symptoms (77%) and sleep disturbance (69%) were reported the most commonly</a:t>
            </a:r>
          </a:p>
          <a:p>
            <a:endParaRPr lang="en-US" sz="2400" b="0" i="0" dirty="0">
              <a:solidFill>
                <a:srgbClr val="000000"/>
              </a:solidFill>
              <a:effectLst/>
              <a:latin typeface="Red Hat Display" panose="02010303040201060303" pitchFamily="2" charset="0"/>
              <a:ea typeface="Red Hat Display" panose="02010303040201060303" pitchFamily="2" charset="0"/>
              <a:cs typeface="Red Hat Display" panose="02010303040201060303" pitchFamily="2" charset="0"/>
            </a:endParaRPr>
          </a:p>
          <a:p>
            <a:pPr marL="285750" indent="-285750">
              <a:buFont typeface="Arial" panose="020B0604020202020204" pitchFamily="34" charset="0"/>
              <a:buChar char="•"/>
            </a:pPr>
            <a:r>
              <a:rPr lang="en-US" sz="2400" b="0" i="0" dirty="0">
                <a:solidFill>
                  <a:srgbClr val="000000"/>
                </a:solidFill>
                <a:effectLst/>
                <a:latin typeface="Red Hat Display" panose="02010303040201060303" pitchFamily="2" charset="0"/>
                <a:ea typeface="Red Hat Display" panose="02010303040201060303" pitchFamily="2" charset="0"/>
                <a:cs typeface="Red Hat Display" panose="02010303040201060303" pitchFamily="2" charset="0"/>
              </a:rPr>
              <a:t> </a:t>
            </a:r>
            <a:r>
              <a:rPr lang="en-US" sz="2400" dirty="0">
                <a:solidFill>
                  <a:srgbClr val="000000"/>
                </a:solidFill>
                <a:latin typeface="Red Hat Display" panose="02010303040201060303" pitchFamily="2" charset="0"/>
                <a:ea typeface="Red Hat Display" panose="02010303040201060303" pitchFamily="2" charset="0"/>
                <a:cs typeface="Red Hat Display" panose="02010303040201060303" pitchFamily="2" charset="0"/>
              </a:rPr>
              <a:t>Memory issues and mood instability were also common</a:t>
            </a:r>
            <a:endParaRPr lang="en-US" sz="2400" dirty="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3" name="TextBox 2"/>
          <p:cNvSpPr txBox="1"/>
          <p:nvPr/>
        </p:nvSpPr>
        <p:spPr>
          <a:xfrm>
            <a:off x="472184" y="6002893"/>
            <a:ext cx="4834095" cy="369332"/>
          </a:xfrm>
          <a:prstGeom prst="rect">
            <a:avLst/>
          </a:prstGeom>
          <a:noFill/>
        </p:spPr>
        <p:txBody>
          <a:bodyPr wrap="square" rtlCol="0">
            <a:spAutoFit/>
          </a:bodyPr>
          <a:lstStyle/>
          <a:p>
            <a:r>
              <a:rPr lang="en-US" dirty="0"/>
              <a:t>*Data from anonymous online survey (N=26)</a:t>
            </a:r>
          </a:p>
        </p:txBody>
      </p:sp>
      <p:sp>
        <p:nvSpPr>
          <p:cNvPr id="5" name="Title 4">
            <a:extLst>
              <a:ext uri="{FF2B5EF4-FFF2-40B4-BE49-F238E27FC236}">
                <a16:creationId xmlns:a16="http://schemas.microsoft.com/office/drawing/2014/main" id="{BEA01C32-B070-EDF1-D228-02B759BF24F1}"/>
              </a:ext>
            </a:extLst>
          </p:cNvPr>
          <p:cNvSpPr>
            <a:spLocks noGrp="1"/>
          </p:cNvSpPr>
          <p:nvPr>
            <p:ph type="title"/>
          </p:nvPr>
        </p:nvSpPr>
        <p:spPr/>
        <p:txBody>
          <a:bodyPr/>
          <a:lstStyle/>
          <a:p>
            <a:r>
              <a:rPr lang="en-US" b="1" dirty="0">
                <a:solidFill>
                  <a:schemeClr val="accent6"/>
                </a:solidFill>
              </a:rPr>
              <a:t>Symptom Reporting</a:t>
            </a:r>
          </a:p>
        </p:txBody>
      </p:sp>
    </p:spTree>
    <p:extLst>
      <p:ext uri="{BB962C8B-B14F-4D97-AF65-F5344CB8AC3E}">
        <p14:creationId xmlns:p14="http://schemas.microsoft.com/office/powerpoint/2010/main" val="4215731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6"/>
                </a:solidFill>
              </a:rPr>
              <a:t>Thank you</a:t>
            </a:r>
          </a:p>
        </p:txBody>
      </p:sp>
      <p:sp>
        <p:nvSpPr>
          <p:cNvPr id="7" name="Rectangle 6"/>
          <p:cNvSpPr/>
          <p:nvPr/>
        </p:nvSpPr>
        <p:spPr>
          <a:xfrm>
            <a:off x="87455" y="6425395"/>
            <a:ext cx="8959758" cy="310586"/>
          </a:xfrm>
          <a:prstGeom prst="rect">
            <a:avLst/>
          </a:prstGeom>
          <a:solidFill>
            <a:srgbClr val="8B00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96787" y="6526245"/>
            <a:ext cx="8969092" cy="553998"/>
          </a:xfrm>
          <a:prstGeom prst="rect">
            <a:avLst/>
          </a:prstGeom>
          <a:noFill/>
        </p:spPr>
        <p:txBody>
          <a:bodyPr wrap="square" rtlCol="0">
            <a:spAutoFit/>
          </a:bodyPr>
          <a:lstStyle/>
          <a:p>
            <a:pPr algn="ctr"/>
            <a:r>
              <a:rPr lang="de-DE" b="1" baseline="30000" dirty="0">
                <a:solidFill>
                  <a:schemeClr val="bg1"/>
                </a:solidFill>
                <a:latin typeface="Gill Sans"/>
                <a:cs typeface="Gill Sans"/>
              </a:rPr>
              <a:t>www.wren.wisc.edu</a:t>
            </a:r>
          </a:p>
          <a:p>
            <a:endParaRPr lang="en-US" dirty="0">
              <a:solidFill>
                <a:srgbClr val="B20905"/>
              </a:solidFill>
            </a:endParaRPr>
          </a:p>
        </p:txBody>
      </p:sp>
      <p:grpSp>
        <p:nvGrpSpPr>
          <p:cNvPr id="15" name="Group 14">
            <a:extLst>
              <a:ext uri="{FF2B5EF4-FFF2-40B4-BE49-F238E27FC236}">
                <a16:creationId xmlns:a16="http://schemas.microsoft.com/office/drawing/2014/main" id="{DD8AAEDA-4CCB-A89E-FFB1-655FE2701AFB}"/>
              </a:ext>
            </a:extLst>
          </p:cNvPr>
          <p:cNvGrpSpPr/>
          <p:nvPr/>
        </p:nvGrpSpPr>
        <p:grpSpPr>
          <a:xfrm>
            <a:off x="2122339" y="4124904"/>
            <a:ext cx="5048465" cy="1702317"/>
            <a:chOff x="1404600" y="1731999"/>
            <a:chExt cx="5048465" cy="1702317"/>
          </a:xfrm>
        </p:grpSpPr>
        <p:pic>
          <p:nvPicPr>
            <p:cNvPr id="12" name="Picture 11" descr="A close-up of a person smiling&#10;&#10;Description automatically generated">
              <a:extLst>
                <a:ext uri="{FF2B5EF4-FFF2-40B4-BE49-F238E27FC236}">
                  <a16:creationId xmlns:a16="http://schemas.microsoft.com/office/drawing/2014/main" id="{C5CBDF17-6DBB-267F-B8C2-50487EA9EE9E}"/>
                </a:ext>
              </a:extLst>
            </p:cNvPr>
            <p:cNvPicPr>
              <a:picLocks noChangeAspect="1"/>
            </p:cNvPicPr>
            <p:nvPr/>
          </p:nvPicPr>
          <p:blipFill>
            <a:blip r:embed="rId2"/>
            <a:stretch>
              <a:fillRect/>
            </a:stretch>
          </p:blipFill>
          <p:spPr>
            <a:xfrm>
              <a:off x="4792868" y="1768802"/>
              <a:ext cx="1660197" cy="1660197"/>
            </a:xfrm>
            <a:prstGeom prst="rect">
              <a:avLst/>
            </a:prstGeom>
          </p:spPr>
        </p:pic>
        <p:pic>
          <p:nvPicPr>
            <p:cNvPr id="13" name="Picture 12" descr="A picture containing person, outdoor, person&#10;&#10;Description automatically generated">
              <a:extLst>
                <a:ext uri="{FF2B5EF4-FFF2-40B4-BE49-F238E27FC236}">
                  <a16:creationId xmlns:a16="http://schemas.microsoft.com/office/drawing/2014/main" id="{1408C04B-6853-374D-8226-256EB8B0F190}"/>
                </a:ext>
              </a:extLst>
            </p:cNvPr>
            <p:cNvPicPr>
              <a:picLocks noChangeAspect="1"/>
            </p:cNvPicPr>
            <p:nvPr/>
          </p:nvPicPr>
          <p:blipFill>
            <a:blip r:embed="rId3"/>
            <a:stretch>
              <a:fillRect/>
            </a:stretch>
          </p:blipFill>
          <p:spPr>
            <a:xfrm>
              <a:off x="1404600" y="1747027"/>
              <a:ext cx="1594289" cy="1687289"/>
            </a:xfrm>
            <a:prstGeom prst="rect">
              <a:avLst/>
            </a:prstGeom>
          </p:spPr>
        </p:pic>
        <p:pic>
          <p:nvPicPr>
            <p:cNvPr id="14" name="Picture 13" descr="A person smiling for the camera&#10;&#10;Description automatically generated with low confidence">
              <a:extLst>
                <a:ext uri="{FF2B5EF4-FFF2-40B4-BE49-F238E27FC236}">
                  <a16:creationId xmlns:a16="http://schemas.microsoft.com/office/drawing/2014/main" id="{8AF4DCAE-C65A-7D28-7D42-0FBB64EDDE95}"/>
                </a:ext>
              </a:extLst>
            </p:cNvPr>
            <p:cNvPicPr>
              <a:picLocks noChangeAspect="1"/>
            </p:cNvPicPr>
            <p:nvPr/>
          </p:nvPicPr>
          <p:blipFill>
            <a:blip r:embed="rId4"/>
            <a:stretch>
              <a:fillRect/>
            </a:stretch>
          </p:blipFill>
          <p:spPr>
            <a:xfrm>
              <a:off x="3308501" y="1731999"/>
              <a:ext cx="1206095" cy="1688534"/>
            </a:xfrm>
            <a:prstGeom prst="rect">
              <a:avLst/>
            </a:prstGeom>
          </p:spPr>
        </p:pic>
      </p:grpSp>
      <p:sp>
        <p:nvSpPr>
          <p:cNvPr id="16" name="TextBox 15">
            <a:extLst>
              <a:ext uri="{FF2B5EF4-FFF2-40B4-BE49-F238E27FC236}">
                <a16:creationId xmlns:a16="http://schemas.microsoft.com/office/drawing/2014/main" id="{9D0B6D91-35BB-77B9-36A3-E252CA007120}"/>
              </a:ext>
            </a:extLst>
          </p:cNvPr>
          <p:cNvSpPr txBox="1"/>
          <p:nvPr/>
        </p:nvSpPr>
        <p:spPr>
          <a:xfrm>
            <a:off x="762000" y="2248254"/>
            <a:ext cx="7491153" cy="954107"/>
          </a:xfrm>
          <a:prstGeom prst="rect">
            <a:avLst/>
          </a:prstGeom>
          <a:noFill/>
        </p:spPr>
        <p:txBody>
          <a:bodyPr wrap="none" rtlCol="0">
            <a:spAutoFit/>
          </a:bodyPr>
          <a:lstStyle/>
          <a:p>
            <a:r>
              <a:rPr lang="en-US" sz="2800" dirty="0">
                <a:latin typeface="Red Hat Display" panose="02010303040201060303" pitchFamily="2" charset="0"/>
                <a:ea typeface="Red Hat Display" panose="02010303040201060303" pitchFamily="2" charset="0"/>
                <a:cs typeface="Red Hat Display" panose="02010303040201060303" pitchFamily="2" charset="0"/>
              </a:rPr>
              <a:t>Future work will expand focus groups to more </a:t>
            </a:r>
          </a:p>
          <a:p>
            <a:r>
              <a:rPr lang="en-US" sz="2800" dirty="0">
                <a:latin typeface="Red Hat Display" panose="02010303040201060303" pitchFamily="2" charset="0"/>
                <a:ea typeface="Red Hat Display" panose="02010303040201060303" pitchFamily="2" charset="0"/>
                <a:cs typeface="Red Hat Display" panose="02010303040201060303" pitchFamily="2" charset="0"/>
              </a:rPr>
              <a:t>women in other sites. </a:t>
            </a:r>
          </a:p>
        </p:txBody>
      </p:sp>
    </p:spTree>
    <p:extLst>
      <p:ext uri="{BB962C8B-B14F-4D97-AF65-F5344CB8AC3E}">
        <p14:creationId xmlns:p14="http://schemas.microsoft.com/office/powerpoint/2010/main" val="29821607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REN_templates">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WREN_templates</Template>
  <TotalTime>6047</TotalTime>
  <Words>1105</Words>
  <Application>Microsoft Office PowerPoint</Application>
  <PresentationFormat>On-screen Show (4:3)</PresentationFormat>
  <Paragraphs>116</Paragraphs>
  <Slides>14</Slides>
  <Notes>4</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BlinkMacSystemFont</vt:lpstr>
      <vt:lpstr>Calibri</vt:lpstr>
      <vt:lpstr>Gill Sans</vt:lpstr>
      <vt:lpstr>Gill Sans SemiBold</vt:lpstr>
      <vt:lpstr>HelveticaNeueLT Std Bold</vt:lpstr>
      <vt:lpstr>Red Hat Display</vt:lpstr>
      <vt:lpstr>Red Hat Display SemiBold</vt:lpstr>
      <vt:lpstr>Times New Roman</vt:lpstr>
      <vt:lpstr>WREN_templates</vt:lpstr>
      <vt:lpstr>PowerPoint Presentation</vt:lpstr>
      <vt:lpstr>Background</vt:lpstr>
      <vt:lpstr>Study Aims</vt:lpstr>
      <vt:lpstr>Methodology</vt:lpstr>
      <vt:lpstr>Research Design</vt:lpstr>
      <vt:lpstr>PowerPoint Presentation</vt:lpstr>
      <vt:lpstr>PowerPoint Presentation</vt:lpstr>
      <vt:lpstr>Focus Groups and Participants</vt:lpstr>
      <vt:lpstr>Focus Groups and Participants</vt:lpstr>
      <vt:lpstr>Sources of Information</vt:lpstr>
      <vt:lpstr>Dissatisfaction with information given by clinician</vt:lpstr>
      <vt:lpstr>Dissatisfaction with information given by clinician</vt:lpstr>
      <vt:lpstr>Symptom Reporting</vt:lpstr>
      <vt:lpstr>Thank you</vt:lpstr>
    </vt:vector>
  </TitlesOfParts>
  <Company>UW Medical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Grossman</dc:creator>
  <cp:lastModifiedBy>Alice S. Yuroff</cp:lastModifiedBy>
  <cp:revision>33</cp:revision>
  <dcterms:created xsi:type="dcterms:W3CDTF">2015-12-14T17:16:46Z</dcterms:created>
  <dcterms:modified xsi:type="dcterms:W3CDTF">2023-05-18T13:57:42Z</dcterms:modified>
</cp:coreProperties>
</file>