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56" r:id="rId2"/>
  </p:sldIdLst>
  <p:sldSz cx="43891200" cy="32918400"/>
  <p:notesSz cx="9296400" cy="7010400"/>
  <p:defaultTex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egina Vidaver" initials="RV"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29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26" autoAdjust="0"/>
    <p:restoredTop sz="94133" autoAdjust="0"/>
  </p:normalViewPr>
  <p:slideViewPr>
    <p:cSldViewPr>
      <p:cViewPr>
        <p:scale>
          <a:sx n="28" d="100"/>
          <a:sy n="28" d="100"/>
        </p:scale>
        <p:origin x="-294" y="-72"/>
      </p:cViewPr>
      <p:guideLst>
        <p:guide orient="horz" pos="10368"/>
        <p:guide pos="1382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2400" dirty="0" smtClean="0"/>
              <a:t>Patient</a:t>
            </a:r>
            <a:r>
              <a:rPr lang="en-US" sz="2400" baseline="0" dirty="0" smtClean="0"/>
              <a:t> Participation in BCT</a:t>
            </a:r>
          </a:p>
          <a:p>
            <a:pPr>
              <a:defRPr/>
            </a:pPr>
            <a:r>
              <a:rPr lang="en-US" sz="2000" baseline="0" dirty="0" smtClean="0"/>
              <a:t>(max: 8)</a:t>
            </a:r>
            <a:endParaRPr lang="en-US" sz="2000" dirty="0"/>
          </a:p>
        </c:rich>
      </c:tx>
      <c:layout/>
      <c:overlay val="0"/>
    </c:title>
    <c:autoTitleDeleted val="0"/>
    <c:plotArea>
      <c:layout>
        <c:manualLayout>
          <c:layoutTarget val="inner"/>
          <c:xMode val="edge"/>
          <c:yMode val="edge"/>
          <c:x val="2.5328494968841403E-2"/>
          <c:y val="0.25242185635886422"/>
          <c:w val="0.92999204455051709"/>
          <c:h val="0.59651005162816184"/>
        </c:manualLayout>
      </c:layout>
      <c:barChart>
        <c:barDir val="col"/>
        <c:grouping val="clustered"/>
        <c:varyColors val="0"/>
        <c:ser>
          <c:idx val="0"/>
          <c:order val="0"/>
          <c:tx>
            <c:strRef>
              <c:f>Sheet1!$B$1</c:f>
              <c:strCache>
                <c:ptCount val="1"/>
                <c:pt idx="0">
                  <c:v>Patients</c:v>
                </c:pt>
              </c:strCache>
            </c:strRef>
          </c:tx>
          <c:spPr>
            <a:solidFill>
              <a:schemeClr val="accent2"/>
            </a:solidFill>
            <a:ln w="25400" cap="flat" cmpd="sng" algn="ctr">
              <a:solidFill>
                <a:schemeClr val="accent2"/>
              </a:solidFill>
              <a:prstDash val="solid"/>
            </a:ln>
            <a:effectLst/>
          </c:spPr>
          <c:invertIfNegative val="0"/>
          <c:cat>
            <c:strRef>
              <c:f>Sheet1!$A$2:$A$6</c:f>
              <c:strCache>
                <c:ptCount val="5"/>
                <c:pt idx="0">
                  <c:v>Kickoff</c:v>
                </c:pt>
                <c:pt idx="1">
                  <c:v>Call 1</c:v>
                </c:pt>
                <c:pt idx="2">
                  <c:v>Call 2</c:v>
                </c:pt>
                <c:pt idx="3">
                  <c:v>Call 3</c:v>
                </c:pt>
                <c:pt idx="4">
                  <c:v>Call 4</c:v>
                </c:pt>
              </c:strCache>
            </c:strRef>
          </c:cat>
          <c:val>
            <c:numRef>
              <c:f>Sheet1!$B$2:$B$6</c:f>
              <c:numCache>
                <c:formatCode>General</c:formatCode>
                <c:ptCount val="5"/>
                <c:pt idx="0">
                  <c:v>8</c:v>
                </c:pt>
                <c:pt idx="1">
                  <c:v>7</c:v>
                </c:pt>
                <c:pt idx="2">
                  <c:v>5</c:v>
                </c:pt>
                <c:pt idx="3">
                  <c:v>6</c:v>
                </c:pt>
                <c:pt idx="4">
                  <c:v>5</c:v>
                </c:pt>
              </c:numCache>
            </c:numRef>
          </c:val>
        </c:ser>
        <c:dLbls>
          <c:dLblPos val="outEnd"/>
          <c:showLegendKey val="0"/>
          <c:showVal val="1"/>
          <c:showCatName val="0"/>
          <c:showSerName val="0"/>
          <c:showPercent val="0"/>
          <c:showBubbleSize val="0"/>
        </c:dLbls>
        <c:gapWidth val="150"/>
        <c:axId val="45837696"/>
        <c:axId val="45843584"/>
      </c:barChart>
      <c:catAx>
        <c:axId val="45837696"/>
        <c:scaling>
          <c:orientation val="minMax"/>
        </c:scaling>
        <c:delete val="0"/>
        <c:axPos val="b"/>
        <c:majorTickMark val="out"/>
        <c:minorTickMark val="none"/>
        <c:tickLblPos val="nextTo"/>
        <c:crossAx val="45843584"/>
        <c:crosses val="autoZero"/>
        <c:auto val="1"/>
        <c:lblAlgn val="ctr"/>
        <c:lblOffset val="100"/>
        <c:noMultiLvlLbl val="0"/>
      </c:catAx>
      <c:valAx>
        <c:axId val="45843584"/>
        <c:scaling>
          <c:orientation val="minMax"/>
          <c:max val="8"/>
        </c:scaling>
        <c:delete val="1"/>
        <c:axPos val="l"/>
        <c:numFmt formatCode="General" sourceLinked="1"/>
        <c:majorTickMark val="out"/>
        <c:minorTickMark val="none"/>
        <c:tickLblPos val="nextTo"/>
        <c:crossAx val="45837696"/>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5CA7C3-1BDD-F946-9839-B2CBF699B211}" type="doc">
      <dgm:prSet loTypeId="urn:microsoft.com/office/officeart/2005/8/layout/radial3" loCatId="" qsTypeId="urn:microsoft.com/office/officeart/2005/8/quickstyle/3d2" qsCatId="3D" csTypeId="urn:microsoft.com/office/officeart/2005/8/colors/accent1_2" csCatId="accent1" phldr="1"/>
      <dgm:spPr/>
      <dgm:t>
        <a:bodyPr/>
        <a:lstStyle/>
        <a:p>
          <a:endParaRPr lang="en-US"/>
        </a:p>
      </dgm:t>
    </dgm:pt>
    <dgm:pt modelId="{39AA8A0D-0700-1347-A2D3-47EA70271C37}">
      <dgm:prSet phldrT="[Text]" custT="1"/>
      <dgm:spPr/>
      <dgm:t>
        <a:bodyPr/>
        <a:lstStyle/>
        <a:p>
          <a:r>
            <a:rPr lang="en-US" sz="4000" dirty="0"/>
            <a:t>Boot Camp Translation</a:t>
          </a:r>
        </a:p>
      </dgm:t>
    </dgm:pt>
    <dgm:pt modelId="{7BEDE686-6649-4049-AD58-9621BCBB856C}" type="parTrans" cxnId="{97DFEF93-6E86-1D4A-B7A1-021FCACEA376}">
      <dgm:prSet/>
      <dgm:spPr/>
      <dgm:t>
        <a:bodyPr/>
        <a:lstStyle/>
        <a:p>
          <a:endParaRPr lang="en-US"/>
        </a:p>
      </dgm:t>
    </dgm:pt>
    <dgm:pt modelId="{817BED40-98A8-7B4E-90E1-6A20CCA9994C}" type="sibTrans" cxnId="{97DFEF93-6E86-1D4A-B7A1-021FCACEA376}">
      <dgm:prSet/>
      <dgm:spPr/>
      <dgm:t>
        <a:bodyPr/>
        <a:lstStyle/>
        <a:p>
          <a:endParaRPr lang="en-US"/>
        </a:p>
      </dgm:t>
    </dgm:pt>
    <dgm:pt modelId="{4B130AED-C4C4-B949-84DE-0325A98579CD}">
      <dgm:prSet phldrT="[Text]" custT="1"/>
      <dgm:spPr>
        <a:solidFill>
          <a:srgbClr val="FFFF99"/>
        </a:solidFill>
      </dgm:spPr>
      <dgm:t>
        <a:bodyPr/>
        <a:lstStyle/>
        <a:p>
          <a:r>
            <a:rPr lang="en-US" sz="2400" b="1" dirty="0"/>
            <a:t>Clinic 1 </a:t>
          </a:r>
          <a:r>
            <a:rPr lang="en-US" sz="2400" b="1" dirty="0" smtClean="0"/>
            <a:t>Team</a:t>
          </a:r>
          <a:endParaRPr lang="en-US" sz="2400" b="1" dirty="0"/>
        </a:p>
      </dgm:t>
    </dgm:pt>
    <dgm:pt modelId="{E5217DC4-E0F2-FB49-B9E0-01E004E36019}" type="parTrans" cxnId="{D72F5DC2-7826-C945-A354-BD0520F5A5EA}">
      <dgm:prSet/>
      <dgm:spPr/>
      <dgm:t>
        <a:bodyPr/>
        <a:lstStyle/>
        <a:p>
          <a:endParaRPr lang="en-US"/>
        </a:p>
      </dgm:t>
    </dgm:pt>
    <dgm:pt modelId="{98601EAA-5571-9D4D-B784-DF69ECE29F2C}" type="sibTrans" cxnId="{D72F5DC2-7826-C945-A354-BD0520F5A5EA}">
      <dgm:prSet/>
      <dgm:spPr/>
      <dgm:t>
        <a:bodyPr/>
        <a:lstStyle/>
        <a:p>
          <a:endParaRPr lang="en-US"/>
        </a:p>
      </dgm:t>
    </dgm:pt>
    <dgm:pt modelId="{A6DEBFFD-6764-EE4F-A243-F32B3B320A79}">
      <dgm:prSet phldrT="[Text]" custT="1"/>
      <dgm:spPr>
        <a:solidFill>
          <a:schemeClr val="accent4">
            <a:lumMod val="40000"/>
            <a:lumOff val="60000"/>
          </a:schemeClr>
        </a:solidFill>
      </dgm:spPr>
      <dgm:t>
        <a:bodyPr/>
        <a:lstStyle/>
        <a:p>
          <a:r>
            <a:rPr lang="en-US" sz="2400" b="1" dirty="0"/>
            <a:t>Clinic 2 </a:t>
          </a:r>
          <a:r>
            <a:rPr lang="en-US" sz="2400" b="1" dirty="0" smtClean="0"/>
            <a:t>Team</a:t>
          </a:r>
          <a:endParaRPr lang="en-US" sz="2400" b="1" dirty="0"/>
        </a:p>
      </dgm:t>
    </dgm:pt>
    <dgm:pt modelId="{67B499BB-9F63-A844-8A9F-4B62481291C3}" type="parTrans" cxnId="{4E43C6EC-13FB-7245-AF70-AEAA04F7CB8E}">
      <dgm:prSet/>
      <dgm:spPr/>
      <dgm:t>
        <a:bodyPr/>
        <a:lstStyle/>
        <a:p>
          <a:endParaRPr lang="en-US"/>
        </a:p>
      </dgm:t>
    </dgm:pt>
    <dgm:pt modelId="{A0E2A4FF-BCAE-6A4C-9A17-E3011CB594A5}" type="sibTrans" cxnId="{4E43C6EC-13FB-7245-AF70-AEAA04F7CB8E}">
      <dgm:prSet/>
      <dgm:spPr/>
      <dgm:t>
        <a:bodyPr/>
        <a:lstStyle/>
        <a:p>
          <a:endParaRPr lang="en-US"/>
        </a:p>
      </dgm:t>
    </dgm:pt>
    <dgm:pt modelId="{E0E9726A-6820-6645-80F7-21C8CCB727BE}">
      <dgm:prSet phldrT="[Text]" custT="1"/>
      <dgm:spPr>
        <a:solidFill>
          <a:schemeClr val="accent5">
            <a:lumMod val="60000"/>
            <a:lumOff val="40000"/>
          </a:schemeClr>
        </a:solidFill>
      </dgm:spPr>
      <dgm:t>
        <a:bodyPr/>
        <a:lstStyle/>
        <a:p>
          <a:r>
            <a:rPr lang="en-US" sz="2400" b="1" dirty="0"/>
            <a:t>Clinic 3 </a:t>
          </a:r>
          <a:r>
            <a:rPr lang="en-US" sz="2400" b="1" dirty="0" smtClean="0"/>
            <a:t>Team</a:t>
          </a:r>
          <a:endParaRPr lang="en-US" sz="2400" b="1" dirty="0"/>
        </a:p>
      </dgm:t>
    </dgm:pt>
    <dgm:pt modelId="{61B21D1B-0DB1-7A42-8A01-929CB596E6B1}" type="parTrans" cxnId="{93CE9052-CE2D-C341-AADF-6A5303DAE921}">
      <dgm:prSet/>
      <dgm:spPr/>
      <dgm:t>
        <a:bodyPr/>
        <a:lstStyle/>
        <a:p>
          <a:endParaRPr lang="en-US"/>
        </a:p>
      </dgm:t>
    </dgm:pt>
    <dgm:pt modelId="{BD004B42-1E92-0341-993D-EDC9E99CCE07}" type="sibTrans" cxnId="{93CE9052-CE2D-C341-AADF-6A5303DAE921}">
      <dgm:prSet/>
      <dgm:spPr/>
      <dgm:t>
        <a:bodyPr/>
        <a:lstStyle/>
        <a:p>
          <a:endParaRPr lang="en-US"/>
        </a:p>
      </dgm:t>
    </dgm:pt>
    <dgm:pt modelId="{B632A236-9C93-A042-A533-5183FF692DA5}">
      <dgm:prSet phldrT="[Text]" custT="1"/>
      <dgm:spPr>
        <a:solidFill>
          <a:schemeClr val="accent6">
            <a:lumMod val="60000"/>
            <a:lumOff val="40000"/>
          </a:schemeClr>
        </a:solidFill>
      </dgm:spPr>
      <dgm:t>
        <a:bodyPr/>
        <a:lstStyle/>
        <a:p>
          <a:r>
            <a:rPr lang="en-US" sz="2400" b="1" dirty="0"/>
            <a:t>Clinic 4 </a:t>
          </a:r>
          <a:r>
            <a:rPr lang="en-US" sz="2400" b="1" dirty="0" smtClean="0"/>
            <a:t>Team</a:t>
          </a:r>
          <a:endParaRPr lang="en-US" sz="2400" b="1" dirty="0"/>
        </a:p>
      </dgm:t>
    </dgm:pt>
    <dgm:pt modelId="{913F4208-CB57-7A42-AC1D-F7848045D37D}" type="parTrans" cxnId="{A7195AB5-1ED5-3B4E-8E0C-0FE811323021}">
      <dgm:prSet/>
      <dgm:spPr/>
      <dgm:t>
        <a:bodyPr/>
        <a:lstStyle/>
        <a:p>
          <a:endParaRPr lang="en-US"/>
        </a:p>
      </dgm:t>
    </dgm:pt>
    <dgm:pt modelId="{FBAB576E-8304-2746-BD20-C721EBA9944F}" type="sibTrans" cxnId="{A7195AB5-1ED5-3B4E-8E0C-0FE811323021}">
      <dgm:prSet/>
      <dgm:spPr/>
      <dgm:t>
        <a:bodyPr/>
        <a:lstStyle/>
        <a:p>
          <a:endParaRPr lang="en-US"/>
        </a:p>
      </dgm:t>
    </dgm:pt>
    <dgm:pt modelId="{CE24DA3E-5271-4E49-83CA-8C03A9DCA9F6}" type="pres">
      <dgm:prSet presAssocID="{C35CA7C3-1BDD-F946-9839-B2CBF699B211}" presName="composite" presStyleCnt="0">
        <dgm:presLayoutVars>
          <dgm:chMax val="1"/>
          <dgm:dir/>
          <dgm:resizeHandles val="exact"/>
        </dgm:presLayoutVars>
      </dgm:prSet>
      <dgm:spPr/>
      <dgm:t>
        <a:bodyPr/>
        <a:lstStyle/>
        <a:p>
          <a:endParaRPr lang="en-US"/>
        </a:p>
      </dgm:t>
    </dgm:pt>
    <dgm:pt modelId="{3321E9B9-03FC-5143-A243-6186A5A2A31C}" type="pres">
      <dgm:prSet presAssocID="{C35CA7C3-1BDD-F946-9839-B2CBF699B211}" presName="radial" presStyleCnt="0">
        <dgm:presLayoutVars>
          <dgm:animLvl val="ctr"/>
        </dgm:presLayoutVars>
      </dgm:prSet>
      <dgm:spPr/>
      <dgm:t>
        <a:bodyPr/>
        <a:lstStyle/>
        <a:p>
          <a:endParaRPr lang="en-US"/>
        </a:p>
      </dgm:t>
    </dgm:pt>
    <dgm:pt modelId="{D2F60F13-AC4D-8449-A8AA-ECBD852B5A36}" type="pres">
      <dgm:prSet presAssocID="{39AA8A0D-0700-1347-A2D3-47EA70271C37}" presName="centerShape" presStyleLbl="vennNode1" presStyleIdx="0" presStyleCnt="5" custScaleX="181150" custScaleY="99878"/>
      <dgm:spPr/>
      <dgm:t>
        <a:bodyPr/>
        <a:lstStyle/>
        <a:p>
          <a:endParaRPr lang="en-US"/>
        </a:p>
      </dgm:t>
    </dgm:pt>
    <dgm:pt modelId="{42D64149-03A9-9146-88D7-65EA3FF76EE8}" type="pres">
      <dgm:prSet presAssocID="{4B130AED-C4C4-B949-84DE-0325A98579CD}" presName="node" presStyleLbl="vennNode1" presStyleIdx="1" presStyleCnt="5" custScaleX="151205" custScaleY="151205" custRadScaleRad="103630" custRadScaleInc="-1003">
        <dgm:presLayoutVars>
          <dgm:bulletEnabled val="1"/>
        </dgm:presLayoutVars>
      </dgm:prSet>
      <dgm:spPr/>
      <dgm:t>
        <a:bodyPr/>
        <a:lstStyle/>
        <a:p>
          <a:endParaRPr lang="en-US"/>
        </a:p>
      </dgm:t>
    </dgm:pt>
    <dgm:pt modelId="{C4783F71-0CCC-2946-A112-7430DD602563}" type="pres">
      <dgm:prSet presAssocID="{A6DEBFFD-6764-EE4F-A243-F32B3B320A79}" presName="node" presStyleLbl="vennNode1" presStyleIdx="2" presStyleCnt="5" custScaleX="151205" custScaleY="151205" custRadScaleRad="153173" custRadScaleInc="-81">
        <dgm:presLayoutVars>
          <dgm:bulletEnabled val="1"/>
        </dgm:presLayoutVars>
      </dgm:prSet>
      <dgm:spPr/>
      <dgm:t>
        <a:bodyPr/>
        <a:lstStyle/>
        <a:p>
          <a:endParaRPr lang="en-US"/>
        </a:p>
      </dgm:t>
    </dgm:pt>
    <dgm:pt modelId="{53CF74ED-17A2-7249-BF15-7E52A7A2C532}" type="pres">
      <dgm:prSet presAssocID="{E0E9726A-6820-6645-80F7-21C8CCB727BE}" presName="node" presStyleLbl="vennNode1" presStyleIdx="3" presStyleCnt="5" custScaleX="151205" custScaleY="151205" custRadScaleRad="103636" custRadScaleInc="-3039">
        <dgm:presLayoutVars>
          <dgm:bulletEnabled val="1"/>
        </dgm:presLayoutVars>
      </dgm:prSet>
      <dgm:spPr/>
      <dgm:t>
        <a:bodyPr/>
        <a:lstStyle/>
        <a:p>
          <a:endParaRPr lang="en-US"/>
        </a:p>
      </dgm:t>
    </dgm:pt>
    <dgm:pt modelId="{435C7132-2A0D-EC43-B501-1D03592D1F52}" type="pres">
      <dgm:prSet presAssocID="{B632A236-9C93-A042-A533-5183FF692DA5}" presName="node" presStyleLbl="vennNode1" presStyleIdx="4" presStyleCnt="5" custScaleX="151491" custScaleY="151205" custRadScaleRad="156099" custRadScaleInc="-1539">
        <dgm:presLayoutVars>
          <dgm:bulletEnabled val="1"/>
        </dgm:presLayoutVars>
      </dgm:prSet>
      <dgm:spPr/>
      <dgm:t>
        <a:bodyPr/>
        <a:lstStyle/>
        <a:p>
          <a:endParaRPr lang="en-US"/>
        </a:p>
      </dgm:t>
    </dgm:pt>
  </dgm:ptLst>
  <dgm:cxnLst>
    <dgm:cxn modelId="{5A21DFC9-985C-43DA-8E0C-7C82EC6E4240}" type="presOf" srcId="{E0E9726A-6820-6645-80F7-21C8CCB727BE}" destId="{53CF74ED-17A2-7249-BF15-7E52A7A2C532}" srcOrd="0" destOrd="0" presId="urn:microsoft.com/office/officeart/2005/8/layout/radial3"/>
    <dgm:cxn modelId="{FF6039F4-2472-4BA7-9C3A-AA440D63C5B7}" type="presOf" srcId="{C35CA7C3-1BDD-F946-9839-B2CBF699B211}" destId="{CE24DA3E-5271-4E49-83CA-8C03A9DCA9F6}" srcOrd="0" destOrd="0" presId="urn:microsoft.com/office/officeart/2005/8/layout/radial3"/>
    <dgm:cxn modelId="{EF1891C2-6452-411F-A093-90DECA373E59}" type="presOf" srcId="{A6DEBFFD-6764-EE4F-A243-F32B3B320A79}" destId="{C4783F71-0CCC-2946-A112-7430DD602563}" srcOrd="0" destOrd="0" presId="urn:microsoft.com/office/officeart/2005/8/layout/radial3"/>
    <dgm:cxn modelId="{97DFEF93-6E86-1D4A-B7A1-021FCACEA376}" srcId="{C35CA7C3-1BDD-F946-9839-B2CBF699B211}" destId="{39AA8A0D-0700-1347-A2D3-47EA70271C37}" srcOrd="0" destOrd="0" parTransId="{7BEDE686-6649-4049-AD58-9621BCBB856C}" sibTransId="{817BED40-98A8-7B4E-90E1-6A20CCA9994C}"/>
    <dgm:cxn modelId="{868A2D4F-FDEA-42FE-B2D1-AA2C07988D34}" type="presOf" srcId="{B632A236-9C93-A042-A533-5183FF692DA5}" destId="{435C7132-2A0D-EC43-B501-1D03592D1F52}" srcOrd="0" destOrd="0" presId="urn:microsoft.com/office/officeart/2005/8/layout/radial3"/>
    <dgm:cxn modelId="{D72F5DC2-7826-C945-A354-BD0520F5A5EA}" srcId="{39AA8A0D-0700-1347-A2D3-47EA70271C37}" destId="{4B130AED-C4C4-B949-84DE-0325A98579CD}" srcOrd="0" destOrd="0" parTransId="{E5217DC4-E0F2-FB49-B9E0-01E004E36019}" sibTransId="{98601EAA-5571-9D4D-B784-DF69ECE29F2C}"/>
    <dgm:cxn modelId="{A7195AB5-1ED5-3B4E-8E0C-0FE811323021}" srcId="{39AA8A0D-0700-1347-A2D3-47EA70271C37}" destId="{B632A236-9C93-A042-A533-5183FF692DA5}" srcOrd="3" destOrd="0" parTransId="{913F4208-CB57-7A42-AC1D-F7848045D37D}" sibTransId="{FBAB576E-8304-2746-BD20-C721EBA9944F}"/>
    <dgm:cxn modelId="{E12E1081-219C-4825-903C-EB90E0EB6621}" type="presOf" srcId="{4B130AED-C4C4-B949-84DE-0325A98579CD}" destId="{42D64149-03A9-9146-88D7-65EA3FF76EE8}" srcOrd="0" destOrd="0" presId="urn:microsoft.com/office/officeart/2005/8/layout/radial3"/>
    <dgm:cxn modelId="{4E43C6EC-13FB-7245-AF70-AEAA04F7CB8E}" srcId="{39AA8A0D-0700-1347-A2D3-47EA70271C37}" destId="{A6DEBFFD-6764-EE4F-A243-F32B3B320A79}" srcOrd="1" destOrd="0" parTransId="{67B499BB-9F63-A844-8A9F-4B62481291C3}" sibTransId="{A0E2A4FF-BCAE-6A4C-9A17-E3011CB594A5}"/>
    <dgm:cxn modelId="{21CB228F-50A1-48A8-9387-8471BFB4CFA5}" type="presOf" srcId="{39AA8A0D-0700-1347-A2D3-47EA70271C37}" destId="{D2F60F13-AC4D-8449-A8AA-ECBD852B5A36}" srcOrd="0" destOrd="0" presId="urn:microsoft.com/office/officeart/2005/8/layout/radial3"/>
    <dgm:cxn modelId="{93CE9052-CE2D-C341-AADF-6A5303DAE921}" srcId="{39AA8A0D-0700-1347-A2D3-47EA70271C37}" destId="{E0E9726A-6820-6645-80F7-21C8CCB727BE}" srcOrd="2" destOrd="0" parTransId="{61B21D1B-0DB1-7A42-8A01-929CB596E6B1}" sibTransId="{BD004B42-1E92-0341-993D-EDC9E99CCE07}"/>
    <dgm:cxn modelId="{C482E374-ECC9-4A9D-98B5-8679027DDA80}" type="presParOf" srcId="{CE24DA3E-5271-4E49-83CA-8C03A9DCA9F6}" destId="{3321E9B9-03FC-5143-A243-6186A5A2A31C}" srcOrd="0" destOrd="0" presId="urn:microsoft.com/office/officeart/2005/8/layout/radial3"/>
    <dgm:cxn modelId="{66DBE99B-9379-4F1F-B583-1FD46F330C14}" type="presParOf" srcId="{3321E9B9-03FC-5143-A243-6186A5A2A31C}" destId="{D2F60F13-AC4D-8449-A8AA-ECBD852B5A36}" srcOrd="0" destOrd="0" presId="urn:microsoft.com/office/officeart/2005/8/layout/radial3"/>
    <dgm:cxn modelId="{3600C601-402E-46B7-8B16-B3B796C1C0AA}" type="presParOf" srcId="{3321E9B9-03FC-5143-A243-6186A5A2A31C}" destId="{42D64149-03A9-9146-88D7-65EA3FF76EE8}" srcOrd="1" destOrd="0" presId="urn:microsoft.com/office/officeart/2005/8/layout/radial3"/>
    <dgm:cxn modelId="{E799C945-8A5A-4320-BD41-125F29E3D1FD}" type="presParOf" srcId="{3321E9B9-03FC-5143-A243-6186A5A2A31C}" destId="{C4783F71-0CCC-2946-A112-7430DD602563}" srcOrd="2" destOrd="0" presId="urn:microsoft.com/office/officeart/2005/8/layout/radial3"/>
    <dgm:cxn modelId="{20001EA8-2D84-4C83-93CD-9D62D54737F8}" type="presParOf" srcId="{3321E9B9-03FC-5143-A243-6186A5A2A31C}" destId="{53CF74ED-17A2-7249-BF15-7E52A7A2C532}" srcOrd="3" destOrd="0" presId="urn:microsoft.com/office/officeart/2005/8/layout/radial3"/>
    <dgm:cxn modelId="{1C331576-8874-477D-951B-BBAFD1F1CECB}" type="presParOf" srcId="{3321E9B9-03FC-5143-A243-6186A5A2A31C}" destId="{435C7132-2A0D-EC43-B501-1D03592D1F52}" srcOrd="4" destOrd="0" presId="urn:microsoft.com/office/officeart/2005/8/layout/radial3"/>
  </dgm:cxnLst>
  <dgm:bg/>
  <dgm:whole>
    <a:ln>
      <a:noFill/>
    </a:ln>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F60F13-AC4D-8449-A8AA-ECBD852B5A36}">
      <dsp:nvSpPr>
        <dsp:cNvPr id="0" name=""/>
        <dsp:cNvSpPr/>
      </dsp:nvSpPr>
      <dsp:spPr>
        <a:xfrm>
          <a:off x="1182752" y="838080"/>
          <a:ext cx="3731968" cy="2057640"/>
        </a:xfrm>
        <a:prstGeom prst="ellipse">
          <a:avLst/>
        </a:prstGeom>
        <a:gradFill rotWithShape="0">
          <a:gsLst>
            <a:gs pos="0">
              <a:schemeClr val="accent1">
                <a:alpha val="50000"/>
                <a:hueOff val="0"/>
                <a:satOff val="0"/>
                <a:lumOff val="0"/>
                <a:alphaOff val="0"/>
                <a:shade val="51000"/>
                <a:satMod val="130000"/>
              </a:schemeClr>
            </a:gs>
            <a:gs pos="80000">
              <a:schemeClr val="accent1">
                <a:alpha val="50000"/>
                <a:hueOff val="0"/>
                <a:satOff val="0"/>
                <a:lumOff val="0"/>
                <a:alphaOff val="0"/>
                <a:shade val="93000"/>
                <a:satMod val="130000"/>
              </a:schemeClr>
            </a:gs>
            <a:gs pos="100000">
              <a:schemeClr val="accent1">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sz="4000" kern="1200" dirty="0"/>
            <a:t>Boot Camp Translation</a:t>
          </a:r>
        </a:p>
      </dsp:txBody>
      <dsp:txXfrm>
        <a:off x="1729286" y="1139414"/>
        <a:ext cx="2638900" cy="1454972"/>
      </dsp:txXfrm>
    </dsp:sp>
    <dsp:sp modelId="{42D64149-03A9-9146-88D7-65EA3FF76EE8}">
      <dsp:nvSpPr>
        <dsp:cNvPr id="0" name=""/>
        <dsp:cNvSpPr/>
      </dsp:nvSpPr>
      <dsp:spPr>
        <a:xfrm>
          <a:off x="2247909" y="-263270"/>
          <a:ext cx="1557527" cy="1557527"/>
        </a:xfrm>
        <a:prstGeom prst="ellipse">
          <a:avLst/>
        </a:prstGeom>
        <a:solidFill>
          <a:srgbClr val="FFFF99"/>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a:t>Clinic 1 </a:t>
          </a:r>
          <a:r>
            <a:rPr lang="en-US" sz="2400" b="1" kern="1200" dirty="0" smtClean="0"/>
            <a:t>Team</a:t>
          </a:r>
          <a:endParaRPr lang="en-US" sz="2400" b="1" kern="1200" dirty="0"/>
        </a:p>
      </dsp:txBody>
      <dsp:txXfrm>
        <a:off x="2476004" y="-35175"/>
        <a:ext cx="1101337" cy="1101337"/>
      </dsp:txXfrm>
    </dsp:sp>
    <dsp:sp modelId="{C4783F71-0CCC-2946-A112-7430DD602563}">
      <dsp:nvSpPr>
        <dsp:cNvPr id="0" name=""/>
        <dsp:cNvSpPr/>
      </dsp:nvSpPr>
      <dsp:spPr>
        <a:xfrm>
          <a:off x="4339962" y="1085502"/>
          <a:ext cx="1557527" cy="1557527"/>
        </a:xfrm>
        <a:prstGeom prst="ellipse">
          <a:avLst/>
        </a:prstGeom>
        <a:solidFill>
          <a:schemeClr val="accent4">
            <a:lumMod val="40000"/>
            <a:lumOff val="60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a:t>Clinic 2 </a:t>
          </a:r>
          <a:r>
            <a:rPr lang="en-US" sz="2400" b="1" kern="1200" dirty="0" smtClean="0"/>
            <a:t>Team</a:t>
          </a:r>
          <a:endParaRPr lang="en-US" sz="2400" b="1" kern="1200" dirty="0"/>
        </a:p>
      </dsp:txBody>
      <dsp:txXfrm>
        <a:off x="4568057" y="1313597"/>
        <a:ext cx="1101337" cy="1101337"/>
      </dsp:txXfrm>
    </dsp:sp>
    <dsp:sp modelId="{53CF74ED-17A2-7249-BF15-7E52A7A2C532}">
      <dsp:nvSpPr>
        <dsp:cNvPr id="0" name=""/>
        <dsp:cNvSpPr/>
      </dsp:nvSpPr>
      <dsp:spPr>
        <a:xfrm>
          <a:off x="2336804" y="2439544"/>
          <a:ext cx="1557527" cy="1557527"/>
        </a:xfrm>
        <a:prstGeom prst="ellipse">
          <a:avLst/>
        </a:prstGeom>
        <a:solidFill>
          <a:schemeClr val="accent5">
            <a:lumMod val="60000"/>
            <a:lumOff val="40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a:t>Clinic 3 </a:t>
          </a:r>
          <a:r>
            <a:rPr lang="en-US" sz="2400" b="1" kern="1200" dirty="0" smtClean="0"/>
            <a:t>Team</a:t>
          </a:r>
          <a:endParaRPr lang="en-US" sz="2400" b="1" kern="1200" dirty="0"/>
        </a:p>
      </dsp:txBody>
      <dsp:txXfrm>
        <a:off x="2564899" y="2667639"/>
        <a:ext cx="1101337" cy="1101337"/>
      </dsp:txXfrm>
    </dsp:sp>
    <dsp:sp modelId="{435C7132-2A0D-EC43-B501-1D03592D1F52}">
      <dsp:nvSpPr>
        <dsp:cNvPr id="0" name=""/>
        <dsp:cNvSpPr/>
      </dsp:nvSpPr>
      <dsp:spPr>
        <a:xfrm>
          <a:off x="159582" y="1139128"/>
          <a:ext cx="1560473" cy="1557527"/>
        </a:xfrm>
        <a:prstGeom prst="ellipse">
          <a:avLst/>
        </a:prstGeom>
        <a:solidFill>
          <a:schemeClr val="accent6">
            <a:lumMod val="60000"/>
            <a:lumOff val="40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a:t>Clinic 4 </a:t>
          </a:r>
          <a:r>
            <a:rPr lang="en-US" sz="2400" b="1" kern="1200" dirty="0" smtClean="0"/>
            <a:t>Team</a:t>
          </a:r>
          <a:endParaRPr lang="en-US" sz="2400" b="1" kern="1200" dirty="0"/>
        </a:p>
      </dsp:txBody>
      <dsp:txXfrm>
        <a:off x="388108" y="1367223"/>
        <a:ext cx="1103421" cy="1101337"/>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smtClean="0"/>
              <a:t>Click to edit Master title style</a:t>
            </a:r>
            <a:endParaRPr lang="en-US"/>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7F32E02-3360-4082-B2BE-ACCC2D828EF3}" type="datetimeFigureOut">
              <a:rPr lang="en-US" smtClean="0"/>
              <a:t>6/16/2015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CE410FE-5670-49E4-9C08-B78E1D5DE03F}" type="slidenum">
              <a:rPr lang="en-US" smtClean="0"/>
              <a:t>‹#›</a:t>
            </a:fld>
            <a:endParaRPr lang="en-US" dirty="0"/>
          </a:p>
        </p:txBody>
      </p:sp>
    </p:spTree>
    <p:extLst>
      <p:ext uri="{BB962C8B-B14F-4D97-AF65-F5344CB8AC3E}">
        <p14:creationId xmlns:p14="http://schemas.microsoft.com/office/powerpoint/2010/main" val="31857593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F32E02-3360-4082-B2BE-ACCC2D828EF3}" type="datetimeFigureOut">
              <a:rPr lang="en-US" smtClean="0"/>
              <a:t>6/16/2015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CE410FE-5670-49E4-9C08-B78E1D5DE03F}" type="slidenum">
              <a:rPr lang="en-US" smtClean="0"/>
              <a:t>‹#›</a:t>
            </a:fld>
            <a:endParaRPr lang="en-US" dirty="0"/>
          </a:p>
        </p:txBody>
      </p:sp>
    </p:spTree>
    <p:extLst>
      <p:ext uri="{BB962C8B-B14F-4D97-AF65-F5344CB8AC3E}">
        <p14:creationId xmlns:p14="http://schemas.microsoft.com/office/powerpoint/2010/main" val="1677843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p:spPr>
        <p:txBody>
          <a:bodyPr anchor="t"/>
          <a:lstStyle>
            <a:lvl1pPr algn="l">
              <a:defRPr sz="19200" b="1" cap="all"/>
            </a:lvl1pPr>
          </a:lstStyle>
          <a:p>
            <a:r>
              <a:rPr lang="en-US" smtClean="0"/>
              <a:t>Click to edit Master title style</a:t>
            </a:r>
            <a:endParaRPr lang="en-US"/>
          </a:p>
        </p:txBody>
      </p:sp>
      <p:sp>
        <p:nvSpPr>
          <p:cNvPr id="3" name="Text Placeholder 2"/>
          <p:cNvSpPr>
            <a:spLocks noGrp="1"/>
          </p:cNvSpPr>
          <p:nvPr>
            <p:ph type="body" idx="1"/>
          </p:nvPr>
        </p:nvSpPr>
        <p:spPr>
          <a:xfrm>
            <a:off x="3467102" y="13952225"/>
            <a:ext cx="37307520" cy="7200898"/>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F32E02-3360-4082-B2BE-ACCC2D828EF3}" type="datetimeFigureOut">
              <a:rPr lang="en-US" smtClean="0"/>
              <a:t>6/16/2015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CE410FE-5670-49E4-9C08-B78E1D5DE03F}" type="slidenum">
              <a:rPr lang="en-US" smtClean="0"/>
              <a:t>‹#›</a:t>
            </a:fld>
            <a:endParaRPr lang="en-US" dirty="0"/>
          </a:p>
        </p:txBody>
      </p:sp>
    </p:spTree>
    <p:extLst>
      <p:ext uri="{BB962C8B-B14F-4D97-AF65-F5344CB8AC3E}">
        <p14:creationId xmlns:p14="http://schemas.microsoft.com/office/powerpoint/2010/main" val="1616271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530842" y="36865560"/>
            <a:ext cx="94442280" cy="10427970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05704642" y="36865560"/>
            <a:ext cx="94442280" cy="10427970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7F32E02-3360-4082-B2BE-ACCC2D828EF3}" type="datetimeFigureOut">
              <a:rPr lang="en-US" smtClean="0"/>
              <a:t>6/16/2015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CE410FE-5670-49E4-9C08-B78E1D5DE03F}" type="slidenum">
              <a:rPr lang="en-US" smtClean="0"/>
              <a:t>‹#›</a:t>
            </a:fld>
            <a:endParaRPr lang="en-US" dirty="0"/>
          </a:p>
        </p:txBody>
      </p:sp>
    </p:spTree>
    <p:extLst>
      <p:ext uri="{BB962C8B-B14F-4D97-AF65-F5344CB8AC3E}">
        <p14:creationId xmlns:p14="http://schemas.microsoft.com/office/powerpoint/2010/main" val="3474585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560" y="1318262"/>
            <a:ext cx="39502080" cy="548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194560" y="7368542"/>
            <a:ext cx="19392902" cy="3070858"/>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4" name="Content Placeholder 3"/>
          <p:cNvSpPr>
            <a:spLocks noGrp="1"/>
          </p:cNvSpPr>
          <p:nvPr>
            <p:ph sz="half" idx="2"/>
          </p:nvPr>
        </p:nvSpPr>
        <p:spPr>
          <a:xfrm>
            <a:off x="2194560" y="10439400"/>
            <a:ext cx="19392902"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2296122" y="7368542"/>
            <a:ext cx="19400520" cy="3070858"/>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6" name="Content Placeholder 5"/>
          <p:cNvSpPr>
            <a:spLocks noGrp="1"/>
          </p:cNvSpPr>
          <p:nvPr>
            <p:ph sz="quarter" idx="4"/>
          </p:nvPr>
        </p:nvSpPr>
        <p:spPr>
          <a:xfrm>
            <a:off x="22296122" y="10439400"/>
            <a:ext cx="19400520"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7F32E02-3360-4082-B2BE-ACCC2D828EF3}" type="datetimeFigureOut">
              <a:rPr lang="en-US" smtClean="0"/>
              <a:t>6/16/2015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CE410FE-5670-49E4-9C08-B78E1D5DE03F}" type="slidenum">
              <a:rPr lang="en-US" smtClean="0"/>
              <a:t>‹#›</a:t>
            </a:fld>
            <a:endParaRPr lang="en-US" dirty="0"/>
          </a:p>
        </p:txBody>
      </p:sp>
    </p:spTree>
    <p:extLst>
      <p:ext uri="{BB962C8B-B14F-4D97-AF65-F5344CB8AC3E}">
        <p14:creationId xmlns:p14="http://schemas.microsoft.com/office/powerpoint/2010/main" val="3886056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7F32E02-3360-4082-B2BE-ACCC2D828EF3}" type="datetimeFigureOut">
              <a:rPr lang="en-US" smtClean="0"/>
              <a:t>6/16/2015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CE410FE-5670-49E4-9C08-B78E1D5DE03F}" type="slidenum">
              <a:rPr lang="en-US" smtClean="0"/>
              <a:t>‹#›</a:t>
            </a:fld>
            <a:endParaRPr lang="en-US" dirty="0"/>
          </a:p>
        </p:txBody>
      </p:sp>
    </p:spTree>
    <p:extLst>
      <p:ext uri="{BB962C8B-B14F-4D97-AF65-F5344CB8AC3E}">
        <p14:creationId xmlns:p14="http://schemas.microsoft.com/office/powerpoint/2010/main" val="4155648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F32E02-3360-4082-B2BE-ACCC2D828EF3}" type="datetimeFigureOut">
              <a:rPr lang="en-US" smtClean="0"/>
              <a:t>6/16/2015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CE410FE-5670-49E4-9C08-B78E1D5DE03F}" type="slidenum">
              <a:rPr lang="en-US" smtClean="0"/>
              <a:t>‹#›</a:t>
            </a:fld>
            <a:endParaRPr lang="en-US" dirty="0"/>
          </a:p>
        </p:txBody>
      </p:sp>
    </p:spTree>
    <p:extLst>
      <p:ext uri="{BB962C8B-B14F-4D97-AF65-F5344CB8AC3E}">
        <p14:creationId xmlns:p14="http://schemas.microsoft.com/office/powerpoint/2010/main" val="2257740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2" cy="5577840"/>
          </a:xfrm>
        </p:spPr>
        <p:txBody>
          <a:bodyPr anchor="b"/>
          <a:lstStyle>
            <a:lvl1pPr algn="l">
              <a:defRPr sz="9600" b="1"/>
            </a:lvl1pPr>
          </a:lstStyle>
          <a:p>
            <a:r>
              <a:rPr lang="en-US" smtClean="0"/>
              <a:t>Click to edit Master title style</a:t>
            </a:r>
            <a:endParaRPr lang="en-US"/>
          </a:p>
        </p:txBody>
      </p:sp>
      <p:sp>
        <p:nvSpPr>
          <p:cNvPr id="3" name="Content Placeholder 2"/>
          <p:cNvSpPr>
            <a:spLocks noGrp="1"/>
          </p:cNvSpPr>
          <p:nvPr>
            <p:ph idx="1"/>
          </p:nvPr>
        </p:nvSpPr>
        <p:spPr>
          <a:xfrm>
            <a:off x="17160240" y="1310643"/>
            <a:ext cx="24536400" cy="28094942"/>
          </a:xfrm>
        </p:spPr>
        <p:txBody>
          <a:bodyPr/>
          <a:lstStyle>
            <a:lvl1pPr>
              <a:defRPr sz="15400"/>
            </a:lvl1pPr>
            <a:lvl2pPr>
              <a:defRPr sz="13400"/>
            </a:lvl2pPr>
            <a:lvl3pPr>
              <a:defRPr sz="11500"/>
            </a:lvl3pPr>
            <a:lvl4pPr>
              <a:defRPr sz="9600"/>
            </a:lvl4pPr>
            <a:lvl5pPr>
              <a:defRPr sz="9600"/>
            </a:lvl5pPr>
            <a:lvl6pPr>
              <a:defRPr sz="9600"/>
            </a:lvl6pPr>
            <a:lvl7pPr>
              <a:defRPr sz="9600"/>
            </a:lvl7pPr>
            <a:lvl8pPr>
              <a:defRPr sz="9600"/>
            </a:lvl8pPr>
            <a:lvl9pPr>
              <a:defRPr sz="9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194563" y="6888483"/>
            <a:ext cx="14439902" cy="22517102"/>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F32E02-3360-4082-B2BE-ACCC2D828EF3}" type="datetimeFigureOut">
              <a:rPr lang="en-US" smtClean="0"/>
              <a:t>6/16/2015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CE410FE-5670-49E4-9C08-B78E1D5DE03F}" type="slidenum">
              <a:rPr lang="en-US" smtClean="0"/>
              <a:t>‹#›</a:t>
            </a:fld>
            <a:endParaRPr lang="en-US" dirty="0"/>
          </a:p>
        </p:txBody>
      </p:sp>
    </p:spTree>
    <p:extLst>
      <p:ext uri="{BB962C8B-B14F-4D97-AF65-F5344CB8AC3E}">
        <p14:creationId xmlns:p14="http://schemas.microsoft.com/office/powerpoint/2010/main" val="8010153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0"/>
            <a:ext cx="26334720" cy="2720342"/>
          </a:xfrm>
        </p:spPr>
        <p:txBody>
          <a:bodyPr anchor="b"/>
          <a:lstStyle>
            <a:lvl1pPr algn="l">
              <a:defRPr sz="9600" b="1"/>
            </a:lvl1pPr>
          </a:lstStyle>
          <a:p>
            <a:r>
              <a:rPr lang="en-US" smtClean="0"/>
              <a:t>Click to edit Master title style</a:t>
            </a:r>
            <a:endParaRPr lang="en-US"/>
          </a:p>
        </p:txBody>
      </p:sp>
      <p:sp>
        <p:nvSpPr>
          <p:cNvPr id="3" name="Picture Placeholder 2"/>
          <p:cNvSpPr>
            <a:spLocks noGrp="1"/>
          </p:cNvSpPr>
          <p:nvPr>
            <p:ph type="pic" idx="1"/>
          </p:nvPr>
        </p:nvSpPr>
        <p:spPr>
          <a:xfrm>
            <a:off x="8602982" y="2941320"/>
            <a:ext cx="26334720" cy="19751040"/>
          </a:xfrm>
        </p:spPr>
        <p:txBody>
          <a:bodyPr/>
          <a:lstStyle>
            <a:lvl1pPr marL="0" indent="0">
              <a:buNone/>
              <a:defRPr sz="15400"/>
            </a:lvl1pPr>
            <a:lvl2pPr marL="2194560" indent="0">
              <a:buNone/>
              <a:defRPr sz="13400"/>
            </a:lvl2pPr>
            <a:lvl3pPr marL="4389120" indent="0">
              <a:buNone/>
              <a:defRPr sz="115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endParaRPr lang="en-US" dirty="0"/>
          </a:p>
        </p:txBody>
      </p:sp>
      <p:sp>
        <p:nvSpPr>
          <p:cNvPr id="4" name="Text Placeholder 3"/>
          <p:cNvSpPr>
            <a:spLocks noGrp="1"/>
          </p:cNvSpPr>
          <p:nvPr>
            <p:ph type="body" sz="half" idx="2"/>
          </p:nvPr>
        </p:nvSpPr>
        <p:spPr>
          <a:xfrm>
            <a:off x="8602982" y="25763222"/>
            <a:ext cx="26334720" cy="3863338"/>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F32E02-3360-4082-B2BE-ACCC2D828EF3}" type="datetimeFigureOut">
              <a:rPr lang="en-US" smtClean="0"/>
              <a:t>6/16/2015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CE410FE-5670-49E4-9C08-B78E1D5DE03F}" type="slidenum">
              <a:rPr lang="en-US" smtClean="0"/>
              <a:t>‹#›</a:t>
            </a:fld>
            <a:endParaRPr lang="en-US" dirty="0"/>
          </a:p>
        </p:txBody>
      </p:sp>
    </p:spTree>
    <p:extLst>
      <p:ext uri="{BB962C8B-B14F-4D97-AF65-F5344CB8AC3E}">
        <p14:creationId xmlns:p14="http://schemas.microsoft.com/office/powerpoint/2010/main" val="196775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F32E02-3360-4082-B2BE-ACCC2D828EF3}" type="datetimeFigureOut">
              <a:rPr lang="en-US" smtClean="0"/>
              <a:t>6/16/2015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CE410FE-5670-49E4-9C08-B78E1D5DE03F}" type="slidenum">
              <a:rPr lang="en-US" smtClean="0"/>
              <a:t>‹#›</a:t>
            </a:fld>
            <a:endParaRPr lang="en-US" dirty="0"/>
          </a:p>
        </p:txBody>
      </p:sp>
    </p:spTree>
    <p:extLst>
      <p:ext uri="{BB962C8B-B14F-4D97-AF65-F5344CB8AC3E}">
        <p14:creationId xmlns:p14="http://schemas.microsoft.com/office/powerpoint/2010/main" val="3902582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2742905" y="6324600"/>
            <a:ext cx="47404018" cy="1348206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530843" y="6324600"/>
            <a:ext cx="141480542" cy="1348206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F32E02-3360-4082-B2BE-ACCC2D828EF3}" type="datetimeFigureOut">
              <a:rPr lang="en-US" smtClean="0"/>
              <a:t>6/16/2015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CE410FE-5670-49E4-9C08-B78E1D5DE03F}" type="slidenum">
              <a:rPr lang="en-US" smtClean="0"/>
              <a:t>‹#›</a:t>
            </a:fld>
            <a:endParaRPr lang="en-US" dirty="0"/>
          </a:p>
        </p:txBody>
      </p:sp>
    </p:spTree>
    <p:extLst>
      <p:ext uri="{BB962C8B-B14F-4D97-AF65-F5344CB8AC3E}">
        <p14:creationId xmlns:p14="http://schemas.microsoft.com/office/powerpoint/2010/main" val="1340662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438912" tIns="219456" rIns="438912" bIns="219456"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2194560" y="7680963"/>
            <a:ext cx="39502080" cy="21724622"/>
          </a:xfrm>
          <a:prstGeom prst="rect">
            <a:avLst/>
          </a:prstGeom>
        </p:spPr>
        <p:txBody>
          <a:bodyPr vert="horz" lIns="438912" tIns="219456" rIns="438912" bIns="21945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194560" y="30510482"/>
            <a:ext cx="10241280" cy="1752600"/>
          </a:xfrm>
          <a:prstGeom prst="rect">
            <a:avLst/>
          </a:prstGeom>
        </p:spPr>
        <p:txBody>
          <a:bodyPr vert="horz" lIns="438912" tIns="219456" rIns="438912" bIns="219456" rtlCol="0" anchor="ctr"/>
          <a:lstStyle>
            <a:lvl1pPr algn="l">
              <a:defRPr sz="5800">
                <a:solidFill>
                  <a:schemeClr val="tx1">
                    <a:tint val="75000"/>
                  </a:schemeClr>
                </a:solidFill>
              </a:defRPr>
            </a:lvl1pPr>
          </a:lstStyle>
          <a:p>
            <a:fld id="{C7F32E02-3360-4082-B2BE-ACCC2D828EF3}" type="datetimeFigureOut">
              <a:rPr lang="en-US" smtClean="0"/>
              <a:t>6/16/2015</a:t>
            </a:fld>
            <a:endParaRPr lang="en-US" dirty="0"/>
          </a:p>
        </p:txBody>
      </p:sp>
      <p:sp>
        <p:nvSpPr>
          <p:cNvPr id="5" name="Footer Placeholder 4"/>
          <p:cNvSpPr>
            <a:spLocks noGrp="1"/>
          </p:cNvSpPr>
          <p:nvPr>
            <p:ph type="ftr" sz="quarter" idx="3"/>
          </p:nvPr>
        </p:nvSpPr>
        <p:spPr>
          <a:xfrm>
            <a:off x="14996160" y="30510482"/>
            <a:ext cx="13898880" cy="1752600"/>
          </a:xfrm>
          <a:prstGeom prst="rect">
            <a:avLst/>
          </a:prstGeom>
        </p:spPr>
        <p:txBody>
          <a:bodyPr vert="horz" lIns="438912" tIns="219456" rIns="438912" bIns="219456" rtlCol="0" anchor="ctr"/>
          <a:lstStyle>
            <a:lvl1pPr algn="ctr">
              <a:defRPr sz="58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1455360" y="30510482"/>
            <a:ext cx="10241280" cy="1752600"/>
          </a:xfrm>
          <a:prstGeom prst="rect">
            <a:avLst/>
          </a:prstGeom>
        </p:spPr>
        <p:txBody>
          <a:bodyPr vert="horz" lIns="438912" tIns="219456" rIns="438912" bIns="219456" rtlCol="0" anchor="ctr"/>
          <a:lstStyle>
            <a:lvl1pPr algn="r">
              <a:defRPr sz="5800">
                <a:solidFill>
                  <a:schemeClr val="tx1">
                    <a:tint val="75000"/>
                  </a:schemeClr>
                </a:solidFill>
              </a:defRPr>
            </a:lvl1pPr>
          </a:lstStyle>
          <a:p>
            <a:fld id="{4CE410FE-5670-49E4-9C08-B78E1D5DE03F}" type="slidenum">
              <a:rPr lang="en-US" smtClean="0"/>
              <a:t>‹#›</a:t>
            </a:fld>
            <a:endParaRPr lang="en-US" dirty="0"/>
          </a:p>
        </p:txBody>
      </p:sp>
    </p:spTree>
    <p:extLst>
      <p:ext uri="{BB962C8B-B14F-4D97-AF65-F5344CB8AC3E}">
        <p14:creationId xmlns:p14="http://schemas.microsoft.com/office/powerpoint/2010/main" val="30984429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389120" rtl="0" eaLnBrk="1" latinLnBrk="0" hangingPunct="1">
        <a:spcBef>
          <a:spcPct val="0"/>
        </a:spcBef>
        <a:buNone/>
        <a:defRPr sz="21100" kern="1200">
          <a:solidFill>
            <a:schemeClr val="tx1"/>
          </a:solidFill>
          <a:latin typeface="+mj-lt"/>
          <a:ea typeface="+mj-ea"/>
          <a:cs typeface="+mj-cs"/>
        </a:defRPr>
      </a:lvl1pPr>
    </p:titleStyle>
    <p:bodyStyle>
      <a:lvl1pPr marL="1645920" indent="-1645920" algn="l" defTabSz="4389120" rtl="0" eaLnBrk="1" latinLnBrk="0" hangingPunct="1">
        <a:spcBef>
          <a:spcPct val="20000"/>
        </a:spcBef>
        <a:buFont typeface="Arial" panose="020B0604020202020204" pitchFamily="34" charset="0"/>
        <a:buChar char="•"/>
        <a:defRPr sz="15400" kern="1200">
          <a:solidFill>
            <a:schemeClr val="tx1"/>
          </a:solidFill>
          <a:latin typeface="+mn-lt"/>
          <a:ea typeface="+mn-ea"/>
          <a:cs typeface="+mn-cs"/>
        </a:defRPr>
      </a:lvl1pPr>
      <a:lvl2pPr marL="3566160" indent="-1371600" algn="l" defTabSz="4389120" rtl="0" eaLnBrk="1" latinLnBrk="0" hangingPunct="1">
        <a:spcBef>
          <a:spcPct val="20000"/>
        </a:spcBef>
        <a:buFont typeface="Arial" panose="020B0604020202020204" pitchFamily="34" charset="0"/>
        <a:buChar char="–"/>
        <a:defRPr sz="13400" kern="1200">
          <a:solidFill>
            <a:schemeClr val="tx1"/>
          </a:solidFill>
          <a:latin typeface="+mn-lt"/>
          <a:ea typeface="+mn-ea"/>
          <a:cs typeface="+mn-cs"/>
        </a:defRPr>
      </a:lvl2pPr>
      <a:lvl3pPr marL="5486400" indent="-1097280" algn="l" defTabSz="4389120" rtl="0" eaLnBrk="1" latinLnBrk="0" hangingPunct="1">
        <a:spcBef>
          <a:spcPct val="20000"/>
        </a:spcBef>
        <a:buFont typeface="Arial" panose="020B0604020202020204" pitchFamily="34" charset="0"/>
        <a:buChar char="•"/>
        <a:defRPr sz="11500" kern="1200">
          <a:solidFill>
            <a:schemeClr val="tx1"/>
          </a:solidFill>
          <a:latin typeface="+mn-lt"/>
          <a:ea typeface="+mn-ea"/>
          <a:cs typeface="+mn-cs"/>
        </a:defRPr>
      </a:lvl3pPr>
      <a:lvl4pPr marL="7680960" indent="-1097280" algn="l" defTabSz="4389120" rtl="0" eaLnBrk="1" latinLnBrk="0" hangingPunct="1">
        <a:spcBef>
          <a:spcPct val="20000"/>
        </a:spcBef>
        <a:buFont typeface="Arial" panose="020B0604020202020204" pitchFamily="34" charset="0"/>
        <a:buChar char="–"/>
        <a:defRPr sz="9600" kern="1200">
          <a:solidFill>
            <a:schemeClr val="tx1"/>
          </a:solidFill>
          <a:latin typeface="+mn-lt"/>
          <a:ea typeface="+mn-ea"/>
          <a:cs typeface="+mn-cs"/>
        </a:defRPr>
      </a:lvl4pPr>
      <a:lvl5pPr marL="9875520" indent="-1097280" algn="l" defTabSz="4389120" rtl="0" eaLnBrk="1" latinLnBrk="0" hangingPunct="1">
        <a:spcBef>
          <a:spcPct val="20000"/>
        </a:spcBef>
        <a:buFont typeface="Arial" panose="020B0604020202020204" pitchFamily="34" charset="0"/>
        <a:buChar char="»"/>
        <a:defRPr sz="9600" kern="1200">
          <a:solidFill>
            <a:schemeClr val="tx1"/>
          </a:solidFill>
          <a:latin typeface="+mn-lt"/>
          <a:ea typeface="+mn-ea"/>
          <a:cs typeface="+mn-cs"/>
        </a:defRPr>
      </a:lvl5pPr>
      <a:lvl6pPr marL="12070080" indent="-1097280" algn="l" defTabSz="4389120" rtl="0" eaLnBrk="1" latinLnBrk="0" hangingPunct="1">
        <a:spcBef>
          <a:spcPct val="20000"/>
        </a:spcBef>
        <a:buFont typeface="Arial" panose="020B0604020202020204" pitchFamily="34" charset="0"/>
        <a:buChar char="•"/>
        <a:defRPr sz="9600" kern="1200">
          <a:solidFill>
            <a:schemeClr val="tx1"/>
          </a:solidFill>
          <a:latin typeface="+mn-lt"/>
          <a:ea typeface="+mn-ea"/>
          <a:cs typeface="+mn-cs"/>
        </a:defRPr>
      </a:lvl6pPr>
      <a:lvl7pPr marL="14264640" indent="-1097280" algn="l" defTabSz="4389120" rtl="0" eaLnBrk="1" latinLnBrk="0" hangingPunct="1">
        <a:spcBef>
          <a:spcPct val="20000"/>
        </a:spcBef>
        <a:buFont typeface="Arial" panose="020B0604020202020204" pitchFamily="34" charset="0"/>
        <a:buChar char="•"/>
        <a:defRPr sz="9600" kern="1200">
          <a:solidFill>
            <a:schemeClr val="tx1"/>
          </a:solidFill>
          <a:latin typeface="+mn-lt"/>
          <a:ea typeface="+mn-ea"/>
          <a:cs typeface="+mn-cs"/>
        </a:defRPr>
      </a:lvl7pPr>
      <a:lvl8pPr marL="16459200" indent="-1097280" algn="l" defTabSz="4389120" rtl="0" eaLnBrk="1" latinLnBrk="0" hangingPunct="1">
        <a:spcBef>
          <a:spcPct val="20000"/>
        </a:spcBef>
        <a:buFont typeface="Arial" panose="020B0604020202020204" pitchFamily="34" charset="0"/>
        <a:buChar char="•"/>
        <a:defRPr sz="9600" kern="1200">
          <a:solidFill>
            <a:schemeClr val="tx1"/>
          </a:solidFill>
          <a:latin typeface="+mn-lt"/>
          <a:ea typeface="+mn-ea"/>
          <a:cs typeface="+mn-cs"/>
        </a:defRPr>
      </a:lvl8pPr>
      <a:lvl9pPr marL="18653760" indent="-1097280" algn="l" defTabSz="4389120" rtl="0" eaLnBrk="1" latinLnBrk="0" hangingPunct="1">
        <a:spcBef>
          <a:spcPct val="20000"/>
        </a:spcBef>
        <a:buFont typeface="Arial" panose="020B0604020202020204" pitchFamily="34" charset="0"/>
        <a:buChar char="•"/>
        <a:defRPr sz="9600" kern="1200">
          <a:solidFill>
            <a:schemeClr val="tx1"/>
          </a:solidFill>
          <a:latin typeface="+mn-lt"/>
          <a:ea typeface="+mn-ea"/>
          <a:cs typeface="+mn-cs"/>
        </a:defRPr>
      </a:lvl9pPr>
    </p:bodyStyle>
    <p:other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diagramColors" Target="../diagrams/colors1.xml"/><Relationship Id="rId3" Type="http://schemas.openxmlformats.org/officeDocument/2006/relationships/image" Target="../media/image2.png"/><Relationship Id="rId7" Type="http://schemas.openxmlformats.org/officeDocument/2006/relationships/image" Target="../media/image5.jpeg"/><Relationship Id="rId12" Type="http://schemas.openxmlformats.org/officeDocument/2006/relationships/diagramQuickStyle" Target="../diagrams/quickStyle1.xml"/><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4.jpeg"/><Relationship Id="rId11" Type="http://schemas.openxmlformats.org/officeDocument/2006/relationships/diagramLayout" Target="../diagrams/layout1.xml"/><Relationship Id="rId5" Type="http://schemas.openxmlformats.org/officeDocument/2006/relationships/image" Target="../media/image3.jpeg"/><Relationship Id="rId10" Type="http://schemas.openxmlformats.org/officeDocument/2006/relationships/diagramData" Target="../diagrams/data1.xml"/><Relationship Id="rId4" Type="http://schemas.openxmlformats.org/officeDocument/2006/relationships/chart" Target="../charts/chart1.xml"/><Relationship Id="rId9" Type="http://schemas.openxmlformats.org/officeDocument/2006/relationships/image" Target="../media/image7.png"/><Relationship Id="rId14" Type="http://schemas.microsoft.com/office/2007/relationships/diagramDrawing" Target="../diagrams/drawin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29700" y="1184573"/>
            <a:ext cx="26746200" cy="2923877"/>
          </a:xfrm>
          <a:prstGeom prst="rect">
            <a:avLst/>
          </a:prstGeom>
          <a:noFill/>
        </p:spPr>
        <p:txBody>
          <a:bodyPr wrap="square" rtlCol="0">
            <a:spAutoFit/>
          </a:bodyPr>
          <a:lstStyle/>
          <a:p>
            <a:pPr algn="ctr"/>
            <a:r>
              <a:rPr lang="en-US" sz="7200" b="1" dirty="0"/>
              <a:t>Boot Camp Translation in Primary Care Settings: </a:t>
            </a:r>
          </a:p>
          <a:p>
            <a:pPr algn="ctr"/>
            <a:r>
              <a:rPr lang="en-US" sz="7200" b="1" dirty="0"/>
              <a:t>A WREN Qualitative Case Study</a:t>
            </a:r>
            <a:endParaRPr lang="en-US" sz="7200" dirty="0"/>
          </a:p>
          <a:p>
            <a:pPr algn="ctr"/>
            <a:r>
              <a:rPr lang="en-US" sz="4000" b="1" dirty="0"/>
              <a:t>Kate Judge, MSSW; Amanda Hoffmann, MPH; David Hahn, MD, MS</a:t>
            </a:r>
            <a:endParaRPr lang="en-US" sz="4000" dirty="0"/>
          </a:p>
        </p:txBody>
      </p:sp>
      <p:pic>
        <p:nvPicPr>
          <p:cNvPr id="5" name="Picture 30"/>
          <p:cNvPicPr>
            <a:picLocks noChangeAspect="1" noChangeArrowheads="1"/>
          </p:cNvPicPr>
          <p:nvPr/>
        </p:nvPicPr>
        <p:blipFill>
          <a:blip r:embed="rId2"/>
          <a:srcRect/>
          <a:stretch>
            <a:fillRect/>
          </a:stretch>
        </p:blipFill>
        <p:spPr bwMode="auto">
          <a:xfrm>
            <a:off x="36799929" y="997430"/>
            <a:ext cx="5105400" cy="3077499"/>
          </a:xfrm>
          <a:prstGeom prst="rect">
            <a:avLst/>
          </a:prstGeom>
          <a:solidFill>
            <a:schemeClr val="bg1">
              <a:lumMod val="85000"/>
            </a:schemeClr>
          </a:solidFill>
          <a:ln w="9525">
            <a:noFill/>
            <a:miter lim="800000"/>
            <a:headEnd/>
            <a:tailEnd/>
          </a:ln>
        </p:spPr>
      </p:pic>
      <p:sp>
        <p:nvSpPr>
          <p:cNvPr id="16" name="Rectangle 15"/>
          <p:cNvSpPr/>
          <p:nvPr/>
        </p:nvSpPr>
        <p:spPr>
          <a:xfrm>
            <a:off x="381000" y="5475446"/>
            <a:ext cx="21412200" cy="4524315"/>
          </a:xfrm>
          <a:prstGeom prst="rect">
            <a:avLst/>
          </a:prstGeom>
          <a:ln w="12700">
            <a:solidFill>
              <a:schemeClr val="tx1"/>
            </a:solidFill>
          </a:ln>
        </p:spPr>
        <p:txBody>
          <a:bodyPr wrap="square">
            <a:spAutoFit/>
          </a:bodyPr>
          <a:lstStyle/>
          <a:p>
            <a:pPr marL="457200" lvl="0" indent="-457200">
              <a:buFont typeface="Wingdings" panose="05000000000000000000" pitchFamily="2" charset="2"/>
              <a:buChar char="§"/>
            </a:pPr>
            <a:r>
              <a:rPr lang="en-US" sz="3200" dirty="0"/>
              <a:t>Primary care clinics need effective, well-articulated methods to engage patients as partners in practice improvements and  dissemination efforts.</a:t>
            </a:r>
          </a:p>
          <a:p>
            <a:pPr marL="457200" lvl="0" indent="-457200">
              <a:buFont typeface="Wingdings" panose="05000000000000000000" pitchFamily="2" charset="2"/>
              <a:buChar char="§"/>
            </a:pPr>
            <a:r>
              <a:rPr lang="en-US" sz="3200" dirty="0"/>
              <a:t>Boot Camp Translation (BCT) is an evidence-based intervention used to engage laypeople to create culturally relevant strategies for disseminating health information at the </a:t>
            </a:r>
            <a:r>
              <a:rPr lang="en-US" sz="3200" b="1" dirty="0"/>
              <a:t>community level.</a:t>
            </a:r>
            <a:r>
              <a:rPr lang="en-US" sz="2800" baseline="30000" dirty="0"/>
              <a:t>1</a:t>
            </a:r>
          </a:p>
          <a:p>
            <a:pPr marL="457200" lvl="0" indent="-457200">
              <a:buFont typeface="Wingdings" panose="05000000000000000000" pitchFamily="2" charset="2"/>
              <a:buChar char="§"/>
            </a:pPr>
            <a:r>
              <a:rPr lang="en-US" sz="3200" dirty="0"/>
              <a:t>To date, BCT has not been studied as a method to engage patients at the </a:t>
            </a:r>
            <a:r>
              <a:rPr lang="en-US" sz="3200" b="1" dirty="0"/>
              <a:t>clinic level.</a:t>
            </a:r>
            <a:endParaRPr lang="en-US" sz="3200" dirty="0"/>
          </a:p>
          <a:p>
            <a:pPr marL="457200" lvl="0" indent="-457200">
              <a:buFont typeface="Wingdings" panose="05000000000000000000" pitchFamily="2" charset="2"/>
              <a:buChar char="§"/>
            </a:pPr>
            <a:r>
              <a:rPr lang="en-US" sz="3200" dirty="0"/>
              <a:t>The</a:t>
            </a:r>
            <a:r>
              <a:rPr lang="en-US" sz="3200" b="1" dirty="0"/>
              <a:t> </a:t>
            </a:r>
            <a:r>
              <a:rPr lang="en-US" sz="3200" dirty="0"/>
              <a:t>INSTTEPP</a:t>
            </a:r>
            <a:r>
              <a:rPr lang="en-US" sz="3200" baseline="30000" dirty="0"/>
              <a:t>2 </a:t>
            </a:r>
            <a:r>
              <a:rPr lang="en-US" sz="3200" dirty="0"/>
              <a:t>trial used an abbreviated version of BCT with primary care teams working with four states’ Practice-based Research Networks (PBRNs): Wisconsin Research and Education Network (WREN), Shared Networks of Colorado Ambulatory Practices &amp; Partners (SNOCAP), Oregon Rural Practice-based Research Network (ORPRN), and Iowa Research Network (IRENE</a:t>
            </a:r>
            <a:r>
              <a:rPr lang="en-US" sz="3200" dirty="0" smtClean="0"/>
              <a:t>).</a:t>
            </a:r>
            <a:endParaRPr lang="en-US" sz="3200" dirty="0"/>
          </a:p>
        </p:txBody>
      </p:sp>
      <p:sp>
        <p:nvSpPr>
          <p:cNvPr id="2" name="TextBox 1"/>
          <p:cNvSpPr txBox="1"/>
          <p:nvPr/>
        </p:nvSpPr>
        <p:spPr>
          <a:xfrm>
            <a:off x="22091846" y="4767560"/>
            <a:ext cx="21342154" cy="707886"/>
          </a:xfrm>
          <a:prstGeom prst="rect">
            <a:avLst/>
          </a:prstGeom>
          <a:gradFill flip="none" rotWithShape="1">
            <a:gsLst>
              <a:gs pos="0">
                <a:srgbClr val="FF2929">
                  <a:shade val="30000"/>
                  <a:satMod val="115000"/>
                </a:srgbClr>
              </a:gs>
              <a:gs pos="50000">
                <a:srgbClr val="FF2929">
                  <a:shade val="67500"/>
                  <a:satMod val="115000"/>
                </a:srgbClr>
              </a:gs>
              <a:gs pos="100000">
                <a:srgbClr val="FF2929">
                  <a:shade val="100000"/>
                  <a:satMod val="115000"/>
                </a:srgbClr>
              </a:gs>
            </a:gsLst>
            <a:lin ang="16200000" scaled="1"/>
            <a:tileRect/>
          </a:gradFill>
          <a:ln w="12700">
            <a:solidFill>
              <a:schemeClr val="tx1"/>
            </a:solidFill>
          </a:ln>
        </p:spPr>
        <p:txBody>
          <a:bodyPr wrap="square" rtlCol="0">
            <a:spAutoFit/>
          </a:bodyPr>
          <a:lstStyle/>
          <a:p>
            <a:pPr algn="ctr"/>
            <a:r>
              <a:rPr lang="en-US" sz="4000" b="1" dirty="0" smtClean="0">
                <a:solidFill>
                  <a:schemeClr val="bg1"/>
                </a:solidFill>
              </a:rPr>
              <a:t>RESULTS</a:t>
            </a:r>
            <a:endParaRPr lang="en-US" sz="4000" b="1" dirty="0">
              <a:solidFill>
                <a:schemeClr val="bg1"/>
              </a:solidFill>
            </a:endParaRPr>
          </a:p>
        </p:txBody>
      </p:sp>
      <p:sp>
        <p:nvSpPr>
          <p:cNvPr id="7" name="TextBox 6"/>
          <p:cNvSpPr txBox="1"/>
          <p:nvPr/>
        </p:nvSpPr>
        <p:spPr>
          <a:xfrm>
            <a:off x="381000" y="10707647"/>
            <a:ext cx="21412200" cy="2062103"/>
          </a:xfrm>
          <a:prstGeom prst="rect">
            <a:avLst/>
          </a:prstGeom>
          <a:noFill/>
          <a:ln w="12700">
            <a:solidFill>
              <a:schemeClr val="tx1"/>
            </a:solidFill>
          </a:ln>
        </p:spPr>
        <p:txBody>
          <a:bodyPr wrap="square" rtlCol="0">
            <a:spAutoFit/>
          </a:bodyPr>
          <a:lstStyle/>
          <a:p>
            <a:r>
              <a:rPr lang="en-US" sz="3200" dirty="0"/>
              <a:t>This Wisconsin (WREN) INSTTEPP Case Study will: </a:t>
            </a:r>
          </a:p>
          <a:p>
            <a:pPr marL="457200" lvl="0" indent="-457200">
              <a:buFont typeface="Wingdings" panose="05000000000000000000" pitchFamily="2" charset="2"/>
              <a:buChar char="§"/>
            </a:pPr>
            <a:r>
              <a:rPr lang="en-US" sz="3200" dirty="0"/>
              <a:t>Describe how BCT was used to involve patients from Wisconsin in primary care implementation teams on the topic of self-management support (SMS) for chronic conditions.</a:t>
            </a:r>
          </a:p>
          <a:p>
            <a:pPr marL="457200" lvl="0" indent="-457200">
              <a:buFont typeface="Wingdings" panose="05000000000000000000" pitchFamily="2" charset="2"/>
              <a:buChar char="§"/>
            </a:pPr>
            <a:r>
              <a:rPr lang="en-US" sz="3200" dirty="0"/>
              <a:t>Offer qualitative observations about how BCT affected patient engagement</a:t>
            </a:r>
            <a:r>
              <a:rPr lang="en-US" sz="3200" dirty="0" smtClean="0"/>
              <a:t>.</a:t>
            </a:r>
            <a:endParaRPr lang="en-US" sz="3200" dirty="0"/>
          </a:p>
        </p:txBody>
      </p:sp>
      <p:sp>
        <p:nvSpPr>
          <p:cNvPr id="9" name="TextBox 8"/>
          <p:cNvSpPr txBox="1"/>
          <p:nvPr/>
        </p:nvSpPr>
        <p:spPr>
          <a:xfrm>
            <a:off x="381000" y="9999761"/>
            <a:ext cx="21412200" cy="707886"/>
          </a:xfrm>
          <a:prstGeom prst="rect">
            <a:avLst/>
          </a:prstGeom>
          <a:gradFill flip="none" rotWithShape="1">
            <a:gsLst>
              <a:gs pos="0">
                <a:srgbClr val="FF2929">
                  <a:shade val="30000"/>
                  <a:satMod val="115000"/>
                </a:srgbClr>
              </a:gs>
              <a:gs pos="50000">
                <a:srgbClr val="FF2929">
                  <a:shade val="67500"/>
                  <a:satMod val="115000"/>
                </a:srgbClr>
              </a:gs>
              <a:gs pos="100000">
                <a:srgbClr val="FF2929">
                  <a:shade val="100000"/>
                  <a:satMod val="115000"/>
                </a:srgbClr>
              </a:gs>
            </a:gsLst>
            <a:lin ang="16200000" scaled="1"/>
            <a:tileRect/>
          </a:gradFill>
          <a:ln w="12700">
            <a:solidFill>
              <a:schemeClr val="tx1"/>
            </a:solidFill>
          </a:ln>
        </p:spPr>
        <p:txBody>
          <a:bodyPr wrap="square" rtlCol="0">
            <a:spAutoFit/>
          </a:bodyPr>
          <a:lstStyle/>
          <a:p>
            <a:pPr algn="ctr"/>
            <a:r>
              <a:rPr lang="en-US" sz="4000" b="1" dirty="0" smtClean="0">
                <a:solidFill>
                  <a:schemeClr val="bg1"/>
                </a:solidFill>
              </a:rPr>
              <a:t>OBJECTIVES</a:t>
            </a:r>
            <a:endParaRPr lang="en-US" sz="4000" b="1" dirty="0" smtClean="0">
              <a:solidFill>
                <a:schemeClr val="bg1"/>
              </a:solidFill>
            </a:endParaRPr>
          </a:p>
        </p:txBody>
      </p:sp>
      <p:pic>
        <p:nvPicPr>
          <p:cNvPr id="8" name="Picture 3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15886" y="1230461"/>
            <a:ext cx="7918450" cy="26114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p:nvSpPr>
        <p:spPr>
          <a:xfrm>
            <a:off x="381000" y="13476217"/>
            <a:ext cx="21412200" cy="15450383"/>
          </a:xfrm>
          <a:prstGeom prst="rect">
            <a:avLst/>
          </a:prstGeom>
          <a:ln w="12700">
            <a:solidFill>
              <a:schemeClr val="tx1"/>
            </a:solidFill>
          </a:ln>
        </p:spPr>
        <p:txBody>
          <a:bodyPr wrap="square">
            <a:spAutoFit/>
          </a:bodyPr>
          <a:lstStyle/>
          <a:p>
            <a:r>
              <a:rPr lang="en-US" sz="3200" b="1" dirty="0"/>
              <a:t>Clinics</a:t>
            </a:r>
            <a:endParaRPr lang="en-US" sz="3200" dirty="0"/>
          </a:p>
          <a:p>
            <a:pPr lvl="0"/>
            <a:r>
              <a:rPr lang="en-US" sz="3200" dirty="0"/>
              <a:t>Recruitment </a:t>
            </a:r>
            <a:r>
              <a:rPr lang="en-US" sz="3200" dirty="0" smtClean="0"/>
              <a:t>criteria: small </a:t>
            </a:r>
            <a:r>
              <a:rPr lang="en-US" sz="3200" dirty="0"/>
              <a:t>to medium-sized primary care </a:t>
            </a:r>
            <a:r>
              <a:rPr lang="en-US" sz="3200" dirty="0" smtClean="0"/>
              <a:t>practices that have begun </a:t>
            </a:r>
            <a:r>
              <a:rPr lang="en-US" sz="3200" dirty="0"/>
              <a:t>to implement Patient-Centered Medical Home (PCMH) &amp; designated staff to provide care management functions</a:t>
            </a:r>
          </a:p>
          <a:p>
            <a:r>
              <a:rPr lang="en-US" sz="3200" dirty="0"/>
              <a:t> </a:t>
            </a:r>
            <a:endParaRPr lang="en-US" sz="3200" b="1" dirty="0"/>
          </a:p>
          <a:p>
            <a:r>
              <a:rPr lang="en-US" sz="3200" b="1" dirty="0"/>
              <a:t>Participants</a:t>
            </a:r>
          </a:p>
          <a:p>
            <a:r>
              <a:rPr lang="en-US" sz="3200" dirty="0"/>
              <a:t>Each </a:t>
            </a:r>
            <a:r>
              <a:rPr lang="en-US" sz="3200" dirty="0" smtClean="0"/>
              <a:t>clinic team </a:t>
            </a:r>
            <a:r>
              <a:rPr lang="en-US" sz="3200" dirty="0"/>
              <a:t>consisted of:</a:t>
            </a:r>
          </a:p>
          <a:p>
            <a:pPr marL="457200" indent="-457200">
              <a:buFont typeface="Wingdings" panose="05000000000000000000" pitchFamily="2" charset="2"/>
              <a:buChar char="§"/>
            </a:pPr>
            <a:r>
              <a:rPr lang="en-US" sz="3200" dirty="0"/>
              <a:t>One clinician</a:t>
            </a:r>
          </a:p>
          <a:p>
            <a:pPr marL="457200" indent="-457200">
              <a:buFont typeface="Wingdings" panose="05000000000000000000" pitchFamily="2" charset="2"/>
              <a:buChar char="§"/>
            </a:pPr>
            <a:r>
              <a:rPr lang="en-US" sz="3200" dirty="0"/>
              <a:t>One care manager</a:t>
            </a:r>
          </a:p>
          <a:p>
            <a:pPr marL="457200" indent="-457200">
              <a:buFont typeface="Wingdings" panose="05000000000000000000" pitchFamily="2" charset="2"/>
              <a:buChar char="§"/>
            </a:pPr>
            <a:r>
              <a:rPr lang="en-US" sz="3200" dirty="0"/>
              <a:t>Two patients</a:t>
            </a:r>
          </a:p>
          <a:p>
            <a:pPr lvl="0"/>
            <a:endParaRPr lang="en-US" sz="3200" dirty="0" smtClean="0"/>
          </a:p>
          <a:p>
            <a:pPr lvl="0"/>
            <a:endParaRPr lang="en-US" sz="3200" dirty="0"/>
          </a:p>
          <a:p>
            <a:r>
              <a:rPr lang="en-US" sz="3200" dirty="0"/>
              <a:t> </a:t>
            </a:r>
            <a:r>
              <a:rPr lang="en-US" sz="3200" b="1" dirty="0"/>
              <a:t>Patient Recruitment</a:t>
            </a:r>
            <a:endParaRPr lang="en-US" sz="3200" dirty="0"/>
          </a:p>
          <a:p>
            <a:pPr marL="457200" lvl="0" indent="-457200">
              <a:buFont typeface="Wingdings" panose="05000000000000000000" pitchFamily="2" charset="2"/>
              <a:buChar char="§"/>
            </a:pPr>
            <a:r>
              <a:rPr lang="en-US" sz="3200" dirty="0"/>
              <a:t>Invited by physician (fact sheet, invitation letter, and verbal invitation)</a:t>
            </a:r>
          </a:p>
          <a:p>
            <a:pPr marL="457200" lvl="0" indent="-457200">
              <a:buFont typeface="Wingdings" panose="05000000000000000000" pitchFamily="2" charset="2"/>
              <a:buChar char="§"/>
            </a:pPr>
            <a:r>
              <a:rPr lang="en-US" sz="3200" dirty="0"/>
              <a:t>$150 honorarium</a:t>
            </a:r>
          </a:p>
          <a:p>
            <a:pPr marL="457200" lvl="0" indent="-457200">
              <a:buFont typeface="Wingdings" panose="05000000000000000000" pitchFamily="2" charset="2"/>
              <a:buChar char="§"/>
            </a:pPr>
            <a:r>
              <a:rPr lang="en-US" sz="3200" dirty="0"/>
              <a:t>Criteria: current patient at clinic, at least 1 chronic condition, </a:t>
            </a:r>
            <a:endParaRPr lang="en-US" sz="3200" dirty="0" smtClean="0"/>
          </a:p>
          <a:p>
            <a:pPr lvl="0"/>
            <a:r>
              <a:rPr lang="en-US" sz="3200" dirty="0"/>
              <a:t> </a:t>
            </a:r>
            <a:r>
              <a:rPr lang="en-US" sz="3200" dirty="0" smtClean="0"/>
              <a:t>    and </a:t>
            </a:r>
            <a:r>
              <a:rPr lang="en-US" sz="3200" dirty="0"/>
              <a:t>comfortable offering ideas in a group setting</a:t>
            </a:r>
          </a:p>
          <a:p>
            <a:r>
              <a:rPr lang="en-US" sz="3000" dirty="0"/>
              <a:t> </a:t>
            </a:r>
          </a:p>
          <a:p>
            <a:r>
              <a:rPr lang="en-US" sz="3200" b="1" dirty="0" smtClean="0"/>
              <a:t>Two-Month </a:t>
            </a:r>
            <a:r>
              <a:rPr lang="en-US" sz="3200" b="1" dirty="0"/>
              <a:t>Process</a:t>
            </a:r>
          </a:p>
          <a:p>
            <a:pPr marL="457200" lvl="0" indent="-457200">
              <a:buFont typeface="Wingdings" panose="05000000000000000000" pitchFamily="2" charset="2"/>
              <a:buChar char="§"/>
            </a:pPr>
            <a:r>
              <a:rPr lang="en-US" sz="3200" i="1" dirty="0"/>
              <a:t>Kickoff All Day Retreat</a:t>
            </a:r>
            <a:endParaRPr lang="en-US" sz="3200" dirty="0"/>
          </a:p>
          <a:p>
            <a:pPr marL="1893888" lvl="1" indent="-457200">
              <a:buFont typeface="Arial" panose="020B0604020202020204" pitchFamily="34" charset="0"/>
              <a:buChar char="•"/>
            </a:pPr>
            <a:r>
              <a:rPr lang="en-US" sz="3200" dirty="0"/>
              <a:t>Included all four clinics (16 participants) in Madison, WI</a:t>
            </a:r>
          </a:p>
          <a:p>
            <a:pPr marL="1893888" lvl="1" indent="-457200">
              <a:buFont typeface="Arial" panose="020B0604020202020204" pitchFamily="34" charset="0"/>
              <a:buChar char="•"/>
            </a:pPr>
            <a:r>
              <a:rPr lang="en-US" sz="3200" i="1" dirty="0"/>
              <a:t>Goals of Retreat: </a:t>
            </a:r>
            <a:r>
              <a:rPr lang="en-US" sz="3200" dirty="0"/>
              <a:t>(1) Define SMS, (2) Review AHRQ’s SMS toolkit, and (3) Dialogue surrounding (a) What do patients want/need to self-manage chronic illness?, and (b) What elements of the AHRQ toolkit can patients/practices use to address these needs?</a:t>
            </a:r>
          </a:p>
          <a:p>
            <a:pPr marL="2651760" lvl="1" indent="-457200">
              <a:buFont typeface="Arial" panose="020B0604020202020204" pitchFamily="34" charset="0"/>
              <a:buChar char="•"/>
            </a:pPr>
            <a:endParaRPr lang="en-US" sz="800" dirty="0"/>
          </a:p>
          <a:p>
            <a:pPr marL="457200" lvl="0" indent="-457200">
              <a:buFont typeface="Wingdings" panose="05000000000000000000" pitchFamily="2" charset="2"/>
              <a:buChar char="§"/>
            </a:pPr>
            <a:r>
              <a:rPr lang="en-US" sz="3200" i="1" dirty="0"/>
              <a:t>Three Conference Calls</a:t>
            </a:r>
          </a:p>
          <a:p>
            <a:pPr marL="1893888" lvl="1" indent="-457200">
              <a:buFont typeface="Arial" panose="020B0604020202020204" pitchFamily="34" charset="0"/>
              <a:buChar char="•"/>
            </a:pPr>
            <a:r>
              <a:rPr lang="en-US" sz="3200" dirty="0"/>
              <a:t>All four clinics on the call (total of 16 participants invited)</a:t>
            </a:r>
          </a:p>
          <a:p>
            <a:pPr marL="1893888" lvl="1" indent="-457200">
              <a:buFont typeface="Arial" panose="020B0604020202020204" pitchFamily="34" charset="0"/>
              <a:buChar char="•"/>
            </a:pPr>
            <a:r>
              <a:rPr lang="en-US" sz="3200" dirty="0"/>
              <a:t>Focusing questions</a:t>
            </a:r>
          </a:p>
          <a:p>
            <a:pPr marL="1893888" lvl="1" indent="-457200">
              <a:buFont typeface="Arial" panose="020B0604020202020204" pitchFamily="34" charset="0"/>
              <a:buChar char="•"/>
            </a:pPr>
            <a:r>
              <a:rPr lang="en-US" sz="3200" dirty="0"/>
              <a:t>Three planned calls (2 weeks, 6 weeks, and 10 weeks post-kickoff); 30 minutes each</a:t>
            </a:r>
          </a:p>
          <a:p>
            <a:pPr marL="1893888" lvl="1" indent="-457200">
              <a:buFont typeface="Arial" panose="020B0604020202020204" pitchFamily="34" charset="0"/>
              <a:buChar char="•"/>
            </a:pPr>
            <a:r>
              <a:rPr lang="en-US" sz="3200" dirty="0"/>
              <a:t>Summary of calls provided to all participants</a:t>
            </a:r>
          </a:p>
          <a:p>
            <a:pPr marL="1893888" lvl="1" indent="-457200">
              <a:buFont typeface="Arial" panose="020B0604020202020204" pitchFamily="34" charset="0"/>
              <a:buChar char="•"/>
            </a:pPr>
            <a:r>
              <a:rPr lang="en-US" sz="3200" dirty="0"/>
              <a:t>WREN clinics requested a fourth phone call in hopes of making more progress toward SMS implementation</a:t>
            </a:r>
          </a:p>
          <a:p>
            <a:pPr marL="457200" lvl="0" indent="-457200">
              <a:buFont typeface="Wingdings" panose="05000000000000000000" pitchFamily="2" charset="2"/>
              <a:buChar char="§"/>
            </a:pPr>
            <a:r>
              <a:rPr lang="en-US" sz="3200" i="1" dirty="0"/>
              <a:t>Two Site Visits</a:t>
            </a:r>
          </a:p>
          <a:p>
            <a:pPr marL="1892808" lvl="1" indent="-457200">
              <a:buFont typeface="Arial" panose="020B0604020202020204" pitchFamily="34" charset="0"/>
              <a:buChar char="•"/>
            </a:pPr>
            <a:r>
              <a:rPr lang="en-US" sz="3200" dirty="0"/>
              <a:t>Qualitative interviews with care manager &amp; clinician from each clinic (1 month &amp; 2 months post-kickoff</a:t>
            </a:r>
            <a:r>
              <a:rPr lang="en-US" sz="3200" dirty="0" smtClean="0"/>
              <a:t>)</a:t>
            </a:r>
          </a:p>
        </p:txBody>
      </p:sp>
      <p:sp>
        <p:nvSpPr>
          <p:cNvPr id="17" name="TextBox 16"/>
          <p:cNvSpPr txBox="1"/>
          <p:nvPr/>
        </p:nvSpPr>
        <p:spPr>
          <a:xfrm>
            <a:off x="381000" y="12769750"/>
            <a:ext cx="21412200" cy="713654"/>
          </a:xfrm>
          <a:prstGeom prst="rect">
            <a:avLst/>
          </a:prstGeom>
          <a:gradFill flip="none" rotWithShape="1">
            <a:gsLst>
              <a:gs pos="0">
                <a:srgbClr val="FF2929">
                  <a:shade val="30000"/>
                  <a:satMod val="115000"/>
                </a:srgbClr>
              </a:gs>
              <a:gs pos="50000">
                <a:srgbClr val="FF2929">
                  <a:shade val="67500"/>
                  <a:satMod val="115000"/>
                </a:srgbClr>
              </a:gs>
              <a:gs pos="100000">
                <a:srgbClr val="FF2929">
                  <a:shade val="100000"/>
                  <a:satMod val="115000"/>
                </a:srgbClr>
              </a:gs>
            </a:gsLst>
            <a:lin ang="16200000" scaled="1"/>
            <a:tileRect/>
          </a:gradFill>
          <a:ln w="12700">
            <a:solidFill>
              <a:schemeClr val="tx1"/>
            </a:solidFill>
          </a:ln>
        </p:spPr>
        <p:txBody>
          <a:bodyPr wrap="square" rtlCol="0">
            <a:spAutoFit/>
          </a:bodyPr>
          <a:lstStyle/>
          <a:p>
            <a:pPr algn="ctr"/>
            <a:r>
              <a:rPr lang="en-US" sz="4000" b="1" dirty="0" smtClean="0">
                <a:solidFill>
                  <a:schemeClr val="bg1"/>
                </a:solidFill>
              </a:rPr>
              <a:t>METHODS</a:t>
            </a:r>
          </a:p>
        </p:txBody>
      </p:sp>
      <p:sp>
        <p:nvSpPr>
          <p:cNvPr id="11" name="TextBox 10"/>
          <p:cNvSpPr txBox="1"/>
          <p:nvPr/>
        </p:nvSpPr>
        <p:spPr>
          <a:xfrm>
            <a:off x="22098000" y="5436615"/>
            <a:ext cx="21342154" cy="19451479"/>
          </a:xfrm>
          <a:prstGeom prst="rect">
            <a:avLst/>
          </a:prstGeom>
          <a:noFill/>
          <a:ln w="12700">
            <a:solidFill>
              <a:schemeClr val="tx1"/>
            </a:solidFill>
          </a:ln>
        </p:spPr>
        <p:txBody>
          <a:bodyPr wrap="square" rtlCol="0">
            <a:spAutoFit/>
          </a:bodyPr>
          <a:lstStyle/>
          <a:p>
            <a:pPr marL="514350" lvl="0" indent="-514350">
              <a:buAutoNum type="arabicParenR"/>
            </a:pPr>
            <a:r>
              <a:rPr lang="en-US" sz="3200" b="1" dirty="0"/>
              <a:t>Patient Participation in BCT Activities:  All four clinics successfully recruited two patients (eight total).  Patient participation continued throughout the two-month </a:t>
            </a:r>
            <a:r>
              <a:rPr lang="en-US" sz="3200" b="1" dirty="0" smtClean="0"/>
              <a:t>intervention.</a:t>
            </a:r>
            <a:endParaRPr lang="en-US" sz="3200" b="1" dirty="0"/>
          </a:p>
          <a:p>
            <a:pPr lvl="0"/>
            <a:endParaRPr lang="en-US" sz="3200" dirty="0"/>
          </a:p>
          <a:p>
            <a:pPr lvl="0"/>
            <a:endParaRPr lang="en-US" sz="3200" dirty="0"/>
          </a:p>
          <a:p>
            <a:pPr lvl="0"/>
            <a:endParaRPr lang="en-US" sz="3200" dirty="0"/>
          </a:p>
          <a:p>
            <a:pPr lvl="0"/>
            <a:endParaRPr lang="en-US" sz="3200" dirty="0"/>
          </a:p>
          <a:p>
            <a:pPr lvl="0"/>
            <a:endParaRPr lang="en-US" sz="1800" dirty="0"/>
          </a:p>
          <a:p>
            <a:pPr lvl="0"/>
            <a:endParaRPr lang="en-US" sz="3200" dirty="0"/>
          </a:p>
          <a:p>
            <a:pPr lvl="0"/>
            <a:endParaRPr lang="en-US" sz="3200" b="1" dirty="0" smtClean="0"/>
          </a:p>
          <a:p>
            <a:pPr lvl="0"/>
            <a:endParaRPr lang="en-US" sz="3200" b="1" dirty="0" smtClean="0"/>
          </a:p>
          <a:p>
            <a:pPr lvl="0"/>
            <a:r>
              <a:rPr lang="en-US" sz="3200" b="1" dirty="0" smtClean="0"/>
              <a:t>2</a:t>
            </a:r>
            <a:r>
              <a:rPr lang="en-US" sz="3200" b="1" dirty="0"/>
              <a:t>) Patient Contributions: Patients were active in conversations about SMS (see themes below</a:t>
            </a:r>
            <a:r>
              <a:rPr lang="en-US" sz="3200" b="1" dirty="0" smtClean="0"/>
              <a:t>)</a:t>
            </a:r>
            <a:endParaRPr lang="en-US" sz="3200" b="1" dirty="0"/>
          </a:p>
          <a:p>
            <a:pPr lvl="0"/>
            <a:endParaRPr lang="en-US" sz="3200" dirty="0"/>
          </a:p>
          <a:p>
            <a:pPr lvl="0"/>
            <a:endParaRPr lang="en-US" sz="3200" dirty="0"/>
          </a:p>
          <a:p>
            <a:pPr lvl="0"/>
            <a:endParaRPr lang="en-US" sz="2400" dirty="0"/>
          </a:p>
          <a:p>
            <a:pPr lvl="0"/>
            <a:endParaRPr lang="en-US" sz="3200" dirty="0"/>
          </a:p>
          <a:p>
            <a:pPr lvl="0"/>
            <a:r>
              <a:rPr lang="en-US" sz="3200" b="1" dirty="0"/>
              <a:t>3) BCT Activities Facilitated Working Relationships between Patients and Clinic Teams</a:t>
            </a:r>
          </a:p>
          <a:p>
            <a:pPr marL="1428750" lvl="1" indent="-514350">
              <a:buFont typeface="Arial" panose="020B0604020202020204" pitchFamily="34" charset="0"/>
              <a:buChar char="•"/>
            </a:pPr>
            <a:r>
              <a:rPr lang="en-US" sz="3200" dirty="0"/>
              <a:t>In each clinic, it was </a:t>
            </a:r>
            <a:r>
              <a:rPr lang="en-US" sz="3200" b="1" i="1" dirty="0"/>
              <a:t>NEW</a:t>
            </a:r>
            <a:r>
              <a:rPr lang="en-US" sz="3200" dirty="0"/>
              <a:t> to include patients on clinic process improvement teams.</a:t>
            </a:r>
          </a:p>
          <a:p>
            <a:pPr marL="1428750" lvl="1" indent="-514350">
              <a:buFont typeface="Arial" panose="020B0604020202020204" pitchFamily="34" charset="0"/>
              <a:buChar char="•"/>
            </a:pPr>
            <a:r>
              <a:rPr lang="en-US" sz="3200" dirty="0"/>
              <a:t>In at least two clinics, patients met with clinic staff between required meetings to advance project goals.</a:t>
            </a:r>
          </a:p>
          <a:p>
            <a:pPr marL="1428750" lvl="1" indent="-514350">
              <a:buFont typeface="Arial" panose="020B0604020202020204" pitchFamily="34" charset="0"/>
              <a:buChar char="•"/>
            </a:pPr>
            <a:r>
              <a:rPr lang="en-US" sz="3200" dirty="0"/>
              <a:t>Communication between patients and clinics continued post-project.</a:t>
            </a:r>
          </a:p>
          <a:p>
            <a:pPr marL="1428750" lvl="1" indent="-514350">
              <a:buFont typeface="Arial" panose="020B0604020202020204" pitchFamily="34" charset="0"/>
              <a:buChar char="•"/>
            </a:pPr>
            <a:r>
              <a:rPr lang="en-US" sz="3200" dirty="0"/>
              <a:t>All clinics expressed interest in continuing to involve patients in implementation and healthcare delivery conversations.</a:t>
            </a:r>
          </a:p>
          <a:p>
            <a:pPr marL="2708910" lvl="1" indent="-514350">
              <a:buFont typeface="+mj-lt"/>
              <a:buAutoNum type="alphaLcPeriod"/>
            </a:pPr>
            <a:endParaRPr lang="en-US" sz="3200" dirty="0"/>
          </a:p>
          <a:p>
            <a:pPr marL="2708910" lvl="1" indent="-514350">
              <a:buFont typeface="+mj-lt"/>
              <a:buAutoNum type="alphaLcPeriod"/>
            </a:pPr>
            <a:endParaRPr lang="en-US" sz="3200" dirty="0"/>
          </a:p>
          <a:p>
            <a:pPr marL="2708910" lvl="1" indent="-514350">
              <a:buFont typeface="+mj-lt"/>
              <a:buAutoNum type="alphaLcPeriod"/>
            </a:pPr>
            <a:endParaRPr lang="en-US" sz="3200" dirty="0"/>
          </a:p>
          <a:p>
            <a:pPr marL="2708910" lvl="1" indent="-514350">
              <a:buFont typeface="+mj-lt"/>
              <a:buAutoNum type="alphaLcPeriod"/>
            </a:pPr>
            <a:endParaRPr lang="en-US" sz="3200" dirty="0"/>
          </a:p>
          <a:p>
            <a:pPr marL="2708910" lvl="1" indent="-514350">
              <a:buFont typeface="+mj-lt"/>
              <a:buAutoNum type="alphaLcPeriod"/>
            </a:pPr>
            <a:endParaRPr lang="en-US" sz="3200" dirty="0"/>
          </a:p>
          <a:p>
            <a:pPr marL="2708910" lvl="1" indent="-514350">
              <a:buFont typeface="+mj-lt"/>
              <a:buAutoNum type="alphaLcPeriod"/>
            </a:pPr>
            <a:endParaRPr lang="en-US" sz="2400" dirty="0"/>
          </a:p>
          <a:p>
            <a:pPr lvl="0"/>
            <a:endParaRPr lang="en-US" sz="3200" b="1" dirty="0" smtClean="0"/>
          </a:p>
          <a:p>
            <a:pPr lvl="0"/>
            <a:endParaRPr lang="en-US" sz="2000" b="1" dirty="0"/>
          </a:p>
          <a:p>
            <a:pPr lvl="0"/>
            <a:endParaRPr lang="en-US" sz="3200" b="1" dirty="0" smtClean="0"/>
          </a:p>
          <a:p>
            <a:pPr lvl="0"/>
            <a:r>
              <a:rPr lang="en-US" sz="3200" b="1" dirty="0" smtClean="0"/>
              <a:t>4</a:t>
            </a:r>
            <a:r>
              <a:rPr lang="en-US" sz="3200" b="1" dirty="0"/>
              <a:t>) Unanticipated Result: BCT resulted in new relationships between patients and the </a:t>
            </a:r>
            <a:r>
              <a:rPr lang="en-US" sz="3200" b="1" dirty="0" smtClean="0"/>
              <a:t>PBRN</a:t>
            </a:r>
            <a:endParaRPr lang="en-US" sz="3200" b="1" dirty="0">
              <a:effectLst>
                <a:outerShdw blurRad="38100" dist="38100" dir="2700000" algn="tl">
                  <a:srgbClr val="000000">
                    <a:alpha val="43137"/>
                  </a:srgbClr>
                </a:outerShdw>
              </a:effectLst>
            </a:endParaRPr>
          </a:p>
          <a:p>
            <a:pPr marL="1428750" lvl="1" indent="-514350">
              <a:buFont typeface="Arial" panose="020B0604020202020204" pitchFamily="34" charset="0"/>
              <a:buChar char="•"/>
            </a:pPr>
            <a:r>
              <a:rPr lang="en-US" sz="3200" dirty="0"/>
              <a:t>Three patients attended the 2014 WREN annual convocation.</a:t>
            </a:r>
          </a:p>
          <a:p>
            <a:pPr marL="1428750" lvl="1" indent="-514350">
              <a:buFont typeface="Arial" panose="020B0604020202020204" pitchFamily="34" charset="0"/>
              <a:buChar char="•"/>
            </a:pPr>
            <a:r>
              <a:rPr lang="en-US" sz="3200" dirty="0"/>
              <a:t>One patient will participate on a patient panel for the 2015 WREN annual convocation.</a:t>
            </a:r>
          </a:p>
          <a:p>
            <a:pPr marL="1428750" lvl="1" indent="-514350">
              <a:buFont typeface="Arial" panose="020B0604020202020204" pitchFamily="34" charset="0"/>
              <a:buChar char="•"/>
            </a:pPr>
            <a:r>
              <a:rPr lang="en-US" sz="3200" dirty="0"/>
              <a:t>One patient contacted WREN about future opportunities to participate in healthcare conversations.</a:t>
            </a:r>
          </a:p>
          <a:p>
            <a:pPr lvl="0"/>
            <a:r>
              <a:rPr lang="en-US" sz="3200" b="1" dirty="0"/>
              <a:t>5) About SMS Implementation</a:t>
            </a:r>
            <a:endParaRPr lang="en-US" sz="3200" dirty="0"/>
          </a:p>
          <a:p>
            <a:pPr marL="1428750" lvl="1" indent="-514350">
              <a:buFont typeface="Arial" panose="020B0604020202020204" pitchFamily="34" charset="0"/>
              <a:buChar char="•"/>
            </a:pPr>
            <a:r>
              <a:rPr lang="en-US" sz="3200" dirty="0"/>
              <a:t>WREN clinics were unable to fully implement new SMS processes, largely due to the short duration of the study.</a:t>
            </a:r>
          </a:p>
          <a:p>
            <a:pPr marL="1428750" lvl="1" indent="-514350">
              <a:buFont typeface="Arial" panose="020B0604020202020204" pitchFamily="34" charset="0"/>
              <a:buChar char="•"/>
            </a:pPr>
            <a:r>
              <a:rPr lang="en-US" sz="3200" dirty="0"/>
              <a:t>Two clinics continue to work actively on SMS implementation activities, with patient involvement.</a:t>
            </a:r>
          </a:p>
          <a:p>
            <a:pPr marL="1428750" lvl="1" indent="-514350">
              <a:buFont typeface="Arial" panose="020B0604020202020204" pitchFamily="34" charset="0"/>
              <a:buChar char="•"/>
            </a:pPr>
            <a:r>
              <a:rPr lang="en-US" sz="3200" dirty="0"/>
              <a:t>One clinic applied for and received funding from WREN to continue SMS implementation and formalize a workgroup to include patients.</a:t>
            </a:r>
          </a:p>
          <a:p>
            <a:pPr marL="1428750" lvl="1" indent="-514350">
              <a:buFont typeface="Arial" panose="020B0604020202020204" pitchFamily="34" charset="0"/>
              <a:buChar char="•"/>
            </a:pPr>
            <a:r>
              <a:rPr lang="en-US" sz="3200" dirty="0"/>
              <a:t>Patients identified peer support as an important SMS strategy. However, this strategy was not pursued due to time constraints of the project.</a:t>
            </a:r>
          </a:p>
          <a:p>
            <a:pPr marL="914400" lvl="1"/>
            <a:endParaRPr lang="en-US" sz="1000" dirty="0" smtClean="0"/>
          </a:p>
        </p:txBody>
      </p:sp>
      <p:graphicFrame>
        <p:nvGraphicFramePr>
          <p:cNvPr id="26" name="Chart 25"/>
          <p:cNvGraphicFramePr/>
          <p:nvPr>
            <p:extLst>
              <p:ext uri="{D42A27DB-BD31-4B8C-83A1-F6EECF244321}">
                <p14:modId xmlns:p14="http://schemas.microsoft.com/office/powerpoint/2010/main" val="1644044484"/>
              </p:ext>
            </p:extLst>
          </p:nvPr>
        </p:nvGraphicFramePr>
        <p:xfrm>
          <a:off x="30327600" y="6450226"/>
          <a:ext cx="5009928" cy="3684374"/>
        </p:xfrm>
        <a:graphic>
          <a:graphicData uri="http://schemas.openxmlformats.org/drawingml/2006/chart">
            <c:chart xmlns:c="http://schemas.openxmlformats.org/drawingml/2006/chart" xmlns:r="http://schemas.openxmlformats.org/officeDocument/2006/relationships" r:id="rId4"/>
          </a:graphicData>
        </a:graphic>
      </p:graphicFrame>
      <p:sp>
        <p:nvSpPr>
          <p:cNvPr id="30" name="TextBox 29"/>
          <p:cNvSpPr txBox="1"/>
          <p:nvPr/>
        </p:nvSpPr>
        <p:spPr>
          <a:xfrm>
            <a:off x="381000" y="4767560"/>
            <a:ext cx="21412200" cy="707886"/>
          </a:xfrm>
          <a:prstGeom prst="rect">
            <a:avLst/>
          </a:prstGeom>
          <a:gradFill flip="none" rotWithShape="1">
            <a:gsLst>
              <a:gs pos="0">
                <a:srgbClr val="FF2929">
                  <a:shade val="30000"/>
                  <a:satMod val="115000"/>
                </a:srgbClr>
              </a:gs>
              <a:gs pos="50000">
                <a:srgbClr val="FF2929">
                  <a:shade val="67500"/>
                  <a:satMod val="115000"/>
                </a:srgbClr>
              </a:gs>
              <a:gs pos="100000">
                <a:srgbClr val="FF2929">
                  <a:shade val="100000"/>
                  <a:satMod val="115000"/>
                </a:srgbClr>
              </a:gs>
            </a:gsLst>
            <a:lin ang="16200000" scaled="1"/>
            <a:tileRect/>
          </a:gradFill>
          <a:ln w="12700">
            <a:solidFill>
              <a:schemeClr val="tx1"/>
            </a:solidFill>
          </a:ln>
        </p:spPr>
        <p:txBody>
          <a:bodyPr wrap="square" rtlCol="0">
            <a:spAutoFit/>
          </a:bodyPr>
          <a:lstStyle/>
          <a:p>
            <a:pPr algn="ctr"/>
            <a:r>
              <a:rPr lang="en-US" sz="4000" b="1" dirty="0" smtClean="0">
                <a:solidFill>
                  <a:schemeClr val="bg1"/>
                </a:solidFill>
              </a:rPr>
              <a:t>BACKGROUND</a:t>
            </a:r>
            <a:endParaRPr lang="en-US" sz="4000" b="1" dirty="0">
              <a:solidFill>
                <a:schemeClr val="bg1"/>
              </a:solidFill>
            </a:endParaRPr>
          </a:p>
        </p:txBody>
      </p:sp>
      <p:pic>
        <p:nvPicPr>
          <p:cNvPr id="31" name="Picture 30" descr="J:\SpecialShares\Judge K\poster\photo 2.jpg"/>
          <p:cNvPicPr/>
          <p:nvPr/>
        </p:nvPicPr>
        <p:blipFill rotWithShape="1">
          <a:blip r:embed="rId5">
            <a:extLst>
              <a:ext uri="{28A0092B-C50C-407E-A947-70E740481C1C}">
                <a14:useLocalDpi xmlns:a14="http://schemas.microsoft.com/office/drawing/2010/main" val="0"/>
              </a:ext>
            </a:extLst>
          </a:blip>
          <a:srcRect l="3339" t="22896" r="11385" b="132"/>
          <a:stretch/>
        </p:blipFill>
        <p:spPr bwMode="auto">
          <a:xfrm>
            <a:off x="22402800" y="15020696"/>
            <a:ext cx="4876800" cy="3810000"/>
          </a:xfrm>
          <a:prstGeom prst="rect">
            <a:avLst/>
          </a:prstGeom>
          <a:noFill/>
          <a:ln>
            <a:noFill/>
          </a:ln>
        </p:spPr>
      </p:pic>
      <p:pic>
        <p:nvPicPr>
          <p:cNvPr id="32" name="Picture 31" descr="J:\SpecialShares\Judge K\poster\photo 4.jpg"/>
          <p:cNvPicPr/>
          <p:nvPr/>
        </p:nvPicPr>
        <p:blipFill>
          <a:blip r:embed="rId6">
            <a:extLst>
              <a:ext uri="{28A0092B-C50C-407E-A947-70E740481C1C}">
                <a14:useLocalDpi xmlns:a14="http://schemas.microsoft.com/office/drawing/2010/main" val="0"/>
              </a:ext>
            </a:extLst>
          </a:blip>
          <a:srcRect/>
          <a:stretch>
            <a:fillRect/>
          </a:stretch>
        </p:blipFill>
        <p:spPr bwMode="auto">
          <a:xfrm>
            <a:off x="38032499" y="15025723"/>
            <a:ext cx="5020499" cy="3810000"/>
          </a:xfrm>
          <a:prstGeom prst="rect">
            <a:avLst/>
          </a:prstGeom>
          <a:noFill/>
          <a:ln>
            <a:noFill/>
          </a:ln>
        </p:spPr>
      </p:pic>
      <p:pic>
        <p:nvPicPr>
          <p:cNvPr id="33" name="Picture 32" descr="S:\SpecialShares\WREN\PROJECTS\1-Current Projects\INSTTEPP - Fagnon\Bootcamp Photos\2014\Boot Camp Work. Patients in photo. 5.16.14.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7432000" y="15020696"/>
            <a:ext cx="5105400" cy="3815027"/>
          </a:xfrm>
          <a:prstGeom prst="rect">
            <a:avLst/>
          </a:prstGeom>
          <a:noFill/>
          <a:ln>
            <a:noFill/>
          </a:ln>
        </p:spPr>
      </p:pic>
      <p:pic>
        <p:nvPicPr>
          <p:cNvPr id="34" name="Picture 33" descr="S:\SpecialShares\WREN\PROJECTS\1-Current Projects\INSTTEPP - Fagnon\Bootcamp Photos\2014\Boot Camp David Presentation. 5.16.14.jp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2735519" y="15025721"/>
            <a:ext cx="5134747" cy="3810002"/>
          </a:xfrm>
          <a:prstGeom prst="rect">
            <a:avLst/>
          </a:prstGeom>
          <a:noFill/>
          <a:ln>
            <a:noFill/>
          </a:ln>
        </p:spPr>
      </p:pic>
      <p:sp>
        <p:nvSpPr>
          <p:cNvPr id="22" name="TextBox 21"/>
          <p:cNvSpPr txBox="1"/>
          <p:nvPr/>
        </p:nvSpPr>
        <p:spPr>
          <a:xfrm>
            <a:off x="22098000" y="25069800"/>
            <a:ext cx="21335999" cy="5170646"/>
          </a:xfrm>
          <a:prstGeom prst="rect">
            <a:avLst/>
          </a:prstGeom>
          <a:noFill/>
          <a:ln w="12700">
            <a:solidFill>
              <a:schemeClr val="tx1"/>
            </a:solidFill>
          </a:ln>
        </p:spPr>
        <p:txBody>
          <a:bodyPr wrap="square" rtlCol="0">
            <a:spAutoFit/>
          </a:bodyPr>
          <a:lstStyle/>
          <a:p>
            <a:pPr marL="457200" lvl="0" indent="-457200">
              <a:buFont typeface="Wingdings" panose="05000000000000000000" pitchFamily="2" charset="2"/>
              <a:buChar char="§"/>
            </a:pPr>
            <a:r>
              <a:rPr lang="en-US" sz="3200" dirty="0"/>
              <a:t>BCT is a promising method to</a:t>
            </a:r>
            <a:r>
              <a:rPr lang="en-US" sz="3200" b="1" dirty="0"/>
              <a:t> engage patients</a:t>
            </a:r>
            <a:r>
              <a:rPr lang="en-US" sz="3200" dirty="0"/>
              <a:t> as members of healthcare teams in primary care settings.  </a:t>
            </a:r>
          </a:p>
          <a:p>
            <a:pPr marL="457200" lvl="0" indent="-457200">
              <a:buFont typeface="Wingdings" panose="05000000000000000000" pitchFamily="2" charset="2"/>
              <a:buChar char="§"/>
            </a:pPr>
            <a:r>
              <a:rPr lang="en-US" sz="3200" dirty="0"/>
              <a:t>WREN found that patients were actively engaged in project conversations during the initial kickoff meeting and in subsequent team phone calls, and clinic staff were motivated to engage patients.</a:t>
            </a:r>
          </a:p>
          <a:p>
            <a:pPr marL="457200" lvl="0" indent="-457200">
              <a:buFont typeface="Wingdings" panose="05000000000000000000" pitchFamily="2" charset="2"/>
              <a:buChar char="§"/>
            </a:pPr>
            <a:r>
              <a:rPr lang="en-US" sz="3200" dirty="0"/>
              <a:t>After participating in INSTTEPP, one of the Wisconsin clinics sought assistance to develop a standing workgroup including patients to address issues relevant to chronic disease management. </a:t>
            </a:r>
          </a:p>
          <a:p>
            <a:pPr marL="457200" lvl="0" indent="-457200">
              <a:buFont typeface="Wingdings" panose="05000000000000000000" pitchFamily="2" charset="2"/>
              <a:buChar char="§"/>
            </a:pPr>
            <a:r>
              <a:rPr lang="en-US" sz="3200" dirty="0"/>
              <a:t>Facilitators to patient involvement included strong communication early and often, accommodating the work schedules of employed patients when scheduling phone meetings, augmenting email communications with mailed copies of meeting agendas and materials, reimbursement for expenses, and nominal compensation for time.</a:t>
            </a:r>
          </a:p>
          <a:p>
            <a:pPr marL="457200" lvl="0" indent="-457200">
              <a:buFont typeface="Wingdings" panose="05000000000000000000" pitchFamily="2" charset="2"/>
              <a:buChar char="§"/>
            </a:pPr>
            <a:r>
              <a:rPr lang="en-US" sz="3200" dirty="0"/>
              <a:t>It is not clear whether bringing clinics together from different communities facilitated implementation efforts.  However, clinics with the same electronic health records did share information about tools and processes.</a:t>
            </a:r>
          </a:p>
          <a:p>
            <a:pPr lvl="0"/>
            <a:endParaRPr lang="en-US" sz="1000" dirty="0" smtClean="0"/>
          </a:p>
        </p:txBody>
      </p:sp>
      <p:sp>
        <p:nvSpPr>
          <p:cNvPr id="36" name="TextBox 35"/>
          <p:cNvSpPr txBox="1"/>
          <p:nvPr/>
        </p:nvSpPr>
        <p:spPr>
          <a:xfrm>
            <a:off x="22098001" y="24384000"/>
            <a:ext cx="21335999" cy="707886"/>
          </a:xfrm>
          <a:prstGeom prst="rect">
            <a:avLst/>
          </a:prstGeom>
          <a:gradFill flip="none" rotWithShape="1">
            <a:gsLst>
              <a:gs pos="0">
                <a:srgbClr val="FF2929">
                  <a:shade val="30000"/>
                  <a:satMod val="115000"/>
                </a:srgbClr>
              </a:gs>
              <a:gs pos="50000">
                <a:srgbClr val="FF2929">
                  <a:shade val="67500"/>
                  <a:satMod val="115000"/>
                </a:srgbClr>
              </a:gs>
              <a:gs pos="100000">
                <a:srgbClr val="FF2929">
                  <a:shade val="100000"/>
                  <a:satMod val="115000"/>
                </a:srgbClr>
              </a:gs>
            </a:gsLst>
            <a:lin ang="16200000" scaled="1"/>
            <a:tileRect/>
          </a:gradFill>
          <a:ln w="12700">
            <a:solidFill>
              <a:schemeClr val="tx1"/>
            </a:solidFill>
          </a:ln>
        </p:spPr>
        <p:txBody>
          <a:bodyPr wrap="square" rtlCol="0">
            <a:spAutoFit/>
          </a:bodyPr>
          <a:lstStyle/>
          <a:p>
            <a:pPr algn="ctr"/>
            <a:r>
              <a:rPr lang="en-US" sz="4000" b="1" dirty="0" smtClean="0">
                <a:solidFill>
                  <a:schemeClr val="bg1"/>
                </a:solidFill>
              </a:rPr>
              <a:t>DISCUSSION</a:t>
            </a:r>
            <a:endParaRPr lang="en-US" sz="4000" b="1" dirty="0">
              <a:solidFill>
                <a:schemeClr val="bg1"/>
              </a:solidFill>
            </a:endParaRPr>
          </a:p>
        </p:txBody>
      </p:sp>
      <p:sp>
        <p:nvSpPr>
          <p:cNvPr id="24" name="TextBox 23"/>
          <p:cNvSpPr txBox="1"/>
          <p:nvPr/>
        </p:nvSpPr>
        <p:spPr>
          <a:xfrm>
            <a:off x="22098001" y="30861000"/>
            <a:ext cx="21335998" cy="1692771"/>
          </a:xfrm>
          <a:prstGeom prst="rect">
            <a:avLst/>
          </a:prstGeom>
          <a:noFill/>
          <a:ln w="12700">
            <a:solidFill>
              <a:schemeClr val="tx1"/>
            </a:solidFill>
          </a:ln>
        </p:spPr>
        <p:txBody>
          <a:bodyPr wrap="square" rtlCol="0">
            <a:spAutoFit/>
          </a:bodyPr>
          <a:lstStyle/>
          <a:p>
            <a:endParaRPr lang="en-US" sz="800" dirty="0" smtClean="0"/>
          </a:p>
          <a:p>
            <a:r>
              <a:rPr lang="en-US" sz="3200" dirty="0"/>
              <a:t>Primary care clinics and health systems need tools to engage patients in a meaningful way that respects their time and incorporates their experience.  This WREN Case Study suggests that “Boot Camp Translation” (BCT) is a promising new method for creating a participatory environment with patients as critical members of the healthcare team.</a:t>
            </a:r>
          </a:p>
        </p:txBody>
      </p:sp>
      <p:sp>
        <p:nvSpPr>
          <p:cNvPr id="38" name="TextBox 37"/>
          <p:cNvSpPr txBox="1"/>
          <p:nvPr/>
        </p:nvSpPr>
        <p:spPr>
          <a:xfrm>
            <a:off x="22098001" y="30175200"/>
            <a:ext cx="21335998" cy="707886"/>
          </a:xfrm>
          <a:prstGeom prst="rect">
            <a:avLst/>
          </a:prstGeom>
          <a:gradFill flip="none" rotWithShape="1">
            <a:gsLst>
              <a:gs pos="0">
                <a:srgbClr val="FF2929">
                  <a:shade val="30000"/>
                  <a:satMod val="115000"/>
                </a:srgbClr>
              </a:gs>
              <a:gs pos="50000">
                <a:srgbClr val="FF2929">
                  <a:shade val="67500"/>
                  <a:satMod val="115000"/>
                </a:srgbClr>
              </a:gs>
              <a:gs pos="100000">
                <a:srgbClr val="FF2929">
                  <a:shade val="100000"/>
                  <a:satMod val="115000"/>
                </a:srgbClr>
              </a:gs>
            </a:gsLst>
            <a:lin ang="16200000" scaled="1"/>
            <a:tileRect/>
          </a:gradFill>
          <a:ln w="12700">
            <a:solidFill>
              <a:schemeClr val="tx1"/>
            </a:solidFill>
          </a:ln>
        </p:spPr>
        <p:txBody>
          <a:bodyPr wrap="square" rtlCol="0">
            <a:spAutoFit/>
          </a:bodyPr>
          <a:lstStyle/>
          <a:p>
            <a:pPr algn="ctr"/>
            <a:r>
              <a:rPr lang="en-US" sz="4000" b="1" dirty="0" smtClean="0">
                <a:solidFill>
                  <a:schemeClr val="bg1"/>
                </a:solidFill>
              </a:rPr>
              <a:t>CONCLUSION</a:t>
            </a:r>
          </a:p>
        </p:txBody>
      </p:sp>
      <p:sp>
        <p:nvSpPr>
          <p:cNvPr id="39" name="TextBox 38"/>
          <p:cNvSpPr txBox="1"/>
          <p:nvPr/>
        </p:nvSpPr>
        <p:spPr>
          <a:xfrm>
            <a:off x="381001" y="29168229"/>
            <a:ext cx="21412200" cy="707886"/>
          </a:xfrm>
          <a:prstGeom prst="rect">
            <a:avLst/>
          </a:prstGeom>
          <a:gradFill flip="none" rotWithShape="1">
            <a:gsLst>
              <a:gs pos="0">
                <a:srgbClr val="FF2929">
                  <a:shade val="30000"/>
                  <a:satMod val="115000"/>
                </a:srgbClr>
              </a:gs>
              <a:gs pos="50000">
                <a:srgbClr val="FF2929">
                  <a:shade val="67500"/>
                  <a:satMod val="115000"/>
                </a:srgbClr>
              </a:gs>
              <a:gs pos="100000">
                <a:srgbClr val="FF2929">
                  <a:shade val="100000"/>
                  <a:satMod val="115000"/>
                </a:srgbClr>
              </a:gs>
            </a:gsLst>
            <a:lin ang="16200000" scaled="1"/>
            <a:tileRect/>
          </a:gradFill>
          <a:ln w="12700">
            <a:solidFill>
              <a:schemeClr val="tx1"/>
            </a:solidFill>
          </a:ln>
        </p:spPr>
        <p:txBody>
          <a:bodyPr wrap="square" rtlCol="0">
            <a:spAutoFit/>
          </a:bodyPr>
          <a:lstStyle/>
          <a:p>
            <a:pPr algn="ctr"/>
            <a:r>
              <a:rPr lang="en-US" sz="4000" b="1" dirty="0">
                <a:solidFill>
                  <a:schemeClr val="bg1"/>
                </a:solidFill>
              </a:rPr>
              <a:t>REFERENCES AND ACKNOWLEDGEMENTS</a:t>
            </a:r>
          </a:p>
        </p:txBody>
      </p:sp>
      <p:sp>
        <p:nvSpPr>
          <p:cNvPr id="35" name="TextBox 34"/>
          <p:cNvSpPr txBox="1"/>
          <p:nvPr/>
        </p:nvSpPr>
        <p:spPr>
          <a:xfrm>
            <a:off x="381000" y="29876115"/>
            <a:ext cx="21412200" cy="2677656"/>
          </a:xfrm>
          <a:prstGeom prst="rect">
            <a:avLst/>
          </a:prstGeom>
          <a:noFill/>
          <a:ln w="12700">
            <a:solidFill>
              <a:schemeClr val="tx1"/>
            </a:solidFill>
          </a:ln>
        </p:spPr>
        <p:txBody>
          <a:bodyPr wrap="square" rtlCol="0">
            <a:spAutoFit/>
          </a:bodyPr>
          <a:lstStyle/>
          <a:p>
            <a:pPr marL="0" lvl="1"/>
            <a:r>
              <a:rPr lang="en-US" sz="3200" dirty="0"/>
              <a:t> </a:t>
            </a:r>
            <a:r>
              <a:rPr lang="en-US" sz="3200" baseline="30000" dirty="0"/>
              <a:t>1</a:t>
            </a:r>
            <a:r>
              <a:rPr lang="en-US" sz="3200" dirty="0"/>
              <a:t>Norman N, Bennett C, Cowart S, et al.  Boot camp translation: A method for building a community of solution. J Am Board </a:t>
            </a:r>
            <a:r>
              <a:rPr lang="en-US" sz="3200" dirty="0" err="1"/>
              <a:t>Fam</a:t>
            </a:r>
            <a:r>
              <a:rPr lang="en-US" sz="3200" dirty="0"/>
              <a:t> Med 2013;26:254–63.  </a:t>
            </a:r>
            <a:r>
              <a:rPr lang="en-US" sz="3200" baseline="30000" dirty="0"/>
              <a:t>2</a:t>
            </a:r>
            <a:r>
              <a:rPr lang="en-US" sz="3200" dirty="0"/>
              <a:t>Implementing Networks’ Self-Management Tools through Engaging Patients and Practices (INSTTEPP).  An 18 month long, Agency for Healthcare Research and Quality (AHRQ) funded trial through the Meta-network Learning and Research Center (Meta-LARC) P30 consortium of PBRNs.  (AHRQ Grant #1R18HS022491-01)  Many thanks to INSTTEPP Principal Investigators Donald Nease, MD, Lyle Fagnan, MD and the study teams from ORPRN, SNOCAP, and IRENE.</a:t>
            </a:r>
          </a:p>
          <a:p>
            <a:endParaRPr lang="en-US" sz="800" dirty="0"/>
          </a:p>
        </p:txBody>
      </p:sp>
      <p:grpSp>
        <p:nvGrpSpPr>
          <p:cNvPr id="6" name="Group 5"/>
          <p:cNvGrpSpPr/>
          <p:nvPr/>
        </p:nvGrpSpPr>
        <p:grpSpPr>
          <a:xfrm>
            <a:off x="14478000" y="14665967"/>
            <a:ext cx="7181489" cy="8303281"/>
            <a:chOff x="15697200" y="17010964"/>
            <a:chExt cx="5715000" cy="5867400"/>
          </a:xfrm>
        </p:grpSpPr>
        <p:pic>
          <p:nvPicPr>
            <p:cNvPr id="42" name="Picture 41"/>
            <p:cNvPicPr/>
            <p:nvPr/>
          </p:nvPicPr>
          <p:blipFill rotWithShape="1">
            <a:blip r:embed="rId9"/>
            <a:srcRect l="30557" t="18709" r="33806" b="16775"/>
            <a:stretch/>
          </p:blipFill>
          <p:spPr bwMode="auto">
            <a:xfrm>
              <a:off x="15697200" y="17010964"/>
              <a:ext cx="5715000" cy="5867400"/>
            </a:xfrm>
            <a:prstGeom prst="rect">
              <a:avLst/>
            </a:prstGeom>
            <a:ln>
              <a:solidFill>
                <a:schemeClr val="tx1"/>
              </a:solidFill>
            </a:ln>
            <a:extLst>
              <a:ext uri="{53640926-AAD7-44D8-BBD7-CCE9431645EC}">
                <a14:shadowObscured xmlns:a14="http://schemas.microsoft.com/office/drawing/2010/main"/>
              </a:ext>
            </a:extLst>
          </p:spPr>
        </p:pic>
        <p:sp>
          <p:nvSpPr>
            <p:cNvPr id="3" name="TextBox 2"/>
            <p:cNvSpPr txBox="1"/>
            <p:nvPr/>
          </p:nvSpPr>
          <p:spPr>
            <a:xfrm>
              <a:off x="19455204" y="22191270"/>
              <a:ext cx="1377935" cy="652459"/>
            </a:xfrm>
            <a:prstGeom prst="rect">
              <a:avLst/>
            </a:prstGeom>
            <a:solidFill>
              <a:schemeClr val="accent1">
                <a:lumMod val="20000"/>
                <a:lumOff val="80000"/>
              </a:schemeClr>
            </a:solidFill>
            <a:ln>
              <a:solidFill>
                <a:schemeClr val="tx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800" b="1" dirty="0" smtClean="0"/>
                <a:t>Clinic 3</a:t>
              </a:r>
            </a:p>
            <a:p>
              <a:r>
                <a:rPr lang="en-US" sz="1800" b="1" dirty="0" smtClean="0"/>
                <a:t>Milwaukee, WI</a:t>
              </a:r>
            </a:p>
            <a:p>
              <a:r>
                <a:rPr lang="en-US" sz="1800" b="1" dirty="0" smtClean="0"/>
                <a:t>Urban – FQHC*</a:t>
              </a:r>
              <a:endParaRPr lang="en-US" sz="1800" b="1" dirty="0"/>
            </a:p>
          </p:txBody>
        </p:sp>
        <p:sp>
          <p:nvSpPr>
            <p:cNvPr id="45" name="TextBox 44"/>
            <p:cNvSpPr txBox="1"/>
            <p:nvPr/>
          </p:nvSpPr>
          <p:spPr>
            <a:xfrm>
              <a:off x="18317363" y="20551703"/>
              <a:ext cx="2988762" cy="652459"/>
            </a:xfrm>
            <a:prstGeom prst="rect">
              <a:avLst/>
            </a:prstGeom>
            <a:solidFill>
              <a:schemeClr val="accent1">
                <a:lumMod val="20000"/>
                <a:lumOff val="80000"/>
              </a:schemeClr>
            </a:solidFill>
            <a:ln>
              <a:solidFill>
                <a:schemeClr val="tx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800" b="1" dirty="0" smtClean="0"/>
                <a:t>Clinic 2</a:t>
              </a:r>
            </a:p>
            <a:p>
              <a:r>
                <a:rPr lang="en-US" sz="1800" b="1" dirty="0" smtClean="0"/>
                <a:t>Tomah, WI</a:t>
              </a:r>
            </a:p>
            <a:p>
              <a:r>
                <a:rPr lang="en-US" sz="1800" b="1" dirty="0"/>
                <a:t>R</a:t>
              </a:r>
              <a:r>
                <a:rPr lang="en-US" sz="1800" b="1" dirty="0" smtClean="0"/>
                <a:t>ural – Part of a large </a:t>
              </a:r>
              <a:r>
                <a:rPr lang="en-US" sz="1800" b="1" dirty="0"/>
                <a:t>h</a:t>
              </a:r>
              <a:r>
                <a:rPr lang="en-US" sz="1800" b="1" dirty="0" smtClean="0"/>
                <a:t>ealth </a:t>
              </a:r>
              <a:r>
                <a:rPr lang="en-US" sz="1800" b="1" dirty="0"/>
                <a:t>s</a:t>
              </a:r>
              <a:r>
                <a:rPr lang="en-US" sz="1800" b="1" dirty="0" smtClean="0"/>
                <a:t>ystem</a:t>
              </a:r>
              <a:endParaRPr lang="en-US" sz="1800" b="1" dirty="0"/>
            </a:p>
          </p:txBody>
        </p:sp>
        <p:sp>
          <p:nvSpPr>
            <p:cNvPr id="46" name="TextBox 45"/>
            <p:cNvSpPr txBox="1"/>
            <p:nvPr/>
          </p:nvSpPr>
          <p:spPr>
            <a:xfrm>
              <a:off x="16176443" y="21900054"/>
              <a:ext cx="2192168" cy="652459"/>
            </a:xfrm>
            <a:prstGeom prst="rect">
              <a:avLst/>
            </a:prstGeom>
            <a:solidFill>
              <a:schemeClr val="accent1">
                <a:lumMod val="20000"/>
                <a:lumOff val="80000"/>
              </a:schemeClr>
            </a:solidFill>
            <a:ln>
              <a:solidFill>
                <a:schemeClr val="tx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800" b="1" dirty="0" smtClean="0"/>
                <a:t>Clinic  4</a:t>
              </a:r>
            </a:p>
            <a:p>
              <a:r>
                <a:rPr lang="en-US" sz="1800" b="1" dirty="0" smtClean="0"/>
                <a:t>Richland Center, WI</a:t>
              </a:r>
            </a:p>
            <a:p>
              <a:r>
                <a:rPr lang="en-US" sz="1800" b="1" dirty="0"/>
                <a:t>R</a:t>
              </a:r>
              <a:r>
                <a:rPr lang="en-US" sz="1800" b="1" dirty="0" smtClean="0"/>
                <a:t>ural – Physician-owned</a:t>
              </a:r>
              <a:endParaRPr lang="en-US" sz="1800" b="1" dirty="0"/>
            </a:p>
          </p:txBody>
        </p:sp>
        <p:sp>
          <p:nvSpPr>
            <p:cNvPr id="47" name="TextBox 46"/>
            <p:cNvSpPr txBox="1"/>
            <p:nvPr/>
          </p:nvSpPr>
          <p:spPr>
            <a:xfrm>
              <a:off x="16840200" y="18387499"/>
              <a:ext cx="1237069" cy="652459"/>
            </a:xfrm>
            <a:prstGeom prst="rect">
              <a:avLst/>
            </a:prstGeom>
            <a:solidFill>
              <a:schemeClr val="accent1">
                <a:lumMod val="20000"/>
                <a:lumOff val="80000"/>
              </a:schemeClr>
            </a:solidFill>
            <a:ln>
              <a:solidFill>
                <a:schemeClr val="tx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800" b="1" dirty="0" smtClean="0"/>
                <a:t>Clinic 1</a:t>
              </a:r>
            </a:p>
            <a:p>
              <a:r>
                <a:rPr lang="en-US" sz="1800" b="1" dirty="0" smtClean="0"/>
                <a:t>Iron River, WI</a:t>
              </a:r>
            </a:p>
            <a:p>
              <a:r>
                <a:rPr lang="en-US" sz="1800" b="1" dirty="0"/>
                <a:t>R</a:t>
              </a:r>
              <a:r>
                <a:rPr lang="en-US" sz="1800" b="1" dirty="0" smtClean="0"/>
                <a:t>ural – FQHC*</a:t>
              </a:r>
              <a:endParaRPr lang="en-US" sz="1800" b="1" dirty="0"/>
            </a:p>
          </p:txBody>
        </p:sp>
      </p:grpSp>
      <p:graphicFrame>
        <p:nvGraphicFramePr>
          <p:cNvPr id="54" name="Diagram 53"/>
          <p:cNvGraphicFramePr/>
          <p:nvPr>
            <p:extLst>
              <p:ext uri="{D42A27DB-BD31-4B8C-83A1-F6EECF244321}">
                <p14:modId xmlns:p14="http://schemas.microsoft.com/office/powerpoint/2010/main" val="4229095291"/>
              </p:ext>
            </p:extLst>
          </p:nvPr>
        </p:nvGraphicFramePr>
        <p:xfrm>
          <a:off x="6477000" y="15316200"/>
          <a:ext cx="6096000" cy="3733801"/>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55" name="Rounded Rectangle 54"/>
          <p:cNvSpPr/>
          <p:nvPr/>
        </p:nvSpPr>
        <p:spPr>
          <a:xfrm>
            <a:off x="27145009" y="10813580"/>
            <a:ext cx="3048000" cy="1410167"/>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Patient and Provider Responsibility</a:t>
            </a:r>
            <a:endParaRPr lang="en-US" sz="3200" dirty="0"/>
          </a:p>
        </p:txBody>
      </p:sp>
      <p:sp>
        <p:nvSpPr>
          <p:cNvPr id="56" name="Rounded Rectangle 55"/>
          <p:cNvSpPr/>
          <p:nvPr/>
        </p:nvSpPr>
        <p:spPr>
          <a:xfrm>
            <a:off x="31165799" y="10813580"/>
            <a:ext cx="3048000" cy="1410167"/>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Making Informed Decisions</a:t>
            </a:r>
            <a:endParaRPr lang="en-US" sz="3200" dirty="0"/>
          </a:p>
        </p:txBody>
      </p:sp>
      <p:sp>
        <p:nvSpPr>
          <p:cNvPr id="57" name="Rounded Rectangle 56"/>
          <p:cNvSpPr/>
          <p:nvPr/>
        </p:nvSpPr>
        <p:spPr>
          <a:xfrm>
            <a:off x="23059697" y="10813580"/>
            <a:ext cx="3048000" cy="1410167"/>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Quality of Life</a:t>
            </a:r>
            <a:endParaRPr lang="en-US" sz="3200" dirty="0"/>
          </a:p>
        </p:txBody>
      </p:sp>
      <p:sp>
        <p:nvSpPr>
          <p:cNvPr id="58" name="Rounded Rectangle 57"/>
          <p:cNvSpPr/>
          <p:nvPr/>
        </p:nvSpPr>
        <p:spPr>
          <a:xfrm>
            <a:off x="35257173" y="10813580"/>
            <a:ext cx="3048000" cy="1410167"/>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Peer Support</a:t>
            </a:r>
            <a:endParaRPr lang="en-US" sz="3200" dirty="0"/>
          </a:p>
        </p:txBody>
      </p:sp>
      <p:sp>
        <p:nvSpPr>
          <p:cNvPr id="59" name="Rounded Rectangle 58"/>
          <p:cNvSpPr/>
          <p:nvPr/>
        </p:nvSpPr>
        <p:spPr>
          <a:xfrm>
            <a:off x="39352629" y="10813579"/>
            <a:ext cx="3048000" cy="1410167"/>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Action Plans</a:t>
            </a:r>
            <a:endParaRPr lang="en-US" sz="3200" dirty="0"/>
          </a:p>
        </p:txBody>
      </p:sp>
      <p:sp>
        <p:nvSpPr>
          <p:cNvPr id="37" name="TextBox 36"/>
          <p:cNvSpPr txBox="1"/>
          <p:nvPr/>
        </p:nvSpPr>
        <p:spPr>
          <a:xfrm>
            <a:off x="16457561" y="14700688"/>
            <a:ext cx="3755689" cy="1077218"/>
          </a:xfrm>
          <a:prstGeom prst="rect">
            <a:avLst/>
          </a:prstGeom>
          <a:solidFill>
            <a:schemeClr val="accent1">
              <a:lumMod val="20000"/>
              <a:lumOff val="80000"/>
            </a:schemeClr>
          </a:solidFill>
          <a:ln>
            <a:solidFill>
              <a:schemeClr val="tx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800" b="1" dirty="0" smtClean="0"/>
              <a:t>Clinic Locations</a:t>
            </a:r>
          </a:p>
          <a:p>
            <a:pPr algn="ctr"/>
            <a:r>
              <a:rPr lang="en-US" sz="1800" dirty="0" smtClean="0"/>
              <a:t>*FQHC = Federally </a:t>
            </a:r>
            <a:r>
              <a:rPr lang="en-US" sz="1800" dirty="0"/>
              <a:t>Qualified Health Center </a:t>
            </a:r>
            <a:endParaRPr lang="en-US" sz="1800" b="1" dirty="0"/>
          </a:p>
        </p:txBody>
      </p:sp>
      <p:sp>
        <p:nvSpPr>
          <p:cNvPr id="40" name="TextBox 39"/>
          <p:cNvSpPr txBox="1"/>
          <p:nvPr/>
        </p:nvSpPr>
        <p:spPr>
          <a:xfrm>
            <a:off x="30659555" y="15025723"/>
            <a:ext cx="3755689" cy="523220"/>
          </a:xfrm>
          <a:prstGeom prst="rect">
            <a:avLst/>
          </a:prstGeom>
          <a:solidFill>
            <a:schemeClr val="bg1"/>
          </a:solidFill>
          <a:ln>
            <a:solidFill>
              <a:schemeClr val="tx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800" b="1" i="1" dirty="0" smtClean="0"/>
              <a:t>BCT Kickoff Photos</a:t>
            </a:r>
            <a:endParaRPr lang="en-US" sz="2800" b="1" i="1" dirty="0"/>
          </a:p>
        </p:txBody>
      </p:sp>
    </p:spTree>
    <p:extLst>
      <p:ext uri="{BB962C8B-B14F-4D97-AF65-F5344CB8AC3E}">
        <p14:creationId xmlns:p14="http://schemas.microsoft.com/office/powerpoint/2010/main" val="269669442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1706</TotalTime>
  <Words>684</Words>
  <Application>Microsoft Office PowerPoint</Application>
  <PresentationFormat>Custom</PresentationFormat>
  <Paragraphs>118</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UW Medical Foundation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Denise Grossman</dc:creator>
  <cp:lastModifiedBy>Amanda Hoffmann</cp:lastModifiedBy>
  <cp:revision>73</cp:revision>
  <cp:lastPrinted>2015-06-15T19:49:57Z</cp:lastPrinted>
  <dcterms:created xsi:type="dcterms:W3CDTF">2015-06-04T19:43:20Z</dcterms:created>
  <dcterms:modified xsi:type="dcterms:W3CDTF">2015-06-16T18:29:51Z</dcterms:modified>
</cp:coreProperties>
</file>