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56" r:id="rId2"/>
  </p:sldIdLst>
  <p:sldSz cx="43891200" cy="32918400"/>
  <p:notesSz cx="6858000" cy="9144000"/>
  <p:defaultTextStyle>
    <a:defPPr>
      <a:defRPr lang="en-US"/>
    </a:defPPr>
    <a:lvl1pPr marL="0" algn="l" defTabSz="2194560" rtl="0" eaLnBrk="1" latinLnBrk="0" hangingPunct="1">
      <a:defRPr sz="8600" kern="1200">
        <a:solidFill>
          <a:schemeClr val="tx1"/>
        </a:solidFill>
        <a:latin typeface="+mn-lt"/>
        <a:ea typeface="+mn-ea"/>
        <a:cs typeface="+mn-cs"/>
      </a:defRPr>
    </a:lvl1pPr>
    <a:lvl2pPr marL="2194560" algn="l" defTabSz="2194560" rtl="0" eaLnBrk="1" latinLnBrk="0" hangingPunct="1">
      <a:defRPr sz="8600" kern="1200">
        <a:solidFill>
          <a:schemeClr val="tx1"/>
        </a:solidFill>
        <a:latin typeface="+mn-lt"/>
        <a:ea typeface="+mn-ea"/>
        <a:cs typeface="+mn-cs"/>
      </a:defRPr>
    </a:lvl2pPr>
    <a:lvl3pPr marL="4389120" algn="l" defTabSz="2194560" rtl="0" eaLnBrk="1" latinLnBrk="0" hangingPunct="1">
      <a:defRPr sz="8600" kern="1200">
        <a:solidFill>
          <a:schemeClr val="tx1"/>
        </a:solidFill>
        <a:latin typeface="+mn-lt"/>
        <a:ea typeface="+mn-ea"/>
        <a:cs typeface="+mn-cs"/>
      </a:defRPr>
    </a:lvl3pPr>
    <a:lvl4pPr marL="6583680" algn="l" defTabSz="2194560" rtl="0" eaLnBrk="1" latinLnBrk="0" hangingPunct="1">
      <a:defRPr sz="8600" kern="1200">
        <a:solidFill>
          <a:schemeClr val="tx1"/>
        </a:solidFill>
        <a:latin typeface="+mn-lt"/>
        <a:ea typeface="+mn-ea"/>
        <a:cs typeface="+mn-cs"/>
      </a:defRPr>
    </a:lvl4pPr>
    <a:lvl5pPr marL="8778240" algn="l" defTabSz="2194560" rtl="0" eaLnBrk="1" latinLnBrk="0" hangingPunct="1">
      <a:defRPr sz="8600" kern="1200">
        <a:solidFill>
          <a:schemeClr val="tx1"/>
        </a:solidFill>
        <a:latin typeface="+mn-lt"/>
        <a:ea typeface="+mn-ea"/>
        <a:cs typeface="+mn-cs"/>
      </a:defRPr>
    </a:lvl5pPr>
    <a:lvl6pPr marL="10972800" algn="l" defTabSz="2194560" rtl="0" eaLnBrk="1" latinLnBrk="0" hangingPunct="1">
      <a:defRPr sz="8600" kern="1200">
        <a:solidFill>
          <a:schemeClr val="tx1"/>
        </a:solidFill>
        <a:latin typeface="+mn-lt"/>
        <a:ea typeface="+mn-ea"/>
        <a:cs typeface="+mn-cs"/>
      </a:defRPr>
    </a:lvl6pPr>
    <a:lvl7pPr marL="13167360" algn="l" defTabSz="2194560" rtl="0" eaLnBrk="1" latinLnBrk="0" hangingPunct="1">
      <a:defRPr sz="8600" kern="1200">
        <a:solidFill>
          <a:schemeClr val="tx1"/>
        </a:solidFill>
        <a:latin typeface="+mn-lt"/>
        <a:ea typeface="+mn-ea"/>
        <a:cs typeface="+mn-cs"/>
      </a:defRPr>
    </a:lvl7pPr>
    <a:lvl8pPr marL="15361920" algn="l" defTabSz="2194560" rtl="0" eaLnBrk="1" latinLnBrk="0" hangingPunct="1">
      <a:defRPr sz="8600" kern="1200">
        <a:solidFill>
          <a:schemeClr val="tx1"/>
        </a:solidFill>
        <a:latin typeface="+mn-lt"/>
        <a:ea typeface="+mn-ea"/>
        <a:cs typeface="+mn-cs"/>
      </a:defRPr>
    </a:lvl8pPr>
    <a:lvl9pPr marL="17556480" algn="l" defTabSz="2194560" rtl="0" eaLnBrk="1" latinLnBrk="0" hangingPunct="1">
      <a:defRPr sz="86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10368">
          <p15:clr>
            <a:srgbClr val="A4A3A4"/>
          </p15:clr>
        </p15:guide>
        <p15:guide id="2" pos="13824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5373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 snapToGrid="0" snapToObjects="1">
      <p:cViewPr>
        <p:scale>
          <a:sx n="25" d="100"/>
          <a:sy n="25" d="100"/>
        </p:scale>
        <p:origin x="-72" y="-36"/>
      </p:cViewPr>
      <p:guideLst>
        <p:guide orient="horz" pos="10368"/>
        <p:guide pos="13824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0AE31C-3334-4C97-B296-11D6634EFD8C}" type="datetimeFigureOut">
              <a:rPr lang="en-US" smtClean="0"/>
              <a:pPr/>
              <a:t>4/27/2016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8C744F-A89D-45DA-BEEB-C5EA1E9EB2B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24671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8C744F-A89D-45DA-BEEB-C5EA1E9EB2BB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79414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91840" y="10226042"/>
            <a:ext cx="37307520" cy="705612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583680" y="18653760"/>
            <a:ext cx="30723840" cy="841248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1945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43891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65836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8778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0972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31673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53619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7556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14E00A-46F7-1144-8558-4982F5232B6F}" type="datetimeFigureOut">
              <a:rPr lang="en-US" smtClean="0"/>
              <a:pPr/>
              <a:t>4/27/2016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3869C4-8E5C-054B-B314-768C9504E65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51985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14E00A-46F7-1144-8558-4982F5232B6F}" type="datetimeFigureOut">
              <a:rPr lang="en-US" smtClean="0"/>
              <a:pPr/>
              <a:t>4/27/2016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3869C4-8E5C-054B-B314-768C9504E65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93335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67102" y="21153122"/>
            <a:ext cx="37307520" cy="6537960"/>
          </a:xfrm>
        </p:spPr>
        <p:txBody>
          <a:bodyPr anchor="t"/>
          <a:lstStyle>
            <a:lvl1pPr algn="l">
              <a:defRPr sz="192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67102" y="13952225"/>
            <a:ext cx="37307520" cy="7200898"/>
          </a:xfrm>
        </p:spPr>
        <p:txBody>
          <a:bodyPr anchor="b"/>
          <a:lstStyle>
            <a:lvl1pPr marL="0" indent="0">
              <a:buNone/>
              <a:defRPr sz="9600">
                <a:solidFill>
                  <a:schemeClr val="tx1">
                    <a:tint val="75000"/>
                  </a:schemeClr>
                </a:solidFill>
              </a:defRPr>
            </a:lvl1pPr>
            <a:lvl2pPr marL="2194560" indent="0">
              <a:buNone/>
              <a:defRPr sz="8600">
                <a:solidFill>
                  <a:schemeClr val="tx1">
                    <a:tint val="75000"/>
                  </a:schemeClr>
                </a:solidFill>
              </a:defRPr>
            </a:lvl2pPr>
            <a:lvl3pPr marL="4389120" indent="0">
              <a:buNone/>
              <a:defRPr sz="7700">
                <a:solidFill>
                  <a:schemeClr val="tx1">
                    <a:tint val="75000"/>
                  </a:schemeClr>
                </a:solidFill>
              </a:defRPr>
            </a:lvl3pPr>
            <a:lvl4pPr marL="6583680" indent="0">
              <a:buNone/>
              <a:defRPr sz="6700">
                <a:solidFill>
                  <a:schemeClr val="tx1">
                    <a:tint val="75000"/>
                  </a:schemeClr>
                </a:solidFill>
              </a:defRPr>
            </a:lvl4pPr>
            <a:lvl5pPr marL="8778240" indent="0">
              <a:buNone/>
              <a:defRPr sz="6700">
                <a:solidFill>
                  <a:schemeClr val="tx1">
                    <a:tint val="75000"/>
                  </a:schemeClr>
                </a:solidFill>
              </a:defRPr>
            </a:lvl5pPr>
            <a:lvl6pPr marL="10972800" indent="0">
              <a:buNone/>
              <a:defRPr sz="6700">
                <a:solidFill>
                  <a:schemeClr val="tx1">
                    <a:tint val="75000"/>
                  </a:schemeClr>
                </a:solidFill>
              </a:defRPr>
            </a:lvl6pPr>
            <a:lvl7pPr marL="13167360" indent="0">
              <a:buNone/>
              <a:defRPr sz="6700">
                <a:solidFill>
                  <a:schemeClr val="tx1">
                    <a:tint val="75000"/>
                  </a:schemeClr>
                </a:solidFill>
              </a:defRPr>
            </a:lvl7pPr>
            <a:lvl8pPr marL="15361920" indent="0">
              <a:buNone/>
              <a:defRPr sz="6700">
                <a:solidFill>
                  <a:schemeClr val="tx1">
                    <a:tint val="75000"/>
                  </a:schemeClr>
                </a:solidFill>
              </a:defRPr>
            </a:lvl8pPr>
            <a:lvl9pPr marL="17556480" indent="0">
              <a:buNone/>
              <a:defRPr sz="67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14E00A-46F7-1144-8558-4982F5232B6F}" type="datetimeFigureOut">
              <a:rPr lang="en-US" smtClean="0"/>
              <a:pPr/>
              <a:t>4/27/2016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3869C4-8E5C-054B-B314-768C9504E65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62137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530842" y="36865560"/>
            <a:ext cx="94442280" cy="104279702"/>
          </a:xfrm>
        </p:spPr>
        <p:txBody>
          <a:bodyPr/>
          <a:lstStyle>
            <a:lvl1pPr>
              <a:defRPr sz="13400"/>
            </a:lvl1pPr>
            <a:lvl2pPr>
              <a:defRPr sz="11500"/>
            </a:lvl2pPr>
            <a:lvl3pPr>
              <a:defRPr sz="9600"/>
            </a:lvl3pPr>
            <a:lvl4pPr>
              <a:defRPr sz="8600"/>
            </a:lvl4pPr>
            <a:lvl5pPr>
              <a:defRPr sz="8600"/>
            </a:lvl5pPr>
            <a:lvl6pPr>
              <a:defRPr sz="8600"/>
            </a:lvl6pPr>
            <a:lvl7pPr>
              <a:defRPr sz="8600"/>
            </a:lvl7pPr>
            <a:lvl8pPr>
              <a:defRPr sz="8600"/>
            </a:lvl8pPr>
            <a:lvl9pPr>
              <a:defRPr sz="8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5704642" y="36865560"/>
            <a:ext cx="94442280" cy="104279702"/>
          </a:xfrm>
        </p:spPr>
        <p:txBody>
          <a:bodyPr/>
          <a:lstStyle>
            <a:lvl1pPr>
              <a:defRPr sz="13400"/>
            </a:lvl1pPr>
            <a:lvl2pPr>
              <a:defRPr sz="11500"/>
            </a:lvl2pPr>
            <a:lvl3pPr>
              <a:defRPr sz="9600"/>
            </a:lvl3pPr>
            <a:lvl4pPr>
              <a:defRPr sz="8600"/>
            </a:lvl4pPr>
            <a:lvl5pPr>
              <a:defRPr sz="8600"/>
            </a:lvl5pPr>
            <a:lvl6pPr>
              <a:defRPr sz="8600"/>
            </a:lvl6pPr>
            <a:lvl7pPr>
              <a:defRPr sz="8600"/>
            </a:lvl7pPr>
            <a:lvl8pPr>
              <a:defRPr sz="8600"/>
            </a:lvl8pPr>
            <a:lvl9pPr>
              <a:defRPr sz="8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14E00A-46F7-1144-8558-4982F5232B6F}" type="datetimeFigureOut">
              <a:rPr lang="en-US" smtClean="0"/>
              <a:pPr/>
              <a:t>4/27/2016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3869C4-8E5C-054B-B314-768C9504E65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5163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560" y="1318262"/>
            <a:ext cx="39502080" cy="54864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94560" y="7368542"/>
            <a:ext cx="19392902" cy="3070858"/>
          </a:xfrm>
        </p:spPr>
        <p:txBody>
          <a:bodyPr anchor="b"/>
          <a:lstStyle>
            <a:lvl1pPr marL="0" indent="0">
              <a:buNone/>
              <a:defRPr sz="11500" b="1"/>
            </a:lvl1pPr>
            <a:lvl2pPr marL="2194560" indent="0">
              <a:buNone/>
              <a:defRPr sz="9600" b="1"/>
            </a:lvl2pPr>
            <a:lvl3pPr marL="4389120" indent="0">
              <a:buNone/>
              <a:defRPr sz="8600" b="1"/>
            </a:lvl3pPr>
            <a:lvl4pPr marL="6583680" indent="0">
              <a:buNone/>
              <a:defRPr sz="7700" b="1"/>
            </a:lvl4pPr>
            <a:lvl5pPr marL="8778240" indent="0">
              <a:buNone/>
              <a:defRPr sz="7700" b="1"/>
            </a:lvl5pPr>
            <a:lvl6pPr marL="10972800" indent="0">
              <a:buNone/>
              <a:defRPr sz="7700" b="1"/>
            </a:lvl6pPr>
            <a:lvl7pPr marL="13167360" indent="0">
              <a:buNone/>
              <a:defRPr sz="7700" b="1"/>
            </a:lvl7pPr>
            <a:lvl8pPr marL="15361920" indent="0">
              <a:buNone/>
              <a:defRPr sz="7700" b="1"/>
            </a:lvl8pPr>
            <a:lvl9pPr marL="17556480" indent="0">
              <a:buNone/>
              <a:defRPr sz="77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194560" y="10439400"/>
            <a:ext cx="19392902" cy="18966182"/>
          </a:xfrm>
        </p:spPr>
        <p:txBody>
          <a:bodyPr/>
          <a:lstStyle>
            <a:lvl1pPr>
              <a:defRPr sz="11500"/>
            </a:lvl1pPr>
            <a:lvl2pPr>
              <a:defRPr sz="9600"/>
            </a:lvl2pPr>
            <a:lvl3pPr>
              <a:defRPr sz="8600"/>
            </a:lvl3pPr>
            <a:lvl4pPr>
              <a:defRPr sz="7700"/>
            </a:lvl4pPr>
            <a:lvl5pPr>
              <a:defRPr sz="7700"/>
            </a:lvl5pPr>
            <a:lvl6pPr>
              <a:defRPr sz="7700"/>
            </a:lvl6pPr>
            <a:lvl7pPr>
              <a:defRPr sz="7700"/>
            </a:lvl7pPr>
            <a:lvl8pPr>
              <a:defRPr sz="7700"/>
            </a:lvl8pPr>
            <a:lvl9pPr>
              <a:defRPr sz="7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2296122" y="7368542"/>
            <a:ext cx="19400520" cy="3070858"/>
          </a:xfrm>
        </p:spPr>
        <p:txBody>
          <a:bodyPr anchor="b"/>
          <a:lstStyle>
            <a:lvl1pPr marL="0" indent="0">
              <a:buNone/>
              <a:defRPr sz="11500" b="1"/>
            </a:lvl1pPr>
            <a:lvl2pPr marL="2194560" indent="0">
              <a:buNone/>
              <a:defRPr sz="9600" b="1"/>
            </a:lvl2pPr>
            <a:lvl3pPr marL="4389120" indent="0">
              <a:buNone/>
              <a:defRPr sz="8600" b="1"/>
            </a:lvl3pPr>
            <a:lvl4pPr marL="6583680" indent="0">
              <a:buNone/>
              <a:defRPr sz="7700" b="1"/>
            </a:lvl4pPr>
            <a:lvl5pPr marL="8778240" indent="0">
              <a:buNone/>
              <a:defRPr sz="7700" b="1"/>
            </a:lvl5pPr>
            <a:lvl6pPr marL="10972800" indent="0">
              <a:buNone/>
              <a:defRPr sz="7700" b="1"/>
            </a:lvl6pPr>
            <a:lvl7pPr marL="13167360" indent="0">
              <a:buNone/>
              <a:defRPr sz="7700" b="1"/>
            </a:lvl7pPr>
            <a:lvl8pPr marL="15361920" indent="0">
              <a:buNone/>
              <a:defRPr sz="7700" b="1"/>
            </a:lvl8pPr>
            <a:lvl9pPr marL="17556480" indent="0">
              <a:buNone/>
              <a:defRPr sz="77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2296122" y="10439400"/>
            <a:ext cx="19400520" cy="18966182"/>
          </a:xfrm>
        </p:spPr>
        <p:txBody>
          <a:bodyPr/>
          <a:lstStyle>
            <a:lvl1pPr>
              <a:defRPr sz="11500"/>
            </a:lvl1pPr>
            <a:lvl2pPr>
              <a:defRPr sz="9600"/>
            </a:lvl2pPr>
            <a:lvl3pPr>
              <a:defRPr sz="8600"/>
            </a:lvl3pPr>
            <a:lvl4pPr>
              <a:defRPr sz="7700"/>
            </a:lvl4pPr>
            <a:lvl5pPr>
              <a:defRPr sz="7700"/>
            </a:lvl5pPr>
            <a:lvl6pPr>
              <a:defRPr sz="7700"/>
            </a:lvl6pPr>
            <a:lvl7pPr>
              <a:defRPr sz="7700"/>
            </a:lvl7pPr>
            <a:lvl8pPr>
              <a:defRPr sz="7700"/>
            </a:lvl8pPr>
            <a:lvl9pPr>
              <a:defRPr sz="7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14E00A-46F7-1144-8558-4982F5232B6F}" type="datetimeFigureOut">
              <a:rPr lang="en-US" smtClean="0"/>
              <a:pPr/>
              <a:t>4/27/2016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3869C4-8E5C-054B-B314-768C9504E65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85804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14E00A-46F7-1144-8558-4982F5232B6F}" type="datetimeFigureOut">
              <a:rPr lang="en-US" smtClean="0"/>
              <a:pPr/>
              <a:t>4/27/2016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3869C4-8E5C-054B-B314-768C9504E65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34833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14E00A-46F7-1144-8558-4982F5232B6F}" type="datetimeFigureOut">
              <a:rPr lang="en-US" smtClean="0"/>
              <a:pPr/>
              <a:t>4/27/2016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3869C4-8E5C-054B-B314-768C9504E65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13756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563" y="1310640"/>
            <a:ext cx="14439902" cy="5577840"/>
          </a:xfrm>
        </p:spPr>
        <p:txBody>
          <a:bodyPr anchor="b"/>
          <a:lstStyle>
            <a:lvl1pPr algn="l">
              <a:defRPr sz="96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160240" y="1310643"/>
            <a:ext cx="24536400" cy="28094942"/>
          </a:xfrm>
        </p:spPr>
        <p:txBody>
          <a:bodyPr/>
          <a:lstStyle>
            <a:lvl1pPr>
              <a:defRPr sz="15400"/>
            </a:lvl1pPr>
            <a:lvl2pPr>
              <a:defRPr sz="13400"/>
            </a:lvl2pPr>
            <a:lvl3pPr>
              <a:defRPr sz="11500"/>
            </a:lvl3pPr>
            <a:lvl4pPr>
              <a:defRPr sz="9600"/>
            </a:lvl4pPr>
            <a:lvl5pPr>
              <a:defRPr sz="9600"/>
            </a:lvl5pPr>
            <a:lvl6pPr>
              <a:defRPr sz="9600"/>
            </a:lvl6pPr>
            <a:lvl7pPr>
              <a:defRPr sz="9600"/>
            </a:lvl7pPr>
            <a:lvl8pPr>
              <a:defRPr sz="9600"/>
            </a:lvl8pPr>
            <a:lvl9pPr>
              <a:defRPr sz="9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94563" y="6888483"/>
            <a:ext cx="14439902" cy="22517102"/>
          </a:xfrm>
        </p:spPr>
        <p:txBody>
          <a:bodyPr/>
          <a:lstStyle>
            <a:lvl1pPr marL="0" indent="0">
              <a:buNone/>
              <a:defRPr sz="6700"/>
            </a:lvl1pPr>
            <a:lvl2pPr marL="2194560" indent="0">
              <a:buNone/>
              <a:defRPr sz="5800"/>
            </a:lvl2pPr>
            <a:lvl3pPr marL="4389120" indent="0">
              <a:buNone/>
              <a:defRPr sz="4800"/>
            </a:lvl3pPr>
            <a:lvl4pPr marL="6583680" indent="0">
              <a:buNone/>
              <a:defRPr sz="4300"/>
            </a:lvl4pPr>
            <a:lvl5pPr marL="8778240" indent="0">
              <a:buNone/>
              <a:defRPr sz="4300"/>
            </a:lvl5pPr>
            <a:lvl6pPr marL="10972800" indent="0">
              <a:buNone/>
              <a:defRPr sz="4300"/>
            </a:lvl6pPr>
            <a:lvl7pPr marL="13167360" indent="0">
              <a:buNone/>
              <a:defRPr sz="4300"/>
            </a:lvl7pPr>
            <a:lvl8pPr marL="15361920" indent="0">
              <a:buNone/>
              <a:defRPr sz="4300"/>
            </a:lvl8pPr>
            <a:lvl9pPr marL="17556480" indent="0">
              <a:buNone/>
              <a:defRPr sz="43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14E00A-46F7-1144-8558-4982F5232B6F}" type="datetimeFigureOut">
              <a:rPr lang="en-US" smtClean="0"/>
              <a:pPr/>
              <a:t>4/27/2016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3869C4-8E5C-054B-B314-768C9504E65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58323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02982" y="23042880"/>
            <a:ext cx="26334720" cy="2720342"/>
          </a:xfrm>
        </p:spPr>
        <p:txBody>
          <a:bodyPr anchor="b"/>
          <a:lstStyle>
            <a:lvl1pPr algn="l">
              <a:defRPr sz="96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602982" y="2941320"/>
            <a:ext cx="26334720" cy="19751040"/>
          </a:xfrm>
        </p:spPr>
        <p:txBody>
          <a:bodyPr/>
          <a:lstStyle>
            <a:lvl1pPr marL="0" indent="0">
              <a:buNone/>
              <a:defRPr sz="15400"/>
            </a:lvl1pPr>
            <a:lvl2pPr marL="2194560" indent="0">
              <a:buNone/>
              <a:defRPr sz="13400"/>
            </a:lvl2pPr>
            <a:lvl3pPr marL="4389120" indent="0">
              <a:buNone/>
              <a:defRPr sz="11500"/>
            </a:lvl3pPr>
            <a:lvl4pPr marL="6583680" indent="0">
              <a:buNone/>
              <a:defRPr sz="9600"/>
            </a:lvl4pPr>
            <a:lvl5pPr marL="8778240" indent="0">
              <a:buNone/>
              <a:defRPr sz="9600"/>
            </a:lvl5pPr>
            <a:lvl6pPr marL="10972800" indent="0">
              <a:buNone/>
              <a:defRPr sz="9600"/>
            </a:lvl6pPr>
            <a:lvl7pPr marL="13167360" indent="0">
              <a:buNone/>
              <a:defRPr sz="9600"/>
            </a:lvl7pPr>
            <a:lvl8pPr marL="15361920" indent="0">
              <a:buNone/>
              <a:defRPr sz="9600"/>
            </a:lvl8pPr>
            <a:lvl9pPr marL="17556480" indent="0">
              <a:buNone/>
              <a:defRPr sz="96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02982" y="25763222"/>
            <a:ext cx="26334720" cy="3863338"/>
          </a:xfrm>
        </p:spPr>
        <p:txBody>
          <a:bodyPr/>
          <a:lstStyle>
            <a:lvl1pPr marL="0" indent="0">
              <a:buNone/>
              <a:defRPr sz="6700"/>
            </a:lvl1pPr>
            <a:lvl2pPr marL="2194560" indent="0">
              <a:buNone/>
              <a:defRPr sz="5800"/>
            </a:lvl2pPr>
            <a:lvl3pPr marL="4389120" indent="0">
              <a:buNone/>
              <a:defRPr sz="4800"/>
            </a:lvl3pPr>
            <a:lvl4pPr marL="6583680" indent="0">
              <a:buNone/>
              <a:defRPr sz="4300"/>
            </a:lvl4pPr>
            <a:lvl5pPr marL="8778240" indent="0">
              <a:buNone/>
              <a:defRPr sz="4300"/>
            </a:lvl5pPr>
            <a:lvl6pPr marL="10972800" indent="0">
              <a:buNone/>
              <a:defRPr sz="4300"/>
            </a:lvl6pPr>
            <a:lvl7pPr marL="13167360" indent="0">
              <a:buNone/>
              <a:defRPr sz="4300"/>
            </a:lvl7pPr>
            <a:lvl8pPr marL="15361920" indent="0">
              <a:buNone/>
              <a:defRPr sz="4300"/>
            </a:lvl8pPr>
            <a:lvl9pPr marL="17556480" indent="0">
              <a:buNone/>
              <a:defRPr sz="43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14E00A-46F7-1144-8558-4982F5232B6F}" type="datetimeFigureOut">
              <a:rPr lang="en-US" smtClean="0"/>
              <a:pPr/>
              <a:t>4/27/2016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3869C4-8E5C-054B-B314-768C9504E65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53423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14E00A-46F7-1144-8558-4982F5232B6F}" type="datetimeFigureOut">
              <a:rPr lang="en-US" smtClean="0"/>
              <a:pPr/>
              <a:t>4/27/2016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3869C4-8E5C-054B-B314-768C9504E65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72556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2742905" y="6324600"/>
            <a:ext cx="47404018" cy="134820662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0843" y="6324600"/>
            <a:ext cx="141480542" cy="13482066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14E00A-46F7-1144-8558-4982F5232B6F}" type="datetimeFigureOut">
              <a:rPr lang="en-US" smtClean="0"/>
              <a:pPr/>
              <a:t>4/27/2016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3869C4-8E5C-054B-B314-768C9504E65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01738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194560" y="1318262"/>
            <a:ext cx="39502080" cy="5486400"/>
          </a:xfrm>
          <a:prstGeom prst="rect">
            <a:avLst/>
          </a:prstGeom>
        </p:spPr>
        <p:txBody>
          <a:bodyPr vert="horz" lIns="438912" tIns="219456" rIns="438912" bIns="219456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94560" y="7680963"/>
            <a:ext cx="39502080" cy="21724622"/>
          </a:xfrm>
          <a:prstGeom prst="rect">
            <a:avLst/>
          </a:prstGeom>
        </p:spPr>
        <p:txBody>
          <a:bodyPr vert="horz" lIns="438912" tIns="219456" rIns="438912" bIns="219456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194560" y="30510482"/>
            <a:ext cx="10241280" cy="1752600"/>
          </a:xfrm>
          <a:prstGeom prst="rect">
            <a:avLst/>
          </a:prstGeom>
        </p:spPr>
        <p:txBody>
          <a:bodyPr vert="horz" lIns="438912" tIns="219456" rIns="438912" bIns="219456" rtlCol="0" anchor="ctr"/>
          <a:lstStyle>
            <a:lvl1pPr algn="l">
              <a:defRPr sz="5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14E00A-46F7-1144-8558-4982F5232B6F}" type="datetimeFigureOut">
              <a:rPr lang="en-US" smtClean="0"/>
              <a:pPr/>
              <a:t>4/27/2016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996160" y="30510482"/>
            <a:ext cx="13898880" cy="1752600"/>
          </a:xfrm>
          <a:prstGeom prst="rect">
            <a:avLst/>
          </a:prstGeom>
        </p:spPr>
        <p:txBody>
          <a:bodyPr vert="horz" lIns="438912" tIns="219456" rIns="438912" bIns="219456" rtlCol="0" anchor="ctr"/>
          <a:lstStyle>
            <a:lvl1pPr algn="ctr">
              <a:defRPr sz="5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1455360" y="30510482"/>
            <a:ext cx="10241280" cy="1752600"/>
          </a:xfrm>
          <a:prstGeom prst="rect">
            <a:avLst/>
          </a:prstGeom>
        </p:spPr>
        <p:txBody>
          <a:bodyPr vert="horz" lIns="438912" tIns="219456" rIns="438912" bIns="219456" rtlCol="0" anchor="ctr"/>
          <a:lstStyle>
            <a:lvl1pPr algn="r">
              <a:defRPr sz="5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3869C4-8E5C-054B-B314-768C9504E65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04388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2194560" rtl="0" eaLnBrk="1" latinLnBrk="0" hangingPunct="1">
        <a:spcBef>
          <a:spcPct val="0"/>
        </a:spcBef>
        <a:buNone/>
        <a:defRPr sz="21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645920" indent="-1645920" algn="l" defTabSz="2194560" rtl="0" eaLnBrk="1" latinLnBrk="0" hangingPunct="1">
        <a:spcBef>
          <a:spcPct val="20000"/>
        </a:spcBef>
        <a:buFont typeface="Arial"/>
        <a:buChar char="•"/>
        <a:defRPr sz="15400" kern="1200">
          <a:solidFill>
            <a:schemeClr val="tx1"/>
          </a:solidFill>
          <a:latin typeface="+mn-lt"/>
          <a:ea typeface="+mn-ea"/>
          <a:cs typeface="+mn-cs"/>
        </a:defRPr>
      </a:lvl1pPr>
      <a:lvl2pPr marL="3566160" indent="-1371600" algn="l" defTabSz="2194560" rtl="0" eaLnBrk="1" latinLnBrk="0" hangingPunct="1">
        <a:spcBef>
          <a:spcPct val="20000"/>
        </a:spcBef>
        <a:buFont typeface="Arial"/>
        <a:buChar char="–"/>
        <a:defRPr sz="13400" kern="1200">
          <a:solidFill>
            <a:schemeClr val="tx1"/>
          </a:solidFill>
          <a:latin typeface="+mn-lt"/>
          <a:ea typeface="+mn-ea"/>
          <a:cs typeface="+mn-cs"/>
        </a:defRPr>
      </a:lvl2pPr>
      <a:lvl3pPr marL="5486400" indent="-1097280" algn="l" defTabSz="2194560" rtl="0" eaLnBrk="1" latinLnBrk="0" hangingPunct="1">
        <a:spcBef>
          <a:spcPct val="20000"/>
        </a:spcBef>
        <a:buFont typeface="Arial"/>
        <a:buChar char="•"/>
        <a:defRPr sz="11500" kern="1200">
          <a:solidFill>
            <a:schemeClr val="tx1"/>
          </a:solidFill>
          <a:latin typeface="+mn-lt"/>
          <a:ea typeface="+mn-ea"/>
          <a:cs typeface="+mn-cs"/>
        </a:defRPr>
      </a:lvl3pPr>
      <a:lvl4pPr marL="7680960" indent="-1097280" algn="l" defTabSz="2194560" rtl="0" eaLnBrk="1" latinLnBrk="0" hangingPunct="1">
        <a:spcBef>
          <a:spcPct val="20000"/>
        </a:spcBef>
        <a:buFont typeface="Arial"/>
        <a:buChar char="–"/>
        <a:defRPr sz="9600" kern="1200">
          <a:solidFill>
            <a:schemeClr val="tx1"/>
          </a:solidFill>
          <a:latin typeface="+mn-lt"/>
          <a:ea typeface="+mn-ea"/>
          <a:cs typeface="+mn-cs"/>
        </a:defRPr>
      </a:lvl4pPr>
      <a:lvl5pPr marL="9875520" indent="-1097280" algn="l" defTabSz="2194560" rtl="0" eaLnBrk="1" latinLnBrk="0" hangingPunct="1">
        <a:spcBef>
          <a:spcPct val="20000"/>
        </a:spcBef>
        <a:buFont typeface="Arial"/>
        <a:buChar char="»"/>
        <a:defRPr sz="9600" kern="1200">
          <a:solidFill>
            <a:schemeClr val="tx1"/>
          </a:solidFill>
          <a:latin typeface="+mn-lt"/>
          <a:ea typeface="+mn-ea"/>
          <a:cs typeface="+mn-cs"/>
        </a:defRPr>
      </a:lvl5pPr>
      <a:lvl6pPr marL="12070080" indent="-1097280" algn="l" defTabSz="2194560" rtl="0" eaLnBrk="1" latinLnBrk="0" hangingPunct="1">
        <a:spcBef>
          <a:spcPct val="20000"/>
        </a:spcBef>
        <a:buFont typeface="Arial"/>
        <a:buChar char="•"/>
        <a:defRPr sz="9600" kern="1200">
          <a:solidFill>
            <a:schemeClr val="tx1"/>
          </a:solidFill>
          <a:latin typeface="+mn-lt"/>
          <a:ea typeface="+mn-ea"/>
          <a:cs typeface="+mn-cs"/>
        </a:defRPr>
      </a:lvl6pPr>
      <a:lvl7pPr marL="14264640" indent="-1097280" algn="l" defTabSz="2194560" rtl="0" eaLnBrk="1" latinLnBrk="0" hangingPunct="1">
        <a:spcBef>
          <a:spcPct val="20000"/>
        </a:spcBef>
        <a:buFont typeface="Arial"/>
        <a:buChar char="•"/>
        <a:defRPr sz="9600" kern="1200">
          <a:solidFill>
            <a:schemeClr val="tx1"/>
          </a:solidFill>
          <a:latin typeface="+mn-lt"/>
          <a:ea typeface="+mn-ea"/>
          <a:cs typeface="+mn-cs"/>
        </a:defRPr>
      </a:lvl7pPr>
      <a:lvl8pPr marL="16459200" indent="-1097280" algn="l" defTabSz="2194560" rtl="0" eaLnBrk="1" latinLnBrk="0" hangingPunct="1">
        <a:spcBef>
          <a:spcPct val="20000"/>
        </a:spcBef>
        <a:buFont typeface="Arial"/>
        <a:buChar char="•"/>
        <a:defRPr sz="9600" kern="1200">
          <a:solidFill>
            <a:schemeClr val="tx1"/>
          </a:solidFill>
          <a:latin typeface="+mn-lt"/>
          <a:ea typeface="+mn-ea"/>
          <a:cs typeface="+mn-cs"/>
        </a:defRPr>
      </a:lvl8pPr>
      <a:lvl9pPr marL="18653760" indent="-1097280" algn="l" defTabSz="2194560" rtl="0" eaLnBrk="1" latinLnBrk="0" hangingPunct="1">
        <a:spcBef>
          <a:spcPct val="20000"/>
        </a:spcBef>
        <a:buFont typeface="Arial"/>
        <a:buChar char="•"/>
        <a:defRPr sz="9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194560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1pPr>
      <a:lvl2pPr marL="2194560" algn="l" defTabSz="2194560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2pPr>
      <a:lvl3pPr marL="4389120" algn="l" defTabSz="2194560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3pPr>
      <a:lvl4pPr marL="6583680" algn="l" defTabSz="2194560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4pPr>
      <a:lvl5pPr marL="8778240" algn="l" defTabSz="2194560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0" algn="l" defTabSz="2194560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6pPr>
      <a:lvl7pPr marL="13167360" algn="l" defTabSz="2194560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7pPr>
      <a:lvl8pPr marL="15361920" algn="l" defTabSz="2194560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8pPr>
      <a:lvl9pPr marL="17556480" algn="l" defTabSz="2194560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1.jp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hyperlink" Target="mailto:dlhahn@wisc.edu" TargetMode="External"/><Relationship Id="rId5" Type="http://schemas.openxmlformats.org/officeDocument/2006/relationships/hyperlink" Target="mailto:randi.cartmill@wisc.edu" TargetMode="External"/><Relationship Id="rId4" Type="http://schemas.openxmlformats.org/officeDocument/2006/relationships/hyperlink" Target="mailto:tbw@medicine.wisc.edu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43891200" cy="32918400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948531" y="4353915"/>
            <a:ext cx="42037505" cy="2763622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glow rad="228600">
              <a:schemeClr val="bg1">
                <a:alpha val="40000"/>
              </a:schemeClr>
            </a:glow>
            <a:outerShdw blurRad="40000" dist="23000" dir="5400000" rotWithShape="0">
              <a:srgbClr val="8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  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690512" y="5105155"/>
            <a:ext cx="11906578" cy="923330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r>
              <a:rPr lang="en-US" sz="5400" b="1" dirty="0">
                <a:solidFill>
                  <a:schemeClr val="accent2">
                    <a:lumMod val="75000"/>
                  </a:schemeClr>
                </a:solidFill>
                <a:latin typeface="Arial"/>
                <a:cs typeface="Arial"/>
              </a:rPr>
              <a:t>Introduction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90511" y="12327694"/>
            <a:ext cx="11906578" cy="923330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r>
              <a:rPr lang="en-US" sz="5400" b="1" dirty="0">
                <a:solidFill>
                  <a:schemeClr val="accent2">
                    <a:lumMod val="75000"/>
                  </a:schemeClr>
                </a:solidFill>
                <a:latin typeface="Arial"/>
                <a:cs typeface="Arial"/>
              </a:rPr>
              <a:t>Study Objective and Aims</a:t>
            </a:r>
          </a:p>
        </p:txBody>
      </p:sp>
      <p:cxnSp>
        <p:nvCxnSpPr>
          <p:cNvPr id="33" name="Straight Connector 32"/>
          <p:cNvCxnSpPr/>
          <p:nvPr/>
        </p:nvCxnSpPr>
        <p:spPr>
          <a:xfrm>
            <a:off x="14500086" y="5588000"/>
            <a:ext cx="0" cy="25857200"/>
          </a:xfrm>
          <a:prstGeom prst="line">
            <a:avLst/>
          </a:prstGeom>
          <a:ln>
            <a:solidFill>
              <a:srgbClr val="8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1690512" y="5899177"/>
            <a:ext cx="11906577" cy="6725624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endParaRPr lang="en-US" sz="2000" dirty="0">
              <a:latin typeface="Arial"/>
              <a:cs typeface="Arial"/>
            </a:endParaRPr>
          </a:p>
          <a:p>
            <a:pPr marL="457200" indent="-457200">
              <a:lnSpc>
                <a:spcPct val="113999"/>
              </a:lnSpc>
              <a:buFont typeface="Arial"/>
              <a:buChar char="•"/>
            </a:pPr>
            <a:r>
              <a:rPr lang="en-US" sz="2800" dirty="0">
                <a:latin typeface="Arial"/>
                <a:cs typeface="Arial"/>
              </a:rPr>
              <a:t>Current EHR technology does not properly support the cognition of health care clinicians to analyze, diagnose or treat patient problems. </a:t>
            </a:r>
          </a:p>
          <a:p>
            <a:pPr marL="457200" indent="-457200">
              <a:lnSpc>
                <a:spcPct val="113999"/>
              </a:lnSpc>
              <a:buFont typeface="Arial"/>
              <a:buChar char="•"/>
            </a:pPr>
            <a:endParaRPr lang="en-US" sz="1400" dirty="0">
              <a:latin typeface="Arial"/>
              <a:cs typeface="Arial"/>
            </a:endParaRPr>
          </a:p>
          <a:p>
            <a:pPr marL="457200" indent="-457200">
              <a:lnSpc>
                <a:spcPct val="113999"/>
              </a:lnSpc>
              <a:buFont typeface="Arial"/>
              <a:buChar char="•"/>
            </a:pPr>
            <a:r>
              <a:rPr lang="en-US" sz="2800" dirty="0">
                <a:latin typeface="Arial"/>
                <a:cs typeface="Arial"/>
              </a:rPr>
              <a:t>This lack of support can negatively impact patient care and outcomes, particularly in complex environments like primary care,  which is characterized by high levels of</a:t>
            </a:r>
          </a:p>
          <a:p>
            <a:pPr>
              <a:lnSpc>
                <a:spcPct val="113999"/>
              </a:lnSpc>
            </a:pPr>
            <a:r>
              <a:rPr lang="en-US" sz="2800" dirty="0">
                <a:latin typeface="Arial"/>
                <a:cs typeface="Arial"/>
              </a:rPr>
              <a:t>                (A) Coordination.</a:t>
            </a:r>
          </a:p>
          <a:p>
            <a:pPr>
              <a:lnSpc>
                <a:spcPct val="113999"/>
              </a:lnSpc>
            </a:pPr>
            <a:r>
              <a:rPr lang="en-US" sz="2800" dirty="0">
                <a:latin typeface="Arial"/>
                <a:cs typeface="Arial"/>
              </a:rPr>
              <a:t>                (B) Information needs.</a:t>
            </a:r>
          </a:p>
          <a:p>
            <a:pPr>
              <a:lnSpc>
                <a:spcPct val="113999"/>
              </a:lnSpc>
            </a:pPr>
            <a:r>
              <a:rPr lang="en-US" sz="2800" dirty="0">
                <a:latin typeface="Arial"/>
                <a:cs typeface="Arial"/>
              </a:rPr>
              <a:t>                (C) Information seeking.</a:t>
            </a:r>
          </a:p>
          <a:p>
            <a:pPr>
              <a:lnSpc>
                <a:spcPct val="113999"/>
              </a:lnSpc>
            </a:pPr>
            <a:endParaRPr lang="en-US" sz="1400" dirty="0">
              <a:latin typeface="Arial"/>
              <a:cs typeface="Arial"/>
            </a:endParaRPr>
          </a:p>
          <a:p>
            <a:pPr marL="457200" indent="-457200">
              <a:lnSpc>
                <a:spcPct val="113999"/>
              </a:lnSpc>
              <a:buFont typeface="Arial"/>
              <a:buChar char="•"/>
            </a:pPr>
            <a:r>
              <a:rPr lang="en-US" sz="2800" dirty="0">
                <a:latin typeface="Arial"/>
                <a:cs typeface="Arial"/>
              </a:rPr>
              <a:t>As primary care shifts to a more team-based approach through the patient-centered medical home model, the cognitive work of health care teams continues to be unsupported by current EHR designs.</a:t>
            </a:r>
          </a:p>
          <a:p>
            <a:endParaRPr lang="en-US" sz="2800" dirty="0">
              <a:latin typeface="Arial"/>
              <a:cs typeface="Arial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1690512" y="13277070"/>
            <a:ext cx="11906578" cy="45132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14000"/>
              </a:lnSpc>
              <a:buFont typeface="Arial"/>
              <a:buChar char="•"/>
            </a:pPr>
            <a:r>
              <a:rPr lang="en-US" sz="2800" dirty="0">
                <a:solidFill>
                  <a:srgbClr val="000000"/>
                </a:solidFill>
                <a:latin typeface="Arial"/>
                <a:cs typeface="Arial"/>
              </a:rPr>
              <a:t>Objective: design EHR interfaces to support both clinician and team cognition</a:t>
            </a:r>
          </a:p>
          <a:p>
            <a:pPr marL="457200" indent="-457200">
              <a:lnSpc>
                <a:spcPct val="114000"/>
              </a:lnSpc>
              <a:buFont typeface="Arial"/>
              <a:buChar char="•"/>
            </a:pPr>
            <a:endParaRPr lang="en-US" sz="1400" dirty="0">
              <a:solidFill>
                <a:srgbClr val="000000"/>
              </a:solidFill>
              <a:latin typeface="Arial"/>
              <a:cs typeface="Arial"/>
            </a:endParaRPr>
          </a:p>
          <a:p>
            <a:pPr marL="457200" indent="-457200">
              <a:lnSpc>
                <a:spcPct val="114000"/>
              </a:lnSpc>
              <a:buFont typeface="Arial"/>
              <a:buChar char="•"/>
            </a:pPr>
            <a:r>
              <a:rPr lang="en-US" sz="2800" dirty="0">
                <a:solidFill>
                  <a:srgbClr val="000000"/>
                </a:solidFill>
                <a:latin typeface="Arial"/>
                <a:cs typeface="Arial"/>
              </a:rPr>
              <a:t>Specific aims:</a:t>
            </a:r>
          </a:p>
          <a:p>
            <a:pPr>
              <a:lnSpc>
                <a:spcPct val="114000"/>
              </a:lnSpc>
            </a:pPr>
            <a:r>
              <a:rPr lang="en-US" sz="2800" dirty="0">
                <a:latin typeface="Arial"/>
                <a:cs typeface="Arial"/>
              </a:rPr>
              <a:t>                (1) Identify the cognitive work requirements of primary care       	clinicians and teams</a:t>
            </a:r>
          </a:p>
          <a:p>
            <a:pPr>
              <a:lnSpc>
                <a:spcPct val="114000"/>
              </a:lnSpc>
            </a:pPr>
            <a:r>
              <a:rPr lang="en-US" sz="2800" dirty="0">
                <a:latin typeface="Arial"/>
                <a:cs typeface="Arial"/>
              </a:rPr>
              <a:t>                (2) Develop and test specific EHR interface design 	requirements by performing usability testing of EHR 	prototypes with primary care clinicians</a:t>
            </a:r>
          </a:p>
          <a:p>
            <a:pPr>
              <a:lnSpc>
                <a:spcPct val="114000"/>
              </a:lnSpc>
            </a:pPr>
            <a:endParaRPr lang="en-US" sz="1400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6558454" y="328677"/>
            <a:ext cx="2993674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 dirty="0">
                <a:solidFill>
                  <a:srgbClr val="FFFFFF"/>
                </a:solidFill>
                <a:latin typeface="Arial"/>
                <a:cs typeface="Arial"/>
              </a:rPr>
              <a:t>The Complicated Application of GDTA to Primary Care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6003529" y="1686079"/>
            <a:ext cx="3049166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rgbClr val="FFFFFF"/>
                </a:solidFill>
                <a:latin typeface="Arial"/>
                <a:cs typeface="Arial"/>
              </a:rPr>
              <a:t>Randi Cartmill, MS,</a:t>
            </a:r>
            <a:r>
              <a:rPr lang="en-US" sz="4000" baseline="30000" dirty="0">
                <a:solidFill>
                  <a:srgbClr val="FFFFFF"/>
                </a:solidFill>
                <a:latin typeface="Arial"/>
                <a:cs typeface="Arial"/>
              </a:rPr>
              <a:t>1</a:t>
            </a:r>
            <a:r>
              <a:rPr lang="en-US" sz="4000" dirty="0">
                <a:solidFill>
                  <a:srgbClr val="FFFFFF"/>
                </a:solidFill>
                <a:latin typeface="Arial"/>
                <a:cs typeface="Arial"/>
              </a:rPr>
              <a:t>  Abigail R. Wooldridge, MS, MEng,</a:t>
            </a:r>
            <a:r>
              <a:rPr lang="en-US" sz="4000" baseline="30000" dirty="0">
                <a:solidFill>
                  <a:srgbClr val="FFFFFF"/>
                </a:solidFill>
                <a:latin typeface="Arial"/>
                <a:cs typeface="Arial"/>
              </a:rPr>
              <a:t>2</a:t>
            </a:r>
            <a:r>
              <a:rPr lang="en-US" sz="4000" dirty="0">
                <a:solidFill>
                  <a:srgbClr val="FFFFFF"/>
                </a:solidFill>
                <a:latin typeface="Arial"/>
                <a:cs typeface="Arial"/>
              </a:rPr>
              <a:t> Sabeena Cheema, BS,</a:t>
            </a:r>
            <a:r>
              <a:rPr lang="en-US" sz="4000" baseline="30000" dirty="0">
                <a:solidFill>
                  <a:srgbClr val="FFFFFF"/>
                </a:solidFill>
                <a:latin typeface="Arial"/>
                <a:cs typeface="Arial"/>
              </a:rPr>
              <a:t>1</a:t>
            </a:r>
            <a:r>
              <a:rPr lang="en-US" sz="4000" dirty="0">
                <a:solidFill>
                  <a:srgbClr val="FFFFFF"/>
                </a:solidFill>
                <a:latin typeface="Arial"/>
                <a:cs typeface="Arial"/>
              </a:rPr>
              <a:t> Amanda Hoffmann, MPH,</a:t>
            </a:r>
            <a:r>
              <a:rPr lang="en-US" sz="4000" baseline="30000" dirty="0">
                <a:solidFill>
                  <a:srgbClr val="FFFFFF"/>
                </a:solidFill>
                <a:latin typeface="Arial"/>
                <a:cs typeface="Arial"/>
              </a:rPr>
              <a:t>3</a:t>
            </a:r>
            <a:r>
              <a:rPr lang="en-US" sz="4000" dirty="0">
                <a:solidFill>
                  <a:srgbClr val="FFFFFF"/>
                </a:solidFill>
                <a:latin typeface="Arial"/>
                <a:cs typeface="Arial"/>
              </a:rPr>
              <a:t> Linsey Steege, PhD,</a:t>
            </a:r>
            <a:r>
              <a:rPr lang="en-US" sz="4000" baseline="30000" dirty="0">
                <a:solidFill>
                  <a:srgbClr val="FFFFFF"/>
                </a:solidFill>
                <a:latin typeface="Arial"/>
                <a:cs typeface="Arial"/>
              </a:rPr>
              <a:t>2</a:t>
            </a:r>
            <a:r>
              <a:rPr lang="en-US" sz="4000" dirty="0">
                <a:solidFill>
                  <a:srgbClr val="FFFFFF"/>
                </a:solidFill>
                <a:latin typeface="Arial"/>
                <a:cs typeface="Arial"/>
              </a:rPr>
              <a:t> Shimeng Du, BS,</a:t>
            </a:r>
            <a:r>
              <a:rPr lang="en-US" sz="4000" baseline="30000" dirty="0">
                <a:solidFill>
                  <a:srgbClr val="FFFFFF"/>
                </a:solidFill>
                <a:latin typeface="Arial"/>
                <a:cs typeface="Arial"/>
              </a:rPr>
              <a:t>2</a:t>
            </a:r>
            <a:r>
              <a:rPr lang="en-US" sz="4000" dirty="0">
                <a:solidFill>
                  <a:srgbClr val="FFFFFF"/>
                </a:solidFill>
                <a:latin typeface="Arial"/>
                <a:cs typeface="Arial"/>
              </a:rPr>
              <a:t> John Beasley, MD,</a:t>
            </a:r>
            <a:r>
              <a:rPr lang="en-US" sz="4000" baseline="30000" dirty="0">
                <a:solidFill>
                  <a:srgbClr val="FFFFFF"/>
                </a:solidFill>
                <a:latin typeface="Arial"/>
                <a:cs typeface="Arial"/>
              </a:rPr>
              <a:t>1</a:t>
            </a:r>
            <a:r>
              <a:rPr lang="en-US" sz="4000" dirty="0">
                <a:solidFill>
                  <a:srgbClr val="FFFFFF"/>
                </a:solidFill>
                <a:latin typeface="Arial"/>
                <a:cs typeface="Arial"/>
              </a:rPr>
              <a:t> David Hahn, MD,</a:t>
            </a:r>
            <a:r>
              <a:rPr lang="en-US" sz="4000" baseline="30000" dirty="0">
                <a:solidFill>
                  <a:srgbClr val="FFFFFF"/>
                </a:solidFill>
                <a:latin typeface="Arial"/>
                <a:cs typeface="Arial"/>
              </a:rPr>
              <a:t>3</a:t>
            </a:r>
            <a:r>
              <a:rPr lang="en-US" sz="4000" dirty="0">
                <a:solidFill>
                  <a:srgbClr val="FFFFFF"/>
                </a:solidFill>
                <a:latin typeface="Arial"/>
                <a:cs typeface="Arial"/>
              </a:rPr>
              <a:t> Paul Smith, MD,</a:t>
            </a:r>
            <a:r>
              <a:rPr lang="en-US" sz="4000" baseline="30000" dirty="0">
                <a:solidFill>
                  <a:srgbClr val="FFFFFF"/>
                </a:solidFill>
                <a:latin typeface="Arial"/>
                <a:cs typeface="Arial"/>
              </a:rPr>
              <a:t>1</a:t>
            </a:r>
            <a:r>
              <a:rPr lang="en-US" sz="4000" dirty="0">
                <a:solidFill>
                  <a:srgbClr val="FFFFFF"/>
                </a:solidFill>
                <a:latin typeface="Arial"/>
                <a:cs typeface="Arial"/>
              </a:rPr>
              <a:t> Regina Vidaver, PhD,</a:t>
            </a:r>
            <a:r>
              <a:rPr lang="en-US" sz="4000" baseline="30000" dirty="0">
                <a:solidFill>
                  <a:srgbClr val="FFFFFF"/>
                </a:solidFill>
                <a:latin typeface="Arial"/>
                <a:cs typeface="Arial"/>
              </a:rPr>
              <a:t>3</a:t>
            </a:r>
            <a:r>
              <a:rPr lang="en-US" sz="4000" dirty="0">
                <a:solidFill>
                  <a:srgbClr val="FFFFFF"/>
                </a:solidFill>
                <a:latin typeface="Arial"/>
                <a:cs typeface="Arial"/>
              </a:rPr>
              <a:t> Tosha B. Wetterneck, MD, MS</a:t>
            </a:r>
            <a:r>
              <a:rPr lang="en-US" sz="4000" baseline="30000" dirty="0">
                <a:solidFill>
                  <a:srgbClr val="FFFFFF"/>
                </a:solidFill>
                <a:latin typeface="Arial"/>
                <a:cs typeface="Arial"/>
              </a:rPr>
              <a:t>1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6003529" y="3197435"/>
            <a:ext cx="304916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i="1" baseline="30000" dirty="0">
                <a:solidFill>
                  <a:srgbClr val="FFFFFF"/>
                </a:solidFill>
                <a:latin typeface="Arial"/>
                <a:cs typeface="Arial"/>
              </a:rPr>
              <a:t>1</a:t>
            </a:r>
            <a:r>
              <a:rPr lang="en-US" sz="3600" i="1" dirty="0">
                <a:solidFill>
                  <a:srgbClr val="FFFFFF"/>
                </a:solidFill>
                <a:latin typeface="Arial"/>
                <a:cs typeface="Arial"/>
              </a:rPr>
              <a:t>University of Wisconsin School of Medicine and Public Health, </a:t>
            </a:r>
            <a:r>
              <a:rPr lang="en-US" sz="3600" i="1" baseline="30000" dirty="0">
                <a:solidFill>
                  <a:srgbClr val="FFFFFF"/>
                </a:solidFill>
                <a:latin typeface="Arial"/>
                <a:cs typeface="Arial"/>
              </a:rPr>
              <a:t>2</a:t>
            </a:r>
            <a:r>
              <a:rPr lang="en-US" sz="3600" i="1" dirty="0">
                <a:solidFill>
                  <a:srgbClr val="FFFFFF"/>
                </a:solidFill>
                <a:latin typeface="Arial"/>
                <a:cs typeface="Arial"/>
              </a:rPr>
              <a:t>University of Wisconsin-Madison, </a:t>
            </a:r>
            <a:r>
              <a:rPr lang="en-US" sz="3600" i="1" baseline="30000" dirty="0">
                <a:solidFill>
                  <a:srgbClr val="FFFFFF"/>
                </a:solidFill>
                <a:latin typeface="Arial"/>
                <a:cs typeface="Arial"/>
              </a:rPr>
              <a:t>3</a:t>
            </a:r>
            <a:r>
              <a:rPr lang="en-US" sz="3600" i="1" dirty="0">
                <a:solidFill>
                  <a:srgbClr val="FFFFFF"/>
                </a:solidFill>
                <a:latin typeface="Arial"/>
                <a:cs typeface="Arial"/>
              </a:rPr>
              <a:t>Wisconsin Research and Education Network 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61" t="5210" r="11861" b="13543"/>
          <a:stretch/>
        </p:blipFill>
        <p:spPr>
          <a:xfrm>
            <a:off x="990095" y="299720"/>
            <a:ext cx="5013434" cy="3566160"/>
          </a:xfrm>
          <a:prstGeom prst="rect">
            <a:avLst/>
          </a:prstGeom>
        </p:spPr>
      </p:pic>
      <p:sp>
        <p:nvSpPr>
          <p:cNvPr id="37" name="Title 8"/>
          <p:cNvSpPr txBox="1">
            <a:spLocks/>
          </p:cNvSpPr>
          <p:nvPr/>
        </p:nvSpPr>
        <p:spPr>
          <a:xfrm>
            <a:off x="28731666" y="30639831"/>
            <a:ext cx="13716000" cy="1221009"/>
          </a:xfrm>
          <a:prstGeom prst="rect">
            <a:avLst/>
          </a:prstGeom>
        </p:spPr>
        <p:txBody>
          <a:bodyPr vert="horz" lIns="438912" tIns="219456" rIns="438912" bIns="219456" rtlCol="0" anchor="ctr">
            <a:normAutofit/>
          </a:bodyPr>
          <a:lstStyle>
            <a:lvl1pPr algn="ctr" defTabSz="2194560" rtl="0" eaLnBrk="1" latinLnBrk="0" hangingPunct="1">
              <a:spcBef>
                <a:spcPct val="0"/>
              </a:spcBef>
              <a:buNone/>
              <a:defRPr sz="211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4000" b="1" dirty="0">
                <a:solidFill>
                  <a:srgbClr val="953735"/>
                </a:solidFill>
                <a:latin typeface="Arial"/>
                <a:cs typeface="Arial"/>
              </a:rPr>
              <a:t>Targeted Completion: September 2020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15488653" y="7521521"/>
            <a:ext cx="7430306" cy="6540500"/>
          </a:xfrm>
          <a:prstGeom prst="roundRect">
            <a:avLst/>
          </a:prstGeom>
          <a:noFill/>
          <a:ln>
            <a:solidFill>
              <a:schemeClr val="accent2">
                <a:lumMod val="75000"/>
              </a:schemeClr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4" name="Bent-Up Arrow 43"/>
          <p:cNvSpPr/>
          <p:nvPr/>
        </p:nvSpPr>
        <p:spPr>
          <a:xfrm rot="5400000">
            <a:off x="15818011" y="17249489"/>
            <a:ext cx="8385048" cy="2852928"/>
          </a:xfrm>
          <a:prstGeom prst="bentUpArrow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rgbClr val="558ED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5" name="Rounded Rectangle 44"/>
          <p:cNvSpPr/>
          <p:nvPr/>
        </p:nvSpPr>
        <p:spPr>
          <a:xfrm>
            <a:off x="21844358" y="18605524"/>
            <a:ext cx="7430306" cy="6540500"/>
          </a:xfrm>
          <a:prstGeom prst="roundRect">
            <a:avLst/>
          </a:prstGeom>
          <a:solidFill>
            <a:srgbClr val="FFFFFF"/>
          </a:solidFill>
          <a:ln>
            <a:solidFill>
              <a:srgbClr val="95373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0" name="Bent-Up Arrow 49"/>
          <p:cNvSpPr/>
          <p:nvPr/>
        </p:nvSpPr>
        <p:spPr>
          <a:xfrm rot="5400000">
            <a:off x="29019179" y="22746764"/>
            <a:ext cx="2852369" cy="8382000"/>
          </a:xfrm>
          <a:prstGeom prst="bentUpArrow">
            <a:avLst/>
          </a:prstGeom>
          <a:solidFill>
            <a:srgbClr val="558ED5"/>
          </a:solidFill>
          <a:ln>
            <a:solidFill>
              <a:srgbClr val="558ED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3" name="Rounded Rectangle 52"/>
          <p:cNvSpPr/>
          <p:nvPr/>
        </p:nvSpPr>
        <p:spPr>
          <a:xfrm>
            <a:off x="35017360" y="23960016"/>
            <a:ext cx="7430306" cy="6540500"/>
          </a:xfrm>
          <a:prstGeom prst="roundRect">
            <a:avLst/>
          </a:prstGeom>
          <a:solidFill>
            <a:srgbClr val="FFFFFF"/>
          </a:solidFill>
          <a:ln>
            <a:solidFill>
              <a:srgbClr val="95373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4" name="Title 8"/>
          <p:cNvSpPr txBox="1">
            <a:spLocks/>
          </p:cNvSpPr>
          <p:nvPr/>
        </p:nvSpPr>
        <p:spPr>
          <a:xfrm>
            <a:off x="15488652" y="6378521"/>
            <a:ext cx="10724148" cy="1295400"/>
          </a:xfrm>
          <a:prstGeom prst="rect">
            <a:avLst/>
          </a:prstGeom>
        </p:spPr>
        <p:txBody>
          <a:bodyPr vert="horz" lIns="323954" tIns="161977" rIns="323954" bIns="161977" rtlCol="0" anchor="ctr">
            <a:normAutofit/>
          </a:bodyPr>
          <a:lstStyle>
            <a:lvl1pPr algn="ctr" defTabSz="1619768" rtl="0" eaLnBrk="1" latinLnBrk="0" hangingPunct="1">
              <a:spcBef>
                <a:spcPct val="0"/>
              </a:spcBef>
              <a:buNone/>
              <a:defRPr sz="15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4000" b="1" dirty="0">
                <a:solidFill>
                  <a:schemeClr val="accent2">
                    <a:lumMod val="75000"/>
                  </a:schemeClr>
                </a:solidFill>
                <a:latin typeface="Arial"/>
                <a:cs typeface="Arial"/>
              </a:rPr>
              <a:t>Project Kickoff: January 2015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15239270" y="27562471"/>
            <a:ext cx="10378577" cy="4102085"/>
          </a:xfrm>
          <a:prstGeom prst="rect">
            <a:avLst/>
          </a:prstGeom>
          <a:noFill/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en-US" sz="2000" b="1" dirty="0">
              <a:solidFill>
                <a:schemeClr val="accent2">
                  <a:lumMod val="75000"/>
                </a:schemeClr>
              </a:solidFill>
              <a:latin typeface="Arial"/>
              <a:cs typeface="Arial"/>
            </a:endParaRPr>
          </a:p>
          <a:p>
            <a:pPr algn="ctr"/>
            <a:r>
              <a:rPr lang="en-US" sz="5400" b="1" dirty="0">
                <a:solidFill>
                  <a:schemeClr val="accent2">
                    <a:lumMod val="75000"/>
                  </a:schemeClr>
                </a:solidFill>
                <a:latin typeface="Arial"/>
                <a:cs typeface="Arial"/>
              </a:rPr>
              <a:t>Interested? Questions?</a:t>
            </a:r>
            <a:endParaRPr lang="en-US" sz="5400" b="1" dirty="0">
              <a:latin typeface="Arial"/>
              <a:cs typeface="Arial"/>
            </a:endParaRPr>
          </a:p>
          <a:p>
            <a:endParaRPr lang="en-US" sz="2000" b="1" dirty="0">
              <a:latin typeface="Arial"/>
              <a:cs typeface="Arial"/>
            </a:endParaRPr>
          </a:p>
          <a:p>
            <a:pPr marL="498475"/>
            <a:r>
              <a:rPr lang="en-US" sz="2800" b="1" dirty="0">
                <a:latin typeface="Arial"/>
                <a:cs typeface="Arial"/>
              </a:rPr>
              <a:t>Contact</a:t>
            </a:r>
            <a:r>
              <a:rPr lang="en-US" sz="2800" dirty="0">
                <a:latin typeface="Arial"/>
                <a:cs typeface="Arial"/>
              </a:rPr>
              <a:t>:</a:t>
            </a:r>
          </a:p>
          <a:p>
            <a:pPr marL="498475">
              <a:lnSpc>
                <a:spcPct val="114000"/>
              </a:lnSpc>
              <a:buFont typeface="Arial"/>
              <a:buChar char="•"/>
            </a:pPr>
            <a:endParaRPr lang="en-US" sz="2000" dirty="0">
              <a:latin typeface="Arial"/>
              <a:cs typeface="Arial"/>
            </a:endParaRPr>
          </a:p>
          <a:p>
            <a:pPr marL="498475">
              <a:lnSpc>
                <a:spcPct val="114000"/>
              </a:lnSpc>
            </a:pPr>
            <a:r>
              <a:rPr lang="en-US" sz="2800" dirty="0">
                <a:latin typeface="Arial"/>
                <a:cs typeface="Arial"/>
              </a:rPr>
              <a:t>Tosha B. Wetterneck, PI –  </a:t>
            </a:r>
            <a:r>
              <a:rPr lang="en-US" sz="2800" dirty="0">
                <a:latin typeface="Arial"/>
                <a:cs typeface="Arial"/>
                <a:hlinkClick r:id="rId4"/>
              </a:rPr>
              <a:t>tbw@medicine.wisc.edu</a:t>
            </a:r>
            <a:endParaRPr lang="en-US" sz="2800" dirty="0">
              <a:latin typeface="Arial"/>
              <a:cs typeface="Arial"/>
            </a:endParaRPr>
          </a:p>
          <a:p>
            <a:pPr marL="498475">
              <a:lnSpc>
                <a:spcPct val="114000"/>
              </a:lnSpc>
            </a:pPr>
            <a:r>
              <a:rPr lang="en-US" sz="2800" dirty="0">
                <a:latin typeface="Arial"/>
                <a:cs typeface="Arial"/>
              </a:rPr>
              <a:t>Randi Cartmill, Project Manager -  </a:t>
            </a:r>
            <a:r>
              <a:rPr lang="en-US" sz="2800" dirty="0">
                <a:latin typeface="Arial"/>
                <a:cs typeface="Arial"/>
                <a:hlinkClick r:id="rId5"/>
              </a:rPr>
              <a:t>randi.cartmill@wisc.edu</a:t>
            </a:r>
            <a:endParaRPr lang="en-US" sz="2800" dirty="0">
              <a:latin typeface="Arial"/>
              <a:cs typeface="Arial"/>
            </a:endParaRPr>
          </a:p>
          <a:p>
            <a:pPr marL="498475">
              <a:lnSpc>
                <a:spcPct val="114000"/>
              </a:lnSpc>
            </a:pPr>
            <a:r>
              <a:rPr lang="en-US" sz="2800" dirty="0">
                <a:latin typeface="Arial"/>
                <a:cs typeface="Arial"/>
              </a:rPr>
              <a:t>David Hahn, WREN – </a:t>
            </a:r>
            <a:r>
              <a:rPr lang="en-US" sz="2800" dirty="0">
                <a:latin typeface="Arial"/>
                <a:cs typeface="Arial"/>
                <a:hlinkClick r:id="rId6"/>
              </a:rPr>
              <a:t>dlhahn@wisc.edu</a:t>
            </a:r>
            <a:endParaRPr lang="en-US" sz="2800" dirty="0">
              <a:latin typeface="Arial"/>
              <a:cs typeface="Arial"/>
            </a:endParaRPr>
          </a:p>
          <a:p>
            <a:endParaRPr lang="en-US" sz="2000" dirty="0">
              <a:latin typeface="Arial"/>
              <a:cs typeface="Arial"/>
            </a:endParaRPr>
          </a:p>
        </p:txBody>
      </p:sp>
      <p:cxnSp>
        <p:nvCxnSpPr>
          <p:cNvPr id="62" name="Straight Connector 61"/>
          <p:cNvCxnSpPr>
            <a:stCxn id="38" idx="3"/>
            <a:endCxn id="61" idx="1"/>
          </p:cNvCxnSpPr>
          <p:nvPr/>
        </p:nvCxnSpPr>
        <p:spPr>
          <a:xfrm flipV="1">
            <a:off x="22918959" y="9608613"/>
            <a:ext cx="5791716" cy="1183158"/>
          </a:xfrm>
          <a:prstGeom prst="line">
            <a:avLst/>
          </a:prstGeom>
          <a:ln w="9525">
            <a:solidFill>
              <a:srgbClr val="95373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/>
          <p:cNvCxnSpPr>
            <a:stCxn id="38" idx="3"/>
            <a:endCxn id="61" idx="2"/>
          </p:cNvCxnSpPr>
          <p:nvPr/>
        </p:nvCxnSpPr>
        <p:spPr>
          <a:xfrm>
            <a:off x="22918959" y="10791771"/>
            <a:ext cx="3458135" cy="2831016"/>
          </a:xfrm>
          <a:prstGeom prst="line">
            <a:avLst/>
          </a:prstGeom>
          <a:ln w="9525">
            <a:solidFill>
              <a:srgbClr val="95373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1" name="Oval 60"/>
          <p:cNvSpPr/>
          <p:nvPr/>
        </p:nvSpPr>
        <p:spPr>
          <a:xfrm>
            <a:off x="26377094" y="7945887"/>
            <a:ext cx="15934688" cy="11353800"/>
          </a:xfrm>
          <a:prstGeom prst="ellipse">
            <a:avLst/>
          </a:prstGeom>
          <a:noFill/>
          <a:ln>
            <a:solidFill>
              <a:srgbClr val="95373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5" name="TextBox 64"/>
          <p:cNvSpPr txBox="1"/>
          <p:nvPr/>
        </p:nvSpPr>
        <p:spPr>
          <a:xfrm>
            <a:off x="16126691" y="7563497"/>
            <a:ext cx="6192982" cy="615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1400" dirty="0">
              <a:solidFill>
                <a:srgbClr val="000000"/>
              </a:solidFill>
              <a:latin typeface="Arial"/>
              <a:cs typeface="Arial"/>
            </a:endParaRPr>
          </a:p>
          <a:p>
            <a:pPr algn="ctr"/>
            <a:r>
              <a:rPr lang="en-US" sz="3600" dirty="0">
                <a:solidFill>
                  <a:srgbClr val="000000"/>
                </a:solidFill>
                <a:latin typeface="Arial"/>
                <a:cs typeface="Arial"/>
              </a:rPr>
              <a:t>Conduct GDTA:</a:t>
            </a:r>
          </a:p>
          <a:p>
            <a:pPr algn="ctr"/>
            <a:endParaRPr lang="en-US" sz="3600" dirty="0">
              <a:solidFill>
                <a:srgbClr val="000000"/>
              </a:solidFill>
              <a:latin typeface="Arial"/>
              <a:cs typeface="Arial"/>
            </a:endParaRPr>
          </a:p>
          <a:p>
            <a:r>
              <a:rPr lang="en-US" sz="2800" dirty="0">
                <a:solidFill>
                  <a:srgbClr val="000000"/>
                </a:solidFill>
                <a:latin typeface="Arial"/>
                <a:cs typeface="Arial"/>
              </a:rPr>
              <a:t>Participants:</a:t>
            </a:r>
          </a:p>
          <a:p>
            <a:r>
              <a:rPr lang="en-US" sz="2800" dirty="0">
                <a:solidFill>
                  <a:srgbClr val="000000"/>
                </a:solidFill>
                <a:latin typeface="Arial"/>
                <a:cs typeface="Arial"/>
              </a:rPr>
              <a:t>5-6 clinics</a:t>
            </a:r>
          </a:p>
          <a:p>
            <a:r>
              <a:rPr lang="en-US" sz="2800" dirty="0">
                <a:solidFill>
                  <a:srgbClr val="000000"/>
                </a:solidFill>
                <a:latin typeface="Arial"/>
                <a:cs typeface="Arial"/>
              </a:rPr>
              <a:t>Minimum of 2 teams per clinic</a:t>
            </a:r>
          </a:p>
          <a:p>
            <a:endParaRPr lang="en-US" sz="2800" dirty="0">
              <a:solidFill>
                <a:srgbClr val="000000"/>
              </a:solidFill>
              <a:latin typeface="Arial"/>
              <a:cs typeface="Arial"/>
            </a:endParaRPr>
          </a:p>
          <a:p>
            <a:r>
              <a:rPr lang="en-US" sz="2800" dirty="0">
                <a:solidFill>
                  <a:srgbClr val="000000"/>
                </a:solidFill>
                <a:latin typeface="Arial"/>
                <a:cs typeface="Arial"/>
              </a:rPr>
              <a:t>Data Collection Methods:</a:t>
            </a:r>
          </a:p>
          <a:p>
            <a:r>
              <a:rPr lang="en-US" sz="2800" dirty="0">
                <a:solidFill>
                  <a:srgbClr val="000000"/>
                </a:solidFill>
                <a:latin typeface="Arial"/>
                <a:cs typeface="Arial"/>
              </a:rPr>
              <a:t>Observation</a:t>
            </a:r>
          </a:p>
          <a:p>
            <a:r>
              <a:rPr lang="en-US" sz="2800" dirty="0">
                <a:solidFill>
                  <a:srgbClr val="000000"/>
                </a:solidFill>
                <a:latin typeface="Arial"/>
                <a:cs typeface="Arial"/>
              </a:rPr>
              <a:t>Interview</a:t>
            </a:r>
          </a:p>
          <a:p>
            <a:endParaRPr lang="en-US" sz="2800" dirty="0">
              <a:solidFill>
                <a:srgbClr val="000000"/>
              </a:solidFill>
              <a:latin typeface="Arial"/>
              <a:cs typeface="Arial"/>
            </a:endParaRPr>
          </a:p>
          <a:p>
            <a:r>
              <a:rPr lang="en-US" sz="2800" dirty="0">
                <a:solidFill>
                  <a:srgbClr val="000000"/>
                </a:solidFill>
                <a:latin typeface="Arial"/>
                <a:cs typeface="Arial"/>
              </a:rPr>
              <a:t>Output:</a:t>
            </a:r>
          </a:p>
          <a:p>
            <a:r>
              <a:rPr lang="en-US" sz="2800" dirty="0">
                <a:solidFill>
                  <a:srgbClr val="000000"/>
                </a:solidFill>
                <a:latin typeface="Arial"/>
                <a:cs typeface="Arial"/>
              </a:rPr>
              <a:t>GDTA maps (visual representations of cognitive work requirements)</a:t>
            </a:r>
          </a:p>
        </p:txBody>
      </p:sp>
      <p:pic>
        <p:nvPicPr>
          <p:cNvPr id="67" name="Picture 66" descr="image001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95195" y="299720"/>
            <a:ext cx="6532405" cy="3566160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68" name="TextBox 67"/>
          <p:cNvSpPr txBox="1"/>
          <p:nvPr/>
        </p:nvSpPr>
        <p:spPr>
          <a:xfrm>
            <a:off x="1842912" y="17790357"/>
            <a:ext cx="11906578" cy="923330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r>
              <a:rPr lang="en-US" sz="5400" b="1" dirty="0">
                <a:solidFill>
                  <a:schemeClr val="accent2">
                    <a:lumMod val="75000"/>
                  </a:schemeClr>
                </a:solidFill>
                <a:latin typeface="Arial"/>
                <a:cs typeface="Arial"/>
              </a:rPr>
              <a:t>Methods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1842912" y="18913484"/>
            <a:ext cx="11906578" cy="6232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14000"/>
              </a:lnSpc>
              <a:buFont typeface="Arial"/>
              <a:buChar char="•"/>
            </a:pPr>
            <a:r>
              <a:rPr lang="en-US" sz="2800" dirty="0">
                <a:solidFill>
                  <a:srgbClr val="000000"/>
                </a:solidFill>
                <a:latin typeface="Arial"/>
                <a:cs typeface="Arial"/>
              </a:rPr>
              <a:t>Identify the cognitive requirements of primary care clinicians and team members using goal-directed task analysis (GDTA), to ascertain:</a:t>
            </a:r>
          </a:p>
          <a:p>
            <a:pPr marL="2651760" lvl="1" indent="-457200">
              <a:lnSpc>
                <a:spcPct val="114000"/>
              </a:lnSpc>
              <a:buFont typeface="Arial"/>
              <a:buChar char="•"/>
            </a:pPr>
            <a:r>
              <a:rPr lang="en-US" sz="2800" dirty="0">
                <a:solidFill>
                  <a:srgbClr val="000000"/>
                </a:solidFill>
                <a:latin typeface="Arial"/>
                <a:cs typeface="Arial"/>
              </a:rPr>
              <a:t>Goals</a:t>
            </a:r>
          </a:p>
          <a:p>
            <a:pPr marL="2651760" lvl="1" indent="-457200">
              <a:lnSpc>
                <a:spcPct val="114000"/>
              </a:lnSpc>
              <a:buFont typeface="Arial"/>
              <a:buChar char="•"/>
            </a:pPr>
            <a:r>
              <a:rPr lang="en-US" sz="2800" dirty="0">
                <a:solidFill>
                  <a:srgbClr val="000000"/>
                </a:solidFill>
                <a:latin typeface="Arial"/>
                <a:cs typeface="Arial"/>
              </a:rPr>
              <a:t>Sub-goals</a:t>
            </a:r>
          </a:p>
          <a:p>
            <a:pPr marL="2651760" lvl="1" indent="-457200">
              <a:lnSpc>
                <a:spcPct val="114000"/>
              </a:lnSpc>
              <a:buFont typeface="Arial"/>
              <a:buChar char="•"/>
            </a:pPr>
            <a:r>
              <a:rPr lang="en-US" sz="2800" dirty="0">
                <a:solidFill>
                  <a:srgbClr val="000000"/>
                </a:solidFill>
                <a:latin typeface="Arial"/>
                <a:cs typeface="Arial"/>
              </a:rPr>
              <a:t>Decisions</a:t>
            </a:r>
          </a:p>
          <a:p>
            <a:pPr marL="2651760" lvl="1" indent="-457200">
              <a:lnSpc>
                <a:spcPct val="114000"/>
              </a:lnSpc>
              <a:buFont typeface="Arial"/>
              <a:buChar char="•"/>
            </a:pPr>
            <a:r>
              <a:rPr lang="en-US" sz="2800" dirty="0">
                <a:solidFill>
                  <a:srgbClr val="000000"/>
                </a:solidFill>
                <a:latin typeface="Arial"/>
                <a:cs typeface="Arial"/>
              </a:rPr>
              <a:t>Information requirements</a:t>
            </a:r>
          </a:p>
          <a:p>
            <a:pPr marL="457200" indent="-457200">
              <a:lnSpc>
                <a:spcPct val="114000"/>
              </a:lnSpc>
              <a:buFont typeface="Arial"/>
              <a:buChar char="•"/>
            </a:pPr>
            <a:endParaRPr lang="en-US" sz="1400" dirty="0">
              <a:solidFill>
                <a:srgbClr val="000000"/>
              </a:solidFill>
              <a:latin typeface="Arial"/>
              <a:cs typeface="Arial"/>
            </a:endParaRPr>
          </a:p>
          <a:p>
            <a:pPr marL="457200" indent="-457200">
              <a:lnSpc>
                <a:spcPct val="114000"/>
              </a:lnSpc>
              <a:buFont typeface="Arial"/>
              <a:buChar char="•"/>
            </a:pPr>
            <a:r>
              <a:rPr lang="en-US" sz="2800" dirty="0">
                <a:solidFill>
                  <a:srgbClr val="000000"/>
                </a:solidFill>
                <a:latin typeface="Arial"/>
                <a:cs typeface="Arial"/>
              </a:rPr>
              <a:t>GDTA data collection: interviews and observations with clinicians and team members</a:t>
            </a:r>
          </a:p>
          <a:p>
            <a:pPr marL="457200" indent="-457200">
              <a:lnSpc>
                <a:spcPct val="114000"/>
              </a:lnSpc>
              <a:buFont typeface="Arial"/>
              <a:buChar char="•"/>
            </a:pPr>
            <a:endParaRPr lang="en-US" sz="1400" dirty="0">
              <a:solidFill>
                <a:srgbClr val="000000"/>
              </a:solidFill>
              <a:latin typeface="Arial"/>
              <a:cs typeface="Arial"/>
            </a:endParaRPr>
          </a:p>
          <a:p>
            <a:pPr marL="457200" indent="-457200">
              <a:lnSpc>
                <a:spcPct val="114000"/>
              </a:lnSpc>
              <a:buFont typeface="Arial"/>
              <a:buChar char="•"/>
            </a:pPr>
            <a:r>
              <a:rPr lang="en-US" sz="2800" dirty="0">
                <a:solidFill>
                  <a:srgbClr val="000000"/>
                </a:solidFill>
                <a:latin typeface="Arial"/>
                <a:cs typeface="Arial"/>
              </a:rPr>
              <a:t>Data analysis: develop GDTA maps using qualitative thematic analysis</a:t>
            </a:r>
          </a:p>
          <a:p>
            <a:pPr>
              <a:lnSpc>
                <a:spcPct val="114000"/>
              </a:lnSpc>
            </a:pPr>
            <a:endParaRPr lang="en-US" sz="1400" dirty="0">
              <a:solidFill>
                <a:srgbClr val="000000"/>
              </a:solidFill>
              <a:latin typeface="Arial"/>
              <a:cs typeface="Arial"/>
            </a:endParaRPr>
          </a:p>
          <a:p>
            <a:pPr marL="457200" indent="-457200">
              <a:lnSpc>
                <a:spcPct val="114000"/>
              </a:lnSpc>
              <a:buFont typeface="Arial"/>
              <a:buChar char="•"/>
            </a:pPr>
            <a:r>
              <a:rPr lang="en-US" sz="2800" dirty="0">
                <a:solidFill>
                  <a:srgbClr val="000000"/>
                </a:solidFill>
                <a:latin typeface="Arial"/>
                <a:cs typeface="Arial"/>
              </a:rPr>
              <a:t>Interface design will be informed by GDTA analysis and human factors design principles, followed by usability testing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22330026" y="18605524"/>
            <a:ext cx="6432020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3600" dirty="0">
              <a:solidFill>
                <a:srgbClr val="000000"/>
              </a:solidFill>
              <a:latin typeface="Arial"/>
              <a:cs typeface="Arial"/>
            </a:endParaRPr>
          </a:p>
          <a:p>
            <a:pPr algn="ctr"/>
            <a:r>
              <a:rPr lang="en-US" sz="3600" dirty="0">
                <a:solidFill>
                  <a:srgbClr val="000000"/>
                </a:solidFill>
                <a:latin typeface="Arial"/>
                <a:cs typeface="Arial"/>
              </a:rPr>
              <a:t>Interface Design:</a:t>
            </a:r>
          </a:p>
          <a:p>
            <a:pPr algn="ctr"/>
            <a:endParaRPr lang="en-US" sz="3600" dirty="0">
              <a:solidFill>
                <a:srgbClr val="000000"/>
              </a:solidFill>
              <a:latin typeface="Arial"/>
              <a:cs typeface="Arial"/>
            </a:endParaRPr>
          </a:p>
          <a:p>
            <a:r>
              <a:rPr lang="en-US" sz="2800" dirty="0">
                <a:solidFill>
                  <a:srgbClr val="000000"/>
                </a:solidFill>
                <a:latin typeface="Arial"/>
                <a:cs typeface="Arial"/>
              </a:rPr>
              <a:t>Based on GDTA maps</a:t>
            </a:r>
          </a:p>
          <a:p>
            <a:r>
              <a:rPr lang="en-US" sz="2800" dirty="0">
                <a:solidFill>
                  <a:srgbClr val="000000"/>
                </a:solidFill>
                <a:latin typeface="Arial"/>
                <a:cs typeface="Arial"/>
              </a:rPr>
              <a:t>Design for situation awareness</a:t>
            </a:r>
          </a:p>
          <a:p>
            <a:r>
              <a:rPr lang="en-US" sz="2800" dirty="0">
                <a:solidFill>
                  <a:srgbClr val="000000"/>
                </a:solidFill>
                <a:latin typeface="Arial"/>
                <a:cs typeface="Arial"/>
              </a:rPr>
              <a:t>Human factors principles</a:t>
            </a:r>
          </a:p>
          <a:p>
            <a:endParaRPr lang="en-US" sz="2800" dirty="0">
              <a:solidFill>
                <a:srgbClr val="000000"/>
              </a:solidFill>
              <a:latin typeface="Arial"/>
              <a:cs typeface="Arial"/>
            </a:endParaRPr>
          </a:p>
          <a:p>
            <a:r>
              <a:rPr lang="en-US" sz="2800" dirty="0">
                <a:solidFill>
                  <a:srgbClr val="000000"/>
                </a:solidFill>
                <a:latin typeface="Arial"/>
                <a:cs typeface="Arial"/>
              </a:rPr>
              <a:t>Output:</a:t>
            </a:r>
          </a:p>
          <a:p>
            <a:r>
              <a:rPr lang="en-US" sz="2800" dirty="0">
                <a:solidFill>
                  <a:srgbClr val="000000"/>
                </a:solidFill>
                <a:latin typeface="Arial"/>
                <a:cs typeface="Arial"/>
              </a:rPr>
              <a:t>EHR interface mockups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35589666" y="23991766"/>
            <a:ext cx="6306476" cy="5201424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endParaRPr lang="en-US" sz="3600" dirty="0">
              <a:solidFill>
                <a:srgbClr val="000000"/>
              </a:solidFill>
              <a:latin typeface="Arial"/>
              <a:cs typeface="Arial"/>
            </a:endParaRPr>
          </a:p>
          <a:p>
            <a:pPr algn="ctr"/>
            <a:r>
              <a:rPr lang="en-US" sz="3600" dirty="0">
                <a:solidFill>
                  <a:srgbClr val="000000"/>
                </a:solidFill>
                <a:latin typeface="Arial"/>
                <a:cs typeface="Arial"/>
              </a:rPr>
              <a:t>Usability testing:</a:t>
            </a:r>
          </a:p>
          <a:p>
            <a:pPr algn="ctr"/>
            <a:endParaRPr lang="en-US" sz="3600" dirty="0">
              <a:solidFill>
                <a:srgbClr val="000000"/>
              </a:solidFill>
              <a:latin typeface="Arial"/>
              <a:cs typeface="Arial"/>
            </a:endParaRPr>
          </a:p>
          <a:p>
            <a:r>
              <a:rPr lang="en-US" sz="2800" dirty="0">
                <a:solidFill>
                  <a:srgbClr val="000000"/>
                </a:solidFill>
                <a:latin typeface="Arial"/>
                <a:cs typeface="Arial"/>
              </a:rPr>
              <a:t>Participants:</a:t>
            </a:r>
          </a:p>
          <a:p>
            <a:r>
              <a:rPr lang="en-US" sz="2800" dirty="0">
                <a:solidFill>
                  <a:srgbClr val="000000"/>
                </a:solidFill>
                <a:latin typeface="Arial"/>
                <a:cs typeface="Arial"/>
              </a:rPr>
              <a:t>4-5 clinics</a:t>
            </a:r>
          </a:p>
          <a:p>
            <a:endParaRPr lang="en-US" sz="2800" dirty="0">
              <a:solidFill>
                <a:srgbClr val="000000"/>
              </a:solidFill>
              <a:latin typeface="Arial"/>
              <a:cs typeface="Arial"/>
            </a:endParaRPr>
          </a:p>
          <a:p>
            <a:r>
              <a:rPr lang="en-US" sz="2800" dirty="0">
                <a:solidFill>
                  <a:srgbClr val="000000"/>
                </a:solidFill>
                <a:latin typeface="Arial"/>
                <a:cs typeface="Arial"/>
              </a:rPr>
              <a:t>Analysis based on human factors principles</a:t>
            </a:r>
          </a:p>
          <a:p>
            <a:endParaRPr lang="en-US" sz="2800" dirty="0">
              <a:solidFill>
                <a:srgbClr val="000000"/>
              </a:solidFill>
              <a:latin typeface="Arial"/>
              <a:cs typeface="Arial"/>
            </a:endParaRPr>
          </a:p>
          <a:p>
            <a:r>
              <a:rPr lang="en-US" sz="2800" dirty="0">
                <a:solidFill>
                  <a:srgbClr val="000000"/>
                </a:solidFill>
                <a:latin typeface="Arial"/>
                <a:cs typeface="Arial"/>
              </a:rPr>
              <a:t>Output:</a:t>
            </a:r>
          </a:p>
          <a:p>
            <a:r>
              <a:rPr lang="en-US" sz="2800" dirty="0">
                <a:solidFill>
                  <a:srgbClr val="000000"/>
                </a:solidFill>
                <a:latin typeface="Arial"/>
                <a:cs typeface="Arial"/>
              </a:rPr>
              <a:t>Improved EHR interface mockups</a:t>
            </a:r>
          </a:p>
        </p:txBody>
      </p:sp>
      <p:pic>
        <p:nvPicPr>
          <p:cNvPr id="4" name="Picture 3" descr="Clinic Full Data collection process - Timeline-3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58294" y="9033219"/>
            <a:ext cx="12801600" cy="9144000"/>
          </a:xfrm>
          <a:prstGeom prst="rect">
            <a:avLst/>
          </a:prstGeom>
        </p:spPr>
      </p:pic>
      <p:sp>
        <p:nvSpPr>
          <p:cNvPr id="36" name="TextBox 35"/>
          <p:cNvSpPr txBox="1"/>
          <p:nvPr/>
        </p:nvSpPr>
        <p:spPr>
          <a:xfrm>
            <a:off x="15488653" y="5105155"/>
            <a:ext cx="26959014" cy="923330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r>
              <a:rPr lang="en-US" sz="5400" b="1" dirty="0">
                <a:solidFill>
                  <a:schemeClr val="accent2">
                    <a:lumMod val="75000"/>
                  </a:schemeClr>
                </a:solidFill>
                <a:latin typeface="Arial"/>
                <a:cs typeface="Arial"/>
              </a:rPr>
              <a:t>Project Overview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1842912" y="25511579"/>
            <a:ext cx="11906578" cy="923330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r>
              <a:rPr lang="en-US" sz="5400" b="1" dirty="0">
                <a:solidFill>
                  <a:schemeClr val="accent2">
                    <a:lumMod val="75000"/>
                  </a:schemeClr>
                </a:solidFill>
                <a:latin typeface="Arial"/>
                <a:cs typeface="Arial"/>
              </a:rPr>
              <a:t>Poster Session Goals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1842912" y="26478837"/>
            <a:ext cx="11906578" cy="37764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14000"/>
              </a:lnSpc>
              <a:buFont typeface="Arial"/>
              <a:buChar char="•"/>
            </a:pPr>
            <a:r>
              <a:rPr lang="en-US" sz="2800" dirty="0">
                <a:solidFill>
                  <a:srgbClr val="000000"/>
                </a:solidFill>
                <a:latin typeface="Arial"/>
                <a:cs typeface="Arial"/>
              </a:rPr>
              <a:t>Share overview of project and progress to date</a:t>
            </a:r>
          </a:p>
          <a:p>
            <a:pPr marL="457200" indent="-457200">
              <a:lnSpc>
                <a:spcPct val="114000"/>
              </a:lnSpc>
              <a:buFont typeface="Arial"/>
              <a:buChar char="•"/>
            </a:pPr>
            <a:endParaRPr lang="en-US" sz="1400" dirty="0">
              <a:solidFill>
                <a:srgbClr val="000000"/>
              </a:solidFill>
              <a:latin typeface="Arial"/>
              <a:cs typeface="Arial"/>
            </a:endParaRPr>
          </a:p>
          <a:p>
            <a:pPr marL="457200" indent="-457200">
              <a:lnSpc>
                <a:spcPct val="114000"/>
              </a:lnSpc>
              <a:buFont typeface="Arial"/>
              <a:buChar char="•"/>
            </a:pPr>
            <a:r>
              <a:rPr lang="en-US" sz="2800" dirty="0">
                <a:solidFill>
                  <a:srgbClr val="000000"/>
                </a:solidFill>
                <a:latin typeface="Arial"/>
                <a:cs typeface="Arial"/>
              </a:rPr>
              <a:t>Gather feedback on GDTA maps</a:t>
            </a:r>
          </a:p>
          <a:p>
            <a:pPr marL="457200" indent="-457200">
              <a:lnSpc>
                <a:spcPct val="114000"/>
              </a:lnSpc>
              <a:buFont typeface="Arial"/>
              <a:buChar char="•"/>
            </a:pPr>
            <a:endParaRPr lang="en-US" sz="1400" dirty="0">
              <a:solidFill>
                <a:srgbClr val="000000"/>
              </a:solidFill>
              <a:latin typeface="Arial"/>
              <a:cs typeface="Arial"/>
            </a:endParaRPr>
          </a:p>
          <a:p>
            <a:pPr marL="2119313" indent="-457200">
              <a:lnSpc>
                <a:spcPct val="114000"/>
              </a:lnSpc>
              <a:buFont typeface="Arial"/>
              <a:buChar char="•"/>
            </a:pPr>
            <a:r>
              <a:rPr lang="en-US" sz="2800" dirty="0">
                <a:solidFill>
                  <a:srgbClr val="000000"/>
                </a:solidFill>
                <a:latin typeface="Arial"/>
                <a:cs typeface="Arial"/>
              </a:rPr>
              <a:t>The following posters contain portions of the GDTA map for physicians, PAs and NPs.</a:t>
            </a:r>
          </a:p>
          <a:p>
            <a:pPr marL="457200" indent="-457200">
              <a:lnSpc>
                <a:spcPct val="114000"/>
              </a:lnSpc>
              <a:buFont typeface="Arial"/>
              <a:buChar char="•"/>
            </a:pPr>
            <a:endParaRPr lang="en-US" sz="1400" dirty="0">
              <a:solidFill>
                <a:srgbClr val="000000"/>
              </a:solidFill>
              <a:latin typeface="Arial"/>
              <a:cs typeface="Arial"/>
            </a:endParaRPr>
          </a:p>
          <a:p>
            <a:pPr marL="2160588" indent="-457200">
              <a:lnSpc>
                <a:spcPct val="114000"/>
              </a:lnSpc>
              <a:buFont typeface="Arial"/>
              <a:buChar char="•"/>
            </a:pPr>
            <a:r>
              <a:rPr lang="en-US" sz="2800" dirty="0">
                <a:solidFill>
                  <a:srgbClr val="000000"/>
                </a:solidFill>
                <a:latin typeface="Arial"/>
                <a:cs typeface="Arial"/>
              </a:rPr>
              <a:t>Please write comments on the posters or talk to a member of our research team!  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842912" y="30705411"/>
            <a:ext cx="11906578" cy="933012"/>
          </a:xfrm>
          <a:prstGeom prst="rect">
            <a:avLst/>
          </a:prstGeom>
          <a:noFill/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  <a:spcBef>
                <a:spcPts val="1200"/>
              </a:spcBef>
            </a:pPr>
            <a:r>
              <a:rPr lang="en-US" sz="2800" b="1" dirty="0">
                <a:solidFill>
                  <a:srgbClr val="000000"/>
                </a:solidFill>
                <a:latin typeface="Arial"/>
                <a:cs typeface="Arial"/>
              </a:rPr>
              <a:t>Funding provided by AHRQ: Grant # R01-HS22505</a:t>
            </a:r>
          </a:p>
          <a:p>
            <a:pPr algn="ctr">
              <a:lnSpc>
                <a:spcPct val="150000"/>
              </a:lnSpc>
              <a:spcBef>
                <a:spcPts val="1200"/>
              </a:spcBef>
            </a:pPr>
            <a:endParaRPr lang="en-US" sz="2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4508696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1251</TotalTime>
  <Words>445</Words>
  <Application>Microsoft Office PowerPoint</Application>
  <PresentationFormat>Custom</PresentationFormat>
  <Paragraphs>85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>University of Pennsylvania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Biomedical Library</dc:creator>
  <cp:lastModifiedBy>Denise Grossman</cp:lastModifiedBy>
  <cp:revision>59</cp:revision>
  <dcterms:created xsi:type="dcterms:W3CDTF">2011-08-19T16:22:02Z</dcterms:created>
  <dcterms:modified xsi:type="dcterms:W3CDTF">2016-04-27T19:46:38Z</dcterms:modified>
</cp:coreProperties>
</file>