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handoutMasterIdLst>
    <p:handoutMasterId r:id="rId76"/>
  </p:handoutMasterIdLst>
  <p:sldIdLst>
    <p:sldId id="256" r:id="rId2"/>
    <p:sldId id="331" r:id="rId3"/>
    <p:sldId id="332" r:id="rId4"/>
    <p:sldId id="333" r:id="rId5"/>
    <p:sldId id="402" r:id="rId6"/>
    <p:sldId id="342" r:id="rId7"/>
    <p:sldId id="381" r:id="rId8"/>
    <p:sldId id="338" r:id="rId9"/>
    <p:sldId id="269" r:id="rId10"/>
    <p:sldId id="325" r:id="rId11"/>
    <p:sldId id="316" r:id="rId12"/>
    <p:sldId id="317" r:id="rId13"/>
    <p:sldId id="330" r:id="rId14"/>
    <p:sldId id="339" r:id="rId15"/>
    <p:sldId id="403" r:id="rId16"/>
    <p:sldId id="404" r:id="rId17"/>
    <p:sldId id="405" r:id="rId18"/>
    <p:sldId id="406" r:id="rId19"/>
    <p:sldId id="407" r:id="rId20"/>
    <p:sldId id="408" r:id="rId21"/>
    <p:sldId id="409" r:id="rId22"/>
    <p:sldId id="410" r:id="rId23"/>
    <p:sldId id="411" r:id="rId24"/>
    <p:sldId id="412" r:id="rId25"/>
    <p:sldId id="413" r:id="rId26"/>
    <p:sldId id="414" r:id="rId27"/>
    <p:sldId id="415" r:id="rId28"/>
    <p:sldId id="416" r:id="rId29"/>
    <p:sldId id="417" r:id="rId30"/>
    <p:sldId id="418" r:id="rId31"/>
    <p:sldId id="419" r:id="rId32"/>
    <p:sldId id="420" r:id="rId33"/>
    <p:sldId id="421" r:id="rId34"/>
    <p:sldId id="422" r:id="rId35"/>
    <p:sldId id="393" r:id="rId36"/>
    <p:sldId id="445" r:id="rId37"/>
    <p:sldId id="446" r:id="rId38"/>
    <p:sldId id="424" r:id="rId39"/>
    <p:sldId id="425" r:id="rId40"/>
    <p:sldId id="426" r:id="rId41"/>
    <p:sldId id="364" r:id="rId42"/>
    <p:sldId id="383" r:id="rId43"/>
    <p:sldId id="427" r:id="rId44"/>
    <p:sldId id="429" r:id="rId45"/>
    <p:sldId id="388" r:id="rId46"/>
    <p:sldId id="389" r:id="rId47"/>
    <p:sldId id="390" r:id="rId48"/>
    <p:sldId id="391" r:id="rId49"/>
    <p:sldId id="392" r:id="rId50"/>
    <p:sldId id="335" r:id="rId51"/>
    <p:sldId id="337" r:id="rId52"/>
    <p:sldId id="336" r:id="rId53"/>
    <p:sldId id="334" r:id="rId54"/>
    <p:sldId id="340" r:id="rId55"/>
    <p:sldId id="341" r:id="rId56"/>
    <p:sldId id="430" r:id="rId57"/>
    <p:sldId id="431" r:id="rId58"/>
    <p:sldId id="434" r:id="rId59"/>
    <p:sldId id="433" r:id="rId60"/>
    <p:sldId id="432" r:id="rId61"/>
    <p:sldId id="435" r:id="rId62"/>
    <p:sldId id="436" r:id="rId63"/>
    <p:sldId id="437" r:id="rId64"/>
    <p:sldId id="438" r:id="rId65"/>
    <p:sldId id="439" r:id="rId66"/>
    <p:sldId id="440" r:id="rId67"/>
    <p:sldId id="441" r:id="rId68"/>
    <p:sldId id="442" r:id="rId69"/>
    <p:sldId id="443" r:id="rId70"/>
    <p:sldId id="444" r:id="rId71"/>
    <p:sldId id="400" r:id="rId72"/>
    <p:sldId id="399" r:id="rId73"/>
    <p:sldId id="423" r:id="rId74"/>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1145"/>
    <a:srgbClr val="6F5647"/>
    <a:srgbClr val="766950"/>
    <a:srgbClr val="AC9F84"/>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99" autoAdjust="0"/>
    <p:restoredTop sz="99517" autoAdjust="0"/>
  </p:normalViewPr>
  <p:slideViewPr>
    <p:cSldViewPr>
      <p:cViewPr>
        <p:scale>
          <a:sx n="80" d="100"/>
          <a:sy n="80" d="100"/>
        </p:scale>
        <p:origin x="-2532" y="-8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1992"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81923"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81924"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81925"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05591D7-267D-427C-A90A-9830B2C1E72C}" type="slidenum">
              <a:rPr lang="en-US"/>
              <a:pPr>
                <a:defRPr/>
              </a:pPr>
              <a:t>‹#›</a:t>
            </a:fld>
            <a:endParaRPr lang="en-US" dirty="0"/>
          </a:p>
        </p:txBody>
      </p:sp>
    </p:spTree>
    <p:extLst>
      <p:ext uri="{BB962C8B-B14F-4D97-AF65-F5344CB8AC3E}">
        <p14:creationId xmlns:p14="http://schemas.microsoft.com/office/powerpoint/2010/main" val="3581145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a:defRPr sz="1200"/>
            </a:lvl1pPr>
          </a:lstStyle>
          <a:p>
            <a:pPr>
              <a:defRPr/>
            </a:pPr>
            <a:endParaRPr lang="en-US" dirty="0"/>
          </a:p>
        </p:txBody>
      </p:sp>
      <p:sp>
        <p:nvSpPr>
          <p:cNvPr id="9219" name="Rectangle 3"/>
          <p:cNvSpPr>
            <a:spLocks noGrp="1" noChangeArrowheads="1"/>
          </p:cNvSpPr>
          <p:nvPr>
            <p:ph type="dt"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vl1pPr>
          </a:lstStyle>
          <a:p>
            <a:pPr>
              <a:defRPr/>
            </a:pPr>
            <a:endParaRPr lang="en-US" dirty="0"/>
          </a:p>
        </p:txBody>
      </p:sp>
      <p:sp>
        <p:nvSpPr>
          <p:cNvPr id="15364"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8975" y="4416425"/>
            <a:ext cx="5505450" cy="4183063"/>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a:defRPr sz="1200"/>
            </a:lvl1pPr>
          </a:lstStyle>
          <a:p>
            <a:pPr>
              <a:defRPr/>
            </a:pPr>
            <a:endParaRPr lang="en-US" dirty="0"/>
          </a:p>
        </p:txBody>
      </p:sp>
      <p:sp>
        <p:nvSpPr>
          <p:cNvPr id="9223" name="Rectangle 7"/>
          <p:cNvSpPr>
            <a:spLocks noGrp="1" noChangeArrowheads="1"/>
          </p:cNvSpPr>
          <p:nvPr>
            <p:ph type="sldNum" sz="quarter" idx="5"/>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vl1pPr>
          </a:lstStyle>
          <a:p>
            <a:pPr>
              <a:defRPr/>
            </a:pPr>
            <a:fld id="{F5C76DE3-6719-4736-AA8E-4E1824B84F54}" type="slidenum">
              <a:rPr lang="en-US"/>
              <a:pPr>
                <a:defRPr/>
              </a:pPr>
              <a:t>‹#›</a:t>
            </a:fld>
            <a:endParaRPr lang="en-US" dirty="0"/>
          </a:p>
        </p:txBody>
      </p:sp>
    </p:spTree>
    <p:extLst>
      <p:ext uri="{BB962C8B-B14F-4D97-AF65-F5344CB8AC3E}">
        <p14:creationId xmlns:p14="http://schemas.microsoft.com/office/powerpoint/2010/main" val="2620266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5EF700E-C303-4201-B247-B6BCD4B58109}" type="slidenum">
              <a:rPr lang="en-US" smtClean="0"/>
              <a:pPr/>
              <a:t>1</a:t>
            </a:fld>
            <a:endParaRPr lang="en-US" dirty="0"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2DD9CB2C-3B8D-44E3-95F8-1A35BB576303}" type="slidenum">
              <a:rPr lang="en-US" smtClean="0"/>
              <a:pPr/>
              <a:t>9</a:t>
            </a:fld>
            <a:endParaRPr lang="en-US"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C4C3202B-BEA4-44F1-89FF-E9A06A97938F}" type="slidenum">
              <a:rPr lang="en-US" smtClean="0"/>
              <a:pPr/>
              <a:t>10</a:t>
            </a:fld>
            <a:endParaRPr 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10A490F-1A6C-4D1B-9D3E-E36AFB280A60}" type="slidenum">
              <a:rPr lang="en-US" smtClean="0"/>
              <a:pPr/>
              <a:t>11</a:t>
            </a:fld>
            <a:endParaRPr lang="en-US"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34890FCD-42D9-4E9D-9223-3FC5915FF700}" type="slidenum">
              <a:rPr lang="en-US" smtClean="0"/>
              <a:pPr/>
              <a:t>12</a:t>
            </a:fld>
            <a:endParaRPr 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1F083A4-0B22-4EF1-B72A-E00A8B8C9060}" type="slidenum">
              <a:rPr lang="en-US" smtClean="0"/>
              <a:pPr/>
              <a:t>13</a:t>
            </a:fld>
            <a:endParaRPr lang="en-US"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Wave I sites indicated with star</a:t>
            </a:r>
          </a:p>
          <a:p>
            <a:r>
              <a:rPr lang="en-US" dirty="0" smtClean="0"/>
              <a:t>Wave II triangle</a:t>
            </a:r>
            <a:endParaRPr lang="en-US" dirty="0"/>
          </a:p>
        </p:txBody>
      </p:sp>
      <p:sp>
        <p:nvSpPr>
          <p:cNvPr id="4" name="Slide Number Placeholder 3"/>
          <p:cNvSpPr>
            <a:spLocks noGrp="1"/>
          </p:cNvSpPr>
          <p:nvPr>
            <p:ph type="sldNum" sz="quarter" idx="10"/>
          </p:nvPr>
        </p:nvSpPr>
        <p:spPr/>
        <p:txBody>
          <a:bodyPr/>
          <a:lstStyle/>
          <a:p>
            <a:fld id="{39BB596F-B9BB-4BC6-8639-8BF71D9EDF20}" type="slidenum">
              <a:rPr lang="en-US" smtClean="0"/>
              <a:pPr/>
              <a:t>44</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Practice</a:t>
            </a:r>
            <a:r>
              <a:rPr lang="en-US" baseline="0" dirty="0" smtClean="0"/>
              <a:t> facilitation for this project relied on chart audit feedback.  This aspect of the facilitator’s job was challenging and time-consuming, especially since most of the practices were new to WREN.  These processes were not established pre-project.  Learned a lot about the what is involved with chart reviews on a particular patient population.</a:t>
            </a:r>
          </a:p>
          <a:p>
            <a:r>
              <a:rPr lang="en-US" dirty="0" smtClean="0"/>
              <a:t>WREN Practice Facilitators had</a:t>
            </a:r>
            <a:r>
              <a:rPr lang="en-US" baseline="0" dirty="0" smtClean="0"/>
              <a:t> differing levels of experience working in practices and with QI initiatives</a:t>
            </a:r>
            <a:endParaRPr lang="en-US" dirty="0"/>
          </a:p>
        </p:txBody>
      </p:sp>
      <p:sp>
        <p:nvSpPr>
          <p:cNvPr id="4" name="Slide Number Placeholder 3"/>
          <p:cNvSpPr>
            <a:spLocks noGrp="1"/>
          </p:cNvSpPr>
          <p:nvPr>
            <p:ph type="sldNum" sz="quarter" idx="10"/>
          </p:nvPr>
        </p:nvSpPr>
        <p:spPr/>
        <p:txBody>
          <a:bodyPr/>
          <a:lstStyle/>
          <a:p>
            <a:fld id="{39BB596F-B9BB-4BC6-8639-8BF71D9EDF20}" type="slidenum">
              <a:rPr lang="en-US" smtClean="0"/>
              <a:pPr/>
              <a:t>45</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1.  Identify what</a:t>
            </a:r>
            <a:r>
              <a:rPr lang="en-US" baseline="0" dirty="0" smtClean="0"/>
              <a:t> decisions can be made within the practice vs. health care system administration</a:t>
            </a:r>
          </a:p>
          <a:p>
            <a:pPr>
              <a:buFont typeface="Arial" pitchFamily="34" charset="0"/>
              <a:buChar char="•"/>
            </a:pPr>
            <a:r>
              <a:rPr lang="en-US" baseline="0" dirty="0" smtClean="0"/>
              <a:t>One of our LLCs was part of the same large health system.  They wanted to work on patient education materials, but needed system-wide approval for all patient education materials.  Team needed to wait for materials to be reviewed and approved.  (benefit is dissemination beyond the LLC clinics within that system)</a:t>
            </a:r>
          </a:p>
          <a:p>
            <a:pPr>
              <a:buFont typeface="Arial" pitchFamily="34" charset="0"/>
              <a:buChar char="•"/>
            </a:pPr>
            <a:r>
              <a:rPr lang="en-US" baseline="0" dirty="0" smtClean="0"/>
              <a:t>Another LLC was a 3 practice system .  The Administrator, IT specialist and Lab supervisor were involved in the project.  EHR and lab ordering processes developed by the group were acted upon quickly and consistent between practices</a:t>
            </a:r>
          </a:p>
          <a:p>
            <a:pPr>
              <a:buFont typeface="Arial" pitchFamily="34" charset="0"/>
              <a:buChar char="•"/>
            </a:pPr>
            <a:endParaRPr lang="en-US" baseline="0" dirty="0" smtClean="0"/>
          </a:p>
          <a:p>
            <a:pPr>
              <a:buFont typeface="Arial" pitchFamily="34" charset="0"/>
              <a:buNone/>
            </a:pPr>
            <a:r>
              <a:rPr lang="en-US" baseline="0" dirty="0" smtClean="0"/>
              <a:t>2. Get to know the practice</a:t>
            </a:r>
          </a:p>
          <a:p>
            <a:pPr lvl="1">
              <a:buFont typeface="Arial" pitchFamily="34" charset="0"/>
              <a:buChar char="•"/>
            </a:pPr>
            <a:r>
              <a:rPr lang="en-US" baseline="0" dirty="0" smtClean="0"/>
              <a:t>Many issues at the clinic level contributed to team interest, and ability to participate:  other PBRN studies going on concurrently, staff turnover, switching EHR systems, competing patient priorities, other health-system initiated initiatives</a:t>
            </a:r>
          </a:p>
          <a:p>
            <a:pPr lvl="1">
              <a:buFont typeface="Arial" pitchFamily="34" charset="0"/>
              <a:buChar char="•"/>
            </a:pPr>
            <a:r>
              <a:rPr lang="en-US" baseline="0" dirty="0" smtClean="0"/>
              <a:t>During a LLC meeting, a busy FQHC told the Practice Facilitator that she had no idea what their day was like in the clinic.  She suggested spending a day shadowing the clinicians.  As she did this, she was able to suggest realistic ways to implement some of the improvements the team wanted to make.  Her suggestions had more credibility with the LLC team, and they made improvements in their processes</a:t>
            </a:r>
            <a:endParaRPr lang="en-US" dirty="0" smtClean="0"/>
          </a:p>
          <a:p>
            <a:r>
              <a:rPr lang="en-US" dirty="0" smtClean="0"/>
              <a:t>3. Put the right team together</a:t>
            </a:r>
          </a:p>
          <a:p>
            <a:pPr>
              <a:buFont typeface="Arial" pitchFamily="34" charset="0"/>
              <a:buChar char="•"/>
            </a:pPr>
            <a:r>
              <a:rPr lang="en-US" dirty="0" smtClean="0"/>
              <a:t> Interest</a:t>
            </a:r>
            <a:r>
              <a:rPr lang="en-US" baseline="0" dirty="0" smtClean="0"/>
              <a:t> in the topic/ multidisciplinary/ able to commit to the meetings and homework</a:t>
            </a:r>
          </a:p>
          <a:p>
            <a:pPr>
              <a:buFont typeface="Arial" pitchFamily="34" charset="0"/>
              <a:buChar char="•"/>
            </a:pPr>
            <a:r>
              <a:rPr lang="en-US" baseline="0" dirty="0" smtClean="0"/>
              <a:t>At one clinic, the project was folded into an already scheduled microsystems team meeting slot, at the request of the clinic.   This resulted in many more people being at the meeting than were actually working on the CKD project, negatively affected the group energy and dynamic</a:t>
            </a:r>
            <a:r>
              <a:rPr lang="en-US" dirty="0" smtClean="0"/>
              <a:t>	</a:t>
            </a:r>
          </a:p>
        </p:txBody>
      </p:sp>
      <p:sp>
        <p:nvSpPr>
          <p:cNvPr id="4" name="Slide Number Placeholder 3"/>
          <p:cNvSpPr>
            <a:spLocks noGrp="1"/>
          </p:cNvSpPr>
          <p:nvPr>
            <p:ph type="sldNum" sz="quarter" idx="10"/>
          </p:nvPr>
        </p:nvSpPr>
        <p:spPr/>
        <p:txBody>
          <a:bodyPr/>
          <a:lstStyle/>
          <a:p>
            <a:fld id="{39BB596F-B9BB-4BC6-8639-8BF71D9EDF20}" type="slidenum">
              <a:rPr lang="en-US" smtClean="0"/>
              <a:pPr/>
              <a:t>46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9BB596F-B9BB-4BC6-8639-8BF71D9EDF20}" type="slidenum">
              <a:rPr lang="en-US" smtClean="0"/>
              <a:pPr/>
              <a:t>47</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we had such a new staff, we looked for additional training opportunities to improve our QI</a:t>
            </a:r>
            <a:r>
              <a:rPr lang="en-US" baseline="0" dirty="0" smtClean="0"/>
              <a:t> knowledge and facilitation skills.  Connecting with other QI groups within the UW System provided us with additional resources</a:t>
            </a:r>
            <a:endParaRPr lang="en-US" dirty="0"/>
          </a:p>
        </p:txBody>
      </p:sp>
      <p:sp>
        <p:nvSpPr>
          <p:cNvPr id="4" name="Slide Number Placeholder 3"/>
          <p:cNvSpPr>
            <a:spLocks noGrp="1"/>
          </p:cNvSpPr>
          <p:nvPr>
            <p:ph type="sldNum" sz="quarter" idx="10"/>
          </p:nvPr>
        </p:nvSpPr>
        <p:spPr/>
        <p:txBody>
          <a:bodyPr/>
          <a:lstStyle/>
          <a:p>
            <a:fld id="{39BB596F-B9BB-4BC6-8639-8BF71D9EDF20}" type="slidenum">
              <a:rPr lang="en-US" smtClean="0"/>
              <a:pPr/>
              <a:t>48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9BB596F-B9BB-4BC6-8639-8BF71D9EDF20}" type="slidenum">
              <a:rPr lang="en-US" smtClean="0"/>
              <a:pPr/>
              <a:t>49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990600" y="5791200"/>
            <a:ext cx="8153400" cy="228600"/>
          </a:xfrm>
          <a:prstGeom prst="rect">
            <a:avLst/>
          </a:prstGeom>
          <a:solidFill>
            <a:srgbClr val="D31145"/>
          </a:solidFill>
          <a:ln w="9525">
            <a:noFill/>
            <a:miter lim="800000"/>
            <a:headEnd/>
            <a:tailEnd/>
          </a:ln>
          <a:effectLst/>
        </p:spPr>
        <p:txBody>
          <a:bodyPr wrap="none" anchor="ctr"/>
          <a:lstStyle/>
          <a:p>
            <a:pPr>
              <a:defRPr/>
            </a:pPr>
            <a:endParaRPr lang="en-US" dirty="0"/>
          </a:p>
        </p:txBody>
      </p:sp>
      <p:sp>
        <p:nvSpPr>
          <p:cNvPr id="5" name="Rectangle 8"/>
          <p:cNvSpPr>
            <a:spLocks noChangeArrowheads="1"/>
          </p:cNvSpPr>
          <p:nvPr userDrawn="1"/>
        </p:nvSpPr>
        <p:spPr bwMode="auto">
          <a:xfrm>
            <a:off x="0" y="5791200"/>
            <a:ext cx="914400" cy="228600"/>
          </a:xfrm>
          <a:prstGeom prst="rect">
            <a:avLst/>
          </a:prstGeom>
          <a:solidFill>
            <a:srgbClr val="6F5647"/>
          </a:solidFill>
          <a:ln w="9525">
            <a:noFill/>
            <a:miter lim="800000"/>
            <a:headEnd/>
            <a:tailEnd/>
          </a:ln>
          <a:effectLst/>
        </p:spPr>
        <p:txBody>
          <a:bodyPr wrap="none" anchor="ctr"/>
          <a:lstStyle/>
          <a:p>
            <a:pPr>
              <a:defRPr/>
            </a:pPr>
            <a:endParaRPr lang="en-US" dirty="0"/>
          </a:p>
        </p:txBody>
      </p:sp>
      <p:sp>
        <p:nvSpPr>
          <p:cNvPr id="3074" name="Rectangle 2"/>
          <p:cNvSpPr>
            <a:spLocks noGrp="1" noChangeArrowheads="1"/>
          </p:cNvSpPr>
          <p:nvPr>
            <p:ph type="ctrTitle"/>
          </p:nvPr>
        </p:nvSpPr>
        <p:spPr>
          <a:xfrm>
            <a:off x="990600" y="5029200"/>
            <a:ext cx="8001000" cy="685800"/>
          </a:xfrm>
        </p:spPr>
        <p:txBody>
          <a:bodyPr/>
          <a:lstStyle>
            <a:lvl1pPr algn="r">
              <a:defRPr/>
            </a:lvl1pPr>
          </a:lstStyle>
          <a:p>
            <a:r>
              <a:rPr lang="en-US"/>
              <a:t>Click to edit Master title style</a:t>
            </a:r>
          </a:p>
        </p:txBody>
      </p:sp>
      <p:sp>
        <p:nvSpPr>
          <p:cNvPr id="3075" name="Rectangle 3"/>
          <p:cNvSpPr>
            <a:spLocks noGrp="1" noChangeArrowheads="1"/>
          </p:cNvSpPr>
          <p:nvPr>
            <p:ph type="subTitle" idx="1"/>
          </p:nvPr>
        </p:nvSpPr>
        <p:spPr>
          <a:xfrm>
            <a:off x="2590800" y="6019800"/>
            <a:ext cx="6400800" cy="533400"/>
          </a:xfrm>
        </p:spPr>
        <p:txBody>
          <a:bodyPr/>
          <a:lstStyle>
            <a:lvl1pPr marL="0" indent="0" algn="r">
              <a:buFontTx/>
              <a:buNone/>
              <a:defRPr sz="1800">
                <a:latin typeface="Lucida Sans Unicode" pitchFamily="34" charset="0"/>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4"/>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solidFill>
                  <a:schemeClr val="accent4"/>
                </a:solidFill>
              </a:defRPr>
            </a:lvl1pPr>
            <a:lvl2pPr>
              <a:defRPr b="1">
                <a:solidFill>
                  <a:schemeClr val="accent4"/>
                </a:solidFill>
              </a:defRPr>
            </a:lvl2pPr>
            <a:lvl3pPr>
              <a:defRPr b="1">
                <a:solidFill>
                  <a:schemeClr val="accent4"/>
                </a:solidFill>
              </a:defRPr>
            </a:lvl3pPr>
            <a:lvl4pPr>
              <a:defRPr b="1">
                <a:solidFill>
                  <a:schemeClr val="accent4"/>
                </a:solidFill>
              </a:defRPr>
            </a:lvl4pPr>
            <a:lvl5pPr>
              <a:defRPr b="1">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609600"/>
            <a:ext cx="192405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609600"/>
            <a:ext cx="5619750"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609600"/>
            <a:ext cx="7696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90600" y="1600200"/>
            <a:ext cx="7696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31" name="Rectangle 7"/>
          <p:cNvSpPr>
            <a:spLocks noChangeArrowheads="1"/>
          </p:cNvSpPr>
          <p:nvPr userDrawn="1"/>
        </p:nvSpPr>
        <p:spPr bwMode="auto">
          <a:xfrm>
            <a:off x="990600" y="1143000"/>
            <a:ext cx="8153400" cy="228600"/>
          </a:xfrm>
          <a:prstGeom prst="rect">
            <a:avLst/>
          </a:prstGeom>
          <a:solidFill>
            <a:srgbClr val="D31145"/>
          </a:solidFill>
          <a:ln w="9525">
            <a:noFill/>
            <a:miter lim="800000"/>
            <a:headEnd/>
            <a:tailEnd/>
          </a:ln>
          <a:effectLst/>
        </p:spPr>
        <p:txBody>
          <a:bodyPr wrap="none" anchor="ctr"/>
          <a:lstStyle/>
          <a:p>
            <a:pPr>
              <a:defRPr/>
            </a:pPr>
            <a:endParaRPr lang="en-US" dirty="0"/>
          </a:p>
        </p:txBody>
      </p:sp>
      <p:sp>
        <p:nvSpPr>
          <p:cNvPr id="1032" name="Rectangle 8"/>
          <p:cNvSpPr>
            <a:spLocks noChangeArrowheads="1"/>
          </p:cNvSpPr>
          <p:nvPr userDrawn="1"/>
        </p:nvSpPr>
        <p:spPr bwMode="auto">
          <a:xfrm>
            <a:off x="0" y="1143000"/>
            <a:ext cx="914400" cy="228600"/>
          </a:xfrm>
          <a:prstGeom prst="rect">
            <a:avLst/>
          </a:prstGeom>
          <a:solidFill>
            <a:srgbClr val="6F5647"/>
          </a:solidFill>
          <a:ln w="9525">
            <a:noFill/>
            <a:miter lim="800000"/>
            <a:headEnd/>
            <a:tailEnd/>
          </a:ln>
          <a:effectLst/>
        </p:spPr>
        <p:txBody>
          <a:bodyPr wrap="none"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rtl="0" eaLnBrk="0" fontAlgn="base" hangingPunct="0">
        <a:spcBef>
          <a:spcPct val="0"/>
        </a:spcBef>
        <a:spcAft>
          <a:spcPct val="0"/>
        </a:spcAft>
        <a:defRPr sz="3600">
          <a:solidFill>
            <a:srgbClr val="6F5647"/>
          </a:solidFill>
          <a:latin typeface="+mj-lt"/>
          <a:ea typeface="+mj-ea"/>
          <a:cs typeface="+mj-cs"/>
        </a:defRPr>
      </a:lvl1pPr>
      <a:lvl2pPr algn="l" rtl="0" eaLnBrk="0" fontAlgn="base" hangingPunct="0">
        <a:spcBef>
          <a:spcPct val="0"/>
        </a:spcBef>
        <a:spcAft>
          <a:spcPct val="0"/>
        </a:spcAft>
        <a:defRPr sz="3600">
          <a:solidFill>
            <a:srgbClr val="6F5647"/>
          </a:solidFill>
          <a:latin typeface="Lucida Sans Unicode" pitchFamily="34" charset="0"/>
        </a:defRPr>
      </a:lvl2pPr>
      <a:lvl3pPr algn="l" rtl="0" eaLnBrk="0" fontAlgn="base" hangingPunct="0">
        <a:spcBef>
          <a:spcPct val="0"/>
        </a:spcBef>
        <a:spcAft>
          <a:spcPct val="0"/>
        </a:spcAft>
        <a:defRPr sz="3600">
          <a:solidFill>
            <a:srgbClr val="6F5647"/>
          </a:solidFill>
          <a:latin typeface="Lucida Sans Unicode" pitchFamily="34" charset="0"/>
        </a:defRPr>
      </a:lvl3pPr>
      <a:lvl4pPr algn="l" rtl="0" eaLnBrk="0" fontAlgn="base" hangingPunct="0">
        <a:spcBef>
          <a:spcPct val="0"/>
        </a:spcBef>
        <a:spcAft>
          <a:spcPct val="0"/>
        </a:spcAft>
        <a:defRPr sz="3600">
          <a:solidFill>
            <a:srgbClr val="6F5647"/>
          </a:solidFill>
          <a:latin typeface="Lucida Sans Unicode" pitchFamily="34" charset="0"/>
        </a:defRPr>
      </a:lvl4pPr>
      <a:lvl5pPr algn="l" rtl="0" eaLnBrk="0" fontAlgn="base" hangingPunct="0">
        <a:spcBef>
          <a:spcPct val="0"/>
        </a:spcBef>
        <a:spcAft>
          <a:spcPct val="0"/>
        </a:spcAft>
        <a:defRPr sz="3600">
          <a:solidFill>
            <a:srgbClr val="6F5647"/>
          </a:solidFill>
          <a:latin typeface="Lucida Sans Unicode" pitchFamily="34" charset="0"/>
        </a:defRPr>
      </a:lvl5pPr>
      <a:lvl6pPr marL="457200" algn="l" rtl="0" fontAlgn="base">
        <a:spcBef>
          <a:spcPct val="0"/>
        </a:spcBef>
        <a:spcAft>
          <a:spcPct val="0"/>
        </a:spcAft>
        <a:defRPr sz="3600">
          <a:solidFill>
            <a:srgbClr val="6F5647"/>
          </a:solidFill>
          <a:latin typeface="Lucida Sans Unicode" pitchFamily="34" charset="0"/>
        </a:defRPr>
      </a:lvl6pPr>
      <a:lvl7pPr marL="914400" algn="l" rtl="0" fontAlgn="base">
        <a:spcBef>
          <a:spcPct val="0"/>
        </a:spcBef>
        <a:spcAft>
          <a:spcPct val="0"/>
        </a:spcAft>
        <a:defRPr sz="3600">
          <a:solidFill>
            <a:srgbClr val="6F5647"/>
          </a:solidFill>
          <a:latin typeface="Lucida Sans Unicode" pitchFamily="34" charset="0"/>
        </a:defRPr>
      </a:lvl7pPr>
      <a:lvl8pPr marL="1371600" algn="l" rtl="0" fontAlgn="base">
        <a:spcBef>
          <a:spcPct val="0"/>
        </a:spcBef>
        <a:spcAft>
          <a:spcPct val="0"/>
        </a:spcAft>
        <a:defRPr sz="3600">
          <a:solidFill>
            <a:srgbClr val="6F5647"/>
          </a:solidFill>
          <a:latin typeface="Lucida Sans Unicode" pitchFamily="34" charset="0"/>
        </a:defRPr>
      </a:lvl8pPr>
      <a:lvl9pPr marL="1828800" algn="l" rtl="0" fontAlgn="base">
        <a:spcBef>
          <a:spcPct val="0"/>
        </a:spcBef>
        <a:spcAft>
          <a:spcPct val="0"/>
        </a:spcAft>
        <a:defRPr sz="3600">
          <a:solidFill>
            <a:srgbClr val="6F5647"/>
          </a:solidFill>
          <a:latin typeface="Lucida Sans Unicode" pitchFamily="34" charset="0"/>
        </a:defRPr>
      </a:lvl9pPr>
    </p:titleStyle>
    <p:bodyStyle>
      <a:lvl1pPr marL="342900" indent="-342900" algn="l" rtl="0" eaLnBrk="0" fontAlgn="base" hangingPunct="0">
        <a:spcBef>
          <a:spcPct val="20000"/>
        </a:spcBef>
        <a:spcAft>
          <a:spcPct val="0"/>
        </a:spcAft>
        <a:buChar char="•"/>
        <a:defRPr sz="2800">
          <a:solidFill>
            <a:srgbClr val="6F5647"/>
          </a:solidFill>
          <a:latin typeface="+mn-lt"/>
          <a:ea typeface="+mn-ea"/>
          <a:cs typeface="+mn-cs"/>
        </a:defRPr>
      </a:lvl1pPr>
      <a:lvl2pPr marL="742950" indent="-285750" algn="l" rtl="0" eaLnBrk="0" fontAlgn="base" hangingPunct="0">
        <a:spcBef>
          <a:spcPct val="20000"/>
        </a:spcBef>
        <a:spcAft>
          <a:spcPct val="0"/>
        </a:spcAft>
        <a:buFont typeface="Franklin Gothic Book" pitchFamily="34" charset="0"/>
        <a:buChar char="▪"/>
        <a:defRPr sz="2000">
          <a:solidFill>
            <a:srgbClr val="6F5647"/>
          </a:solidFill>
          <a:latin typeface="+mn-lt"/>
        </a:defRPr>
      </a:lvl2pPr>
      <a:lvl3pPr marL="1143000" indent="-228600" algn="l" rtl="0" eaLnBrk="0" fontAlgn="base" hangingPunct="0">
        <a:spcBef>
          <a:spcPct val="20000"/>
        </a:spcBef>
        <a:spcAft>
          <a:spcPct val="0"/>
        </a:spcAft>
        <a:buFont typeface="Tahoma" pitchFamily="34" charset="0"/>
        <a:buChar char="۰"/>
        <a:defRPr sz="1600">
          <a:solidFill>
            <a:srgbClr val="6F5647"/>
          </a:solidFill>
          <a:latin typeface="+mn-lt"/>
        </a:defRPr>
      </a:lvl3pPr>
      <a:lvl4pPr marL="1600200" indent="-228600" algn="l" rtl="0" eaLnBrk="0" fontAlgn="base" hangingPunct="0">
        <a:spcBef>
          <a:spcPct val="20000"/>
        </a:spcBef>
        <a:spcAft>
          <a:spcPct val="0"/>
        </a:spcAft>
        <a:buChar char="–"/>
        <a:defRPr sz="2000">
          <a:solidFill>
            <a:srgbClr val="6F5647"/>
          </a:solidFill>
          <a:latin typeface="Franklin Gothic Book" pitchFamily="34" charset="0"/>
        </a:defRPr>
      </a:lvl4pPr>
      <a:lvl5pPr marL="2057400" indent="-228600" algn="l" rtl="0" eaLnBrk="0" fontAlgn="base" hangingPunct="0">
        <a:spcBef>
          <a:spcPct val="20000"/>
        </a:spcBef>
        <a:spcAft>
          <a:spcPct val="0"/>
        </a:spcAft>
        <a:buChar char="»"/>
        <a:defRPr sz="2000">
          <a:solidFill>
            <a:srgbClr val="6F5647"/>
          </a:solidFill>
          <a:latin typeface="Franklin Gothic Book" pitchFamily="34" charset="0"/>
        </a:defRPr>
      </a:lvl5pPr>
      <a:lvl6pPr marL="2514600" indent="-228600" algn="l" rtl="0" fontAlgn="base">
        <a:spcBef>
          <a:spcPct val="20000"/>
        </a:spcBef>
        <a:spcAft>
          <a:spcPct val="0"/>
        </a:spcAft>
        <a:buChar char="»"/>
        <a:defRPr sz="2000">
          <a:solidFill>
            <a:srgbClr val="6F5647"/>
          </a:solidFill>
          <a:latin typeface="Franklin Gothic Book" pitchFamily="34" charset="0"/>
        </a:defRPr>
      </a:lvl6pPr>
      <a:lvl7pPr marL="2971800" indent="-228600" algn="l" rtl="0" fontAlgn="base">
        <a:spcBef>
          <a:spcPct val="20000"/>
        </a:spcBef>
        <a:spcAft>
          <a:spcPct val="0"/>
        </a:spcAft>
        <a:buChar char="»"/>
        <a:defRPr sz="2000">
          <a:solidFill>
            <a:srgbClr val="6F5647"/>
          </a:solidFill>
          <a:latin typeface="Franklin Gothic Book" pitchFamily="34" charset="0"/>
        </a:defRPr>
      </a:lvl7pPr>
      <a:lvl8pPr marL="3429000" indent="-228600" algn="l" rtl="0" fontAlgn="base">
        <a:spcBef>
          <a:spcPct val="20000"/>
        </a:spcBef>
        <a:spcAft>
          <a:spcPct val="0"/>
        </a:spcAft>
        <a:buChar char="»"/>
        <a:defRPr sz="2000">
          <a:solidFill>
            <a:srgbClr val="6F5647"/>
          </a:solidFill>
          <a:latin typeface="Franklin Gothic Book" pitchFamily="34" charset="0"/>
        </a:defRPr>
      </a:lvl8pPr>
      <a:lvl9pPr marL="3886200" indent="-228600" algn="l" rtl="0" fontAlgn="base">
        <a:spcBef>
          <a:spcPct val="20000"/>
        </a:spcBef>
        <a:spcAft>
          <a:spcPct val="0"/>
        </a:spcAft>
        <a:buChar char="»"/>
        <a:defRPr sz="2000">
          <a:solidFill>
            <a:srgbClr val="6F5647"/>
          </a:solidFill>
          <a:latin typeface="Franklin Gothic Book"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4.jpeg"/><Relationship Id="rId3" Type="http://schemas.openxmlformats.org/officeDocument/2006/relationships/image" Target="../media/image15.png"/><Relationship Id="rId7" Type="http://schemas.openxmlformats.org/officeDocument/2006/relationships/image" Target="../media/image19.gif"/><Relationship Id="rId12" Type="http://schemas.openxmlformats.org/officeDocument/2006/relationships/image" Target="../media/image23.gif"/><Relationship Id="rId2" Type="http://schemas.openxmlformats.org/officeDocument/2006/relationships/hyperlink" Target="http://www.mayoclinic.org/" TargetMode="Externa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hyperlink" Target="http://www.nhcn.org/" TargetMode="External"/><Relationship Id="rId5" Type="http://schemas.openxmlformats.org/officeDocument/2006/relationships/image" Target="../media/image17.gif"/><Relationship Id="rId10" Type="http://schemas.openxmlformats.org/officeDocument/2006/relationships/image" Target="../media/image22.gif"/><Relationship Id="rId4" Type="http://schemas.openxmlformats.org/officeDocument/2006/relationships/image" Target="../media/image16.png"/><Relationship Id="rId9" Type="http://schemas.openxmlformats.org/officeDocument/2006/relationships/image" Target="../media/image21.gi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spect="1" noChangeArrowheads="1"/>
          </p:cNvSpPr>
          <p:nvPr/>
        </p:nvSpPr>
        <p:spPr bwMode="auto">
          <a:xfrm>
            <a:off x="533400" y="1752600"/>
            <a:ext cx="8077200" cy="2308324"/>
          </a:xfrm>
          <a:prstGeom prst="rect">
            <a:avLst/>
          </a:prstGeom>
          <a:noFill/>
          <a:ln w="9525">
            <a:noFill/>
            <a:miter lim="800000"/>
            <a:headEnd/>
            <a:tailEnd/>
          </a:ln>
        </p:spPr>
        <p:txBody>
          <a:bodyPr wrap="square" lIns="0" tIns="0" rIns="0" bIns="0" anchor="ctr">
            <a:spAutoFit/>
          </a:bodyPr>
          <a:lstStyle/>
          <a:p>
            <a:pPr algn="ctr">
              <a:lnSpc>
                <a:spcPts val="4500"/>
              </a:lnSpc>
            </a:pPr>
            <a:r>
              <a:rPr lang="en-US" sz="4400" dirty="0">
                <a:latin typeface="Lucida Sans Unicode" pitchFamily="34" charset="0"/>
              </a:rPr>
              <a:t> </a:t>
            </a:r>
            <a:r>
              <a:rPr lang="en-US" sz="4400" dirty="0" smtClean="0">
                <a:latin typeface="Lucida Sans Unicode" pitchFamily="34" charset="0"/>
              </a:rPr>
              <a:t>Lessons Learned in Multi-Network Quality Improvement Research Using Practice Facilitators</a:t>
            </a:r>
            <a:endParaRPr lang="en-US" sz="4400" dirty="0">
              <a:latin typeface="Lucida Sans Unicode" pitchFamily="34" charset="0"/>
            </a:endParaRPr>
          </a:p>
        </p:txBody>
      </p:sp>
      <p:pic>
        <p:nvPicPr>
          <p:cNvPr id="3076" name="Picture 45" descr="AllHeader_WestatLogo.gif"/>
          <p:cNvPicPr>
            <a:picLocks noChangeAspect="1"/>
          </p:cNvPicPr>
          <p:nvPr/>
        </p:nvPicPr>
        <p:blipFill>
          <a:blip r:embed="rId3" cstate="print"/>
          <a:srcRect/>
          <a:stretch>
            <a:fillRect/>
          </a:stretch>
        </p:blipFill>
        <p:spPr bwMode="auto">
          <a:xfrm>
            <a:off x="30581600" y="2438400"/>
            <a:ext cx="2336800" cy="304800"/>
          </a:xfrm>
          <a:prstGeom prst="rect">
            <a:avLst/>
          </a:prstGeom>
          <a:noFill/>
          <a:ln w="9525">
            <a:noFill/>
            <a:miter lim="800000"/>
            <a:headEnd/>
            <a:tailEnd/>
          </a:ln>
        </p:spPr>
      </p:pic>
      <p:pic>
        <p:nvPicPr>
          <p:cNvPr id="3077" name="Picture 2" descr="http://www.mafp.org/mafprn/images/mafprn_logo.jpg"/>
          <p:cNvPicPr>
            <a:picLocks noChangeAspect="1" noChangeArrowheads="1"/>
          </p:cNvPicPr>
          <p:nvPr/>
        </p:nvPicPr>
        <p:blipFill>
          <a:blip r:embed="rId4" cstate="print"/>
          <a:srcRect/>
          <a:stretch>
            <a:fillRect/>
          </a:stretch>
        </p:blipFill>
        <p:spPr bwMode="auto">
          <a:xfrm>
            <a:off x="990600" y="4130853"/>
            <a:ext cx="1270000" cy="1374775"/>
          </a:xfrm>
          <a:prstGeom prst="rect">
            <a:avLst/>
          </a:prstGeom>
          <a:noFill/>
          <a:ln w="9525">
            <a:noFill/>
            <a:miter lim="800000"/>
            <a:headEnd/>
            <a:tailEnd/>
          </a:ln>
        </p:spPr>
      </p:pic>
      <p:pic>
        <p:nvPicPr>
          <p:cNvPr id="3078" name="Picture 4" descr="WREN logo"/>
          <p:cNvPicPr>
            <a:picLocks noChangeAspect="1" noChangeArrowheads="1"/>
          </p:cNvPicPr>
          <p:nvPr/>
        </p:nvPicPr>
        <p:blipFill>
          <a:blip r:embed="rId5" cstate="print"/>
          <a:srcRect/>
          <a:stretch>
            <a:fillRect/>
          </a:stretch>
        </p:blipFill>
        <p:spPr bwMode="auto">
          <a:xfrm>
            <a:off x="5572125" y="4046537"/>
            <a:ext cx="2876550" cy="1584325"/>
          </a:xfrm>
          <a:prstGeom prst="rect">
            <a:avLst/>
          </a:prstGeom>
          <a:noFill/>
          <a:ln w="9525">
            <a:noFill/>
            <a:miter lim="800000"/>
            <a:headEnd/>
            <a:tailEnd/>
          </a:ln>
        </p:spPr>
      </p:pic>
      <p:pic>
        <p:nvPicPr>
          <p:cNvPr id="3079" name="Picture 19"/>
          <p:cNvPicPr>
            <a:picLocks noChangeAspect="1" noChangeArrowheads="1"/>
          </p:cNvPicPr>
          <p:nvPr/>
        </p:nvPicPr>
        <p:blipFill>
          <a:blip r:embed="rId6" cstate="print"/>
          <a:srcRect/>
          <a:stretch>
            <a:fillRect/>
          </a:stretch>
        </p:blipFill>
        <p:spPr bwMode="auto">
          <a:xfrm>
            <a:off x="6553200" y="112672"/>
            <a:ext cx="2057400" cy="995516"/>
          </a:xfrm>
          <a:prstGeom prst="rect">
            <a:avLst/>
          </a:prstGeom>
          <a:noFill/>
          <a:ln w="9525">
            <a:noFill/>
            <a:miter lim="800000"/>
            <a:headEnd/>
            <a:tailEnd/>
          </a:ln>
        </p:spPr>
      </p:pic>
      <p:pic>
        <p:nvPicPr>
          <p:cNvPr id="3080" name="Picture 20" descr="AllHeader_WestatLogo.gif"/>
          <p:cNvPicPr>
            <a:picLocks noChangeAspect="1" noChangeArrowheads="1"/>
          </p:cNvPicPr>
          <p:nvPr/>
        </p:nvPicPr>
        <p:blipFill>
          <a:blip r:embed="rId3" cstate="print"/>
          <a:srcRect/>
          <a:stretch>
            <a:fillRect/>
          </a:stretch>
        </p:blipFill>
        <p:spPr bwMode="auto">
          <a:xfrm>
            <a:off x="457200" y="228600"/>
            <a:ext cx="3276600" cy="990600"/>
          </a:xfrm>
          <a:prstGeom prst="rect">
            <a:avLst/>
          </a:prstGeom>
          <a:noFill/>
          <a:ln w="9525">
            <a:noFill/>
            <a:miter lim="800000"/>
            <a:headEnd/>
            <a:tailEnd/>
          </a:ln>
        </p:spPr>
      </p:pic>
      <p:sp>
        <p:nvSpPr>
          <p:cNvPr id="3081" name="TextBox 22"/>
          <p:cNvSpPr txBox="1">
            <a:spLocks noChangeArrowheads="1"/>
          </p:cNvSpPr>
          <p:nvPr/>
        </p:nvSpPr>
        <p:spPr bwMode="auto">
          <a:xfrm>
            <a:off x="3657600" y="0"/>
            <a:ext cx="2286000" cy="923330"/>
          </a:xfrm>
          <a:prstGeom prst="rect">
            <a:avLst/>
          </a:prstGeom>
          <a:solidFill>
            <a:schemeClr val="bg1"/>
          </a:solidFill>
          <a:ln w="9525">
            <a:noFill/>
            <a:miter lim="800000"/>
            <a:headEnd/>
            <a:tailEnd/>
          </a:ln>
        </p:spPr>
        <p:txBody>
          <a:bodyPr wrap="square">
            <a:spAutoFit/>
          </a:bodyPr>
          <a:lstStyle/>
          <a:p>
            <a:r>
              <a:rPr lang="en-US" dirty="0">
                <a:solidFill>
                  <a:schemeClr val="bg1"/>
                </a:solidFill>
              </a:rPr>
              <a:t>Xxxxxxxxxxxxxxxxxxxx</a:t>
            </a:r>
          </a:p>
          <a:p>
            <a:endParaRPr lang="en-US" dirty="0">
              <a:solidFill>
                <a:schemeClr val="bg1"/>
              </a:solidFill>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4800" y="250785"/>
            <a:ext cx="1647825" cy="8667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066800" y="533400"/>
            <a:ext cx="7696200" cy="609600"/>
          </a:xfrm>
        </p:spPr>
        <p:txBody>
          <a:bodyPr/>
          <a:lstStyle/>
          <a:p>
            <a:r>
              <a:rPr lang="en-US" b="1" dirty="0" smtClean="0">
                <a:solidFill>
                  <a:schemeClr val="tx1"/>
                </a:solidFill>
              </a:rPr>
              <a:t>Presenters</a:t>
            </a:r>
          </a:p>
        </p:txBody>
      </p:sp>
      <p:sp>
        <p:nvSpPr>
          <p:cNvPr id="6147" name="Content Placeholder 2"/>
          <p:cNvSpPr>
            <a:spLocks noGrp="1"/>
          </p:cNvSpPr>
          <p:nvPr>
            <p:ph idx="1"/>
          </p:nvPr>
        </p:nvSpPr>
        <p:spPr>
          <a:xfrm>
            <a:off x="1066800" y="1676400"/>
            <a:ext cx="7696200" cy="4525963"/>
          </a:xfrm>
        </p:spPr>
        <p:txBody>
          <a:bodyPr/>
          <a:lstStyle/>
          <a:p>
            <a:r>
              <a:rPr lang="en-US" sz="3200" b="1" dirty="0" smtClean="0">
                <a:solidFill>
                  <a:schemeClr val="tx1"/>
                </a:solidFill>
              </a:rPr>
              <a:t>Cheryl B. Aspy, PhD, OKPRN</a:t>
            </a:r>
          </a:p>
          <a:p>
            <a:r>
              <a:rPr lang="en-US" sz="3200" b="1" dirty="0" smtClean="0">
                <a:solidFill>
                  <a:schemeClr val="tx1"/>
                </a:solidFill>
              </a:rPr>
              <a:t>Melody Bockenfeld, MPH, WREN</a:t>
            </a:r>
          </a:p>
          <a:p>
            <a:r>
              <a:rPr lang="en-US" sz="3200" dirty="0" smtClean="0">
                <a:solidFill>
                  <a:schemeClr val="tx1"/>
                </a:solidFill>
              </a:rPr>
              <a:t>Lyndee Knox, PhD, LANET</a:t>
            </a:r>
            <a:endParaRPr lang="en-US" sz="3200" b="1" dirty="0" smtClean="0">
              <a:solidFill>
                <a:schemeClr val="tx1"/>
              </a:solidFill>
            </a:endParaRPr>
          </a:p>
          <a:p>
            <a:r>
              <a:rPr lang="en-US" sz="3200" b="1" dirty="0" smtClean="0">
                <a:solidFill>
                  <a:schemeClr val="tx1"/>
                </a:solidFill>
              </a:rPr>
              <a:t>Carol Lange, MS, MAFPRN</a:t>
            </a:r>
          </a:p>
          <a:p>
            <a:r>
              <a:rPr lang="en-US" sz="3200" b="1" dirty="0" smtClean="0">
                <a:solidFill>
                  <a:schemeClr val="tx1"/>
                </a:solidFill>
              </a:rPr>
              <a:t>Paula Darby Lipman, PhD, Westat</a:t>
            </a:r>
          </a:p>
          <a:p>
            <a:pPr>
              <a:buNone/>
            </a:pPr>
            <a:endParaRPr lang="en-US" sz="32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dirty="0" smtClean="0">
                <a:solidFill>
                  <a:schemeClr val="tx1"/>
                </a:solidFill>
              </a:rPr>
              <a:t>Workshop Goals</a:t>
            </a:r>
          </a:p>
        </p:txBody>
      </p:sp>
      <p:sp>
        <p:nvSpPr>
          <p:cNvPr id="7171" name="Content Placeholder 2"/>
          <p:cNvSpPr>
            <a:spLocks noGrp="1"/>
          </p:cNvSpPr>
          <p:nvPr>
            <p:ph idx="1"/>
          </p:nvPr>
        </p:nvSpPr>
        <p:spPr/>
        <p:txBody>
          <a:bodyPr/>
          <a:lstStyle/>
          <a:p>
            <a:pPr lvl="0"/>
            <a:r>
              <a:rPr lang="en-US" b="1" dirty="0" smtClean="0">
                <a:solidFill>
                  <a:schemeClr val="tx1"/>
                </a:solidFill>
              </a:rPr>
              <a:t>Provide an overview of the CKD QI project; </a:t>
            </a:r>
          </a:p>
          <a:p>
            <a:pPr lvl="0"/>
            <a:r>
              <a:rPr lang="en-US" b="1" dirty="0" smtClean="0">
                <a:solidFill>
                  <a:schemeClr val="tx1"/>
                </a:solidFill>
              </a:rPr>
              <a:t>Describe practice facilitation expectations for this intervention; </a:t>
            </a:r>
          </a:p>
          <a:p>
            <a:pPr lvl="0"/>
            <a:r>
              <a:rPr lang="en-US" b="1" dirty="0" smtClean="0">
                <a:solidFill>
                  <a:schemeClr val="tx1"/>
                </a:solidFill>
              </a:rPr>
              <a:t>Describe the data collected for both process and outcome evaluation of practice facilitation; </a:t>
            </a:r>
          </a:p>
          <a:p>
            <a:pPr lvl="0"/>
            <a:r>
              <a:rPr lang="en-US" b="1" dirty="0" smtClean="0">
                <a:solidFill>
                  <a:schemeClr val="tx1"/>
                </a:solidFill>
              </a:rPr>
              <a:t>Present 4 case studies of facilitation and lessons learned. </a:t>
            </a:r>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b="1" dirty="0" smtClean="0">
                <a:solidFill>
                  <a:schemeClr val="tx1"/>
                </a:solidFill>
              </a:rPr>
              <a:t>Schedule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7086715"/>
              </p:ext>
            </p:extLst>
          </p:nvPr>
        </p:nvGraphicFramePr>
        <p:xfrm>
          <a:off x="381000" y="1447800"/>
          <a:ext cx="8305800" cy="5212080"/>
        </p:xfrm>
        <a:graphic>
          <a:graphicData uri="http://schemas.openxmlformats.org/drawingml/2006/table">
            <a:tbl>
              <a:tblPr firstRow="1" bandRow="1">
                <a:tableStyleId>{93296810-A885-4BE3-A3E7-6D5BEEA58F35}</a:tableStyleId>
              </a:tblPr>
              <a:tblGrid>
                <a:gridCol w="5486400"/>
                <a:gridCol w="1066800"/>
                <a:gridCol w="1752600"/>
              </a:tblGrid>
              <a:tr h="533400">
                <a:tc>
                  <a:txBody>
                    <a:bodyPr/>
                    <a:lstStyle/>
                    <a:p>
                      <a:pPr marL="0" marR="0">
                        <a:spcBef>
                          <a:spcPts val="0"/>
                        </a:spcBef>
                        <a:spcAft>
                          <a:spcPts val="0"/>
                        </a:spcAft>
                      </a:pPr>
                      <a:r>
                        <a:rPr lang="en-US" sz="2400" dirty="0" smtClean="0">
                          <a:latin typeface="+mj-lt"/>
                          <a:ea typeface="Calibri"/>
                          <a:cs typeface="Calibri"/>
                        </a:rPr>
                        <a:t>Topic</a:t>
                      </a:r>
                      <a:endParaRPr lang="en-US" sz="2400" dirty="0">
                        <a:latin typeface="+mj-lt"/>
                        <a:ea typeface="Calibri"/>
                        <a:cs typeface="Calibri"/>
                      </a:endParaRPr>
                    </a:p>
                  </a:txBody>
                  <a:tcPr marL="68580" marR="68580" marT="0" marB="0"/>
                </a:tc>
                <a:tc>
                  <a:txBody>
                    <a:bodyPr/>
                    <a:lstStyle/>
                    <a:p>
                      <a:pPr marL="0" marR="0" algn="ctr">
                        <a:spcBef>
                          <a:spcPts val="0"/>
                        </a:spcBef>
                        <a:spcAft>
                          <a:spcPts val="0"/>
                        </a:spcAft>
                      </a:pPr>
                      <a:r>
                        <a:rPr lang="en-US" sz="2400" dirty="0" smtClean="0">
                          <a:latin typeface="+mj-lt"/>
                          <a:ea typeface="Calibri"/>
                          <a:cs typeface="Calibri"/>
                        </a:rPr>
                        <a:t>Time</a:t>
                      </a:r>
                      <a:endParaRPr lang="en-US" sz="2400" dirty="0">
                        <a:latin typeface="+mj-lt"/>
                        <a:ea typeface="Calibri"/>
                        <a:cs typeface="Calibri"/>
                      </a:endParaRPr>
                    </a:p>
                  </a:txBody>
                  <a:tcPr marL="68580" marR="68580" marT="0" marB="0"/>
                </a:tc>
                <a:tc>
                  <a:txBody>
                    <a:bodyPr/>
                    <a:lstStyle/>
                    <a:p>
                      <a:pPr marL="0" marR="0">
                        <a:spcBef>
                          <a:spcPts val="0"/>
                        </a:spcBef>
                        <a:spcAft>
                          <a:spcPts val="0"/>
                        </a:spcAft>
                      </a:pPr>
                      <a:r>
                        <a:rPr lang="en-US" sz="2400" dirty="0" smtClean="0">
                          <a:latin typeface="+mj-lt"/>
                          <a:ea typeface="Calibri"/>
                          <a:cs typeface="Calibri"/>
                        </a:rPr>
                        <a:t>Presenter</a:t>
                      </a:r>
                      <a:endParaRPr lang="en-US" sz="2400" dirty="0">
                        <a:latin typeface="+mj-lt"/>
                        <a:ea typeface="Calibri"/>
                        <a:cs typeface="Calibri"/>
                      </a:endParaRPr>
                    </a:p>
                  </a:txBody>
                  <a:tcPr marL="68580" marR="68580" marT="0" marB="0"/>
                </a:tc>
              </a:tr>
              <a:tr h="449091">
                <a:tc>
                  <a:txBody>
                    <a:bodyPr/>
                    <a:lstStyle/>
                    <a:p>
                      <a:pPr marL="0" marR="0">
                        <a:spcBef>
                          <a:spcPts val="0"/>
                        </a:spcBef>
                        <a:spcAft>
                          <a:spcPts val="0"/>
                        </a:spcAft>
                      </a:pPr>
                      <a:r>
                        <a:rPr lang="en-US" sz="1600" b="1" dirty="0">
                          <a:solidFill>
                            <a:srgbClr val="000000"/>
                          </a:solidFill>
                          <a:latin typeface="+mj-lt"/>
                          <a:ea typeface="Calibri"/>
                          <a:cs typeface="Calibri"/>
                        </a:rPr>
                        <a:t>Overview</a:t>
                      </a:r>
                      <a:endParaRPr lang="en-US" sz="1600" b="1" dirty="0">
                        <a:latin typeface="+mj-lt"/>
                        <a:ea typeface="Calibri"/>
                        <a:cs typeface="Calibri"/>
                      </a:endParaRPr>
                    </a:p>
                    <a:p>
                      <a:pPr marL="342900" marR="0" lvl="0" indent="-342900">
                        <a:spcBef>
                          <a:spcPts val="0"/>
                        </a:spcBef>
                        <a:spcAft>
                          <a:spcPts val="0"/>
                        </a:spcAft>
                        <a:buFont typeface="Symbol"/>
                        <a:buChar char=""/>
                      </a:pPr>
                      <a:r>
                        <a:rPr lang="en-US" sz="1600" b="1" dirty="0">
                          <a:solidFill>
                            <a:srgbClr val="000000"/>
                          </a:solidFill>
                          <a:latin typeface="+mj-lt"/>
                          <a:ea typeface="Calibri"/>
                          <a:cs typeface="Calibri"/>
                        </a:rPr>
                        <a:t>Description of PF</a:t>
                      </a:r>
                      <a:r>
                        <a:rPr lang="en-US" sz="1600" b="1" dirty="0">
                          <a:latin typeface="+mj-lt"/>
                          <a:ea typeface="Calibri"/>
                          <a:cs typeface="Calibri"/>
                        </a:rPr>
                        <a:t> </a:t>
                      </a:r>
                      <a:r>
                        <a:rPr lang="en-US" sz="1600" b="1" dirty="0">
                          <a:solidFill>
                            <a:srgbClr val="000000"/>
                          </a:solidFill>
                          <a:latin typeface="+mj-lt"/>
                          <a:ea typeface="Calibri"/>
                          <a:cs typeface="Calibri"/>
                        </a:rPr>
                        <a:t> in context of QI interventions</a:t>
                      </a:r>
                      <a:r>
                        <a:rPr lang="en-US" sz="1600" b="1" dirty="0">
                          <a:latin typeface="+mj-lt"/>
                          <a:ea typeface="Calibri"/>
                          <a:cs typeface="Calibri"/>
                        </a:rPr>
                        <a:t> </a:t>
                      </a:r>
                    </a:p>
                    <a:p>
                      <a:pPr marL="342900" marR="0" lvl="0" indent="-342900">
                        <a:spcBef>
                          <a:spcPts val="0"/>
                        </a:spcBef>
                        <a:spcAft>
                          <a:spcPts val="0"/>
                        </a:spcAft>
                        <a:buFont typeface="Symbol"/>
                        <a:buChar char=""/>
                      </a:pPr>
                      <a:r>
                        <a:rPr lang="en-US" sz="1600" b="1" dirty="0">
                          <a:solidFill>
                            <a:srgbClr val="000000"/>
                          </a:solidFill>
                          <a:latin typeface="+mj-lt"/>
                          <a:ea typeface="Calibri"/>
                          <a:cs typeface="Calibri"/>
                        </a:rPr>
                        <a:t>Expectations for this intervention re: CKD Study –</a:t>
                      </a:r>
                      <a:endParaRPr lang="en-US" sz="1600" b="1" dirty="0">
                        <a:latin typeface="+mj-lt"/>
                        <a:ea typeface="Calibri"/>
                        <a:cs typeface="Calibri"/>
                      </a:endParaRPr>
                    </a:p>
                    <a:p>
                      <a:pPr marL="342900" marR="0" lvl="0" indent="-342900">
                        <a:spcBef>
                          <a:spcPts val="0"/>
                        </a:spcBef>
                        <a:spcAft>
                          <a:spcPts val="0"/>
                        </a:spcAft>
                        <a:buFont typeface="Symbol"/>
                        <a:buChar char=""/>
                      </a:pPr>
                      <a:r>
                        <a:rPr lang="en-US" sz="1600" b="1" dirty="0">
                          <a:solidFill>
                            <a:srgbClr val="000000"/>
                          </a:solidFill>
                          <a:latin typeface="+mj-lt"/>
                          <a:ea typeface="Calibri"/>
                          <a:cs typeface="Calibri"/>
                        </a:rPr>
                        <a:t>Brief intro of CKD study</a:t>
                      </a:r>
                      <a:r>
                        <a:rPr lang="en-US" sz="1600" b="1" dirty="0">
                          <a:latin typeface="+mj-lt"/>
                          <a:ea typeface="Calibri"/>
                          <a:cs typeface="Calibri"/>
                        </a:rPr>
                        <a:t> </a:t>
                      </a:r>
                      <a:r>
                        <a:rPr lang="en-US" sz="1600" b="1" dirty="0">
                          <a:solidFill>
                            <a:srgbClr val="000000"/>
                          </a:solidFill>
                          <a:latin typeface="+mj-lt"/>
                          <a:ea typeface="Calibri"/>
                          <a:cs typeface="Calibri"/>
                        </a:rPr>
                        <a:t> and PBRNs</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endParaRPr lang="en-US" sz="1600" b="1" dirty="0">
                        <a:solidFill>
                          <a:srgbClr val="000000"/>
                        </a:solidFill>
                        <a:latin typeface="+mj-lt"/>
                        <a:ea typeface="Calibri"/>
                        <a:cs typeface="Calibri"/>
                      </a:endParaRPr>
                    </a:p>
                    <a:p>
                      <a:pPr marL="0" marR="0" algn="ctr">
                        <a:spcBef>
                          <a:spcPts val="0"/>
                        </a:spcBef>
                        <a:spcAft>
                          <a:spcPts val="0"/>
                        </a:spcAft>
                      </a:pPr>
                      <a:r>
                        <a:rPr lang="en-US" sz="1600" b="1" dirty="0">
                          <a:solidFill>
                            <a:srgbClr val="000000"/>
                          </a:solidFill>
                          <a:latin typeface="+mj-lt"/>
                          <a:ea typeface="Calibri"/>
                          <a:cs typeface="Calibri"/>
                        </a:rPr>
                        <a:t>10</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endParaRPr lang="en-US" sz="1600" b="1" dirty="0">
                        <a:solidFill>
                          <a:srgbClr val="000000"/>
                        </a:solidFill>
                        <a:latin typeface="+mj-lt"/>
                        <a:ea typeface="Calibri"/>
                        <a:cs typeface="Calibri"/>
                      </a:endParaRPr>
                    </a:p>
                    <a:p>
                      <a:pPr marL="0" marR="0">
                        <a:spcBef>
                          <a:spcPts val="0"/>
                        </a:spcBef>
                        <a:spcAft>
                          <a:spcPts val="0"/>
                        </a:spcAft>
                      </a:pPr>
                      <a:r>
                        <a:rPr lang="en-US" sz="1600" b="1" dirty="0">
                          <a:solidFill>
                            <a:srgbClr val="000000"/>
                          </a:solidFill>
                          <a:latin typeface="+mj-lt"/>
                          <a:ea typeface="Calibri"/>
                          <a:cs typeface="Calibri"/>
                        </a:rPr>
                        <a:t>Cheryl</a:t>
                      </a:r>
                      <a:endParaRPr lang="en-US" sz="1600" b="1" dirty="0">
                        <a:latin typeface="+mj-lt"/>
                        <a:ea typeface="Calibri"/>
                        <a:cs typeface="Calibri"/>
                      </a:endParaRPr>
                    </a:p>
                  </a:txBody>
                  <a:tcPr marL="68580" marR="68580" marT="0" marB="0"/>
                </a:tc>
              </a:tr>
              <a:tr h="777240">
                <a:tc>
                  <a:txBody>
                    <a:bodyPr/>
                    <a:lstStyle/>
                    <a:p>
                      <a:pPr marL="0" marR="0">
                        <a:spcBef>
                          <a:spcPts val="0"/>
                        </a:spcBef>
                        <a:spcAft>
                          <a:spcPts val="0"/>
                        </a:spcAft>
                      </a:pPr>
                      <a:r>
                        <a:rPr lang="en-US" sz="1600" b="1" dirty="0">
                          <a:solidFill>
                            <a:srgbClr val="000000"/>
                          </a:solidFill>
                          <a:latin typeface="+mj-lt"/>
                          <a:ea typeface="Calibri"/>
                          <a:cs typeface="Calibri"/>
                        </a:rPr>
                        <a:t>Description of the data collected for both process and outcome evaluation of practice facilitation – Logic Model</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r>
                        <a:rPr lang="en-US" sz="1600" b="1" dirty="0">
                          <a:solidFill>
                            <a:srgbClr val="000000"/>
                          </a:solidFill>
                          <a:latin typeface="+mj-lt"/>
                          <a:ea typeface="Calibri"/>
                          <a:cs typeface="Calibri"/>
                        </a:rPr>
                        <a:t>10</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r>
                        <a:rPr lang="en-US" sz="1600" b="1" dirty="0">
                          <a:solidFill>
                            <a:srgbClr val="000000"/>
                          </a:solidFill>
                          <a:latin typeface="+mj-lt"/>
                          <a:ea typeface="Calibri"/>
                          <a:cs typeface="Calibri"/>
                        </a:rPr>
                        <a:t>Paula</a:t>
                      </a:r>
                      <a:endParaRPr lang="en-US" sz="1600" b="1" dirty="0">
                        <a:latin typeface="+mj-lt"/>
                        <a:ea typeface="Calibri"/>
                        <a:cs typeface="Calibri"/>
                      </a:endParaRPr>
                    </a:p>
                  </a:txBody>
                  <a:tcPr marL="68580" marR="68580" marT="0" marB="0"/>
                </a:tc>
              </a:tr>
              <a:tr h="701320">
                <a:tc>
                  <a:txBody>
                    <a:bodyPr/>
                    <a:lstStyle/>
                    <a:p>
                      <a:pPr marL="0" marR="0">
                        <a:spcBef>
                          <a:spcPts val="0"/>
                        </a:spcBef>
                        <a:spcAft>
                          <a:spcPts val="0"/>
                        </a:spcAft>
                      </a:pPr>
                      <a:r>
                        <a:rPr lang="en-US" sz="1600" b="1" dirty="0">
                          <a:solidFill>
                            <a:srgbClr val="000000"/>
                          </a:solidFill>
                          <a:latin typeface="+mj-lt"/>
                          <a:ea typeface="Calibri"/>
                          <a:cs typeface="Calibri"/>
                        </a:rPr>
                        <a:t>Small Group Discussion </a:t>
                      </a:r>
                      <a:r>
                        <a:rPr lang="en-US" sz="1600" b="1" dirty="0" smtClean="0">
                          <a:solidFill>
                            <a:srgbClr val="000000"/>
                          </a:solidFill>
                          <a:latin typeface="+mj-lt"/>
                          <a:ea typeface="Calibri"/>
                          <a:cs typeface="Calibri"/>
                        </a:rPr>
                        <a:t>– Recommendations for </a:t>
                      </a:r>
                      <a:r>
                        <a:rPr lang="en-US" sz="1600" b="1" dirty="0">
                          <a:solidFill>
                            <a:srgbClr val="000000"/>
                          </a:solidFill>
                          <a:latin typeface="+mj-lt"/>
                          <a:ea typeface="Calibri"/>
                          <a:cs typeface="Calibri"/>
                        </a:rPr>
                        <a:t>monitoring and evaluating practice facilitation.  Share back with group</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r>
                        <a:rPr lang="en-US" sz="1600" b="1" dirty="0">
                          <a:solidFill>
                            <a:srgbClr val="000000"/>
                          </a:solidFill>
                          <a:latin typeface="+mj-lt"/>
                          <a:ea typeface="Calibri"/>
                          <a:cs typeface="Calibri"/>
                        </a:rPr>
                        <a:t>15</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r>
                        <a:rPr lang="en-US" sz="1600" b="1" dirty="0">
                          <a:solidFill>
                            <a:srgbClr val="000000"/>
                          </a:solidFill>
                          <a:latin typeface="+mj-lt"/>
                          <a:ea typeface="Calibri"/>
                          <a:cs typeface="Calibri"/>
                        </a:rPr>
                        <a:t>Cheryl/Paula</a:t>
                      </a:r>
                      <a:endParaRPr lang="en-US" sz="1600" b="1" dirty="0">
                        <a:latin typeface="+mj-lt"/>
                        <a:ea typeface="Calibri"/>
                        <a:cs typeface="Calibri"/>
                      </a:endParaRPr>
                    </a:p>
                  </a:txBody>
                  <a:tcPr marL="68580" marR="68580" marT="0" marB="0"/>
                </a:tc>
              </a:tr>
              <a:tr h="701320">
                <a:tc>
                  <a:txBody>
                    <a:bodyPr/>
                    <a:lstStyle/>
                    <a:p>
                      <a:pPr marL="0" marR="0">
                        <a:spcBef>
                          <a:spcPts val="0"/>
                        </a:spcBef>
                        <a:spcAft>
                          <a:spcPts val="0"/>
                        </a:spcAft>
                      </a:pPr>
                      <a:r>
                        <a:rPr lang="en-US" sz="1600" b="1" dirty="0">
                          <a:solidFill>
                            <a:srgbClr val="000000"/>
                          </a:solidFill>
                          <a:latin typeface="+mj-lt"/>
                          <a:ea typeface="Calibri"/>
                          <a:cs typeface="Calibri"/>
                        </a:rPr>
                        <a:t>Case studies of facilitation and lessons learned </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r>
                        <a:rPr lang="en-US" sz="1600" b="1" dirty="0" smtClean="0">
                          <a:solidFill>
                            <a:srgbClr val="000000"/>
                          </a:solidFill>
                          <a:latin typeface="+mj-lt"/>
                          <a:ea typeface="Calibri"/>
                          <a:cs typeface="Calibri"/>
                        </a:rPr>
                        <a:t>24</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r>
                        <a:rPr lang="en-US" sz="1600" b="1" dirty="0" smtClean="0">
                          <a:solidFill>
                            <a:srgbClr val="000000"/>
                          </a:solidFill>
                          <a:latin typeface="+mj-lt"/>
                          <a:ea typeface="Calibri"/>
                          <a:cs typeface="Calibri"/>
                        </a:rPr>
                        <a:t>Melody</a:t>
                      </a:r>
                    </a:p>
                    <a:p>
                      <a:pPr marL="0" marR="0">
                        <a:spcBef>
                          <a:spcPts val="0"/>
                        </a:spcBef>
                        <a:spcAft>
                          <a:spcPts val="0"/>
                        </a:spcAft>
                      </a:pPr>
                      <a:r>
                        <a:rPr lang="en-US" sz="1600" b="1" dirty="0" smtClean="0">
                          <a:solidFill>
                            <a:srgbClr val="000000"/>
                          </a:solidFill>
                          <a:latin typeface="+mj-lt"/>
                          <a:ea typeface="Calibri"/>
                          <a:cs typeface="Calibri"/>
                        </a:rPr>
                        <a:t>Cheryl</a:t>
                      </a:r>
                    </a:p>
                    <a:p>
                      <a:pPr marL="0" marR="0">
                        <a:spcBef>
                          <a:spcPts val="0"/>
                        </a:spcBef>
                        <a:spcAft>
                          <a:spcPts val="0"/>
                        </a:spcAft>
                      </a:pPr>
                      <a:r>
                        <a:rPr lang="en-US" sz="1600" b="1" dirty="0" smtClean="0">
                          <a:solidFill>
                            <a:srgbClr val="000000"/>
                          </a:solidFill>
                          <a:latin typeface="+mj-lt"/>
                          <a:ea typeface="Calibri"/>
                          <a:cs typeface="Calibri"/>
                        </a:rPr>
                        <a:t>Lyndee</a:t>
                      </a:r>
                    </a:p>
                    <a:p>
                      <a:pPr marL="0" marR="0">
                        <a:spcBef>
                          <a:spcPts val="0"/>
                        </a:spcBef>
                        <a:spcAft>
                          <a:spcPts val="0"/>
                        </a:spcAft>
                      </a:pPr>
                      <a:r>
                        <a:rPr lang="en-US" sz="1600" b="1" dirty="0" smtClean="0">
                          <a:solidFill>
                            <a:srgbClr val="000000"/>
                          </a:solidFill>
                          <a:latin typeface="+mj-lt"/>
                          <a:ea typeface="Calibri"/>
                          <a:cs typeface="Calibri"/>
                        </a:rPr>
                        <a:t>Carol</a:t>
                      </a:r>
                      <a:endParaRPr lang="en-US" sz="1600" b="1" dirty="0">
                        <a:latin typeface="+mj-lt"/>
                        <a:ea typeface="Calibri"/>
                        <a:cs typeface="Calibri"/>
                      </a:endParaRPr>
                    </a:p>
                  </a:txBody>
                  <a:tcPr marL="68580" marR="68580" marT="0" marB="0"/>
                </a:tc>
              </a:tr>
              <a:tr h="624840">
                <a:tc>
                  <a:txBody>
                    <a:bodyPr/>
                    <a:lstStyle/>
                    <a:p>
                      <a:pPr marL="0" marR="0">
                        <a:spcBef>
                          <a:spcPts val="0"/>
                        </a:spcBef>
                        <a:spcAft>
                          <a:spcPts val="0"/>
                        </a:spcAft>
                      </a:pPr>
                      <a:r>
                        <a:rPr lang="en-US" sz="1600" b="1" dirty="0" smtClean="0">
                          <a:solidFill>
                            <a:srgbClr val="000000"/>
                          </a:solidFill>
                          <a:latin typeface="+mj-lt"/>
                          <a:ea typeface="Calibri"/>
                          <a:cs typeface="Calibri"/>
                        </a:rPr>
                        <a:t>Questions</a:t>
                      </a:r>
                      <a:r>
                        <a:rPr lang="en-US" sz="1600" b="1" baseline="0" dirty="0" smtClean="0">
                          <a:solidFill>
                            <a:srgbClr val="000000"/>
                          </a:solidFill>
                          <a:latin typeface="+mj-lt"/>
                          <a:ea typeface="Calibri"/>
                          <a:cs typeface="Calibri"/>
                        </a:rPr>
                        <a:t> about Case Studies - Commonalities</a:t>
                      </a:r>
                      <a:endParaRPr lang="en-US" sz="1600" b="1" dirty="0" smtClean="0">
                        <a:solidFill>
                          <a:srgbClr val="000000"/>
                        </a:solidFill>
                        <a:latin typeface="+mj-lt"/>
                        <a:ea typeface="Calibri"/>
                        <a:cs typeface="Calibri"/>
                      </a:endParaRPr>
                    </a:p>
                    <a:p>
                      <a:pPr marL="0" marR="0">
                        <a:spcBef>
                          <a:spcPts val="0"/>
                        </a:spcBef>
                        <a:spcAft>
                          <a:spcPts val="0"/>
                        </a:spcAft>
                      </a:pPr>
                      <a:r>
                        <a:rPr lang="en-US" sz="1600" b="1" dirty="0" smtClean="0">
                          <a:solidFill>
                            <a:srgbClr val="000000"/>
                          </a:solidFill>
                          <a:latin typeface="+mj-lt"/>
                          <a:ea typeface="Calibri"/>
                          <a:cs typeface="Calibri"/>
                        </a:rPr>
                        <a:t>Goal </a:t>
                      </a:r>
                      <a:r>
                        <a:rPr lang="en-US" sz="1600" b="1" dirty="0">
                          <a:solidFill>
                            <a:srgbClr val="000000"/>
                          </a:solidFill>
                          <a:latin typeface="+mj-lt"/>
                          <a:ea typeface="Calibri"/>
                          <a:cs typeface="Calibri"/>
                        </a:rPr>
                        <a:t>Writing/Sharing</a:t>
                      </a:r>
                      <a:endParaRPr lang="en-US" sz="1600" b="1" dirty="0">
                        <a:latin typeface="+mj-lt"/>
                        <a:ea typeface="Calibri"/>
                        <a:cs typeface="Calibri"/>
                      </a:endParaRPr>
                    </a:p>
                    <a:p>
                      <a:pPr marL="0" marR="0">
                        <a:spcBef>
                          <a:spcPts val="0"/>
                        </a:spcBef>
                        <a:spcAft>
                          <a:spcPts val="0"/>
                        </a:spcAft>
                      </a:pPr>
                      <a:r>
                        <a:rPr lang="en-US" sz="1600" b="1" dirty="0" smtClean="0">
                          <a:solidFill>
                            <a:srgbClr val="000000"/>
                          </a:solidFill>
                          <a:latin typeface="+mj-lt"/>
                          <a:ea typeface="Calibri"/>
                          <a:cs typeface="Calibri"/>
                        </a:rPr>
                        <a:t>How will you use the information you’ve heard today?</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r>
                        <a:rPr lang="en-US" sz="1600" b="1" dirty="0" smtClean="0">
                          <a:solidFill>
                            <a:srgbClr val="000000"/>
                          </a:solidFill>
                          <a:latin typeface="+mj-lt"/>
                          <a:ea typeface="Calibri"/>
                          <a:cs typeface="Calibri"/>
                        </a:rPr>
                        <a:t>20</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r>
                        <a:rPr lang="en-US" sz="1600" b="1" dirty="0" smtClean="0">
                          <a:solidFill>
                            <a:srgbClr val="000000"/>
                          </a:solidFill>
                          <a:latin typeface="+mj-lt"/>
                          <a:ea typeface="Calibri"/>
                          <a:cs typeface="Calibri"/>
                        </a:rPr>
                        <a:t>Carol</a:t>
                      </a:r>
                      <a:endParaRPr lang="en-US" sz="1600" b="1" dirty="0">
                        <a:latin typeface="+mj-lt"/>
                        <a:ea typeface="Calibri"/>
                        <a:cs typeface="Calibri"/>
                      </a:endParaRPr>
                    </a:p>
                  </a:txBody>
                  <a:tcPr marL="68580" marR="68580" marT="0" marB="0"/>
                </a:tc>
              </a:tr>
              <a:tr h="449091">
                <a:tc>
                  <a:txBody>
                    <a:bodyPr/>
                    <a:lstStyle/>
                    <a:p>
                      <a:pPr marL="0" marR="0">
                        <a:spcBef>
                          <a:spcPts val="0"/>
                        </a:spcBef>
                        <a:spcAft>
                          <a:spcPts val="0"/>
                        </a:spcAft>
                      </a:pPr>
                      <a:r>
                        <a:rPr lang="en-US" sz="1600" b="1" dirty="0" smtClean="0">
                          <a:latin typeface="+mj-lt"/>
                        </a:rPr>
                        <a:t>Response to your Questions</a:t>
                      </a:r>
                    </a:p>
                    <a:p>
                      <a:pPr marL="0" marR="0">
                        <a:spcBef>
                          <a:spcPts val="0"/>
                        </a:spcBef>
                        <a:spcAft>
                          <a:spcPts val="0"/>
                        </a:spcAft>
                      </a:pPr>
                      <a:r>
                        <a:rPr lang="en-US" sz="1600" b="1" dirty="0" smtClean="0">
                          <a:latin typeface="+mj-lt"/>
                        </a:rPr>
                        <a:t>Summary </a:t>
                      </a:r>
                      <a:r>
                        <a:rPr lang="en-US" sz="1600" b="1" dirty="0">
                          <a:latin typeface="+mj-lt"/>
                        </a:rPr>
                        <a:t>and Adjourn</a:t>
                      </a:r>
                      <a:endParaRPr lang="en-US" sz="1600" b="1" dirty="0">
                        <a:latin typeface="+mj-lt"/>
                        <a:ea typeface="Calibri"/>
                        <a:cs typeface="Calibri"/>
                      </a:endParaRPr>
                    </a:p>
                  </a:txBody>
                  <a:tcPr marL="68580" marR="68580" marT="0" marB="0"/>
                </a:tc>
                <a:tc>
                  <a:txBody>
                    <a:bodyPr/>
                    <a:lstStyle/>
                    <a:p>
                      <a:pPr marL="0" marR="0" algn="ctr">
                        <a:spcBef>
                          <a:spcPts val="0"/>
                        </a:spcBef>
                        <a:spcAft>
                          <a:spcPts val="0"/>
                        </a:spcAft>
                      </a:pPr>
                      <a:r>
                        <a:rPr lang="en-US" sz="1600" b="1" dirty="0" smtClean="0">
                          <a:latin typeface="+mj-lt"/>
                          <a:ea typeface="+mn-ea"/>
                          <a:cs typeface="+mn-cs"/>
                        </a:rPr>
                        <a:t>11</a:t>
                      </a:r>
                      <a:endParaRPr lang="en-US" sz="1600" b="1" dirty="0">
                        <a:latin typeface="+mj-lt"/>
                        <a:ea typeface="Calibri"/>
                        <a:cs typeface="Calibri"/>
                      </a:endParaRPr>
                    </a:p>
                  </a:txBody>
                  <a:tcPr marL="68580" marR="68580" marT="0" marB="0"/>
                </a:tc>
                <a:tc>
                  <a:txBody>
                    <a:bodyPr/>
                    <a:lstStyle/>
                    <a:p>
                      <a:pPr marL="0" marR="0">
                        <a:spcBef>
                          <a:spcPts val="0"/>
                        </a:spcBef>
                        <a:spcAft>
                          <a:spcPts val="0"/>
                        </a:spcAft>
                      </a:pPr>
                      <a:r>
                        <a:rPr lang="en-US" sz="1600" b="1" dirty="0">
                          <a:latin typeface="+mj-lt"/>
                        </a:rPr>
                        <a:t>Paula</a:t>
                      </a:r>
                      <a:endParaRPr lang="en-US" sz="1600" b="1" dirty="0">
                        <a:latin typeface="+mj-lt"/>
                        <a:ea typeface="Calibri"/>
                        <a:cs typeface="Calibri"/>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696200" cy="609600"/>
          </a:xfrm>
        </p:spPr>
        <p:txBody>
          <a:bodyPr/>
          <a:lstStyle/>
          <a:p>
            <a:r>
              <a:rPr lang="en-US" b="1" dirty="0" smtClean="0">
                <a:solidFill>
                  <a:schemeClr val="tx1"/>
                </a:solidFill>
              </a:rPr>
              <a:t>Handouts</a:t>
            </a:r>
            <a:endParaRPr lang="en-US" b="1" dirty="0">
              <a:solidFill>
                <a:schemeClr val="tx1"/>
              </a:solidFill>
            </a:endParaRPr>
          </a:p>
        </p:txBody>
      </p:sp>
      <p:sp>
        <p:nvSpPr>
          <p:cNvPr id="5" name="Content Placeholder 4"/>
          <p:cNvSpPr>
            <a:spLocks noGrp="1"/>
          </p:cNvSpPr>
          <p:nvPr>
            <p:ph idx="1"/>
          </p:nvPr>
        </p:nvSpPr>
        <p:spPr>
          <a:xfrm>
            <a:off x="990600" y="1600200"/>
            <a:ext cx="7696200" cy="4648200"/>
          </a:xfrm>
        </p:spPr>
        <p:txBody>
          <a:bodyPr/>
          <a:lstStyle/>
          <a:p>
            <a:r>
              <a:rPr lang="en-US" sz="3200" dirty="0" smtClean="0">
                <a:solidFill>
                  <a:schemeClr val="tx1"/>
                </a:solidFill>
              </a:rPr>
              <a:t>Bios for presenters</a:t>
            </a:r>
          </a:p>
          <a:p>
            <a:r>
              <a:rPr lang="en-US" sz="3200" dirty="0" smtClean="0">
                <a:solidFill>
                  <a:schemeClr val="tx1"/>
                </a:solidFill>
              </a:rPr>
              <a:t>Logic model (CKD project)</a:t>
            </a:r>
          </a:p>
          <a:p>
            <a:r>
              <a:rPr lang="en-US" sz="3200" dirty="0" smtClean="0">
                <a:solidFill>
                  <a:schemeClr val="tx1"/>
                </a:solidFill>
              </a:rPr>
              <a:t>PF visit form (CKD project)</a:t>
            </a:r>
          </a:p>
          <a:p>
            <a:r>
              <a:rPr lang="en-US" sz="3200" dirty="0" smtClean="0">
                <a:solidFill>
                  <a:schemeClr val="tx1"/>
                </a:solidFill>
              </a:rPr>
              <a:t>Evaluation Checklist </a:t>
            </a:r>
          </a:p>
          <a:p>
            <a:r>
              <a:rPr lang="en-US" sz="3200" dirty="0" smtClean="0">
                <a:solidFill>
                  <a:schemeClr val="tx1"/>
                </a:solidFill>
              </a:rPr>
              <a:t>Resources and References</a:t>
            </a:r>
            <a:endParaRPr lang="en-US" sz="3200" dirty="0">
              <a:solidFill>
                <a:schemeClr val="tx1"/>
              </a:solidFill>
            </a:endParaRPr>
          </a:p>
        </p:txBody>
      </p:sp>
    </p:spTree>
    <p:extLst>
      <p:ext uri="{BB962C8B-B14F-4D97-AF65-F5344CB8AC3E}">
        <p14:creationId xmlns:p14="http://schemas.microsoft.com/office/powerpoint/2010/main" val="3136263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76400"/>
            <a:ext cx="7696200" cy="609600"/>
          </a:xfrm>
        </p:spPr>
        <p:txBody>
          <a:bodyPr/>
          <a:lstStyle/>
          <a:p>
            <a:r>
              <a:rPr lang="en-US" b="1" dirty="0" smtClean="0">
                <a:solidFill>
                  <a:schemeClr val="tx1"/>
                </a:solidFill>
              </a:rPr>
              <a:t>Do you have questions about practice facilitation?</a:t>
            </a:r>
            <a:endParaRPr lang="en-US" b="1" dirty="0">
              <a:solidFill>
                <a:schemeClr val="tx1"/>
              </a:solidFill>
            </a:endParaRPr>
          </a:p>
        </p:txBody>
      </p:sp>
      <p:sp>
        <p:nvSpPr>
          <p:cNvPr id="3" name="Content Placeholder 2"/>
          <p:cNvSpPr>
            <a:spLocks noGrp="1"/>
          </p:cNvSpPr>
          <p:nvPr>
            <p:ph idx="1"/>
          </p:nvPr>
        </p:nvSpPr>
        <p:spPr>
          <a:xfrm>
            <a:off x="990600" y="2895600"/>
            <a:ext cx="7696200" cy="3230563"/>
          </a:xfrm>
        </p:spPr>
        <p:txBody>
          <a:bodyPr/>
          <a:lstStyle/>
          <a:p>
            <a:r>
              <a:rPr lang="en-US" b="1" dirty="0" smtClean="0">
                <a:solidFill>
                  <a:schemeClr val="tx1"/>
                </a:solidFill>
              </a:rPr>
              <a:t>If yes, write them down and pass them up and we will get to them shortly.</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696200" cy="762000"/>
          </a:xfrm>
        </p:spPr>
        <p:txBody>
          <a:bodyPr/>
          <a:lstStyle/>
          <a:p>
            <a:r>
              <a:rPr lang="en-US" dirty="0" smtClean="0"/>
              <a:t>Practice Facilitation Defined</a:t>
            </a:r>
            <a:endParaRPr lang="en-US" dirty="0"/>
          </a:p>
        </p:txBody>
      </p:sp>
      <p:sp>
        <p:nvSpPr>
          <p:cNvPr id="3" name="Content Placeholder 2"/>
          <p:cNvSpPr>
            <a:spLocks noGrp="1"/>
          </p:cNvSpPr>
          <p:nvPr>
            <p:ph idx="1"/>
          </p:nvPr>
        </p:nvSpPr>
        <p:spPr>
          <a:xfrm>
            <a:off x="381000" y="1371600"/>
            <a:ext cx="8229600" cy="5029200"/>
          </a:xfrm>
        </p:spPr>
        <p:txBody>
          <a:bodyPr/>
          <a:lstStyle/>
          <a:p>
            <a:r>
              <a:rPr lang="en-US" sz="2500" dirty="0" smtClean="0"/>
              <a:t>PF is a supportive service provided to a primary care practice by a trained individual using a range of organizational development, project management, QI, and practice improvement approaches and methods to build the internal capacity of a practice to help it engage in improvement activities over time and support it in reaching incremental and transformative improvement goals.*</a:t>
            </a:r>
          </a:p>
          <a:p>
            <a:r>
              <a:rPr lang="en-US" sz="2500" dirty="0" smtClean="0"/>
              <a:t>Performed by:</a:t>
            </a:r>
          </a:p>
          <a:p>
            <a:pPr lvl="1"/>
            <a:r>
              <a:rPr lang="en-US" dirty="0" smtClean="0"/>
              <a:t>Practice Facilitators  (PFs)</a:t>
            </a:r>
          </a:p>
          <a:p>
            <a:pPr lvl="1"/>
            <a:r>
              <a:rPr lang="en-US" dirty="0" smtClean="0"/>
              <a:t>Practice Coaches (PCs)</a:t>
            </a:r>
          </a:p>
          <a:p>
            <a:pPr lvl="1"/>
            <a:r>
              <a:rPr lang="en-US" dirty="0" smtClean="0"/>
              <a:t>Practice Enhancement Assistants (PEAs)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696200" cy="904875"/>
          </a:xfrm>
        </p:spPr>
        <p:txBody>
          <a:bodyPr/>
          <a:lstStyle/>
          <a:p>
            <a:r>
              <a:rPr lang="en-US" dirty="0" smtClean="0">
                <a:solidFill>
                  <a:schemeClr val="tx1"/>
                </a:solidFill>
              </a:rPr>
              <a:t>Project Purpose</a:t>
            </a:r>
            <a:endParaRPr lang="en-US" dirty="0">
              <a:solidFill>
                <a:schemeClr val="tx1"/>
              </a:solidFill>
            </a:endParaRPr>
          </a:p>
        </p:txBody>
      </p:sp>
      <p:sp>
        <p:nvSpPr>
          <p:cNvPr id="5" name="Rectangle 4"/>
          <p:cNvSpPr/>
          <p:nvPr/>
        </p:nvSpPr>
        <p:spPr>
          <a:xfrm>
            <a:off x="533400" y="1981200"/>
            <a:ext cx="8153400" cy="4278094"/>
          </a:xfrm>
          <a:prstGeom prst="rect">
            <a:avLst/>
          </a:prstGeom>
        </p:spPr>
        <p:txBody>
          <a:bodyPr wrap="square">
            <a:spAutoFit/>
          </a:bodyPr>
          <a:lstStyle/>
          <a:p>
            <a:pPr marL="285750" lvl="0" indent="-285750" eaLnBrk="0" hangingPunct="0">
              <a:buFont typeface="Arial" pitchFamily="34" charset="0"/>
              <a:buChar char="•"/>
            </a:pPr>
            <a:r>
              <a:rPr lang="en-US" sz="2400" b="1" dirty="0" smtClean="0">
                <a:solidFill>
                  <a:srgbClr val="FF0000"/>
                </a:solidFill>
              </a:rPr>
              <a:t>Wave I.  </a:t>
            </a:r>
            <a:r>
              <a:rPr lang="en-US" sz="2400" b="1" dirty="0" smtClean="0"/>
              <a:t>Help </a:t>
            </a:r>
            <a:r>
              <a:rPr lang="en-US" sz="2400" b="1" dirty="0"/>
              <a:t>32 practices in 32 separate communities in 4 states implement National Kidney Foundation (NKF) Chronic Kidney Disease (CKD) Guidelines (KDOQI). </a:t>
            </a:r>
            <a:endParaRPr lang="en-US" sz="2400" dirty="0"/>
          </a:p>
          <a:p>
            <a:pPr marL="742950" lvl="1" indent="-285750" eaLnBrk="0" hangingPunct="0">
              <a:buFont typeface="Arial" pitchFamily="34" charset="0"/>
              <a:buChar char="•"/>
            </a:pPr>
            <a:r>
              <a:rPr lang="en-US" sz="2000" b="1" i="1" dirty="0"/>
              <a:t>We used an evidence-based multi-component implementation strategy (performance feedback, academic detailing, </a:t>
            </a:r>
            <a:r>
              <a:rPr lang="en-US" sz="2000" b="1" i="1" dirty="0">
                <a:solidFill>
                  <a:srgbClr val="FF0000"/>
                </a:solidFill>
              </a:rPr>
              <a:t>practice facilitation</a:t>
            </a:r>
            <a:r>
              <a:rPr lang="en-US" sz="2000" b="1" i="1" dirty="0"/>
              <a:t>, and IT support</a:t>
            </a:r>
            <a:r>
              <a:rPr lang="en-US" sz="2000" b="1" i="1" dirty="0" smtClean="0"/>
              <a:t>).</a:t>
            </a:r>
          </a:p>
          <a:p>
            <a:pPr marL="742950" lvl="1" indent="-285750" eaLnBrk="0" hangingPunct="0">
              <a:buFont typeface="Arial" pitchFamily="34" charset="0"/>
              <a:buChar char="•"/>
            </a:pPr>
            <a:endParaRPr lang="en-US" sz="2000" i="1" dirty="0"/>
          </a:p>
          <a:p>
            <a:pPr marL="285750" lvl="0" indent="-285750" eaLnBrk="0" hangingPunct="0">
              <a:buFont typeface="Arial" pitchFamily="34" charset="0"/>
              <a:buChar char="•"/>
            </a:pPr>
            <a:r>
              <a:rPr lang="en-US" sz="2400" b="1" dirty="0" smtClean="0">
                <a:solidFill>
                  <a:srgbClr val="FF0000"/>
                </a:solidFill>
              </a:rPr>
              <a:t>Wave II.  </a:t>
            </a:r>
            <a:r>
              <a:rPr lang="en-US" sz="2400" b="1" dirty="0" smtClean="0"/>
              <a:t>Each </a:t>
            </a:r>
            <a:r>
              <a:rPr lang="en-US" sz="2400" b="1" dirty="0"/>
              <a:t>practice then diffuses new knowledge to two other practices through local learning collaboratives (LLCs) plus less intensive practice facilitation.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4400" y="381000"/>
            <a:ext cx="7696200" cy="609600"/>
          </a:xfrm>
        </p:spPr>
        <p:txBody>
          <a:bodyPr/>
          <a:lstStyle/>
          <a:p>
            <a:pPr eaLnBrk="1" hangingPunct="1"/>
            <a:r>
              <a:rPr lang="en-US" sz="4000" b="1" dirty="0" smtClean="0">
                <a:solidFill>
                  <a:schemeClr val="tx1"/>
                </a:solidFill>
              </a:rPr>
              <a:t>CKD Background Information</a:t>
            </a:r>
          </a:p>
        </p:txBody>
      </p:sp>
      <p:sp>
        <p:nvSpPr>
          <p:cNvPr id="9219" name="Rectangle 3"/>
          <p:cNvSpPr txBox="1">
            <a:spLocks noChangeArrowheads="1"/>
          </p:cNvSpPr>
          <p:nvPr/>
        </p:nvSpPr>
        <p:spPr bwMode="auto">
          <a:xfrm>
            <a:off x="609600" y="1676400"/>
            <a:ext cx="8534400" cy="4906963"/>
          </a:xfrm>
          <a:prstGeom prst="rect">
            <a:avLst/>
          </a:prstGeom>
          <a:noFill/>
          <a:ln w="9525">
            <a:noFill/>
            <a:miter lim="800000"/>
            <a:headEnd/>
            <a:tailEnd/>
          </a:ln>
        </p:spPr>
        <p:txBody>
          <a:bodyPr/>
          <a:lstStyle/>
          <a:p>
            <a:pPr marL="342900" indent="-342900">
              <a:spcBef>
                <a:spcPct val="20000"/>
              </a:spcBef>
              <a:spcAft>
                <a:spcPct val="25000"/>
              </a:spcAft>
              <a:buFontTx/>
              <a:buChar char="•"/>
            </a:pPr>
            <a:r>
              <a:rPr lang="en-US" sz="3000" b="1" dirty="0"/>
              <a:t>Stage 3 CKD occurs in 13% of the population</a:t>
            </a:r>
          </a:p>
          <a:p>
            <a:pPr marL="342900" indent="-342900">
              <a:spcBef>
                <a:spcPct val="20000"/>
              </a:spcBef>
              <a:spcAft>
                <a:spcPct val="25000"/>
              </a:spcAft>
              <a:buFontTx/>
              <a:buChar char="•"/>
            </a:pPr>
            <a:r>
              <a:rPr lang="en-US" sz="3000" b="1" dirty="0"/>
              <a:t>CKD care consumes 19% of Medicare budget</a:t>
            </a:r>
          </a:p>
          <a:p>
            <a:pPr marL="800100" lvl="1" indent="-342900">
              <a:spcBef>
                <a:spcPct val="20000"/>
              </a:spcBef>
              <a:spcAft>
                <a:spcPct val="25000"/>
              </a:spcAft>
              <a:buFontTx/>
              <a:buChar char="•"/>
            </a:pPr>
            <a:r>
              <a:rPr lang="en-US" sz="3000" b="1" dirty="0"/>
              <a:t>$</a:t>
            </a:r>
            <a:r>
              <a:rPr lang="en-US" sz="2800" b="1" dirty="0"/>
              <a:t>57 billion</a:t>
            </a:r>
          </a:p>
          <a:p>
            <a:pPr marL="342900" indent="-342900">
              <a:spcBef>
                <a:spcPct val="20000"/>
              </a:spcBef>
              <a:spcAft>
                <a:spcPct val="25000"/>
              </a:spcAft>
              <a:buFontTx/>
              <a:buChar char="•"/>
            </a:pPr>
            <a:r>
              <a:rPr lang="en-US" sz="3000" b="1" dirty="0"/>
              <a:t>CKD is a major risk factor for heart attack</a:t>
            </a:r>
          </a:p>
          <a:p>
            <a:pPr marL="800100" lvl="1" indent="-342900">
              <a:spcBef>
                <a:spcPct val="20000"/>
              </a:spcBef>
              <a:spcAft>
                <a:spcPct val="25000"/>
              </a:spcAft>
              <a:buFontTx/>
              <a:buChar char="•"/>
            </a:pPr>
            <a:r>
              <a:rPr lang="en-US" sz="2800" b="1" dirty="0"/>
              <a:t>Similar to having a previous heart attack</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381000"/>
            <a:ext cx="7696200" cy="609600"/>
          </a:xfrm>
        </p:spPr>
        <p:txBody>
          <a:bodyPr/>
          <a:lstStyle/>
          <a:p>
            <a:pPr eaLnBrk="1" hangingPunct="1"/>
            <a:r>
              <a:rPr lang="en-US" sz="4000" b="1" dirty="0" smtClean="0">
                <a:solidFill>
                  <a:schemeClr val="tx1"/>
                </a:solidFill>
              </a:rPr>
              <a:t>Kidney function over time</a:t>
            </a:r>
          </a:p>
        </p:txBody>
      </p:sp>
      <p:sp>
        <p:nvSpPr>
          <p:cNvPr id="10243" name="Rectangle 3"/>
          <p:cNvSpPr txBox="1">
            <a:spLocks noChangeArrowheads="1"/>
          </p:cNvSpPr>
          <p:nvPr/>
        </p:nvSpPr>
        <p:spPr bwMode="auto">
          <a:xfrm>
            <a:off x="6400800" y="1447800"/>
            <a:ext cx="2590800" cy="5105400"/>
          </a:xfrm>
          <a:prstGeom prst="rect">
            <a:avLst/>
          </a:prstGeom>
          <a:noFill/>
          <a:ln w="9525">
            <a:noFill/>
            <a:miter lim="800000"/>
            <a:headEnd/>
            <a:tailEnd/>
          </a:ln>
        </p:spPr>
        <p:txBody>
          <a:bodyPr/>
          <a:lstStyle/>
          <a:p>
            <a:pPr>
              <a:defRPr/>
            </a:pPr>
            <a:r>
              <a:rPr lang="en-US" sz="2300" dirty="0"/>
              <a:t>A GFR loss of       &gt; 1L/min/year starting at age 25 can result in need for dialysis within a normal lifespan</a:t>
            </a:r>
          </a:p>
          <a:p>
            <a:pPr>
              <a:defRPr/>
            </a:pPr>
            <a:endParaRPr lang="en-US" sz="800" dirty="0"/>
          </a:p>
          <a:p>
            <a:pPr marL="342900" indent="-342900">
              <a:spcBef>
                <a:spcPct val="20000"/>
              </a:spcBef>
              <a:spcAft>
                <a:spcPct val="25000"/>
              </a:spcAft>
              <a:defRPr/>
            </a:pPr>
            <a:r>
              <a:rPr lang="en-US" sz="2300" dirty="0"/>
              <a:t>Small change in the rate of GFR decline can result in large change in time to dialysis</a:t>
            </a:r>
          </a:p>
        </p:txBody>
      </p:sp>
      <p:pic>
        <p:nvPicPr>
          <p:cNvPr id="10244" name="Picture 3" descr="Unfortunately we are unable to provide accessible alternative text for this. If you require assistance to access this image, please contact help@nature.com or the author"/>
          <p:cNvPicPr>
            <a:picLocks noChangeAspect="1" noChangeArrowheads="1"/>
          </p:cNvPicPr>
          <p:nvPr/>
        </p:nvPicPr>
        <p:blipFill>
          <a:blip r:embed="rId3" cstate="print"/>
          <a:srcRect/>
          <a:stretch>
            <a:fillRect/>
          </a:stretch>
        </p:blipFill>
        <p:spPr bwMode="auto">
          <a:xfrm>
            <a:off x="152400" y="1046163"/>
            <a:ext cx="6248400" cy="4765675"/>
          </a:xfrm>
          <a:prstGeom prst="rect">
            <a:avLst/>
          </a:prstGeom>
          <a:noFill/>
          <a:ln w="9525">
            <a:noFill/>
            <a:miter lim="800000"/>
            <a:headEnd/>
            <a:tailEnd/>
          </a:ln>
        </p:spPr>
      </p:pic>
      <p:sp>
        <p:nvSpPr>
          <p:cNvPr id="10245" name="Rectangle 6"/>
          <p:cNvSpPr>
            <a:spLocks noChangeArrowheads="1"/>
          </p:cNvSpPr>
          <p:nvPr/>
        </p:nvSpPr>
        <p:spPr bwMode="auto">
          <a:xfrm>
            <a:off x="228600" y="6248400"/>
            <a:ext cx="5994400" cy="366713"/>
          </a:xfrm>
          <a:prstGeom prst="rect">
            <a:avLst/>
          </a:prstGeom>
          <a:noFill/>
          <a:ln w="9525">
            <a:noFill/>
            <a:miter lim="800000"/>
            <a:headEnd/>
            <a:tailEnd/>
          </a:ln>
        </p:spPr>
        <p:txBody>
          <a:bodyPr wrap="none" anchor="ctr">
            <a:spAutoFit/>
          </a:bodyPr>
          <a:lstStyle/>
          <a:p>
            <a:pPr algn="ctr"/>
            <a:r>
              <a:rPr lang="en-US" dirty="0"/>
              <a:t>Lee A Hebert et al. </a:t>
            </a:r>
            <a:r>
              <a:rPr lang="en-US" i="1" dirty="0"/>
              <a:t>Kidney International</a:t>
            </a:r>
            <a:r>
              <a:rPr lang="en-US" dirty="0"/>
              <a:t> (2001) </a:t>
            </a:r>
            <a:r>
              <a:rPr lang="en-US" b="1" dirty="0"/>
              <a:t>59</a:t>
            </a:r>
            <a:r>
              <a:rPr lang="en-US" dirty="0"/>
              <a:t>, 1211–1226</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z="4000" b="1" dirty="0" smtClean="0">
                <a:solidFill>
                  <a:schemeClr val="tx1"/>
                </a:solidFill>
              </a:rPr>
              <a:t>Guidelines</a:t>
            </a:r>
          </a:p>
        </p:txBody>
      </p:sp>
      <p:sp>
        <p:nvSpPr>
          <p:cNvPr id="11267" name="Rectangle 3"/>
          <p:cNvSpPr txBox="1">
            <a:spLocks noChangeArrowheads="1"/>
          </p:cNvSpPr>
          <p:nvPr/>
        </p:nvSpPr>
        <p:spPr bwMode="auto">
          <a:xfrm>
            <a:off x="876300" y="1676400"/>
            <a:ext cx="7391400" cy="4906963"/>
          </a:xfrm>
          <a:prstGeom prst="rect">
            <a:avLst/>
          </a:prstGeom>
          <a:noFill/>
          <a:ln w="9525">
            <a:noFill/>
            <a:miter lim="800000"/>
            <a:headEnd/>
            <a:tailEnd/>
          </a:ln>
        </p:spPr>
        <p:txBody>
          <a:bodyPr/>
          <a:lstStyle/>
          <a:p>
            <a:pPr marL="342900" indent="-342900">
              <a:spcBef>
                <a:spcPct val="20000"/>
              </a:spcBef>
              <a:spcAft>
                <a:spcPct val="25000"/>
              </a:spcAft>
              <a:buFontTx/>
              <a:buChar char="•"/>
            </a:pPr>
            <a:r>
              <a:rPr lang="en-US" sz="3400" b="1" dirty="0"/>
              <a:t>Grade A evidence for reducing mortality or progression</a:t>
            </a:r>
          </a:p>
          <a:p>
            <a:pPr marL="800100" lvl="1" indent="-342900">
              <a:lnSpc>
                <a:spcPct val="130000"/>
              </a:lnSpc>
              <a:spcBef>
                <a:spcPct val="20000"/>
              </a:spcBef>
              <a:spcAft>
                <a:spcPct val="25000"/>
              </a:spcAft>
              <a:buFontTx/>
              <a:buChar char="•"/>
            </a:pPr>
            <a:r>
              <a:rPr lang="en-US" sz="3200" b="1" dirty="0"/>
              <a:t>BP&lt; 130</a:t>
            </a:r>
          </a:p>
          <a:p>
            <a:pPr marL="800100" lvl="1" indent="-342900">
              <a:lnSpc>
                <a:spcPct val="130000"/>
              </a:lnSpc>
              <a:spcBef>
                <a:spcPct val="20000"/>
              </a:spcBef>
              <a:spcAft>
                <a:spcPct val="25000"/>
              </a:spcAft>
              <a:buFontTx/>
              <a:buChar char="•"/>
            </a:pPr>
            <a:r>
              <a:rPr lang="en-US" sz="3200" b="1" dirty="0"/>
              <a:t>LDL&lt;100</a:t>
            </a:r>
          </a:p>
          <a:p>
            <a:pPr marL="800100" lvl="1" indent="-342900">
              <a:lnSpc>
                <a:spcPct val="130000"/>
              </a:lnSpc>
              <a:spcBef>
                <a:spcPct val="20000"/>
              </a:spcBef>
              <a:spcAft>
                <a:spcPct val="25000"/>
              </a:spcAft>
              <a:buFontTx/>
              <a:buChar char="•"/>
            </a:pPr>
            <a:r>
              <a:rPr lang="en-US" sz="3200" b="1" dirty="0"/>
              <a:t>HgbA1c &lt;7.0</a:t>
            </a:r>
          </a:p>
          <a:p>
            <a:pPr marL="800100" lvl="1" indent="-342900">
              <a:lnSpc>
                <a:spcPct val="130000"/>
              </a:lnSpc>
              <a:spcBef>
                <a:spcPct val="20000"/>
              </a:spcBef>
              <a:spcAft>
                <a:spcPct val="25000"/>
              </a:spcAft>
              <a:buFontTx/>
              <a:buChar char="•"/>
            </a:pPr>
            <a:r>
              <a:rPr lang="en-US" sz="3200" b="1" dirty="0"/>
              <a:t>Use of ACE inhibitors or ARB</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4000" b="1" dirty="0" smtClean="0">
                <a:solidFill>
                  <a:schemeClr val="tx1"/>
                </a:solidFill>
              </a:rPr>
              <a:t>Guidelines</a:t>
            </a:r>
          </a:p>
        </p:txBody>
      </p:sp>
      <p:sp>
        <p:nvSpPr>
          <p:cNvPr id="12291" name="Rectangle 3"/>
          <p:cNvSpPr txBox="1">
            <a:spLocks noChangeArrowheads="1"/>
          </p:cNvSpPr>
          <p:nvPr/>
        </p:nvSpPr>
        <p:spPr bwMode="auto">
          <a:xfrm>
            <a:off x="762000" y="1600200"/>
            <a:ext cx="8001000" cy="4906963"/>
          </a:xfrm>
          <a:prstGeom prst="rect">
            <a:avLst/>
          </a:prstGeom>
          <a:noFill/>
          <a:ln w="9525">
            <a:noFill/>
            <a:miter lim="800000"/>
            <a:headEnd/>
            <a:tailEnd/>
          </a:ln>
        </p:spPr>
        <p:txBody>
          <a:bodyPr/>
          <a:lstStyle/>
          <a:p>
            <a:pPr marL="342900" indent="-342900">
              <a:spcBef>
                <a:spcPct val="20000"/>
              </a:spcBef>
              <a:spcAft>
                <a:spcPct val="25000"/>
              </a:spcAft>
              <a:buFontTx/>
              <a:buChar char="•"/>
            </a:pPr>
            <a:r>
              <a:rPr lang="en-US" sz="3400" b="1" dirty="0"/>
              <a:t>Grade A evidence for reducing mortality or progression</a:t>
            </a:r>
          </a:p>
          <a:p>
            <a:pPr marL="800100" lvl="1" indent="-342900">
              <a:lnSpc>
                <a:spcPct val="130000"/>
              </a:lnSpc>
              <a:spcBef>
                <a:spcPct val="20000"/>
              </a:spcBef>
              <a:spcAft>
                <a:spcPct val="25000"/>
              </a:spcAft>
              <a:buFontTx/>
              <a:buChar char="•"/>
            </a:pPr>
            <a:r>
              <a:rPr lang="en-US" sz="3200" b="1" dirty="0"/>
              <a:t>Avoid NSAIDS</a:t>
            </a:r>
          </a:p>
          <a:p>
            <a:pPr marL="800100" lvl="1" indent="-342900">
              <a:lnSpc>
                <a:spcPct val="130000"/>
              </a:lnSpc>
              <a:spcBef>
                <a:spcPct val="20000"/>
              </a:spcBef>
              <a:spcAft>
                <a:spcPct val="25000"/>
              </a:spcAft>
              <a:buFontTx/>
              <a:buChar char="•"/>
            </a:pPr>
            <a:r>
              <a:rPr lang="en-US" sz="3200" b="1" dirty="0"/>
              <a:t>Smoking cessation</a:t>
            </a:r>
          </a:p>
          <a:p>
            <a:pPr marL="800100" lvl="1" indent="-342900">
              <a:lnSpc>
                <a:spcPct val="130000"/>
              </a:lnSpc>
              <a:spcBef>
                <a:spcPct val="20000"/>
              </a:spcBef>
              <a:spcAft>
                <a:spcPct val="25000"/>
              </a:spcAft>
              <a:buFontTx/>
              <a:buChar char="•"/>
            </a:pPr>
            <a:r>
              <a:rPr lang="en-US" sz="3200" b="1" dirty="0"/>
              <a:t>Referral to Nephrology for GFR &lt;30</a:t>
            </a:r>
          </a:p>
          <a:p>
            <a:pPr marL="800100" lvl="1" indent="-342900">
              <a:lnSpc>
                <a:spcPct val="130000"/>
              </a:lnSpc>
              <a:spcBef>
                <a:spcPct val="20000"/>
              </a:spcBef>
              <a:spcAft>
                <a:spcPct val="25000"/>
              </a:spcAft>
              <a:buFontTx/>
              <a:buChar char="•"/>
            </a:pPr>
            <a:r>
              <a:rPr lang="en-US" sz="3200" b="1" dirty="0"/>
              <a:t>Avoid PICC lines for GFR &lt;45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b="1" dirty="0" smtClean="0">
                <a:solidFill>
                  <a:schemeClr val="tx1"/>
                </a:solidFill>
              </a:rPr>
              <a:t>Medication Issues</a:t>
            </a:r>
          </a:p>
        </p:txBody>
      </p:sp>
      <p:sp>
        <p:nvSpPr>
          <p:cNvPr id="13315" name="Rectangle 3"/>
          <p:cNvSpPr txBox="1">
            <a:spLocks noChangeArrowheads="1"/>
          </p:cNvSpPr>
          <p:nvPr/>
        </p:nvSpPr>
        <p:spPr bwMode="auto">
          <a:xfrm>
            <a:off x="762000" y="1676400"/>
            <a:ext cx="7620000" cy="4830763"/>
          </a:xfrm>
          <a:prstGeom prst="rect">
            <a:avLst/>
          </a:prstGeom>
          <a:noFill/>
          <a:ln w="9525">
            <a:noFill/>
            <a:miter lim="800000"/>
            <a:headEnd/>
            <a:tailEnd/>
          </a:ln>
        </p:spPr>
        <p:txBody>
          <a:bodyPr/>
          <a:lstStyle/>
          <a:p>
            <a:pPr marL="342900" indent="-342900">
              <a:spcAft>
                <a:spcPts val="300"/>
              </a:spcAft>
              <a:buFontTx/>
              <a:buChar char="•"/>
            </a:pPr>
            <a:r>
              <a:rPr lang="en-US" sz="3400" b="1" dirty="0"/>
              <a:t>ACE/ARBS definitely help</a:t>
            </a:r>
          </a:p>
          <a:p>
            <a:pPr marL="342900" indent="-342900">
              <a:spcAft>
                <a:spcPts val="300"/>
              </a:spcAft>
              <a:buFontTx/>
              <a:buChar char="•"/>
            </a:pPr>
            <a:r>
              <a:rPr lang="en-US" sz="3400" b="1" dirty="0"/>
              <a:t>Low dose ASA still recommended by ADA and NKF</a:t>
            </a:r>
          </a:p>
          <a:p>
            <a:pPr marL="342900" lvl="1" indent="-342900">
              <a:spcAft>
                <a:spcPts val="300"/>
              </a:spcAft>
              <a:buFontTx/>
              <a:buChar char="•"/>
            </a:pPr>
            <a:r>
              <a:rPr lang="en-US" sz="3400" b="1" dirty="0"/>
              <a:t>FDA recommends discontinuing Bisphosphonates if eGFR is &lt;30</a:t>
            </a:r>
          </a:p>
          <a:p>
            <a:pPr marL="342900" lvl="1" indent="-342900">
              <a:spcAft>
                <a:spcPts val="300"/>
              </a:spcAft>
              <a:buFontTx/>
              <a:buChar char="•"/>
            </a:pPr>
            <a:r>
              <a:rPr lang="en-US" sz="3400" b="1" dirty="0" smtClean="0"/>
              <a:t>Unclear </a:t>
            </a:r>
            <a:r>
              <a:rPr lang="en-US" sz="3400" b="1" dirty="0"/>
              <a:t>what to do with Metformin</a:t>
            </a:r>
          </a:p>
          <a:p>
            <a:pPr marL="342900" indent="-342900">
              <a:buFontTx/>
              <a:buChar char="•"/>
            </a:pPr>
            <a:endParaRPr lang="en-US" sz="3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199"/>
            <a:ext cx="7696200" cy="609601"/>
          </a:xfrm>
        </p:spPr>
        <p:txBody>
          <a:bodyPr/>
          <a:lstStyle/>
          <a:p>
            <a:r>
              <a:rPr lang="en-US" dirty="0" smtClean="0">
                <a:solidFill>
                  <a:schemeClr val="tx1"/>
                </a:solidFill>
              </a:rPr>
              <a:t>Study Timeline</a:t>
            </a:r>
            <a:endParaRPr lang="en-US" dirty="0">
              <a:solidFill>
                <a:schemeClr val="tx1"/>
              </a:solidFill>
            </a:endParaRPr>
          </a:p>
        </p:txBody>
      </p:sp>
      <p:sp>
        <p:nvSpPr>
          <p:cNvPr id="3" name="Text Placeholder 2"/>
          <p:cNvSpPr>
            <a:spLocks noGrp="1"/>
          </p:cNvSpPr>
          <p:nvPr>
            <p:ph type="body" idx="1"/>
          </p:nvPr>
        </p:nvSpPr>
        <p:spPr>
          <a:xfrm>
            <a:off x="722313" y="1524000"/>
            <a:ext cx="7772400" cy="5105400"/>
          </a:xfrm>
        </p:spPr>
        <p:txBody>
          <a:bodyPr/>
          <a:lstStyle/>
          <a:p>
            <a:endParaRPr lang="en-US" dirty="0"/>
          </a:p>
        </p:txBody>
      </p:sp>
      <p:graphicFrame>
        <p:nvGraphicFramePr>
          <p:cNvPr id="5" name="Table 4"/>
          <p:cNvGraphicFramePr>
            <a:graphicFrameLocks noGrp="1"/>
          </p:cNvGraphicFramePr>
          <p:nvPr/>
        </p:nvGraphicFramePr>
        <p:xfrm>
          <a:off x="685800" y="1407160"/>
          <a:ext cx="8001000" cy="5222240"/>
        </p:xfrm>
        <a:graphic>
          <a:graphicData uri="http://schemas.openxmlformats.org/drawingml/2006/table">
            <a:tbl>
              <a:tblPr firstRow="1" bandRow="1">
                <a:tableStyleId>{21E4AEA4-8DFA-4A89-87EB-49C32662AFE0}</a:tableStyleId>
              </a:tblPr>
              <a:tblGrid>
                <a:gridCol w="1600200"/>
                <a:gridCol w="1600200"/>
                <a:gridCol w="1600200"/>
                <a:gridCol w="1600200"/>
                <a:gridCol w="1600200"/>
              </a:tblGrid>
              <a:tr h="420533">
                <a:tc>
                  <a:txBody>
                    <a:bodyPr/>
                    <a:lstStyle/>
                    <a:p>
                      <a:pPr marL="0" marR="0" algn="ctr">
                        <a:spcBef>
                          <a:spcPts val="0"/>
                        </a:spcBef>
                        <a:spcAft>
                          <a:spcPts val="0"/>
                        </a:spcAft>
                      </a:pPr>
                      <a:r>
                        <a:rPr lang="en-US" sz="1600" dirty="0"/>
                        <a:t>2010-2011</a:t>
                      </a:r>
                      <a:endParaRPr lang="en-US" sz="1200"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dirty="0"/>
                        <a:t>2011</a:t>
                      </a:r>
                      <a:endParaRPr lang="en-US" sz="1200"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dirty="0"/>
                        <a:t>2012</a:t>
                      </a:r>
                      <a:endParaRPr lang="en-US" sz="1200"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dirty="0"/>
                        <a:t>2012-2013</a:t>
                      </a:r>
                      <a:endParaRPr lang="en-US" sz="1200"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dirty="0"/>
                        <a:t>2013</a:t>
                      </a:r>
                      <a:endParaRPr lang="en-US" sz="1200" dirty="0">
                        <a:latin typeface="Arial"/>
                        <a:ea typeface="Calibri"/>
                        <a:cs typeface="Times New Roman"/>
                      </a:endParaRPr>
                    </a:p>
                  </a:txBody>
                  <a:tcPr marL="68580" marR="68580" marT="0" marB="0"/>
                </a:tc>
              </a:tr>
              <a:tr h="1396442">
                <a:tc>
                  <a:txBody>
                    <a:bodyPr/>
                    <a:lstStyle/>
                    <a:p>
                      <a:pPr marL="0" marR="0" algn="ctr">
                        <a:spcBef>
                          <a:spcPts val="0"/>
                        </a:spcBef>
                        <a:spcAft>
                          <a:spcPts val="0"/>
                        </a:spcAft>
                      </a:pPr>
                      <a:r>
                        <a:rPr lang="en-US" sz="2200" b="1" dirty="0"/>
                        <a:t>October - March</a:t>
                      </a:r>
                      <a:endParaRPr lang="en-US" sz="1200" b="1" dirty="0">
                        <a:latin typeface="Arial"/>
                        <a:ea typeface="Calibri"/>
                        <a:cs typeface="Times New Roman"/>
                      </a:endParaRPr>
                    </a:p>
                  </a:txBody>
                  <a:tcPr marL="68580" marR="68580" marT="0" marB="0" anchor="ctr"/>
                </a:tc>
                <a:tc>
                  <a:txBody>
                    <a:bodyPr/>
                    <a:lstStyle/>
                    <a:p>
                      <a:pPr marL="0" marR="0" algn="ctr">
                        <a:spcBef>
                          <a:spcPts val="0"/>
                        </a:spcBef>
                        <a:spcAft>
                          <a:spcPts val="0"/>
                        </a:spcAft>
                      </a:pPr>
                      <a:r>
                        <a:rPr lang="en-US" sz="2200" b="1" dirty="0"/>
                        <a:t>April - December</a:t>
                      </a:r>
                      <a:endParaRPr lang="en-US" sz="1200" b="1" dirty="0">
                        <a:latin typeface="Arial"/>
                        <a:ea typeface="Calibri"/>
                        <a:cs typeface="Times New Roman"/>
                      </a:endParaRPr>
                    </a:p>
                  </a:txBody>
                  <a:tcPr marL="68580" marR="68580" marT="0" marB="0" anchor="ctr"/>
                </a:tc>
                <a:tc>
                  <a:txBody>
                    <a:bodyPr/>
                    <a:lstStyle/>
                    <a:p>
                      <a:pPr marL="0" marR="0" algn="ctr">
                        <a:spcBef>
                          <a:spcPts val="0"/>
                        </a:spcBef>
                        <a:spcAft>
                          <a:spcPts val="0"/>
                        </a:spcAft>
                      </a:pPr>
                      <a:r>
                        <a:rPr lang="en-US" sz="2200" b="1" dirty="0"/>
                        <a:t>January – June</a:t>
                      </a:r>
                      <a:endParaRPr lang="en-US" sz="1200" b="1" dirty="0">
                        <a:latin typeface="Arial"/>
                        <a:ea typeface="Calibri"/>
                        <a:cs typeface="Times New Roman"/>
                      </a:endParaRPr>
                    </a:p>
                  </a:txBody>
                  <a:tcPr marL="68580" marR="68580" marT="0" marB="0" anchor="ctr"/>
                </a:tc>
                <a:tc>
                  <a:txBody>
                    <a:bodyPr/>
                    <a:lstStyle/>
                    <a:p>
                      <a:pPr marL="0" marR="0" algn="ctr">
                        <a:spcBef>
                          <a:spcPts val="0"/>
                        </a:spcBef>
                        <a:spcAft>
                          <a:spcPts val="0"/>
                        </a:spcAft>
                      </a:pPr>
                      <a:r>
                        <a:rPr lang="en-US" sz="2200" b="1" dirty="0"/>
                        <a:t>March - March</a:t>
                      </a:r>
                      <a:endParaRPr lang="en-US" sz="1200" b="1" dirty="0">
                        <a:latin typeface="Arial"/>
                        <a:ea typeface="Calibri"/>
                        <a:cs typeface="Times New Roman"/>
                      </a:endParaRPr>
                    </a:p>
                  </a:txBody>
                  <a:tcPr marL="68580" marR="68580" marT="0" marB="0" anchor="ctr"/>
                </a:tc>
                <a:tc>
                  <a:txBody>
                    <a:bodyPr/>
                    <a:lstStyle/>
                    <a:p>
                      <a:pPr marL="0" marR="0" algn="ctr">
                        <a:spcBef>
                          <a:spcPts val="0"/>
                        </a:spcBef>
                        <a:spcAft>
                          <a:spcPts val="0"/>
                        </a:spcAft>
                      </a:pPr>
                      <a:r>
                        <a:rPr lang="en-US" sz="2200" b="1" dirty="0"/>
                        <a:t>April - September</a:t>
                      </a:r>
                      <a:endParaRPr lang="en-US" sz="1200" b="1" dirty="0">
                        <a:latin typeface="Arial"/>
                        <a:ea typeface="Calibri"/>
                        <a:cs typeface="Times New Roman"/>
                      </a:endParaRPr>
                    </a:p>
                  </a:txBody>
                  <a:tcPr marL="68580" marR="68580" marT="0" marB="0" anchor="ctr"/>
                </a:tc>
              </a:tr>
              <a:tr h="1327335">
                <a:tc>
                  <a:txBody>
                    <a:bodyPr/>
                    <a:lstStyle/>
                    <a:p>
                      <a:pPr marL="0" marR="0" algn="ctr">
                        <a:spcBef>
                          <a:spcPts val="0"/>
                        </a:spcBef>
                        <a:spcAft>
                          <a:spcPts val="0"/>
                        </a:spcAft>
                      </a:pPr>
                      <a:r>
                        <a:rPr lang="en-US" sz="1600" b="1" dirty="0"/>
                        <a:t>Study Preparation</a:t>
                      </a:r>
                      <a:endParaRPr lang="en-US" sz="1200" b="1" dirty="0"/>
                    </a:p>
                    <a:p>
                      <a:pPr marL="0" marR="0" algn="ctr">
                        <a:spcBef>
                          <a:spcPts val="0"/>
                        </a:spcBef>
                        <a:spcAft>
                          <a:spcPts val="0"/>
                        </a:spcAft>
                      </a:pPr>
                      <a:r>
                        <a:rPr lang="en-US" sz="1600" b="1" dirty="0"/>
                        <a:t>Initial Data Collection</a:t>
                      </a:r>
                      <a:endParaRPr lang="en-US" sz="1200" b="1"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b="1" dirty="0"/>
                        <a:t>Wave I Intervention</a:t>
                      </a:r>
                      <a:r>
                        <a:rPr lang="en-US" sz="1600" b="1" dirty="0" smtClean="0"/>
                        <a:t>/ Post </a:t>
                      </a:r>
                      <a:r>
                        <a:rPr lang="en-US" sz="1600" b="1" dirty="0"/>
                        <a:t>Data Collection</a:t>
                      </a:r>
                      <a:endParaRPr lang="en-US" sz="1200" b="1"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b="1" dirty="0"/>
                        <a:t>Wave II Recruitment and Pre Data Collection</a:t>
                      </a:r>
                      <a:endParaRPr lang="en-US" sz="1200" b="1"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b="1" dirty="0"/>
                        <a:t>Wave II Intervention / Post Data Collection</a:t>
                      </a:r>
                      <a:endParaRPr lang="en-US" sz="1200" b="1" dirty="0">
                        <a:latin typeface="Arial"/>
                        <a:ea typeface="Calibri"/>
                        <a:cs typeface="Times New Roman"/>
                      </a:endParaRPr>
                    </a:p>
                  </a:txBody>
                  <a:tcPr marL="68580" marR="68580" marT="0" marB="0"/>
                </a:tc>
                <a:tc>
                  <a:txBody>
                    <a:bodyPr/>
                    <a:lstStyle/>
                    <a:p>
                      <a:pPr marL="0" marR="0" algn="ctr">
                        <a:spcBef>
                          <a:spcPts val="0"/>
                        </a:spcBef>
                        <a:spcAft>
                          <a:spcPts val="0"/>
                        </a:spcAft>
                      </a:pPr>
                      <a:r>
                        <a:rPr lang="en-US" sz="1600" b="1" dirty="0"/>
                        <a:t>Data Analysis and Report Writing</a:t>
                      </a:r>
                      <a:endParaRPr lang="en-US" sz="1200" b="1" dirty="0">
                        <a:latin typeface="Arial"/>
                        <a:ea typeface="Calibri"/>
                        <a:cs typeface="Times New Roman"/>
                      </a:endParaRPr>
                    </a:p>
                  </a:txBody>
                  <a:tcPr marL="68580" marR="68580" marT="0" marB="0"/>
                </a:tc>
              </a:tr>
              <a:tr h="2077930">
                <a:tc>
                  <a:txBody>
                    <a:bodyPr/>
                    <a:lstStyle/>
                    <a:p>
                      <a:pPr marL="228600" marR="0">
                        <a:spcBef>
                          <a:spcPts val="0"/>
                        </a:spcBef>
                        <a:spcAft>
                          <a:spcPts val="0"/>
                        </a:spcAft>
                      </a:pPr>
                      <a:r>
                        <a:rPr lang="en-US" sz="1400" b="1" dirty="0"/>
                        <a:t>4 PBRNs</a:t>
                      </a:r>
                      <a:endParaRPr lang="en-US" sz="1200" b="1" dirty="0"/>
                    </a:p>
                    <a:p>
                      <a:pPr marL="342900" marR="0" lvl="0" indent="-342900">
                        <a:spcBef>
                          <a:spcPts val="0"/>
                        </a:spcBef>
                        <a:spcAft>
                          <a:spcPts val="0"/>
                        </a:spcAft>
                        <a:buFont typeface="Symbol"/>
                        <a:buChar char=""/>
                      </a:pPr>
                      <a:r>
                        <a:rPr lang="en-US" sz="1400" b="1" dirty="0"/>
                        <a:t>LANet</a:t>
                      </a:r>
                      <a:endParaRPr lang="en-US" sz="1200" b="1" dirty="0"/>
                    </a:p>
                    <a:p>
                      <a:pPr marL="342900" marR="0" lvl="0" indent="-342900">
                        <a:spcBef>
                          <a:spcPts val="0"/>
                        </a:spcBef>
                        <a:spcAft>
                          <a:spcPts val="0"/>
                        </a:spcAft>
                        <a:buFont typeface="Symbol"/>
                        <a:buChar char=""/>
                      </a:pPr>
                      <a:r>
                        <a:rPr lang="en-US" sz="1400" b="1" dirty="0"/>
                        <a:t>MAFPRN</a:t>
                      </a:r>
                      <a:endParaRPr lang="en-US" sz="1200" b="1" dirty="0"/>
                    </a:p>
                    <a:p>
                      <a:pPr marL="342900" marR="0" lvl="0" indent="-342900">
                        <a:spcBef>
                          <a:spcPts val="0"/>
                        </a:spcBef>
                        <a:spcAft>
                          <a:spcPts val="0"/>
                        </a:spcAft>
                        <a:buFont typeface="Symbol"/>
                        <a:buChar char=""/>
                      </a:pPr>
                      <a:r>
                        <a:rPr lang="en-US" sz="1400" b="1" dirty="0"/>
                        <a:t>OKPRN</a:t>
                      </a:r>
                      <a:endParaRPr lang="en-US" sz="1200" b="1" dirty="0"/>
                    </a:p>
                    <a:p>
                      <a:pPr marL="342900" marR="0" lvl="0" indent="-342900">
                        <a:spcBef>
                          <a:spcPts val="0"/>
                        </a:spcBef>
                        <a:spcAft>
                          <a:spcPts val="0"/>
                        </a:spcAft>
                        <a:buFont typeface="Symbol"/>
                        <a:buChar char=""/>
                      </a:pPr>
                      <a:r>
                        <a:rPr lang="en-US" sz="1400" b="1" dirty="0"/>
                        <a:t>WREN</a:t>
                      </a:r>
                      <a:endParaRPr lang="en-US" sz="1200" b="1" dirty="0"/>
                    </a:p>
                    <a:p>
                      <a:pPr marL="228600" marR="0">
                        <a:spcBef>
                          <a:spcPts val="0"/>
                        </a:spcBef>
                        <a:spcAft>
                          <a:spcPts val="0"/>
                        </a:spcAft>
                      </a:pPr>
                      <a:r>
                        <a:rPr lang="en-US" sz="1400" b="1" dirty="0"/>
                        <a:t>8 Practices each  = 32 Total</a:t>
                      </a:r>
                      <a:endParaRPr lang="en-US" sz="1200" b="1" dirty="0">
                        <a:latin typeface="Arial"/>
                        <a:ea typeface="Calibri"/>
                        <a:cs typeface="Times New Roman"/>
                      </a:endParaRPr>
                    </a:p>
                  </a:txBody>
                  <a:tcPr marL="68580" marR="68580" marT="0" marB="0"/>
                </a:tc>
                <a:tc>
                  <a:txBody>
                    <a:bodyPr/>
                    <a:lstStyle/>
                    <a:p>
                      <a:pPr marL="342900" marR="0" lvl="0" indent="-342900">
                        <a:spcBef>
                          <a:spcPts val="0"/>
                        </a:spcBef>
                        <a:spcAft>
                          <a:spcPts val="0"/>
                        </a:spcAft>
                        <a:buFont typeface="Symbol"/>
                        <a:buChar char=""/>
                      </a:pPr>
                      <a:r>
                        <a:rPr lang="en-US" sz="1400" b="1" dirty="0"/>
                        <a:t>Academic Detailing</a:t>
                      </a:r>
                      <a:endParaRPr lang="en-US" sz="1200" b="1" dirty="0"/>
                    </a:p>
                    <a:p>
                      <a:pPr marL="342900" marR="0" lvl="0" indent="-342900">
                        <a:spcBef>
                          <a:spcPts val="0"/>
                        </a:spcBef>
                        <a:spcAft>
                          <a:spcPts val="0"/>
                        </a:spcAft>
                        <a:buFont typeface="Symbol"/>
                        <a:buChar char=""/>
                      </a:pPr>
                      <a:r>
                        <a:rPr lang="en-US" sz="1400" b="1" dirty="0"/>
                        <a:t>Performance Feedback</a:t>
                      </a:r>
                      <a:endParaRPr lang="en-US" sz="1200" b="1" dirty="0"/>
                    </a:p>
                    <a:p>
                      <a:pPr marL="342900" marR="0" lvl="0" indent="-342900">
                        <a:spcBef>
                          <a:spcPts val="0"/>
                        </a:spcBef>
                        <a:spcAft>
                          <a:spcPts val="0"/>
                        </a:spcAft>
                        <a:buFont typeface="Symbol"/>
                        <a:buChar char=""/>
                      </a:pPr>
                      <a:r>
                        <a:rPr lang="en-US" sz="1400" b="1" dirty="0"/>
                        <a:t>Practice Facilitation</a:t>
                      </a:r>
                      <a:endParaRPr lang="en-US" sz="1200" b="1" dirty="0"/>
                    </a:p>
                    <a:p>
                      <a:pPr marL="342900" marR="0" lvl="0" indent="-342900">
                        <a:spcBef>
                          <a:spcPts val="0"/>
                        </a:spcBef>
                        <a:spcAft>
                          <a:spcPts val="0"/>
                        </a:spcAft>
                        <a:buFont typeface="Symbol"/>
                        <a:buChar char=""/>
                      </a:pPr>
                      <a:r>
                        <a:rPr lang="en-US" sz="1400" b="1" dirty="0"/>
                        <a:t>IT Support</a:t>
                      </a:r>
                      <a:endParaRPr lang="en-US" sz="1200" b="1" dirty="0">
                        <a:latin typeface="Arial"/>
                        <a:ea typeface="Calibri"/>
                        <a:cs typeface="Times New Roman"/>
                      </a:endParaRPr>
                    </a:p>
                  </a:txBody>
                  <a:tcPr marL="68580" marR="68580" marT="0" marB="0"/>
                </a:tc>
                <a:tc>
                  <a:txBody>
                    <a:bodyPr/>
                    <a:lstStyle/>
                    <a:p>
                      <a:pPr marL="228600" marR="0">
                        <a:spcBef>
                          <a:spcPts val="0"/>
                        </a:spcBef>
                        <a:spcAft>
                          <a:spcPts val="0"/>
                        </a:spcAft>
                      </a:pPr>
                      <a:r>
                        <a:rPr lang="en-US" sz="1400" b="1" dirty="0"/>
                        <a:t>Each practice recruits 2 more for Local Learning Collaborative (LLC) = 96 Total</a:t>
                      </a:r>
                      <a:endParaRPr lang="en-US" sz="1200" b="1" dirty="0">
                        <a:latin typeface="Arial"/>
                        <a:ea typeface="Calibri"/>
                        <a:cs typeface="Times New Roman"/>
                      </a:endParaRPr>
                    </a:p>
                  </a:txBody>
                  <a:tcPr marL="68580" marR="68580" marT="0" marB="0"/>
                </a:tc>
                <a:tc>
                  <a:txBody>
                    <a:bodyPr/>
                    <a:lstStyle/>
                    <a:p>
                      <a:pPr marL="342900" marR="0" lvl="0" indent="-342900">
                        <a:spcBef>
                          <a:spcPts val="0"/>
                        </a:spcBef>
                        <a:spcAft>
                          <a:spcPts val="0"/>
                        </a:spcAft>
                        <a:buFont typeface="Symbol"/>
                        <a:buChar char=""/>
                      </a:pPr>
                      <a:r>
                        <a:rPr lang="en-US" sz="1400" b="1" dirty="0"/>
                        <a:t>Academic Detailing</a:t>
                      </a:r>
                      <a:endParaRPr lang="en-US" sz="1200" b="1" dirty="0"/>
                    </a:p>
                    <a:p>
                      <a:pPr marL="342900" marR="0" lvl="0" indent="-342900">
                        <a:spcBef>
                          <a:spcPts val="0"/>
                        </a:spcBef>
                        <a:spcAft>
                          <a:spcPts val="0"/>
                        </a:spcAft>
                        <a:buFont typeface="Symbol"/>
                        <a:buChar char=""/>
                      </a:pPr>
                      <a:r>
                        <a:rPr lang="en-US" sz="1400" b="1" dirty="0"/>
                        <a:t>Performance Feedback</a:t>
                      </a:r>
                      <a:endParaRPr lang="en-US" sz="1200" b="1" dirty="0"/>
                    </a:p>
                    <a:p>
                      <a:pPr marL="342900" marR="0" lvl="0" indent="-342900">
                        <a:spcBef>
                          <a:spcPts val="0"/>
                        </a:spcBef>
                        <a:spcAft>
                          <a:spcPts val="0"/>
                        </a:spcAft>
                        <a:buFont typeface="Symbol"/>
                        <a:buChar char=""/>
                      </a:pPr>
                      <a:r>
                        <a:rPr lang="en-US" sz="1400" b="1" dirty="0"/>
                        <a:t>Practice Facilitation</a:t>
                      </a:r>
                      <a:endParaRPr lang="en-US" sz="1200" b="1" dirty="0"/>
                    </a:p>
                    <a:p>
                      <a:pPr marL="342900" marR="0" lvl="0" indent="-342900">
                        <a:spcBef>
                          <a:spcPts val="0"/>
                        </a:spcBef>
                        <a:spcAft>
                          <a:spcPts val="0"/>
                        </a:spcAft>
                        <a:buFont typeface="Symbol"/>
                        <a:buChar char=""/>
                      </a:pPr>
                      <a:r>
                        <a:rPr lang="en-US" sz="1400" b="1" dirty="0"/>
                        <a:t>IT Support</a:t>
                      </a:r>
                      <a:endParaRPr lang="en-US" sz="1200" b="1" dirty="0"/>
                    </a:p>
                    <a:p>
                      <a:pPr marL="342900" marR="0" lvl="0" indent="-342900">
                        <a:spcBef>
                          <a:spcPts val="0"/>
                        </a:spcBef>
                        <a:spcAft>
                          <a:spcPts val="0"/>
                        </a:spcAft>
                        <a:buFont typeface="Symbol"/>
                        <a:buChar char=""/>
                      </a:pPr>
                      <a:r>
                        <a:rPr lang="en-US" sz="1400" b="1" dirty="0"/>
                        <a:t>LLCs</a:t>
                      </a:r>
                      <a:endParaRPr lang="en-US" sz="1200" b="1" dirty="0">
                        <a:latin typeface="Arial"/>
                        <a:ea typeface="Calibri"/>
                        <a:cs typeface="Times New Roman"/>
                      </a:endParaRPr>
                    </a:p>
                  </a:txBody>
                  <a:tcPr marL="68580" marR="68580" marT="0" marB="0"/>
                </a:tc>
                <a:tc>
                  <a:txBody>
                    <a:bodyPr/>
                    <a:lstStyle/>
                    <a:p>
                      <a:pPr marL="0" marR="0">
                        <a:spcBef>
                          <a:spcPts val="0"/>
                        </a:spcBef>
                        <a:spcAft>
                          <a:spcPts val="0"/>
                        </a:spcAft>
                      </a:pPr>
                      <a:endParaRPr lang="en-US" sz="1200" b="1" dirty="0">
                        <a:latin typeface="Arial"/>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609600"/>
          </a:xfrm>
        </p:spPr>
        <p:txBody>
          <a:bodyPr/>
          <a:lstStyle/>
          <a:p>
            <a:r>
              <a:rPr lang="en-US" b="1" dirty="0" smtClean="0">
                <a:solidFill>
                  <a:schemeClr val="tx1"/>
                </a:solidFill>
              </a:rPr>
              <a:t>Evaluating PF Quality and Outcomes</a:t>
            </a:r>
            <a:endParaRPr lang="en-US" b="1" dirty="0">
              <a:solidFill>
                <a:schemeClr val="tx1"/>
              </a:solidFill>
            </a:endParaRPr>
          </a:p>
        </p:txBody>
      </p:sp>
      <p:sp>
        <p:nvSpPr>
          <p:cNvPr id="5" name="Content Placeholder 4"/>
          <p:cNvSpPr>
            <a:spLocks noGrp="1"/>
          </p:cNvSpPr>
          <p:nvPr>
            <p:ph idx="1"/>
          </p:nvPr>
        </p:nvSpPr>
        <p:spPr>
          <a:xfrm>
            <a:off x="990600" y="1600200"/>
            <a:ext cx="7696200" cy="4648200"/>
          </a:xfrm>
        </p:spPr>
        <p:txBody>
          <a:bodyPr/>
          <a:lstStyle/>
          <a:p>
            <a:pPr marL="0" indent="0">
              <a:buNone/>
            </a:pPr>
            <a:r>
              <a:rPr lang="en-US" b="1" dirty="0">
                <a:solidFill>
                  <a:schemeClr val="tx1"/>
                </a:solidFill>
              </a:rPr>
              <a:t>Westat is the Data Management and Analysis </a:t>
            </a:r>
            <a:r>
              <a:rPr lang="en-US" b="1" dirty="0" smtClean="0">
                <a:solidFill>
                  <a:schemeClr val="tx1"/>
                </a:solidFill>
              </a:rPr>
              <a:t>Center for the CKD Project</a:t>
            </a:r>
          </a:p>
          <a:p>
            <a:pPr marL="0" indent="0">
              <a:buNone/>
            </a:pPr>
            <a:endParaRPr lang="en-US" dirty="0">
              <a:solidFill>
                <a:schemeClr val="tx1"/>
              </a:solidFill>
            </a:endParaRPr>
          </a:p>
          <a:p>
            <a:pPr marL="0" indent="0">
              <a:buNone/>
            </a:pPr>
            <a:r>
              <a:rPr lang="en-US" dirty="0">
                <a:solidFill>
                  <a:schemeClr val="tx1"/>
                </a:solidFill>
              </a:rPr>
              <a:t>Coordinate, manage, and analyze all data</a:t>
            </a:r>
          </a:p>
          <a:p>
            <a:pPr lvl="1"/>
            <a:r>
              <a:rPr lang="en-US" sz="2400" dirty="0">
                <a:solidFill>
                  <a:schemeClr val="tx1"/>
                </a:solidFill>
              </a:rPr>
              <a:t>I</a:t>
            </a:r>
            <a:r>
              <a:rPr lang="en-US" sz="2400" dirty="0" smtClean="0">
                <a:solidFill>
                  <a:schemeClr val="tx1"/>
                </a:solidFill>
              </a:rPr>
              <a:t>ntervention process </a:t>
            </a:r>
            <a:endParaRPr lang="en-US" sz="2400" dirty="0">
              <a:solidFill>
                <a:schemeClr val="tx1"/>
              </a:solidFill>
            </a:endParaRPr>
          </a:p>
          <a:p>
            <a:pPr lvl="1"/>
            <a:r>
              <a:rPr lang="en-US" sz="2400" dirty="0" smtClean="0">
                <a:solidFill>
                  <a:schemeClr val="tx1"/>
                </a:solidFill>
              </a:rPr>
              <a:t>Practice </a:t>
            </a:r>
            <a:r>
              <a:rPr lang="en-US" sz="2400" dirty="0">
                <a:solidFill>
                  <a:schemeClr val="tx1"/>
                </a:solidFill>
              </a:rPr>
              <a:t>change </a:t>
            </a:r>
            <a:endParaRPr lang="en-US" sz="2400" dirty="0" smtClean="0">
              <a:solidFill>
                <a:schemeClr val="tx1"/>
              </a:solidFill>
            </a:endParaRPr>
          </a:p>
          <a:p>
            <a:pPr lvl="1"/>
            <a:r>
              <a:rPr lang="en-US" sz="2400" dirty="0" smtClean="0">
                <a:solidFill>
                  <a:schemeClr val="tx1"/>
                </a:solidFill>
              </a:rPr>
              <a:t>Practice characteristics</a:t>
            </a:r>
            <a:endParaRPr lang="en-US" sz="2400" dirty="0">
              <a:solidFill>
                <a:schemeClr val="tx1"/>
              </a:solidFill>
            </a:endParaRPr>
          </a:p>
          <a:p>
            <a:pPr lvl="1"/>
            <a:r>
              <a:rPr lang="en-US" sz="2400" dirty="0">
                <a:solidFill>
                  <a:schemeClr val="tx1"/>
                </a:solidFill>
              </a:rPr>
              <a:t>O</a:t>
            </a:r>
            <a:r>
              <a:rPr lang="en-US" sz="2400" dirty="0" smtClean="0">
                <a:solidFill>
                  <a:schemeClr val="tx1"/>
                </a:solidFill>
              </a:rPr>
              <a:t>utcome </a:t>
            </a:r>
            <a:r>
              <a:rPr lang="en-US" sz="2400" dirty="0">
                <a:solidFill>
                  <a:schemeClr val="tx1"/>
                </a:solidFill>
              </a:rPr>
              <a:t>data collection from patient records</a:t>
            </a:r>
          </a:p>
          <a:p>
            <a:pPr marL="0" indent="0">
              <a:buNone/>
            </a:pPr>
            <a:r>
              <a:rPr lang="en-US" dirty="0" smtClean="0">
                <a:solidFill>
                  <a:schemeClr val="tx1"/>
                </a:solidFill>
              </a:rPr>
              <a:t>Includes quantitative (survey) and qualitative (interview, focus group) data collection</a:t>
            </a:r>
            <a:endParaRPr lang="en-US" dirty="0">
              <a:solidFill>
                <a:schemeClr val="tx1"/>
              </a:solidFill>
            </a:endParaRPr>
          </a:p>
        </p:txBody>
      </p:sp>
    </p:spTree>
    <p:extLst>
      <p:ext uri="{BB962C8B-B14F-4D97-AF65-F5344CB8AC3E}">
        <p14:creationId xmlns:p14="http://schemas.microsoft.com/office/powerpoint/2010/main" val="14942409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609600"/>
          </a:xfrm>
        </p:spPr>
        <p:txBody>
          <a:bodyPr/>
          <a:lstStyle/>
          <a:p>
            <a:r>
              <a:rPr lang="en-US" b="1" dirty="0" smtClean="0">
                <a:solidFill>
                  <a:schemeClr val="tx1"/>
                </a:solidFill>
              </a:rPr>
              <a:t>Evaluating PF Quality and Outcomes</a:t>
            </a:r>
            <a:endParaRPr lang="en-US" b="1" dirty="0">
              <a:solidFill>
                <a:schemeClr val="tx1"/>
              </a:solidFill>
            </a:endParaRPr>
          </a:p>
        </p:txBody>
      </p:sp>
      <p:sp>
        <p:nvSpPr>
          <p:cNvPr id="5" name="Content Placeholder 4"/>
          <p:cNvSpPr>
            <a:spLocks noGrp="1"/>
          </p:cNvSpPr>
          <p:nvPr>
            <p:ph idx="1"/>
          </p:nvPr>
        </p:nvSpPr>
        <p:spPr>
          <a:xfrm>
            <a:off x="990600" y="1600200"/>
            <a:ext cx="7696200" cy="4648200"/>
          </a:xfrm>
        </p:spPr>
        <p:txBody>
          <a:bodyPr/>
          <a:lstStyle/>
          <a:p>
            <a:r>
              <a:rPr lang="en-US" dirty="0" smtClean="0">
                <a:solidFill>
                  <a:schemeClr val="tx1"/>
                </a:solidFill>
              </a:rPr>
              <a:t>Assessing the fidelity of implementation of your PF intervention</a:t>
            </a:r>
          </a:p>
          <a:p>
            <a:endParaRPr lang="en-US" dirty="0" smtClean="0">
              <a:solidFill>
                <a:schemeClr val="tx1"/>
              </a:solidFill>
            </a:endParaRPr>
          </a:p>
          <a:p>
            <a:r>
              <a:rPr lang="en-US" dirty="0" smtClean="0">
                <a:solidFill>
                  <a:schemeClr val="tx1"/>
                </a:solidFill>
              </a:rPr>
              <a:t>Evaluating the outputs and outcomes</a:t>
            </a:r>
          </a:p>
          <a:p>
            <a:endParaRPr lang="en-US" dirty="0" smtClean="0">
              <a:solidFill>
                <a:schemeClr val="tx1"/>
              </a:solidFill>
            </a:endParaRPr>
          </a:p>
          <a:p>
            <a:r>
              <a:rPr lang="en-US" dirty="0" smtClean="0">
                <a:solidFill>
                  <a:schemeClr val="tx1"/>
                </a:solidFill>
              </a:rPr>
              <a:t>Drawing conclusions about effectiveness</a:t>
            </a:r>
            <a:endParaRPr lang="en-US" dirty="0">
              <a:solidFill>
                <a:schemeClr val="tx1"/>
              </a:solidFill>
            </a:endParaRPr>
          </a:p>
        </p:txBody>
      </p:sp>
    </p:spTree>
    <p:extLst>
      <p:ext uri="{BB962C8B-B14F-4D97-AF65-F5344CB8AC3E}">
        <p14:creationId xmlns:p14="http://schemas.microsoft.com/office/powerpoint/2010/main" val="788415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609600"/>
          </a:xfrm>
        </p:spPr>
        <p:txBody>
          <a:bodyPr/>
          <a:lstStyle/>
          <a:p>
            <a:r>
              <a:rPr lang="en-US" b="1" dirty="0" smtClean="0">
                <a:solidFill>
                  <a:schemeClr val="tx1"/>
                </a:solidFill>
              </a:rPr>
              <a:t>Levels of Evaluation</a:t>
            </a:r>
            <a:endParaRPr lang="en-US" b="1" dirty="0">
              <a:solidFill>
                <a:schemeClr val="tx1"/>
              </a:solidFill>
            </a:endParaRPr>
          </a:p>
        </p:txBody>
      </p:sp>
      <p:sp>
        <p:nvSpPr>
          <p:cNvPr id="5" name="Content Placeholder 4"/>
          <p:cNvSpPr>
            <a:spLocks noGrp="1"/>
          </p:cNvSpPr>
          <p:nvPr>
            <p:ph idx="1"/>
          </p:nvPr>
        </p:nvSpPr>
        <p:spPr>
          <a:xfrm>
            <a:off x="685800" y="1600200"/>
            <a:ext cx="8229600" cy="4525963"/>
          </a:xfrm>
        </p:spPr>
        <p:txBody>
          <a:bodyPr/>
          <a:lstStyle/>
          <a:p>
            <a:r>
              <a:rPr lang="en-US" b="1" dirty="0" smtClean="0">
                <a:solidFill>
                  <a:srgbClr val="000000"/>
                </a:solidFill>
              </a:rPr>
              <a:t>Local monitoring of fidelity to the intervention methodology</a:t>
            </a:r>
          </a:p>
          <a:p>
            <a:endParaRPr lang="en-US" b="1" dirty="0" smtClean="0">
              <a:solidFill>
                <a:srgbClr val="000000"/>
              </a:solidFill>
            </a:endParaRPr>
          </a:p>
          <a:p>
            <a:r>
              <a:rPr lang="en-US" b="1" dirty="0" smtClean="0">
                <a:solidFill>
                  <a:srgbClr val="000000"/>
                </a:solidFill>
              </a:rPr>
              <a:t>Sharing lessons learned within your organization</a:t>
            </a:r>
          </a:p>
          <a:p>
            <a:endParaRPr lang="en-US" b="1" dirty="0" smtClean="0">
              <a:solidFill>
                <a:srgbClr val="000000"/>
              </a:solidFill>
            </a:endParaRPr>
          </a:p>
          <a:p>
            <a:r>
              <a:rPr lang="en-US" b="1" dirty="0" smtClean="0">
                <a:solidFill>
                  <a:srgbClr val="000000"/>
                </a:solidFill>
              </a:rPr>
              <a:t>Participating in a multi-site evaluation</a:t>
            </a:r>
            <a:endParaRPr lang="en-US" b="1" dirty="0">
              <a:solidFill>
                <a:srgbClr val="000000"/>
              </a:solidFill>
            </a:endParaRPr>
          </a:p>
        </p:txBody>
      </p:sp>
    </p:spTree>
    <p:extLst>
      <p:ext uri="{BB962C8B-B14F-4D97-AF65-F5344CB8AC3E}">
        <p14:creationId xmlns:p14="http://schemas.microsoft.com/office/powerpoint/2010/main" val="3564331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696200" cy="609600"/>
          </a:xfrm>
        </p:spPr>
        <p:txBody>
          <a:bodyPr/>
          <a:lstStyle/>
          <a:p>
            <a:r>
              <a:rPr lang="en-US" b="1" dirty="0" smtClean="0">
                <a:solidFill>
                  <a:schemeClr val="tx1"/>
                </a:solidFill>
              </a:rPr>
              <a:t>CKD Study Evaluation Questions</a:t>
            </a:r>
            <a:endParaRPr lang="en-US" b="1" dirty="0">
              <a:solidFill>
                <a:schemeClr val="tx1"/>
              </a:solidFill>
            </a:endParaRPr>
          </a:p>
        </p:txBody>
      </p:sp>
      <p:sp>
        <p:nvSpPr>
          <p:cNvPr id="5" name="Content Placeholder 4"/>
          <p:cNvSpPr>
            <a:spLocks noGrp="1"/>
          </p:cNvSpPr>
          <p:nvPr>
            <p:ph idx="1"/>
          </p:nvPr>
        </p:nvSpPr>
        <p:spPr>
          <a:xfrm>
            <a:off x="533400" y="1600200"/>
            <a:ext cx="8458200" cy="4800600"/>
          </a:xfrm>
        </p:spPr>
        <p:txBody>
          <a:bodyPr/>
          <a:lstStyle/>
          <a:p>
            <a:pPr marL="0" lvl="0" indent="0">
              <a:buNone/>
            </a:pPr>
            <a:r>
              <a:rPr lang="en-US" i="1" dirty="0" smtClean="0">
                <a:solidFill>
                  <a:schemeClr val="tx1"/>
                </a:solidFill>
              </a:rPr>
              <a:t>Has </a:t>
            </a:r>
            <a:r>
              <a:rPr lang="en-US" i="1" dirty="0">
                <a:solidFill>
                  <a:schemeClr val="tx1"/>
                </a:solidFill>
              </a:rPr>
              <a:t>the </a:t>
            </a:r>
            <a:r>
              <a:rPr lang="en-US" i="1" dirty="0" smtClean="0">
                <a:solidFill>
                  <a:schemeClr val="tx1"/>
                </a:solidFill>
              </a:rPr>
              <a:t>CKD project ...</a:t>
            </a:r>
          </a:p>
          <a:p>
            <a:pPr marL="0" lvl="0" indent="0">
              <a:buNone/>
            </a:pPr>
            <a:endParaRPr lang="en-US" i="1" dirty="0">
              <a:solidFill>
                <a:schemeClr val="tx1"/>
              </a:solidFill>
            </a:endParaRPr>
          </a:p>
          <a:p>
            <a:pPr lvl="1"/>
            <a:r>
              <a:rPr lang="en-US" dirty="0" smtClean="0">
                <a:solidFill>
                  <a:schemeClr val="tx1"/>
                </a:solidFill>
              </a:rPr>
              <a:t>Increased </a:t>
            </a:r>
            <a:r>
              <a:rPr lang="en-US" dirty="0">
                <a:solidFill>
                  <a:schemeClr val="tx1"/>
                </a:solidFill>
              </a:rPr>
              <a:t>implementation of CKD guidelines </a:t>
            </a:r>
            <a:r>
              <a:rPr lang="en-US" dirty="0" smtClean="0">
                <a:solidFill>
                  <a:schemeClr val="tx1"/>
                </a:solidFill>
              </a:rPr>
              <a:t>through practice facilitation? </a:t>
            </a:r>
            <a:r>
              <a:rPr lang="en-US" dirty="0">
                <a:solidFill>
                  <a:schemeClr val="tx1"/>
                </a:solidFill>
              </a:rPr>
              <a:t>(Aim 1</a:t>
            </a:r>
            <a:r>
              <a:rPr lang="en-US" dirty="0" smtClean="0">
                <a:solidFill>
                  <a:schemeClr val="tx1"/>
                </a:solidFill>
              </a:rPr>
              <a:t>)</a:t>
            </a:r>
          </a:p>
          <a:p>
            <a:pPr lvl="1"/>
            <a:endParaRPr lang="en-US" dirty="0">
              <a:solidFill>
                <a:schemeClr val="tx1"/>
              </a:solidFill>
            </a:endParaRPr>
          </a:p>
          <a:p>
            <a:pPr lvl="1"/>
            <a:r>
              <a:rPr lang="en-US" dirty="0" smtClean="0">
                <a:solidFill>
                  <a:schemeClr val="tx1"/>
                </a:solidFill>
              </a:rPr>
              <a:t>Disseminated lessons learned through local learning collaboratives?  (Aim </a:t>
            </a:r>
            <a:r>
              <a:rPr lang="en-US" dirty="0">
                <a:solidFill>
                  <a:schemeClr val="tx1"/>
                </a:solidFill>
              </a:rPr>
              <a:t>2</a:t>
            </a:r>
            <a:r>
              <a:rPr lang="en-US" dirty="0" smtClean="0">
                <a:solidFill>
                  <a:schemeClr val="tx1"/>
                </a:solidFill>
              </a:rPr>
              <a:t>)</a:t>
            </a:r>
          </a:p>
          <a:p>
            <a:pPr lvl="1"/>
            <a:endParaRPr lang="en-US" dirty="0">
              <a:solidFill>
                <a:schemeClr val="tx1"/>
              </a:solidFill>
            </a:endParaRPr>
          </a:p>
          <a:p>
            <a:pPr lvl="1"/>
            <a:r>
              <a:rPr lang="en-US" dirty="0" smtClean="0">
                <a:solidFill>
                  <a:schemeClr val="tx1"/>
                </a:solidFill>
              </a:rPr>
              <a:t>Shown improvement in practice change components (priority, capacity, content)? </a:t>
            </a:r>
            <a:r>
              <a:rPr lang="en-US" dirty="0">
                <a:solidFill>
                  <a:schemeClr val="tx1"/>
                </a:solidFill>
              </a:rPr>
              <a:t>(Aim 3</a:t>
            </a:r>
            <a:r>
              <a:rPr lang="en-US" dirty="0" smtClean="0">
                <a:solidFill>
                  <a:schemeClr val="tx1"/>
                </a:solidFill>
              </a:rPr>
              <a:t>)</a:t>
            </a:r>
          </a:p>
          <a:p>
            <a:pPr lvl="1"/>
            <a:endParaRPr lang="en-US" dirty="0">
              <a:solidFill>
                <a:schemeClr val="tx1"/>
              </a:solidFill>
            </a:endParaRPr>
          </a:p>
          <a:p>
            <a:pPr lvl="1"/>
            <a:r>
              <a:rPr lang="en-US" dirty="0" smtClean="0">
                <a:solidFill>
                  <a:schemeClr val="tx1"/>
                </a:solidFill>
              </a:rPr>
              <a:t>Increased </a:t>
            </a:r>
            <a:r>
              <a:rPr lang="en-US" dirty="0">
                <a:solidFill>
                  <a:schemeClr val="tx1"/>
                </a:solidFill>
              </a:rPr>
              <a:t>willingness and ability to </a:t>
            </a:r>
            <a:r>
              <a:rPr lang="en-US" dirty="0" smtClean="0">
                <a:solidFill>
                  <a:schemeClr val="tx1"/>
                </a:solidFill>
              </a:rPr>
              <a:t>participate in future QI </a:t>
            </a:r>
            <a:r>
              <a:rPr lang="en-US" dirty="0">
                <a:solidFill>
                  <a:schemeClr val="tx1"/>
                </a:solidFill>
              </a:rPr>
              <a:t>projects (Aim 4)?  </a:t>
            </a:r>
          </a:p>
          <a:p>
            <a:pPr marL="0" indent="0">
              <a:buNone/>
            </a:pPr>
            <a:endParaRPr lang="en-US" dirty="0"/>
          </a:p>
        </p:txBody>
      </p:sp>
    </p:spTree>
    <p:extLst>
      <p:ext uri="{BB962C8B-B14F-4D97-AF65-F5344CB8AC3E}">
        <p14:creationId xmlns:p14="http://schemas.microsoft.com/office/powerpoint/2010/main" val="3508346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696200" cy="609600"/>
          </a:xfrm>
        </p:spPr>
        <p:txBody>
          <a:bodyPr/>
          <a:lstStyle/>
          <a:p>
            <a:r>
              <a:rPr lang="en-US" b="1" dirty="0" smtClean="0">
                <a:solidFill>
                  <a:schemeClr val="tx1"/>
                </a:solidFill>
              </a:rPr>
              <a:t>Logic Model for CKD Project</a:t>
            </a:r>
            <a:endParaRPr lang="en-US" b="1" dirty="0">
              <a:solidFill>
                <a:schemeClr val="tx1"/>
              </a:solidFill>
            </a:endParaRPr>
          </a:p>
        </p:txBody>
      </p:sp>
      <p:sp>
        <p:nvSpPr>
          <p:cNvPr id="5" name="Content Placeholder 4"/>
          <p:cNvSpPr>
            <a:spLocks noGrp="1"/>
          </p:cNvSpPr>
          <p:nvPr>
            <p:ph idx="1"/>
          </p:nvPr>
        </p:nvSpPr>
        <p:spPr>
          <a:xfrm>
            <a:off x="990600" y="1600200"/>
            <a:ext cx="7696200" cy="4648200"/>
          </a:xfrm>
        </p:spPr>
        <p:txBody>
          <a:bodyPr/>
          <a:lstStyle/>
          <a:p>
            <a:pPr lvl="0"/>
            <a:r>
              <a:rPr lang="en-US" dirty="0" smtClean="0">
                <a:solidFill>
                  <a:schemeClr val="tx1"/>
                </a:solidFill>
              </a:rPr>
              <a:t>Graphic </a:t>
            </a:r>
            <a:r>
              <a:rPr lang="en-US" dirty="0">
                <a:solidFill>
                  <a:schemeClr val="tx1"/>
                </a:solidFill>
              </a:rPr>
              <a:t>illustration of the relationship of </a:t>
            </a:r>
            <a:r>
              <a:rPr lang="en-US" dirty="0" smtClean="0">
                <a:solidFill>
                  <a:schemeClr val="tx1"/>
                </a:solidFill>
              </a:rPr>
              <a:t>inputs, outputs, </a:t>
            </a:r>
            <a:r>
              <a:rPr lang="en-US" dirty="0">
                <a:solidFill>
                  <a:schemeClr val="tx1"/>
                </a:solidFill>
              </a:rPr>
              <a:t>and </a:t>
            </a:r>
            <a:r>
              <a:rPr lang="en-US" dirty="0" smtClean="0">
                <a:solidFill>
                  <a:schemeClr val="tx1"/>
                </a:solidFill>
              </a:rPr>
              <a:t>outcomes</a:t>
            </a:r>
          </a:p>
          <a:p>
            <a:pPr lvl="0"/>
            <a:endParaRPr lang="en-US" dirty="0">
              <a:solidFill>
                <a:schemeClr val="tx1"/>
              </a:solidFill>
            </a:endParaRPr>
          </a:p>
          <a:p>
            <a:pPr lvl="0"/>
            <a:r>
              <a:rPr lang="en-US" dirty="0">
                <a:solidFill>
                  <a:schemeClr val="tx1"/>
                </a:solidFill>
              </a:rPr>
              <a:t>C</a:t>
            </a:r>
            <a:r>
              <a:rPr lang="en-US" dirty="0" smtClean="0">
                <a:solidFill>
                  <a:schemeClr val="tx1"/>
                </a:solidFill>
              </a:rPr>
              <a:t>larify </a:t>
            </a:r>
            <a:r>
              <a:rPr lang="en-US" dirty="0">
                <a:solidFill>
                  <a:schemeClr val="tx1"/>
                </a:solidFill>
              </a:rPr>
              <a:t>assumptions about the activities, interactions, relationships, and their assumed connections to the expected </a:t>
            </a:r>
            <a:r>
              <a:rPr lang="en-US" dirty="0" smtClean="0">
                <a:solidFill>
                  <a:schemeClr val="tx1"/>
                </a:solidFill>
              </a:rPr>
              <a:t>outcomes</a:t>
            </a:r>
          </a:p>
          <a:p>
            <a:pPr lvl="0"/>
            <a:endParaRPr lang="en-US" dirty="0">
              <a:solidFill>
                <a:schemeClr val="tx1"/>
              </a:solidFill>
            </a:endParaRPr>
          </a:p>
          <a:p>
            <a:pPr lvl="0"/>
            <a:r>
              <a:rPr lang="en-US" dirty="0">
                <a:solidFill>
                  <a:schemeClr val="tx1"/>
                </a:solidFill>
              </a:rPr>
              <a:t>G</a:t>
            </a:r>
            <a:r>
              <a:rPr lang="en-US" dirty="0" smtClean="0">
                <a:solidFill>
                  <a:schemeClr val="tx1"/>
                </a:solidFill>
              </a:rPr>
              <a:t>uide </a:t>
            </a:r>
            <a:r>
              <a:rPr lang="en-US" dirty="0">
                <a:solidFill>
                  <a:schemeClr val="tx1"/>
                </a:solidFill>
              </a:rPr>
              <a:t>data collection and analysis</a:t>
            </a:r>
          </a:p>
          <a:p>
            <a:pPr marL="0" indent="0">
              <a:buNone/>
            </a:pPr>
            <a:endParaRPr lang="en-US" dirty="0"/>
          </a:p>
        </p:txBody>
      </p:sp>
    </p:spTree>
    <p:extLst>
      <p:ext uri="{BB962C8B-B14F-4D97-AF65-F5344CB8AC3E}">
        <p14:creationId xmlns:p14="http://schemas.microsoft.com/office/powerpoint/2010/main" val="2302373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457200"/>
          </a:xfrm>
        </p:spPr>
        <p:txBody>
          <a:bodyPr/>
          <a:lstStyle/>
          <a:p>
            <a:pPr algn="ctr"/>
            <a:r>
              <a:rPr lang="en-US" sz="1600" b="1" dirty="0">
                <a:solidFill>
                  <a:schemeClr val="tx1"/>
                </a:solidFill>
              </a:rPr>
              <a:t>LOGIC MODEL: </a:t>
            </a:r>
            <a:r>
              <a:rPr lang="en-US" sz="1600" dirty="0" smtClean="0">
                <a:solidFill>
                  <a:schemeClr val="tx1"/>
                </a:solidFill>
              </a:rPr>
              <a:t>Leveraging </a:t>
            </a:r>
            <a:r>
              <a:rPr lang="en-US" sz="1600" dirty="0">
                <a:solidFill>
                  <a:schemeClr val="tx1"/>
                </a:solidFill>
              </a:rPr>
              <a:t>PBRNs to Accelerate Implementation and Diffusion of CKD Guidelines in Primary Care Practices</a:t>
            </a:r>
          </a:p>
        </p:txBody>
      </p:sp>
      <p:sp>
        <p:nvSpPr>
          <p:cNvPr id="4" name="Text Box 2"/>
          <p:cNvSpPr txBox="1">
            <a:spLocks noChangeArrowheads="1"/>
          </p:cNvSpPr>
          <p:nvPr/>
        </p:nvSpPr>
        <p:spPr bwMode="auto">
          <a:xfrm>
            <a:off x="169638" y="625022"/>
            <a:ext cx="2400300" cy="457200"/>
          </a:xfrm>
          <a:prstGeom prst="rect">
            <a:avLst/>
          </a:prstGeom>
          <a:solidFill>
            <a:srgbClr val="DDDDDD"/>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INPUTS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3"/>
          <p:cNvSpPr txBox="1">
            <a:spLocks noChangeArrowheads="1"/>
          </p:cNvSpPr>
          <p:nvPr/>
        </p:nvSpPr>
        <p:spPr bwMode="auto">
          <a:xfrm>
            <a:off x="2838450" y="625022"/>
            <a:ext cx="2857500" cy="457200"/>
          </a:xfrm>
          <a:prstGeom prst="rect">
            <a:avLst/>
          </a:prstGeom>
          <a:solidFill>
            <a:srgbClr val="DDDDDD"/>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PROCESSES (ACTIVITIES)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4"/>
          <p:cNvSpPr txBox="1">
            <a:spLocks noChangeArrowheads="1"/>
          </p:cNvSpPr>
          <p:nvPr/>
        </p:nvSpPr>
        <p:spPr bwMode="auto">
          <a:xfrm>
            <a:off x="5885089" y="625022"/>
            <a:ext cx="3086100" cy="457200"/>
          </a:xfrm>
          <a:prstGeom prst="rect">
            <a:avLst/>
          </a:prstGeom>
          <a:solidFill>
            <a:srgbClr val="DDDDDD"/>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OUTCOMES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7"/>
          <p:cNvSpPr>
            <a:spLocks noChangeArrowheads="1"/>
          </p:cNvSpPr>
          <p:nvPr/>
        </p:nvSpPr>
        <p:spPr bwMode="auto">
          <a:xfrm>
            <a:off x="169636" y="1524000"/>
            <a:ext cx="2400301" cy="3657600"/>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endParaRPr lang="en-US" sz="900" dirty="0" smtClean="0">
              <a:latin typeface="Arial" pitchFamily="34" charset="0"/>
              <a:cs typeface="Arial" pitchFamily="34" charset="0"/>
            </a:endParaRPr>
          </a:p>
          <a:p>
            <a:pPr marL="0" lvl="1">
              <a:buFont typeface="Symbol" pitchFamily="18" charset="2"/>
              <a:buChar char="·"/>
            </a:pPr>
            <a:endParaRPr lang="en-US" sz="900" dirty="0">
              <a:latin typeface="Arial" pitchFamily="34" charset="0"/>
              <a:cs typeface="Arial" pitchFamily="34" charset="0"/>
            </a:endParaRPr>
          </a:p>
          <a:p>
            <a:pPr marL="0" lvl="1">
              <a:buFont typeface="Symbol" pitchFamily="18" charset="2"/>
              <a:buChar char="·"/>
            </a:pPr>
            <a:r>
              <a:rPr lang="en-US" sz="900" dirty="0" smtClean="0">
                <a:latin typeface="Arial" pitchFamily="34" charset="0"/>
                <a:cs typeface="Arial" pitchFamily="34" charset="0"/>
              </a:rPr>
              <a:t>Practice </a:t>
            </a:r>
            <a:r>
              <a:rPr lang="en-US" sz="900" dirty="0">
                <a:latin typeface="Arial" pitchFamily="34" charset="0"/>
                <a:cs typeface="Arial" pitchFamily="34" charset="0"/>
              </a:rPr>
              <a:t>Facilitators (PFs)</a:t>
            </a:r>
          </a:p>
          <a:p>
            <a:pPr marL="182880" lvl="2">
              <a:buFont typeface="Symbol" pitchFamily="18" charset="2"/>
              <a:buChar char="·"/>
            </a:pPr>
            <a:r>
              <a:rPr lang="en-US" sz="900" dirty="0">
                <a:latin typeface="Arial" pitchFamily="34" charset="0"/>
                <a:cs typeface="Arial" pitchFamily="34" charset="0"/>
              </a:rPr>
              <a:t>Methodology/Training</a:t>
            </a:r>
          </a:p>
          <a:p>
            <a:pPr marL="182880" lvl="2">
              <a:buFont typeface="Symbol" pitchFamily="18" charset="2"/>
              <a:buChar char="·"/>
            </a:pPr>
            <a:r>
              <a:rPr lang="en-US" sz="900" dirty="0">
                <a:latin typeface="Arial" pitchFamily="34" charset="0"/>
                <a:cs typeface="Arial" pitchFamily="34" charset="0"/>
              </a:rPr>
              <a:t>Evidence based effectiveness</a:t>
            </a:r>
          </a:p>
          <a:p>
            <a:pPr marL="0" lvl="1">
              <a:buFont typeface="Symbol" pitchFamily="18" charset="2"/>
              <a:buChar char="·"/>
            </a:pPr>
            <a:r>
              <a:rPr lang="en-US" sz="900" dirty="0">
                <a:latin typeface="Arial" pitchFamily="34" charset="0"/>
                <a:cs typeface="Arial" pitchFamily="34" charset="0"/>
              </a:rPr>
              <a:t>Local Learning Collaboratives</a:t>
            </a:r>
          </a:p>
          <a:p>
            <a:pPr marL="182880" lvl="2">
              <a:buFont typeface="Symbol" pitchFamily="18" charset="2"/>
              <a:buChar char="·"/>
            </a:pPr>
            <a:r>
              <a:rPr lang="en-US" sz="900" dirty="0">
                <a:latin typeface="Arial" pitchFamily="34" charset="0"/>
                <a:cs typeface="Arial" pitchFamily="34" charset="0"/>
              </a:rPr>
              <a:t>Methodology/Training</a:t>
            </a:r>
          </a:p>
          <a:p>
            <a:pPr marL="182880" lvl="2">
              <a:buFont typeface="Symbol" pitchFamily="18" charset="2"/>
              <a:buChar char="·"/>
            </a:pPr>
            <a:r>
              <a:rPr lang="en-US" sz="900" dirty="0">
                <a:latin typeface="Arial" pitchFamily="34" charset="0"/>
                <a:cs typeface="Arial" pitchFamily="34" charset="0"/>
              </a:rPr>
              <a:t>Evidence based effectiveness</a:t>
            </a:r>
          </a:p>
          <a:p>
            <a:pPr marL="0" lvl="1">
              <a:buFont typeface="Symbol" pitchFamily="18" charset="2"/>
              <a:buChar char="·"/>
            </a:pPr>
            <a:r>
              <a:rPr lang="en-US" sz="900" dirty="0">
                <a:latin typeface="Arial" pitchFamily="34" charset="0"/>
                <a:cs typeface="Arial" pitchFamily="34" charset="0"/>
              </a:rPr>
              <a:t>Information Technology Support</a:t>
            </a:r>
          </a:p>
          <a:p>
            <a:pPr marL="0" lvl="1">
              <a:buFont typeface="Symbol" pitchFamily="18" charset="2"/>
              <a:buChar char="·"/>
            </a:pPr>
            <a:r>
              <a:rPr lang="en-US" sz="900" dirty="0">
                <a:latin typeface="Arial" pitchFamily="34" charset="0"/>
                <a:cs typeface="Arial" pitchFamily="34" charset="0"/>
              </a:rPr>
              <a:t>Other QI Expertise (Solberg)</a:t>
            </a:r>
          </a:p>
          <a:p>
            <a:pPr marL="0" lvl="1">
              <a:buFont typeface="Symbol" pitchFamily="18" charset="2"/>
              <a:buChar char="·"/>
            </a:pPr>
            <a:r>
              <a:rPr lang="en-US" sz="900" dirty="0">
                <a:latin typeface="Arial" pitchFamily="34" charset="0"/>
                <a:cs typeface="Arial" pitchFamily="34" charset="0"/>
              </a:rPr>
              <a:t>Knowledge/Skills evidence-based CKD guidelines (Fox)</a:t>
            </a:r>
            <a:endParaRPr lang="en-US" sz="1200" dirty="0">
              <a:latin typeface="Arial" pitchFamily="34" charset="0"/>
              <a:cs typeface="Arial" pitchFamily="34" charset="0"/>
            </a:endParaRPr>
          </a:p>
          <a:p>
            <a:pPr marL="0" lvl="1"/>
            <a:endParaRPr lang="en-US" sz="1050" b="1" dirty="0" smtClean="0"/>
          </a:p>
        </p:txBody>
      </p:sp>
      <p:sp>
        <p:nvSpPr>
          <p:cNvPr id="13" name="Rectangle 8"/>
          <p:cNvSpPr>
            <a:spLocks noChangeArrowheads="1"/>
          </p:cNvSpPr>
          <p:nvPr/>
        </p:nvSpPr>
        <p:spPr bwMode="auto">
          <a:xfrm>
            <a:off x="169638" y="5486400"/>
            <a:ext cx="2400301" cy="1179286"/>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marL="0" marR="0" lvl="1"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Competing demands for:</a:t>
            </a:r>
          </a:p>
          <a:p>
            <a:pPr marL="0" marR="0" lvl="2"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Clinicians/Staff</a:t>
            </a:r>
          </a:p>
          <a:p>
            <a:pPr marL="0" marR="0" lvl="2"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Patients </a:t>
            </a:r>
          </a:p>
          <a:p>
            <a:pPr marL="0" marR="0" lvl="1"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Current knowledge (clinicians/staff) of CKD screening guidelines</a:t>
            </a:r>
          </a:p>
          <a:p>
            <a:pPr marL="0" marR="0" lvl="1"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Lack of practice change expertise within practices</a:t>
            </a:r>
          </a:p>
          <a:p>
            <a:pPr marL="0" marR="0" lvl="1"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mn-lt"/>
                <a:cs typeface="Arial" pitchFamily="34" charset="0"/>
              </a:rPr>
              <a:t>Limited QI resources</a:t>
            </a:r>
            <a:endParaRPr kumimoji="0" lang="en-US" sz="1200" b="0" i="0" u="none" strike="noStrike" cap="none" normalizeH="0" baseline="0" dirty="0" smtClean="0">
              <a:ln>
                <a:noFill/>
              </a:ln>
              <a:solidFill>
                <a:schemeClr val="tx1"/>
              </a:solidFill>
              <a:effectLst/>
              <a:latin typeface="+mn-lt"/>
              <a:cs typeface="Arial" pitchFamily="34" charset="0"/>
            </a:endParaRPr>
          </a:p>
        </p:txBody>
      </p:sp>
      <p:sp>
        <p:nvSpPr>
          <p:cNvPr id="14" name="Rectangle 9"/>
          <p:cNvSpPr>
            <a:spLocks noChangeArrowheads="1"/>
          </p:cNvSpPr>
          <p:nvPr/>
        </p:nvSpPr>
        <p:spPr bwMode="auto">
          <a:xfrm>
            <a:off x="2971800" y="1524000"/>
            <a:ext cx="2590800" cy="5141685"/>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a:buFont typeface="Symbol" pitchFamily="18" charset="2"/>
              <a:buChar char="·"/>
            </a:pPr>
            <a:r>
              <a:rPr lang="en-US" sz="900" dirty="0">
                <a:latin typeface="Arial" pitchFamily="34" charset="0"/>
                <a:cs typeface="Arial" pitchFamily="34" charset="0"/>
              </a:rPr>
              <a:t>Hold regular Operations Committee Meetings for Planning and problem-solving</a:t>
            </a:r>
          </a:p>
          <a:p>
            <a:pPr marL="0" marR="0" lvl="0"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Monitor progress</a:t>
            </a:r>
          </a:p>
          <a:p>
            <a:pPr>
              <a:spcBef>
                <a:spcPts val="400"/>
              </a:spcBef>
              <a:spcAft>
                <a:spcPts val="0"/>
              </a:spcAft>
            </a:pPr>
            <a:r>
              <a:rPr lang="en-US" sz="1000" b="1" dirty="0">
                <a:latin typeface="Times New Roman" pitchFamily="18" charset="0"/>
                <a:cs typeface="Times New Roman" pitchFamily="18" charset="0"/>
              </a:rPr>
              <a:t>WAVE I –Implementation Intervention</a:t>
            </a:r>
          </a:p>
          <a:p>
            <a:pPr>
              <a:spcAft>
                <a:spcPts val="0"/>
              </a:spcAft>
              <a:buFont typeface="Symbol" pitchFamily="18" charset="2"/>
              <a:buChar char="·"/>
            </a:pPr>
            <a:r>
              <a:rPr lang="en-US" sz="900" dirty="0">
                <a:latin typeface="Arial" pitchFamily="34" charset="0"/>
                <a:cs typeface="Arial" pitchFamily="34" charset="0"/>
              </a:rPr>
              <a:t>Recruit 32 motivated, interested practice units across 4 </a:t>
            </a:r>
            <a:r>
              <a:rPr lang="en-US" sz="900" dirty="0" smtClean="0">
                <a:latin typeface="Arial" pitchFamily="34" charset="0"/>
                <a:cs typeface="Arial" pitchFamily="34" charset="0"/>
              </a:rPr>
              <a:t>networks</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Train practice facilitator </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Enroll practices with informed consent</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Practices complete initial survey forms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Conduct Initial interviews </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audit charts for initial feedback</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Provide Academic Detailing to 32 practices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provide Performance Feedback </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facilitate practices across 6 months – visits every other week for 1 day</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provide Monthly Performance Feedback to practices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keep detailed diary notes of practice visits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Information Systems adapted to facilitate guideline implementation</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Complete required reports</a:t>
            </a:r>
          </a:p>
          <a:p>
            <a:pPr marL="0" marR="0" lvl="0" indent="0" algn="l" defTabSz="914400" rtl="0" eaLnBrk="1" fontAlgn="base" latinLnBrk="0" hangingPunct="1">
              <a:spcBef>
                <a:spcPts val="400"/>
              </a:spcBef>
              <a:spcAft>
                <a:spcPts val="0"/>
              </a:spcAft>
              <a:buClrTx/>
              <a:buSzTx/>
              <a:buFontTx/>
              <a:buNone/>
              <a:tabLst/>
            </a:pPr>
            <a:r>
              <a:rPr kumimoji="0" lang="en-US" sz="1000" b="1" i="0" u="none" strike="noStrike" cap="none" normalizeH="0" baseline="0" dirty="0" smtClean="0">
                <a:ln>
                  <a:noFill/>
                </a:ln>
                <a:solidFill>
                  <a:schemeClr val="tx1"/>
                </a:solidFill>
                <a:effectLst/>
                <a:latin typeface="Times New Roman" pitchFamily="18" charset="0"/>
                <a:cs typeface="Times New Roman" pitchFamily="18" charset="0"/>
              </a:rPr>
              <a:t>WAVE II – Diffusion Intervention</a:t>
            </a:r>
          </a:p>
          <a:p>
            <a:pPr>
              <a:spcAft>
                <a:spcPts val="0"/>
              </a:spcAft>
              <a:buFont typeface="Symbol" pitchFamily="18" charset="2"/>
              <a:buChar char="·"/>
            </a:pPr>
            <a:r>
              <a:rPr lang="en-US" sz="900" dirty="0">
                <a:latin typeface="Arial" pitchFamily="34" charset="0"/>
                <a:cs typeface="Arial" pitchFamily="34" charset="0"/>
              </a:rPr>
              <a:t>Recruit 64 additional practices in 4 PBRNs </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Collect initial performance data</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Set up schedule for LLCs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Conduct 32 monthly LLCs </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PFs continue practice facilitation for 24 practices (3-4) visits per practice/ 6 months)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Conduct final chart abstractions that include data for pre and post time periods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Practices complete final survey forms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Conduct final interviews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Clean data and prepare for analyses</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Analyze data</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Write summary article for publication</a:t>
            </a:r>
          </a:p>
          <a:p>
            <a:pPr marL="0" marR="0" lvl="0" indent="0" algn="l" defTabSz="914400" rtl="0" eaLnBrk="1" fontAlgn="base" latinLnBrk="0" hangingPunct="1">
              <a:spcBef>
                <a:spcPct val="0"/>
              </a:spcBef>
              <a:spcAft>
                <a:spcPts val="0"/>
              </a:spcAft>
              <a:buClrTx/>
              <a:buSzTx/>
              <a:buFont typeface="Symbol" pitchFamily="18" charset="2"/>
              <a:buChar char="·"/>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Complete final reports</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0"/>
          <p:cNvSpPr>
            <a:spLocks noChangeArrowheads="1"/>
          </p:cNvSpPr>
          <p:nvPr/>
        </p:nvSpPr>
        <p:spPr bwMode="auto">
          <a:xfrm>
            <a:off x="5864678" y="1524000"/>
            <a:ext cx="1257300" cy="2590800"/>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0"/>
              </a:spcBef>
              <a:spcAft>
                <a:spcPts val="300"/>
              </a:spcAft>
              <a:buClrTx/>
              <a:buSzTx/>
              <a:buFontTx/>
              <a:buNone/>
              <a:tabLst/>
            </a:pPr>
            <a:r>
              <a:rPr kumimoji="0" lang="en-US" sz="1050" b="1" i="0" u="none" strike="noStrike" cap="none" normalizeH="0" baseline="0" dirty="0" smtClean="0">
                <a:ln>
                  <a:noFill/>
                </a:ln>
                <a:solidFill>
                  <a:schemeClr val="tx1"/>
                </a:solidFill>
                <a:effectLst/>
                <a:latin typeface="Times New Roman" pitchFamily="18" charset="0"/>
                <a:cs typeface="Arial" pitchFamily="34" charset="0"/>
              </a:rPr>
              <a:t>PRACTICES</a:t>
            </a:r>
          </a:p>
          <a:p>
            <a:pPr marR="0" lvl="0" indent="-171450" algn="l" defTabSz="914400" rtl="0" eaLnBrk="1" fontAlgn="base" latinLnBrk="0" hangingPunct="1">
              <a:lnSpc>
                <a:spcPct val="100000"/>
              </a:lnSpc>
              <a:spcBef>
                <a:spcPts val="0"/>
              </a:spcBef>
              <a:spcAft>
                <a:spcPts val="300"/>
              </a:spcAft>
              <a:buClrTx/>
              <a:buSzTx/>
              <a:buFont typeface="Arial" pitchFamily="34" charset="0"/>
              <a:buChar char="•"/>
              <a:tabLst/>
            </a:pPr>
            <a:r>
              <a:rPr lang="en-US" sz="1000" dirty="0" smtClean="0"/>
              <a:t>Achieve </a:t>
            </a:r>
            <a:r>
              <a:rPr lang="en-US" sz="1000" dirty="0"/>
              <a:t>90% implementation of 10 key step estimated outcomes in Phase I- 85% in Phase </a:t>
            </a:r>
            <a:r>
              <a:rPr lang="en-US" sz="1000" dirty="0" smtClean="0"/>
              <a:t>II</a:t>
            </a:r>
          </a:p>
          <a:p>
            <a:pPr lvl="0" indent="-171450">
              <a:spcBef>
                <a:spcPts val="0"/>
              </a:spcBef>
              <a:spcAft>
                <a:spcPts val="300"/>
              </a:spcAft>
              <a:buFont typeface="Arial" pitchFamily="34" charset="0"/>
              <a:buChar char="•"/>
            </a:pPr>
            <a:r>
              <a:rPr lang="en-US" sz="1000" dirty="0"/>
              <a:t>Increased capacity for overall improvements in CKD </a:t>
            </a:r>
            <a:r>
              <a:rPr lang="en-US" sz="1000" dirty="0" smtClean="0"/>
              <a:t>care</a:t>
            </a:r>
          </a:p>
          <a:p>
            <a:pPr lvl="0" indent="-171450">
              <a:spcBef>
                <a:spcPts val="0"/>
              </a:spcBef>
              <a:spcAft>
                <a:spcPts val="300"/>
              </a:spcAft>
              <a:buFont typeface="Arial" pitchFamily="34" charset="0"/>
              <a:buChar char="•"/>
            </a:pPr>
            <a:r>
              <a:rPr lang="en-US" sz="1000" dirty="0"/>
              <a:t>Increased willingness and ability to conduct QI </a:t>
            </a:r>
            <a:r>
              <a:rPr lang="en-US" sz="1000" dirty="0" smtClean="0"/>
              <a:t>projects</a:t>
            </a:r>
            <a:endParaRPr kumimoji="0" lang="en-US" sz="1000" b="1" i="0" u="none" strike="noStrike" cap="none" normalizeH="0" baseline="0" dirty="0" smtClean="0">
              <a:ln>
                <a:noFill/>
              </a:ln>
              <a:solidFill>
                <a:schemeClr val="tx1"/>
              </a:solidFill>
              <a:effectLst/>
              <a:latin typeface="Times New Roman" pitchFamily="18" charset="0"/>
              <a:cs typeface="Arial" pitchFamily="34" charset="0"/>
            </a:endParaRPr>
          </a:p>
        </p:txBody>
      </p:sp>
      <p:sp>
        <p:nvSpPr>
          <p:cNvPr id="17" name="Rectangle 11"/>
          <p:cNvSpPr>
            <a:spLocks noChangeArrowheads="1"/>
          </p:cNvSpPr>
          <p:nvPr/>
        </p:nvSpPr>
        <p:spPr bwMode="auto">
          <a:xfrm>
            <a:off x="5864679" y="4474650"/>
            <a:ext cx="1257300" cy="1297215"/>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ts val="300"/>
              </a:spcAft>
              <a:buClrTx/>
              <a:buSzTx/>
              <a:buFontTx/>
              <a:buNone/>
              <a:tabLst/>
            </a:pPr>
            <a:r>
              <a:rPr kumimoji="0" lang="en-US" sz="1050" b="1" i="0" u="none" strike="noStrike" cap="none" normalizeH="0" baseline="0" dirty="0" smtClean="0">
                <a:ln>
                  <a:noFill/>
                </a:ln>
                <a:solidFill>
                  <a:schemeClr val="tx1"/>
                </a:solidFill>
                <a:effectLst/>
                <a:latin typeface="Times New Roman" pitchFamily="18" charset="0"/>
                <a:cs typeface="Arial" pitchFamily="34" charset="0"/>
              </a:rPr>
              <a:t>PBRNs</a:t>
            </a:r>
          </a:p>
          <a:p>
            <a:pPr lvl="0">
              <a:spcBef>
                <a:spcPts val="0"/>
              </a:spcBef>
              <a:spcAft>
                <a:spcPts val="300"/>
              </a:spcAft>
            </a:pPr>
            <a:r>
              <a:rPr lang="en-US" sz="1000" dirty="0"/>
              <a:t>Increased capacity within PBRNs for collaborative quality improvement </a:t>
            </a:r>
            <a:r>
              <a:rPr lang="en-US" sz="1000" dirty="0" smtClean="0"/>
              <a:t>projects</a:t>
            </a:r>
            <a:endParaRPr kumimoji="0" lang="en-US" sz="1000" b="1" i="0" u="none" strike="noStrike" cap="none" normalizeH="0" baseline="0" dirty="0" smtClean="0">
              <a:ln>
                <a:noFill/>
              </a:ln>
              <a:solidFill>
                <a:schemeClr val="tx1"/>
              </a:solidFill>
              <a:effectLst/>
              <a:latin typeface="Times New Roman" pitchFamily="18" charset="0"/>
              <a:cs typeface="Arial" pitchFamily="34" charset="0"/>
            </a:endParaRPr>
          </a:p>
        </p:txBody>
      </p:sp>
      <p:sp>
        <p:nvSpPr>
          <p:cNvPr id="18" name="Rectangle 12"/>
          <p:cNvSpPr>
            <a:spLocks noChangeArrowheads="1"/>
          </p:cNvSpPr>
          <p:nvPr/>
        </p:nvSpPr>
        <p:spPr bwMode="auto">
          <a:xfrm>
            <a:off x="7407728" y="1524000"/>
            <a:ext cx="1545772" cy="4075792"/>
          </a:xfrm>
          <a:prstGeom prst="rect">
            <a:avLst/>
          </a:prstGeom>
          <a:solidFill>
            <a:srgbClr val="FFFFFF"/>
          </a:solidFill>
          <a:ln w="9525">
            <a:solidFill>
              <a:srgbClr val="000000"/>
            </a:solidFill>
            <a:miter lim="800000"/>
            <a:headEnd/>
            <a:tailEnd/>
          </a:ln>
          <a:effectLst>
            <a:outerShdw dist="107763" dir="18900000" algn="ctr" rotWithShape="0">
              <a:srgbClr val="808080"/>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ts val="300"/>
              </a:spcAft>
              <a:buClrTx/>
              <a:buSzTx/>
              <a:buFontTx/>
              <a:buNone/>
              <a:tabLst/>
            </a:pPr>
            <a:r>
              <a:rPr kumimoji="0" lang="en-US" sz="1050" b="1" i="0" u="none" strike="noStrike" cap="none" normalizeH="0" baseline="0" dirty="0" smtClean="0">
                <a:ln>
                  <a:noFill/>
                </a:ln>
                <a:solidFill>
                  <a:schemeClr val="tx1"/>
                </a:solidFill>
                <a:effectLst/>
                <a:latin typeface="Times New Roman" pitchFamily="18" charset="0"/>
                <a:cs typeface="Arial" pitchFamily="34" charset="0"/>
              </a:rPr>
              <a:t>CKD PATIENTS</a:t>
            </a:r>
          </a:p>
          <a:p>
            <a:pPr lvl="0"/>
            <a:r>
              <a:rPr lang="en-US" sz="1050" dirty="0"/>
              <a:t>A significant increase in the number of CKD patients who are diagnosed, treated, and monitored according to CKD guidelines including:</a:t>
            </a:r>
          </a:p>
          <a:p>
            <a:pPr lvl="0"/>
            <a:r>
              <a:rPr lang="en-US" sz="1050" dirty="0" smtClean="0"/>
              <a:t>1. Dx </a:t>
            </a:r>
            <a:r>
              <a:rPr lang="en-US" sz="1050" dirty="0"/>
              <a:t>of CKD (GFR &lt; 60)</a:t>
            </a:r>
          </a:p>
          <a:p>
            <a:pPr lvl="0"/>
            <a:r>
              <a:rPr lang="en-US" sz="1050" dirty="0" smtClean="0"/>
              <a:t>2. Dx </a:t>
            </a:r>
            <a:r>
              <a:rPr lang="en-US" sz="1050" dirty="0"/>
              <a:t>of anemia</a:t>
            </a:r>
          </a:p>
          <a:p>
            <a:r>
              <a:rPr lang="en-US" sz="1050" dirty="0"/>
              <a:t>Metabolic control</a:t>
            </a:r>
          </a:p>
          <a:p>
            <a:pPr lvl="0"/>
            <a:r>
              <a:rPr lang="en-US" sz="1050" dirty="0" smtClean="0"/>
              <a:t>3. </a:t>
            </a:r>
            <a:r>
              <a:rPr lang="en-US" sz="1050" dirty="0"/>
              <a:t>BP</a:t>
            </a:r>
          </a:p>
          <a:p>
            <a:pPr lvl="0"/>
            <a:r>
              <a:rPr lang="en-US" sz="1050" dirty="0" smtClean="0"/>
              <a:t>4. Lipids</a:t>
            </a:r>
            <a:endParaRPr lang="en-US" sz="1050" dirty="0"/>
          </a:p>
          <a:p>
            <a:pPr lvl="0"/>
            <a:r>
              <a:rPr lang="en-US" sz="1050" dirty="0" smtClean="0"/>
              <a:t>5. HgbA1c</a:t>
            </a:r>
            <a:endParaRPr lang="en-US" sz="1050" dirty="0"/>
          </a:p>
          <a:p>
            <a:r>
              <a:rPr lang="en-US" sz="1050" dirty="0" smtClean="0"/>
              <a:t>Starting </a:t>
            </a:r>
            <a:r>
              <a:rPr lang="en-US" sz="1050" dirty="0"/>
              <a:t>helpful meds:</a:t>
            </a:r>
          </a:p>
          <a:p>
            <a:pPr lvl="0"/>
            <a:r>
              <a:rPr lang="en-US" sz="1050" dirty="0" smtClean="0"/>
              <a:t>6. ACE/ARB</a:t>
            </a:r>
            <a:endParaRPr lang="en-US" sz="1050" dirty="0"/>
          </a:p>
          <a:p>
            <a:pPr lvl="0"/>
            <a:r>
              <a:rPr lang="en-US" sz="1050" dirty="0" smtClean="0"/>
              <a:t>7. ASA</a:t>
            </a:r>
            <a:endParaRPr lang="en-US" sz="1050" dirty="0"/>
          </a:p>
          <a:p>
            <a:r>
              <a:rPr lang="en-US" sz="1050" dirty="0"/>
              <a:t>Stopping harmful meds:</a:t>
            </a:r>
          </a:p>
          <a:p>
            <a:pPr lvl="0"/>
            <a:r>
              <a:rPr lang="en-US" sz="1050" dirty="0" smtClean="0"/>
              <a:t>8. Metformin</a:t>
            </a:r>
            <a:r>
              <a:rPr lang="en-US" sz="1050" dirty="0"/>
              <a:t>/ NSAIDS</a:t>
            </a:r>
          </a:p>
          <a:p>
            <a:pPr lvl="0"/>
            <a:r>
              <a:rPr lang="en-US" sz="1050" dirty="0" smtClean="0"/>
              <a:t>9. Hb </a:t>
            </a:r>
            <a:r>
              <a:rPr lang="en-US" sz="1050" dirty="0"/>
              <a:t>Lab done</a:t>
            </a:r>
          </a:p>
          <a:p>
            <a:r>
              <a:rPr lang="en-US" sz="1050" dirty="0" smtClean="0"/>
              <a:t>10. Labs </a:t>
            </a:r>
            <a:r>
              <a:rPr lang="en-US" sz="1050" dirty="0"/>
              <a:t>Done - PTH, Phos,  or Vit </a:t>
            </a:r>
            <a:endParaRPr kumimoji="0" lang="en-US" sz="1050" b="1" i="0" u="none" strike="noStrike" cap="none" normalizeH="0" baseline="0" dirty="0" smtClean="0">
              <a:ln>
                <a:noFill/>
              </a:ln>
              <a:solidFill>
                <a:schemeClr val="tx1"/>
              </a:solidFill>
              <a:effectLst/>
              <a:latin typeface="Times New Roman" pitchFamily="18" charset="0"/>
              <a:cs typeface="Arial" pitchFamily="34" charset="0"/>
            </a:endParaRPr>
          </a:p>
        </p:txBody>
      </p:sp>
      <p:cxnSp>
        <p:nvCxnSpPr>
          <p:cNvPr id="23" name="Straight Arrow Connector 22"/>
          <p:cNvCxnSpPr/>
          <p:nvPr/>
        </p:nvCxnSpPr>
        <p:spPr>
          <a:xfrm>
            <a:off x="7132864" y="2438400"/>
            <a:ext cx="274864" cy="0"/>
          </a:xfrm>
          <a:prstGeom prst="straightConnector1">
            <a:avLst/>
          </a:prstGeom>
          <a:ln w="22225">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132864" y="5181600"/>
            <a:ext cx="274864"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569938" y="2438400"/>
            <a:ext cx="401862"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286000" y="5181600"/>
            <a:ext cx="0" cy="3048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2598513" y="5387804"/>
            <a:ext cx="373287" cy="42397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550808" y="2438400"/>
            <a:ext cx="334281"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62600" y="5123257"/>
            <a:ext cx="302078" cy="9525"/>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04800" y="5181600"/>
            <a:ext cx="2133600" cy="246221"/>
          </a:xfrm>
          <a:prstGeom prst="rect">
            <a:avLst/>
          </a:prstGeom>
          <a:noFill/>
        </p:spPr>
        <p:txBody>
          <a:bodyPr wrap="square" rtlCol="0">
            <a:spAutoFit/>
          </a:bodyPr>
          <a:lstStyle/>
          <a:p>
            <a:r>
              <a:rPr lang="en-US" sz="1000" b="1" dirty="0"/>
              <a:t>CONSTRAINTS </a:t>
            </a:r>
            <a:r>
              <a:rPr lang="en-US" sz="1000" dirty="0"/>
              <a:t>of the </a:t>
            </a:r>
            <a:r>
              <a:rPr lang="en-US" sz="1000" dirty="0" smtClean="0"/>
              <a:t>Initiative</a:t>
            </a:r>
            <a:endParaRPr lang="en-US" sz="1000" dirty="0"/>
          </a:p>
        </p:txBody>
      </p:sp>
      <p:sp>
        <p:nvSpPr>
          <p:cNvPr id="44" name="TextBox 43"/>
          <p:cNvSpPr txBox="1"/>
          <p:nvPr/>
        </p:nvSpPr>
        <p:spPr>
          <a:xfrm>
            <a:off x="169637" y="1524001"/>
            <a:ext cx="2400300" cy="2308324"/>
          </a:xfrm>
          <a:prstGeom prst="rect">
            <a:avLst/>
          </a:prstGeom>
          <a:noFill/>
        </p:spPr>
        <p:txBody>
          <a:bodyPr wrap="square" rtlCol="0">
            <a:spAutoFit/>
          </a:bodyPr>
          <a:lstStyle/>
          <a:p>
            <a:pPr marL="0" lvl="1">
              <a:buFont typeface="Symbol" pitchFamily="18" charset="2"/>
              <a:buChar char="·"/>
            </a:pPr>
            <a:r>
              <a:rPr lang="en-US" sz="900" dirty="0">
                <a:ln w="0">
                  <a:noFill/>
                </a:ln>
                <a:latin typeface="Arial" pitchFamily="34" charset="0"/>
                <a:cs typeface="Arial" pitchFamily="34" charset="0"/>
              </a:rPr>
              <a:t>OUHSC Dept of Family &amp; Preventive</a:t>
            </a:r>
          </a:p>
          <a:p>
            <a:pPr marL="182880" lvl="1">
              <a:buFont typeface="Symbol" pitchFamily="18" charset="2"/>
              <a:buChar char="·"/>
            </a:pPr>
            <a:r>
              <a:rPr lang="en-US" sz="900" dirty="0">
                <a:ln w="0">
                  <a:noFill/>
                </a:ln>
                <a:latin typeface="Arial" pitchFamily="34" charset="0"/>
                <a:cs typeface="Arial" pitchFamily="34" charset="0"/>
              </a:rPr>
              <a:t>Expertise and Research Evidence from 15 years of research activity</a:t>
            </a:r>
          </a:p>
          <a:p>
            <a:pPr marL="0" lvl="2">
              <a:buFont typeface="Symbol" pitchFamily="18" charset="2"/>
              <a:buChar char="·"/>
            </a:pPr>
            <a:r>
              <a:rPr lang="en-US" sz="900" dirty="0">
                <a:ln w="0">
                  <a:noFill/>
                </a:ln>
                <a:latin typeface="Arial" pitchFamily="34" charset="0"/>
                <a:cs typeface="Arial" pitchFamily="34" charset="0"/>
              </a:rPr>
              <a:t>Other PBRN Partners</a:t>
            </a:r>
          </a:p>
          <a:p>
            <a:pPr marL="182880" lvl="2">
              <a:buFont typeface="Symbol" pitchFamily="18" charset="2"/>
              <a:buChar char="·"/>
            </a:pPr>
            <a:r>
              <a:rPr lang="en-US" sz="900" dirty="0">
                <a:ln w="0">
                  <a:noFill/>
                </a:ln>
                <a:latin typeface="Arial" pitchFamily="34" charset="0"/>
                <a:cs typeface="Arial" pitchFamily="34" charset="0"/>
              </a:rPr>
              <a:t>WREN</a:t>
            </a:r>
          </a:p>
          <a:p>
            <a:pPr marL="182880" lvl="2">
              <a:buFont typeface="Symbol" pitchFamily="18" charset="2"/>
              <a:buChar char="·"/>
            </a:pPr>
            <a:r>
              <a:rPr lang="en-US" sz="900" dirty="0">
                <a:ln w="0">
                  <a:noFill/>
                </a:ln>
                <a:latin typeface="Arial" pitchFamily="34" charset="0"/>
                <a:cs typeface="Arial" pitchFamily="34" charset="0"/>
              </a:rPr>
              <a:t>LANet</a:t>
            </a:r>
          </a:p>
          <a:p>
            <a:pPr marL="182880" lvl="2">
              <a:buFont typeface="Symbol" pitchFamily="18" charset="2"/>
              <a:buChar char="·"/>
            </a:pPr>
            <a:r>
              <a:rPr lang="en-US" sz="900" dirty="0">
                <a:ln w="0">
                  <a:noFill/>
                </a:ln>
                <a:latin typeface="Arial" pitchFamily="34" charset="0"/>
                <a:cs typeface="Arial" pitchFamily="34" charset="0"/>
              </a:rPr>
              <a:t>MAFPBRN</a:t>
            </a:r>
          </a:p>
          <a:p>
            <a:pPr marL="0" lvl="1">
              <a:buFont typeface="Symbol" pitchFamily="18" charset="2"/>
              <a:buChar char="·"/>
            </a:pPr>
            <a:r>
              <a:rPr lang="en-US" sz="900" dirty="0">
                <a:ln w="0">
                  <a:noFill/>
                </a:ln>
                <a:latin typeface="Arial" pitchFamily="34" charset="0"/>
                <a:cs typeface="Arial" pitchFamily="34" charset="0"/>
              </a:rPr>
              <a:t>Analytic and Project Management Expertise</a:t>
            </a:r>
          </a:p>
          <a:p>
            <a:pPr marL="182880" lvl="2">
              <a:buFont typeface="Symbol" pitchFamily="18" charset="2"/>
              <a:buChar char="·"/>
            </a:pPr>
            <a:r>
              <a:rPr lang="en-US" sz="900" dirty="0">
                <a:ln w="0">
                  <a:noFill/>
                </a:ln>
                <a:latin typeface="Arial" pitchFamily="34" charset="0"/>
                <a:cs typeface="Arial" pitchFamily="34" charset="0"/>
              </a:rPr>
              <a:t>Westat</a:t>
            </a:r>
          </a:p>
          <a:p>
            <a:pPr marL="0" lvl="1">
              <a:buFont typeface="Symbol" pitchFamily="18" charset="2"/>
              <a:buChar char="·"/>
            </a:pPr>
            <a:r>
              <a:rPr lang="en-US" sz="900" dirty="0">
                <a:ln w="0">
                  <a:noFill/>
                </a:ln>
                <a:latin typeface="Arial" pitchFamily="34" charset="0"/>
                <a:cs typeface="Arial" pitchFamily="34" charset="0"/>
              </a:rPr>
              <a:t>Multi-component Methodology for Quality Improvement</a:t>
            </a:r>
          </a:p>
          <a:p>
            <a:pPr marL="182880" lvl="2">
              <a:buFont typeface="Symbol" pitchFamily="18" charset="2"/>
              <a:buChar char="·"/>
            </a:pPr>
            <a:r>
              <a:rPr lang="en-US" sz="900" dirty="0">
                <a:ln w="0">
                  <a:noFill/>
                </a:ln>
                <a:latin typeface="Arial" pitchFamily="34" charset="0"/>
                <a:cs typeface="Arial" pitchFamily="34" charset="0"/>
              </a:rPr>
              <a:t>Documented Effectiveness of Academic detailing, Performance feedback, Practice Facilitation, and IT </a:t>
            </a:r>
            <a:r>
              <a:rPr lang="en-US" sz="900" dirty="0" smtClean="0">
                <a:ln w="0">
                  <a:noFill/>
                </a:ln>
                <a:latin typeface="Arial" pitchFamily="34" charset="0"/>
                <a:cs typeface="Arial" pitchFamily="34" charset="0"/>
              </a:rPr>
              <a:t>Support</a:t>
            </a:r>
            <a:endParaRPr lang="en-US" dirty="0"/>
          </a:p>
        </p:txBody>
      </p:sp>
    </p:spTree>
    <p:extLst>
      <p:ext uri="{BB962C8B-B14F-4D97-AF65-F5344CB8AC3E}">
        <p14:creationId xmlns:p14="http://schemas.microsoft.com/office/powerpoint/2010/main" val="3907057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696200" cy="609600"/>
          </a:xfrm>
        </p:spPr>
        <p:txBody>
          <a:bodyPr/>
          <a:lstStyle/>
          <a:p>
            <a:r>
              <a:rPr lang="en-US" b="1" dirty="0" smtClean="0">
                <a:solidFill>
                  <a:schemeClr val="tx1"/>
                </a:solidFill>
              </a:rPr>
              <a:t>PF Objectives – CKD Project</a:t>
            </a:r>
            <a:endParaRPr lang="en-US" b="1" dirty="0">
              <a:solidFill>
                <a:schemeClr val="tx1"/>
              </a:solidFill>
            </a:endParaRPr>
          </a:p>
        </p:txBody>
      </p:sp>
      <p:sp>
        <p:nvSpPr>
          <p:cNvPr id="5" name="Content Placeholder 4"/>
          <p:cNvSpPr>
            <a:spLocks noGrp="1"/>
          </p:cNvSpPr>
          <p:nvPr>
            <p:ph idx="1"/>
          </p:nvPr>
        </p:nvSpPr>
        <p:spPr>
          <a:xfrm>
            <a:off x="152400" y="1295400"/>
            <a:ext cx="8686800" cy="5410200"/>
          </a:xfrm>
        </p:spPr>
        <p:txBody>
          <a:bodyPr/>
          <a:lstStyle/>
          <a:p>
            <a:pPr lvl="0"/>
            <a:r>
              <a:rPr lang="en-US" sz="2400" b="1" dirty="0" smtClean="0">
                <a:solidFill>
                  <a:schemeClr val="tx1"/>
                </a:solidFill>
              </a:rPr>
              <a:t>Meet </a:t>
            </a:r>
            <a:r>
              <a:rPr lang="en-US" sz="2400" b="1" dirty="0">
                <a:solidFill>
                  <a:schemeClr val="tx1"/>
                </a:solidFill>
              </a:rPr>
              <a:t>with key members </a:t>
            </a:r>
            <a:r>
              <a:rPr lang="en-US" sz="2400" dirty="0">
                <a:solidFill>
                  <a:schemeClr val="tx1"/>
                </a:solidFill>
              </a:rPr>
              <a:t>of each practice weekly and as needed to coordinate rapid QI cycles (Plan-Do-Study-Act). </a:t>
            </a:r>
          </a:p>
          <a:p>
            <a:pPr lvl="0"/>
            <a:r>
              <a:rPr lang="en-US" sz="2400" b="1" dirty="0">
                <a:solidFill>
                  <a:schemeClr val="tx1"/>
                </a:solidFill>
              </a:rPr>
              <a:t>Document </a:t>
            </a:r>
            <a:r>
              <a:rPr lang="en-US" sz="2400" b="1" dirty="0" smtClean="0">
                <a:solidFill>
                  <a:schemeClr val="tx1"/>
                </a:solidFill>
              </a:rPr>
              <a:t>the visits</a:t>
            </a:r>
            <a:r>
              <a:rPr lang="en-US" sz="2400" dirty="0">
                <a:solidFill>
                  <a:schemeClr val="tx1"/>
                </a:solidFill>
              </a:rPr>
              <a:t>, including who, when, where, and for how long, and the action plans and results of the cycles. </a:t>
            </a:r>
          </a:p>
          <a:p>
            <a:pPr lvl="0"/>
            <a:r>
              <a:rPr lang="en-US" sz="2400" b="1" dirty="0">
                <a:solidFill>
                  <a:schemeClr val="tx1"/>
                </a:solidFill>
              </a:rPr>
              <a:t>Conduct monthly abstracts </a:t>
            </a:r>
            <a:r>
              <a:rPr lang="en-US" sz="2400" dirty="0">
                <a:solidFill>
                  <a:schemeClr val="tx1"/>
                </a:solidFill>
              </a:rPr>
              <a:t>of the medical records of the last 10 CKD patients seen that month to give the practices feedback on their progress </a:t>
            </a:r>
            <a:r>
              <a:rPr lang="en-US" sz="2400" dirty="0" smtClean="0">
                <a:solidFill>
                  <a:schemeClr val="tx1"/>
                </a:solidFill>
              </a:rPr>
              <a:t>on the key </a:t>
            </a:r>
            <a:r>
              <a:rPr lang="en-US" sz="2400" dirty="0">
                <a:solidFill>
                  <a:schemeClr val="tx1"/>
                </a:solidFill>
              </a:rPr>
              <a:t>action steps. </a:t>
            </a:r>
          </a:p>
          <a:p>
            <a:pPr lvl="0"/>
            <a:r>
              <a:rPr lang="en-US" sz="2400" b="1" dirty="0">
                <a:solidFill>
                  <a:schemeClr val="tx1"/>
                </a:solidFill>
              </a:rPr>
              <a:t>Help </a:t>
            </a:r>
            <a:r>
              <a:rPr lang="en-US" sz="2400" b="1" dirty="0" smtClean="0">
                <a:solidFill>
                  <a:schemeClr val="tx1"/>
                </a:solidFill>
              </a:rPr>
              <a:t>practices </a:t>
            </a:r>
            <a:r>
              <a:rPr lang="en-US" sz="2400" dirty="0">
                <a:solidFill>
                  <a:schemeClr val="tx1"/>
                </a:solidFill>
              </a:rPr>
              <a:t>use tools from the toolkit, hold regular staff meetings, develop team-based protocols, registries, decision-support systems, and patient self-management strategies.  </a:t>
            </a:r>
          </a:p>
          <a:p>
            <a:pPr marL="0" indent="0">
              <a:buNone/>
            </a:pPr>
            <a:endParaRPr lang="en-US" dirty="0"/>
          </a:p>
        </p:txBody>
      </p:sp>
    </p:spTree>
    <p:extLst>
      <p:ext uri="{BB962C8B-B14F-4D97-AF65-F5344CB8AC3E}">
        <p14:creationId xmlns:p14="http://schemas.microsoft.com/office/powerpoint/2010/main" val="19209810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609600"/>
          </a:xfrm>
        </p:spPr>
        <p:txBody>
          <a:bodyPr/>
          <a:lstStyle/>
          <a:p>
            <a:r>
              <a:rPr lang="en-US" b="1" dirty="0" smtClean="0">
                <a:solidFill>
                  <a:schemeClr val="tx1"/>
                </a:solidFill>
              </a:rPr>
              <a:t>Evaluation Questions about PF (Aim 1)</a:t>
            </a:r>
            <a:endParaRPr lang="en-US" b="1" dirty="0">
              <a:solidFill>
                <a:schemeClr val="tx1"/>
              </a:solidFill>
            </a:endParaRPr>
          </a:p>
        </p:txBody>
      </p:sp>
      <p:sp>
        <p:nvSpPr>
          <p:cNvPr id="5" name="Content Placeholder 4"/>
          <p:cNvSpPr>
            <a:spLocks noGrp="1"/>
          </p:cNvSpPr>
          <p:nvPr>
            <p:ph idx="1"/>
          </p:nvPr>
        </p:nvSpPr>
        <p:spPr>
          <a:xfrm>
            <a:off x="685800" y="1600200"/>
            <a:ext cx="8229600" cy="4525963"/>
          </a:xfrm>
        </p:spPr>
        <p:txBody>
          <a:bodyPr/>
          <a:lstStyle/>
          <a:p>
            <a:pPr marL="0" indent="0">
              <a:buNone/>
            </a:pPr>
            <a:r>
              <a:rPr lang="en-US" b="1" dirty="0" smtClean="0">
                <a:solidFill>
                  <a:schemeClr val="tx1"/>
                </a:solidFill>
              </a:rPr>
              <a:t>Develop a systematic approach to address questions such as:</a:t>
            </a:r>
          </a:p>
          <a:p>
            <a:endParaRPr lang="en-US" sz="2000" dirty="0">
              <a:solidFill>
                <a:schemeClr val="tx1"/>
              </a:solidFill>
            </a:endParaRPr>
          </a:p>
          <a:p>
            <a:r>
              <a:rPr lang="en-US" sz="2400" dirty="0" smtClean="0">
                <a:solidFill>
                  <a:schemeClr val="tx1"/>
                </a:solidFill>
              </a:rPr>
              <a:t>Who </a:t>
            </a:r>
            <a:r>
              <a:rPr lang="en-US" sz="2400" dirty="0">
                <a:solidFill>
                  <a:schemeClr val="tx1"/>
                </a:solidFill>
              </a:rPr>
              <a:t>is the facilitator helping in the practice?</a:t>
            </a:r>
          </a:p>
          <a:p>
            <a:r>
              <a:rPr lang="en-US" sz="2400" dirty="0">
                <a:solidFill>
                  <a:schemeClr val="tx1"/>
                </a:solidFill>
              </a:rPr>
              <a:t>What is the facilitator doing to help</a:t>
            </a:r>
            <a:r>
              <a:rPr lang="en-US" sz="2400" dirty="0" smtClean="0">
                <a:solidFill>
                  <a:schemeClr val="tx1"/>
                </a:solidFill>
              </a:rPr>
              <a:t>?</a:t>
            </a:r>
          </a:p>
          <a:p>
            <a:r>
              <a:rPr lang="en-US" sz="2400" dirty="0">
                <a:solidFill>
                  <a:schemeClr val="tx1"/>
                </a:solidFill>
              </a:rPr>
              <a:t>What are the barriers and enablers of facilitation?</a:t>
            </a:r>
          </a:p>
          <a:p>
            <a:r>
              <a:rPr lang="en-US" sz="2400" dirty="0" smtClean="0">
                <a:solidFill>
                  <a:schemeClr val="tx1"/>
                </a:solidFill>
              </a:rPr>
              <a:t>What </a:t>
            </a:r>
            <a:r>
              <a:rPr lang="en-US" sz="2400" dirty="0">
                <a:solidFill>
                  <a:schemeClr val="tx1"/>
                </a:solidFill>
              </a:rPr>
              <a:t>are the outcomes during the intervention?</a:t>
            </a:r>
          </a:p>
          <a:p>
            <a:r>
              <a:rPr lang="en-US" sz="2400" dirty="0">
                <a:solidFill>
                  <a:schemeClr val="tx1"/>
                </a:solidFill>
              </a:rPr>
              <a:t>What are the outcomes after the intervention (</a:t>
            </a:r>
            <a:r>
              <a:rPr lang="en-US" sz="2400" i="1" dirty="0">
                <a:solidFill>
                  <a:schemeClr val="tx1"/>
                </a:solidFill>
              </a:rPr>
              <a:t>sustainability, generalizability</a:t>
            </a:r>
            <a:r>
              <a:rPr lang="en-US" sz="2400" dirty="0">
                <a:solidFill>
                  <a:schemeClr val="tx1"/>
                </a:solidFill>
              </a:rPr>
              <a:t>)?</a:t>
            </a:r>
          </a:p>
          <a:p>
            <a:pPr marL="0" indent="0">
              <a:buNone/>
            </a:pPr>
            <a:endParaRPr lang="en-US" dirty="0"/>
          </a:p>
        </p:txBody>
      </p:sp>
    </p:spTree>
    <p:extLst>
      <p:ext uri="{BB962C8B-B14F-4D97-AF65-F5344CB8AC3E}">
        <p14:creationId xmlns:p14="http://schemas.microsoft.com/office/powerpoint/2010/main" val="2826556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696200" cy="609600"/>
          </a:xfrm>
        </p:spPr>
        <p:txBody>
          <a:bodyPr/>
          <a:lstStyle/>
          <a:p>
            <a:r>
              <a:rPr lang="en-US" b="1" dirty="0" smtClean="0">
                <a:solidFill>
                  <a:schemeClr val="tx1"/>
                </a:solidFill>
              </a:rPr>
              <a:t>Contextual Factors</a:t>
            </a:r>
            <a:endParaRPr lang="en-US" b="1" dirty="0">
              <a:solidFill>
                <a:schemeClr val="tx1"/>
              </a:solidFill>
            </a:endParaRPr>
          </a:p>
        </p:txBody>
      </p:sp>
      <p:sp>
        <p:nvSpPr>
          <p:cNvPr id="5" name="Content Placeholder 4"/>
          <p:cNvSpPr>
            <a:spLocks noGrp="1"/>
          </p:cNvSpPr>
          <p:nvPr>
            <p:ph idx="1"/>
          </p:nvPr>
        </p:nvSpPr>
        <p:spPr>
          <a:xfrm>
            <a:off x="533400" y="1600200"/>
            <a:ext cx="8153400" cy="5029200"/>
          </a:xfrm>
        </p:spPr>
        <p:txBody>
          <a:bodyPr/>
          <a:lstStyle/>
          <a:p>
            <a:pPr marL="0" lvl="0" indent="0">
              <a:buNone/>
            </a:pPr>
            <a:r>
              <a:rPr lang="en-US" dirty="0">
                <a:solidFill>
                  <a:srgbClr val="000000"/>
                </a:solidFill>
              </a:rPr>
              <a:t>Structural characteristics of practices</a:t>
            </a:r>
          </a:p>
          <a:p>
            <a:pPr lvl="1"/>
            <a:r>
              <a:rPr lang="en-US" dirty="0">
                <a:solidFill>
                  <a:srgbClr val="000000"/>
                </a:solidFill>
              </a:rPr>
              <a:t>Size of practice</a:t>
            </a:r>
          </a:p>
          <a:p>
            <a:pPr lvl="1"/>
            <a:r>
              <a:rPr lang="en-US" dirty="0">
                <a:solidFill>
                  <a:srgbClr val="000000"/>
                </a:solidFill>
              </a:rPr>
              <a:t>Systems in use</a:t>
            </a:r>
          </a:p>
          <a:p>
            <a:pPr marL="0" lvl="0" indent="0">
              <a:buNone/>
            </a:pPr>
            <a:r>
              <a:rPr lang="en-US" dirty="0">
                <a:solidFill>
                  <a:srgbClr val="000000"/>
                </a:solidFill>
              </a:rPr>
              <a:t>Attitudes, norms, and beliefs of staff</a:t>
            </a:r>
          </a:p>
          <a:p>
            <a:pPr lvl="1"/>
            <a:r>
              <a:rPr lang="en-US" dirty="0">
                <a:solidFill>
                  <a:srgbClr val="000000"/>
                </a:solidFill>
              </a:rPr>
              <a:t>Staff buy-in</a:t>
            </a:r>
          </a:p>
          <a:p>
            <a:pPr marL="0" lvl="0" indent="0">
              <a:buNone/>
            </a:pPr>
            <a:r>
              <a:rPr lang="en-US" dirty="0">
                <a:solidFill>
                  <a:srgbClr val="000000"/>
                </a:solidFill>
              </a:rPr>
              <a:t>Climate within practice</a:t>
            </a:r>
          </a:p>
          <a:p>
            <a:pPr lvl="1"/>
            <a:r>
              <a:rPr lang="en-US" dirty="0">
                <a:solidFill>
                  <a:srgbClr val="000000"/>
                </a:solidFill>
              </a:rPr>
              <a:t>Stress</a:t>
            </a:r>
          </a:p>
          <a:p>
            <a:pPr lvl="1"/>
            <a:r>
              <a:rPr lang="en-US" dirty="0">
                <a:solidFill>
                  <a:srgbClr val="000000"/>
                </a:solidFill>
              </a:rPr>
              <a:t>Ability to make decisions about change</a:t>
            </a:r>
          </a:p>
          <a:p>
            <a:pPr marL="0" lvl="0" indent="0">
              <a:buNone/>
            </a:pPr>
            <a:r>
              <a:rPr lang="en-US" dirty="0">
                <a:solidFill>
                  <a:srgbClr val="000000"/>
                </a:solidFill>
              </a:rPr>
              <a:t>Capacity and readiness for change</a:t>
            </a:r>
          </a:p>
          <a:p>
            <a:pPr lvl="1"/>
            <a:r>
              <a:rPr lang="en-US" dirty="0" smtClean="0">
                <a:solidFill>
                  <a:srgbClr val="000000"/>
                </a:solidFill>
              </a:rPr>
              <a:t>Baseline performance</a:t>
            </a:r>
          </a:p>
          <a:p>
            <a:pPr lvl="1"/>
            <a:r>
              <a:rPr lang="en-US" dirty="0" smtClean="0">
                <a:solidFill>
                  <a:srgbClr val="000000"/>
                </a:solidFill>
              </a:rPr>
              <a:t>History </a:t>
            </a:r>
            <a:r>
              <a:rPr lang="en-US" dirty="0">
                <a:solidFill>
                  <a:srgbClr val="000000"/>
                </a:solidFill>
              </a:rPr>
              <a:t>of </a:t>
            </a:r>
            <a:r>
              <a:rPr lang="en-US" dirty="0" smtClean="0">
                <a:solidFill>
                  <a:srgbClr val="000000"/>
                </a:solidFill>
              </a:rPr>
              <a:t>change/prior history with PF</a:t>
            </a:r>
            <a:endParaRPr lang="en-US" dirty="0">
              <a:solidFill>
                <a:srgbClr val="000000"/>
              </a:solidFill>
            </a:endParaRPr>
          </a:p>
          <a:p>
            <a:pPr lvl="1"/>
            <a:r>
              <a:rPr lang="en-US" dirty="0">
                <a:solidFill>
                  <a:srgbClr val="000000"/>
                </a:solidFill>
              </a:rPr>
              <a:t>Knowledge of the QI evidence</a:t>
            </a:r>
          </a:p>
          <a:p>
            <a:pPr marL="0" indent="0">
              <a:buNone/>
            </a:pPr>
            <a:r>
              <a:rPr lang="en-US" dirty="0"/>
              <a:t> </a:t>
            </a:r>
          </a:p>
          <a:p>
            <a:endParaRPr lang="en-US" dirty="0"/>
          </a:p>
        </p:txBody>
      </p:sp>
    </p:spTree>
    <p:extLst>
      <p:ext uri="{BB962C8B-B14F-4D97-AF65-F5344CB8AC3E}">
        <p14:creationId xmlns:p14="http://schemas.microsoft.com/office/powerpoint/2010/main" val="1946596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96200" cy="609600"/>
          </a:xfrm>
        </p:spPr>
        <p:txBody>
          <a:bodyPr/>
          <a:lstStyle/>
          <a:p>
            <a:r>
              <a:rPr lang="en-US" b="1" dirty="0" smtClean="0">
                <a:solidFill>
                  <a:schemeClr val="tx1"/>
                </a:solidFill>
              </a:rPr>
              <a:t>PF </a:t>
            </a:r>
            <a:r>
              <a:rPr lang="en-US" b="1" dirty="0">
                <a:solidFill>
                  <a:schemeClr val="tx1"/>
                </a:solidFill>
              </a:rPr>
              <a:t>V</a:t>
            </a:r>
            <a:r>
              <a:rPr lang="en-US" b="1" dirty="0" smtClean="0">
                <a:solidFill>
                  <a:schemeClr val="tx1"/>
                </a:solidFill>
              </a:rPr>
              <a:t>isit Form for CKD project</a:t>
            </a:r>
            <a:endParaRPr lang="en-US" b="1" dirty="0">
              <a:solidFill>
                <a:schemeClr val="tx1"/>
              </a:solidFill>
            </a:endParaRPr>
          </a:p>
        </p:txBody>
      </p:sp>
      <p:sp>
        <p:nvSpPr>
          <p:cNvPr id="5" name="Content Placeholder 4"/>
          <p:cNvSpPr>
            <a:spLocks noGrp="1"/>
          </p:cNvSpPr>
          <p:nvPr>
            <p:ph idx="1"/>
          </p:nvPr>
        </p:nvSpPr>
        <p:spPr>
          <a:xfrm>
            <a:off x="609600" y="1600200"/>
            <a:ext cx="8382000" cy="4525963"/>
          </a:xfrm>
        </p:spPr>
        <p:txBody>
          <a:bodyPr/>
          <a:lstStyle/>
          <a:p>
            <a:pPr marL="0" indent="0">
              <a:buNone/>
            </a:pPr>
            <a:r>
              <a:rPr lang="en-US" b="1" dirty="0" smtClean="0">
                <a:solidFill>
                  <a:schemeClr val="tx1"/>
                </a:solidFill>
              </a:rPr>
              <a:t>Captures information on:  </a:t>
            </a:r>
          </a:p>
          <a:p>
            <a:pPr marL="0" indent="0">
              <a:buNone/>
            </a:pPr>
            <a:endParaRPr lang="en-US" b="1" dirty="0" smtClean="0">
              <a:solidFill>
                <a:schemeClr val="tx1"/>
              </a:solidFill>
            </a:endParaRPr>
          </a:p>
          <a:p>
            <a:pPr lvl="1"/>
            <a:r>
              <a:rPr lang="en-US" sz="2400" dirty="0" smtClean="0">
                <a:solidFill>
                  <a:schemeClr val="tx1"/>
                </a:solidFill>
              </a:rPr>
              <a:t>Length and purpose of visit</a:t>
            </a:r>
          </a:p>
          <a:p>
            <a:pPr lvl="1"/>
            <a:r>
              <a:rPr lang="en-US" sz="2400" dirty="0" smtClean="0">
                <a:solidFill>
                  <a:schemeClr val="tx1"/>
                </a:solidFill>
              </a:rPr>
              <a:t>PF activities in practice</a:t>
            </a:r>
          </a:p>
          <a:p>
            <a:pPr lvl="1"/>
            <a:r>
              <a:rPr lang="en-US" sz="2400" dirty="0" smtClean="0">
                <a:solidFill>
                  <a:schemeClr val="tx1"/>
                </a:solidFill>
              </a:rPr>
              <a:t>Guidelines targeted</a:t>
            </a:r>
          </a:p>
          <a:p>
            <a:pPr lvl="1"/>
            <a:r>
              <a:rPr lang="en-US" sz="2400" dirty="0" smtClean="0">
                <a:solidFill>
                  <a:schemeClr val="tx1"/>
                </a:solidFill>
              </a:rPr>
              <a:t>Strategies planned and implemented</a:t>
            </a:r>
          </a:p>
          <a:p>
            <a:pPr lvl="1"/>
            <a:r>
              <a:rPr lang="en-US" sz="2400" dirty="0" smtClean="0">
                <a:solidFill>
                  <a:schemeClr val="tx1"/>
                </a:solidFill>
              </a:rPr>
              <a:t>PF and practice challenges</a:t>
            </a:r>
          </a:p>
          <a:p>
            <a:pPr lvl="1"/>
            <a:endParaRPr lang="en-US" dirty="0" smtClean="0"/>
          </a:p>
          <a:p>
            <a:pPr lvl="1"/>
            <a:endParaRPr lang="en-US" dirty="0"/>
          </a:p>
          <a:p>
            <a:pPr marL="0" indent="0">
              <a:buNone/>
            </a:pPr>
            <a:r>
              <a:rPr lang="en-US" sz="2400" dirty="0" smtClean="0">
                <a:solidFill>
                  <a:schemeClr val="tx1"/>
                </a:solidFill>
              </a:rPr>
              <a:t>[handout]</a:t>
            </a:r>
            <a:endParaRPr lang="en-US" sz="2400" dirty="0">
              <a:solidFill>
                <a:schemeClr val="tx1"/>
              </a:solidFill>
            </a:endParaRPr>
          </a:p>
        </p:txBody>
      </p:sp>
    </p:spTree>
    <p:extLst>
      <p:ext uri="{BB962C8B-B14F-4D97-AF65-F5344CB8AC3E}">
        <p14:creationId xmlns:p14="http://schemas.microsoft.com/office/powerpoint/2010/main" val="27648569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609600"/>
          </a:xfrm>
        </p:spPr>
        <p:txBody>
          <a:bodyPr/>
          <a:lstStyle/>
          <a:p>
            <a:r>
              <a:rPr lang="en-US" b="1" dirty="0" smtClean="0">
                <a:solidFill>
                  <a:schemeClr val="tx1"/>
                </a:solidFill>
              </a:rPr>
              <a:t>Two Part Evaluation Focus–CKD Project</a:t>
            </a:r>
            <a:endParaRPr lang="en-US" b="1" dirty="0">
              <a:solidFill>
                <a:schemeClr val="tx1"/>
              </a:solidFill>
            </a:endParaRPr>
          </a:p>
        </p:txBody>
      </p:sp>
      <p:sp>
        <p:nvSpPr>
          <p:cNvPr id="5" name="Content Placeholder 4"/>
          <p:cNvSpPr>
            <a:spLocks noGrp="1"/>
          </p:cNvSpPr>
          <p:nvPr>
            <p:ph idx="1"/>
          </p:nvPr>
        </p:nvSpPr>
        <p:spPr>
          <a:xfrm>
            <a:off x="533400" y="1600200"/>
            <a:ext cx="8153400" cy="4525963"/>
          </a:xfrm>
        </p:spPr>
        <p:txBody>
          <a:bodyPr/>
          <a:lstStyle/>
          <a:p>
            <a:pPr marL="0" indent="0">
              <a:buNone/>
            </a:pPr>
            <a:r>
              <a:rPr lang="en-US" b="1" dirty="0" smtClean="0">
                <a:solidFill>
                  <a:schemeClr val="tx1"/>
                </a:solidFill>
              </a:rPr>
              <a:t>The role of the facilitator:</a:t>
            </a:r>
          </a:p>
          <a:p>
            <a:pPr lvl="1"/>
            <a:r>
              <a:rPr lang="en-US" dirty="0" smtClean="0">
                <a:solidFill>
                  <a:schemeClr val="tx1"/>
                </a:solidFill>
              </a:rPr>
              <a:t>Goals – what does the PF hope to accomplish this visits? </a:t>
            </a:r>
          </a:p>
          <a:p>
            <a:pPr lvl="1"/>
            <a:r>
              <a:rPr lang="en-US" dirty="0" smtClean="0">
                <a:solidFill>
                  <a:schemeClr val="tx1"/>
                </a:solidFill>
              </a:rPr>
              <a:t>Efforts – what specific activities do they engage in?</a:t>
            </a:r>
          </a:p>
          <a:p>
            <a:pPr lvl="1"/>
            <a:r>
              <a:rPr lang="en-US" dirty="0" smtClean="0">
                <a:solidFill>
                  <a:schemeClr val="tx1"/>
                </a:solidFill>
              </a:rPr>
              <a:t>Achievements – have they met their facilitation objectives?</a:t>
            </a:r>
          </a:p>
          <a:p>
            <a:pPr marL="0" indent="0">
              <a:buNone/>
            </a:pPr>
            <a:endParaRPr lang="en-US" b="1" dirty="0">
              <a:solidFill>
                <a:schemeClr val="tx1"/>
              </a:solidFill>
            </a:endParaRPr>
          </a:p>
          <a:p>
            <a:pPr marL="0" indent="0">
              <a:buNone/>
            </a:pPr>
            <a:r>
              <a:rPr lang="en-US" b="1" dirty="0" smtClean="0">
                <a:solidFill>
                  <a:schemeClr val="tx1"/>
                </a:solidFill>
              </a:rPr>
              <a:t>The role of the practice: *</a:t>
            </a:r>
          </a:p>
          <a:p>
            <a:pPr lvl="1"/>
            <a:r>
              <a:rPr lang="en-US" dirty="0" smtClean="0">
                <a:solidFill>
                  <a:schemeClr val="tx1"/>
                </a:solidFill>
              </a:rPr>
              <a:t>Goals – what is the QI target?</a:t>
            </a:r>
          </a:p>
          <a:p>
            <a:pPr lvl="1"/>
            <a:r>
              <a:rPr lang="en-US" dirty="0" smtClean="0">
                <a:solidFill>
                  <a:schemeClr val="tx1"/>
                </a:solidFill>
              </a:rPr>
              <a:t>Efforts – what is the level of effort? </a:t>
            </a:r>
          </a:p>
          <a:p>
            <a:pPr lvl="1"/>
            <a:r>
              <a:rPr lang="en-US" dirty="0" smtClean="0">
                <a:solidFill>
                  <a:schemeClr val="tx1"/>
                </a:solidFill>
              </a:rPr>
              <a:t>Achievements – what strategies are they making progress on?</a:t>
            </a:r>
            <a:endParaRPr lang="en-US" dirty="0">
              <a:solidFill>
                <a:schemeClr val="tx1"/>
              </a:solidFill>
            </a:endParaRPr>
          </a:p>
          <a:p>
            <a:pPr marL="0" indent="0">
              <a:buNone/>
            </a:pPr>
            <a:endParaRPr lang="en-US" b="1" dirty="0" smtClean="0">
              <a:solidFill>
                <a:schemeClr val="tx1"/>
              </a:solidFill>
            </a:endParaRPr>
          </a:p>
          <a:p>
            <a:pPr marL="0" indent="0">
              <a:buNone/>
            </a:pPr>
            <a:r>
              <a:rPr lang="en-US" sz="2400" dirty="0" smtClean="0">
                <a:solidFill>
                  <a:schemeClr val="tx1"/>
                </a:solidFill>
              </a:rPr>
              <a:t>* </a:t>
            </a:r>
            <a:r>
              <a:rPr lang="en-US" sz="2000" dirty="0" smtClean="0">
                <a:solidFill>
                  <a:schemeClr val="tx1"/>
                </a:solidFill>
              </a:rPr>
              <a:t>From the perspective of the PF</a:t>
            </a:r>
          </a:p>
          <a:p>
            <a:pPr marL="0" indent="0">
              <a:buNone/>
            </a:pPr>
            <a:endParaRPr lang="en-US" sz="1000" dirty="0"/>
          </a:p>
          <a:p>
            <a:endParaRPr lang="en-US" dirty="0"/>
          </a:p>
        </p:txBody>
      </p:sp>
    </p:spTree>
    <p:extLst>
      <p:ext uri="{BB962C8B-B14F-4D97-AF65-F5344CB8AC3E}">
        <p14:creationId xmlns:p14="http://schemas.microsoft.com/office/powerpoint/2010/main" val="35264040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96200" cy="609600"/>
          </a:xfrm>
        </p:spPr>
        <p:txBody>
          <a:bodyPr/>
          <a:lstStyle/>
          <a:p>
            <a:r>
              <a:rPr lang="en-US" b="1" dirty="0" smtClean="0">
                <a:solidFill>
                  <a:schemeClr val="tx1"/>
                </a:solidFill>
              </a:rPr>
              <a:t>PF </a:t>
            </a:r>
            <a:r>
              <a:rPr lang="en-US" b="1" dirty="0">
                <a:solidFill>
                  <a:schemeClr val="tx1"/>
                </a:solidFill>
              </a:rPr>
              <a:t>V</a:t>
            </a:r>
            <a:r>
              <a:rPr lang="en-US" b="1" dirty="0" smtClean="0">
                <a:solidFill>
                  <a:schemeClr val="tx1"/>
                </a:solidFill>
              </a:rPr>
              <a:t>isit Form for CKD project</a:t>
            </a:r>
            <a:endParaRPr lang="en-US" b="1" dirty="0">
              <a:solidFill>
                <a:schemeClr val="tx1"/>
              </a:solidFill>
            </a:endParaRPr>
          </a:p>
        </p:txBody>
      </p:sp>
      <p:sp>
        <p:nvSpPr>
          <p:cNvPr id="5" name="Content Placeholder 4"/>
          <p:cNvSpPr>
            <a:spLocks noGrp="1"/>
          </p:cNvSpPr>
          <p:nvPr>
            <p:ph idx="1"/>
          </p:nvPr>
        </p:nvSpPr>
        <p:spPr>
          <a:xfrm>
            <a:off x="762000" y="1600200"/>
            <a:ext cx="8229600" cy="4525963"/>
          </a:xfrm>
        </p:spPr>
        <p:txBody>
          <a:bodyPr/>
          <a:lstStyle/>
          <a:p>
            <a:pPr lvl="1"/>
            <a:endParaRPr lang="en-US" dirty="0"/>
          </a:p>
          <a:p>
            <a:r>
              <a:rPr lang="en-US" b="1" dirty="0" smtClean="0">
                <a:solidFill>
                  <a:schemeClr val="tx1"/>
                </a:solidFill>
              </a:rPr>
              <a:t>Quantifiable </a:t>
            </a:r>
            <a:r>
              <a:rPr lang="en-US" b="1" dirty="0">
                <a:solidFill>
                  <a:schemeClr val="tx1"/>
                </a:solidFill>
              </a:rPr>
              <a:t>research </a:t>
            </a:r>
            <a:r>
              <a:rPr lang="en-US" b="1" dirty="0" smtClean="0">
                <a:solidFill>
                  <a:schemeClr val="tx1"/>
                </a:solidFill>
              </a:rPr>
              <a:t>questions</a:t>
            </a:r>
          </a:p>
          <a:p>
            <a:pPr lvl="1"/>
            <a:r>
              <a:rPr lang="en-US" dirty="0" smtClean="0">
                <a:solidFill>
                  <a:schemeClr val="tx1"/>
                </a:solidFill>
              </a:rPr>
              <a:t>Frequencies</a:t>
            </a:r>
          </a:p>
          <a:p>
            <a:pPr lvl="1"/>
            <a:r>
              <a:rPr lang="en-US" dirty="0" smtClean="0">
                <a:solidFill>
                  <a:schemeClr val="tx1"/>
                </a:solidFill>
              </a:rPr>
              <a:t>Ratings</a:t>
            </a:r>
          </a:p>
          <a:p>
            <a:pPr lvl="1"/>
            <a:endParaRPr lang="en-US" dirty="0" smtClean="0">
              <a:solidFill>
                <a:schemeClr val="tx1"/>
              </a:solidFill>
            </a:endParaRPr>
          </a:p>
          <a:p>
            <a:endParaRPr lang="en-US" sz="2400" dirty="0">
              <a:solidFill>
                <a:schemeClr val="tx1"/>
              </a:solidFill>
            </a:endParaRPr>
          </a:p>
          <a:p>
            <a:r>
              <a:rPr lang="en-US" b="1" dirty="0">
                <a:solidFill>
                  <a:schemeClr val="tx1"/>
                </a:solidFill>
              </a:rPr>
              <a:t>Qualitative research </a:t>
            </a:r>
            <a:r>
              <a:rPr lang="en-US" b="1" dirty="0" smtClean="0">
                <a:solidFill>
                  <a:schemeClr val="tx1"/>
                </a:solidFill>
              </a:rPr>
              <a:t>questions</a:t>
            </a:r>
            <a:r>
              <a:rPr lang="en-US" dirty="0" smtClean="0">
                <a:solidFill>
                  <a:schemeClr val="tx1"/>
                </a:solidFill>
              </a:rPr>
              <a:t> </a:t>
            </a:r>
          </a:p>
          <a:p>
            <a:pPr lvl="1"/>
            <a:r>
              <a:rPr lang="en-US" dirty="0" smtClean="0">
                <a:solidFill>
                  <a:schemeClr val="tx1"/>
                </a:solidFill>
              </a:rPr>
              <a:t>Text fields</a:t>
            </a:r>
          </a:p>
          <a:p>
            <a:pPr lvl="1"/>
            <a:r>
              <a:rPr lang="en-US" dirty="0" smtClean="0">
                <a:solidFill>
                  <a:schemeClr val="tx1"/>
                </a:solidFill>
              </a:rPr>
              <a:t>Descriptive data  </a:t>
            </a:r>
            <a:endParaRPr lang="en-US" dirty="0">
              <a:solidFill>
                <a:schemeClr val="tx1"/>
              </a:solidFill>
            </a:endParaRPr>
          </a:p>
          <a:p>
            <a:pPr marL="0" indent="0">
              <a:buNone/>
            </a:pPr>
            <a:endParaRPr lang="en-US" dirty="0"/>
          </a:p>
        </p:txBody>
      </p:sp>
    </p:spTree>
    <p:extLst>
      <p:ext uri="{BB962C8B-B14F-4D97-AF65-F5344CB8AC3E}">
        <p14:creationId xmlns:p14="http://schemas.microsoft.com/office/powerpoint/2010/main" val="2343246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96200" cy="609600"/>
          </a:xfrm>
        </p:spPr>
        <p:txBody>
          <a:bodyPr/>
          <a:lstStyle/>
          <a:p>
            <a:r>
              <a:rPr lang="en-US" b="1" dirty="0" smtClean="0">
                <a:solidFill>
                  <a:schemeClr val="tx1"/>
                </a:solidFill>
              </a:rPr>
              <a:t>Quantifiable Research Questions</a:t>
            </a:r>
            <a:endParaRPr lang="en-US" b="1" dirty="0">
              <a:solidFill>
                <a:schemeClr val="tx1"/>
              </a:solidFill>
            </a:endParaRPr>
          </a:p>
        </p:txBody>
      </p:sp>
      <p:sp>
        <p:nvSpPr>
          <p:cNvPr id="5" name="Content Placeholder 4"/>
          <p:cNvSpPr>
            <a:spLocks noGrp="1"/>
          </p:cNvSpPr>
          <p:nvPr>
            <p:ph idx="1"/>
          </p:nvPr>
        </p:nvSpPr>
        <p:spPr>
          <a:xfrm>
            <a:off x="381000" y="1600200"/>
            <a:ext cx="8534400" cy="4525963"/>
          </a:xfrm>
        </p:spPr>
        <p:txBody>
          <a:bodyPr/>
          <a:lstStyle/>
          <a:p>
            <a:pPr marL="0" indent="0">
              <a:buNone/>
            </a:pPr>
            <a:r>
              <a:rPr lang="en-US" b="1" dirty="0">
                <a:solidFill>
                  <a:schemeClr val="tx1"/>
                </a:solidFill>
              </a:rPr>
              <a:t>Facilitator goals, efforts, and </a:t>
            </a:r>
            <a:r>
              <a:rPr lang="en-US" b="1" dirty="0" smtClean="0">
                <a:solidFill>
                  <a:schemeClr val="tx1"/>
                </a:solidFill>
              </a:rPr>
              <a:t>achievements</a:t>
            </a:r>
          </a:p>
          <a:p>
            <a:pPr marL="0" indent="0">
              <a:buNone/>
            </a:pPr>
            <a:endParaRPr lang="en-US" sz="1000" dirty="0">
              <a:solidFill>
                <a:schemeClr val="tx1"/>
              </a:solidFill>
            </a:endParaRPr>
          </a:p>
          <a:p>
            <a:pPr lvl="1"/>
            <a:r>
              <a:rPr lang="en-US" sz="2400" dirty="0" smtClean="0">
                <a:solidFill>
                  <a:schemeClr val="tx1"/>
                </a:solidFill>
              </a:rPr>
              <a:t>How </a:t>
            </a:r>
            <a:r>
              <a:rPr lang="en-US" sz="2400" dirty="0">
                <a:solidFill>
                  <a:schemeClr val="tx1"/>
                </a:solidFill>
              </a:rPr>
              <a:t>much time did you spend </a:t>
            </a:r>
            <a:r>
              <a:rPr lang="en-US" sz="2400" i="1" dirty="0">
                <a:solidFill>
                  <a:schemeClr val="tx1"/>
                </a:solidFill>
              </a:rPr>
              <a:t>preparing</a:t>
            </a:r>
            <a:r>
              <a:rPr lang="en-US" sz="2400" dirty="0">
                <a:solidFill>
                  <a:schemeClr val="tx1"/>
                </a:solidFill>
              </a:rPr>
              <a:t> for the practice visit</a:t>
            </a:r>
            <a:r>
              <a:rPr lang="en-US" sz="2400" dirty="0" smtClean="0">
                <a:solidFill>
                  <a:schemeClr val="tx1"/>
                </a:solidFill>
              </a:rPr>
              <a:t>?</a:t>
            </a:r>
          </a:p>
          <a:p>
            <a:pPr lvl="1"/>
            <a:endParaRPr lang="en-US" sz="2400" dirty="0">
              <a:solidFill>
                <a:schemeClr val="tx1"/>
              </a:solidFill>
            </a:endParaRPr>
          </a:p>
          <a:p>
            <a:pPr lvl="1"/>
            <a:r>
              <a:rPr lang="en-US" sz="2400" dirty="0" smtClean="0">
                <a:solidFill>
                  <a:schemeClr val="tx1"/>
                </a:solidFill>
              </a:rPr>
              <a:t>How </a:t>
            </a:r>
            <a:r>
              <a:rPr lang="en-US" sz="2400" dirty="0">
                <a:solidFill>
                  <a:schemeClr val="tx1"/>
                </a:solidFill>
              </a:rPr>
              <a:t>much time did you spend </a:t>
            </a:r>
            <a:r>
              <a:rPr lang="en-US" sz="2400" i="1" dirty="0">
                <a:solidFill>
                  <a:schemeClr val="tx1"/>
                </a:solidFill>
              </a:rPr>
              <a:t>at the practice </a:t>
            </a:r>
            <a:r>
              <a:rPr lang="en-US" sz="2400" dirty="0">
                <a:solidFill>
                  <a:schemeClr val="tx1"/>
                </a:solidFill>
              </a:rPr>
              <a:t>on specific activities (e.g., chart review, observing, creating templates, meeting with clinicians, meeting with staff, providing feedback on implementation progress</a:t>
            </a:r>
            <a:r>
              <a:rPr lang="en-US" sz="2400" dirty="0" smtClean="0">
                <a:solidFill>
                  <a:schemeClr val="tx1"/>
                </a:solidFill>
              </a:rPr>
              <a:t>)?</a:t>
            </a:r>
          </a:p>
          <a:p>
            <a:pPr lvl="1"/>
            <a:endParaRPr lang="en-US" sz="2400" dirty="0">
              <a:solidFill>
                <a:schemeClr val="tx1"/>
              </a:solidFill>
            </a:endParaRPr>
          </a:p>
          <a:p>
            <a:pPr lvl="1"/>
            <a:r>
              <a:rPr lang="en-US" sz="2400" dirty="0" smtClean="0">
                <a:solidFill>
                  <a:schemeClr val="tx1"/>
                </a:solidFill>
              </a:rPr>
              <a:t>Did </a:t>
            </a:r>
            <a:r>
              <a:rPr lang="en-US" sz="2400" dirty="0">
                <a:solidFill>
                  <a:schemeClr val="tx1"/>
                </a:solidFill>
              </a:rPr>
              <a:t>you meet your </a:t>
            </a:r>
            <a:r>
              <a:rPr lang="en-US" sz="2400" i="1" dirty="0">
                <a:solidFill>
                  <a:schemeClr val="tx1"/>
                </a:solidFill>
              </a:rPr>
              <a:t>facilitation goals </a:t>
            </a:r>
            <a:r>
              <a:rPr lang="en-US" sz="2400" dirty="0">
                <a:solidFill>
                  <a:schemeClr val="tx1"/>
                </a:solidFill>
              </a:rPr>
              <a:t>this visit?</a:t>
            </a:r>
          </a:p>
          <a:p>
            <a:pPr marL="0" indent="0">
              <a:buNone/>
            </a:pPr>
            <a:endParaRPr lang="en-US" sz="2400" dirty="0"/>
          </a:p>
        </p:txBody>
      </p:sp>
    </p:spTree>
    <p:extLst>
      <p:ext uri="{BB962C8B-B14F-4D97-AF65-F5344CB8AC3E}">
        <p14:creationId xmlns:p14="http://schemas.microsoft.com/office/powerpoint/2010/main" val="4876902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696200" cy="609600"/>
          </a:xfrm>
        </p:spPr>
        <p:txBody>
          <a:bodyPr/>
          <a:lstStyle/>
          <a:p>
            <a:r>
              <a:rPr lang="en-US" b="1" dirty="0" smtClean="0">
                <a:solidFill>
                  <a:schemeClr val="tx1"/>
                </a:solidFill>
              </a:rPr>
              <a:t>Qualitative Research Questions </a:t>
            </a:r>
            <a:endParaRPr lang="en-US" b="1" dirty="0">
              <a:solidFill>
                <a:schemeClr val="tx1"/>
              </a:solidFill>
            </a:endParaRPr>
          </a:p>
        </p:txBody>
      </p:sp>
      <p:sp>
        <p:nvSpPr>
          <p:cNvPr id="5" name="Content Placeholder 4"/>
          <p:cNvSpPr>
            <a:spLocks noGrp="1"/>
          </p:cNvSpPr>
          <p:nvPr>
            <p:ph idx="1"/>
          </p:nvPr>
        </p:nvSpPr>
        <p:spPr>
          <a:xfrm>
            <a:off x="533400" y="1600200"/>
            <a:ext cx="8153400" cy="4525963"/>
          </a:xfrm>
        </p:spPr>
        <p:txBody>
          <a:bodyPr/>
          <a:lstStyle/>
          <a:p>
            <a:pPr marL="0" indent="0">
              <a:buNone/>
            </a:pPr>
            <a:r>
              <a:rPr lang="en-US" b="1" dirty="0">
                <a:solidFill>
                  <a:schemeClr val="tx1"/>
                </a:solidFill>
              </a:rPr>
              <a:t>Facilitator goals, efforts, and </a:t>
            </a:r>
            <a:r>
              <a:rPr lang="en-US" b="1" dirty="0" smtClean="0">
                <a:solidFill>
                  <a:schemeClr val="tx1"/>
                </a:solidFill>
              </a:rPr>
              <a:t>achievements</a:t>
            </a:r>
          </a:p>
          <a:p>
            <a:pPr marL="0" indent="0">
              <a:buNone/>
            </a:pPr>
            <a:endParaRPr lang="en-US" b="1" dirty="0" smtClean="0">
              <a:solidFill>
                <a:schemeClr val="tx1"/>
              </a:solidFill>
            </a:endParaRPr>
          </a:p>
          <a:p>
            <a:pPr marL="0" indent="0">
              <a:buNone/>
            </a:pPr>
            <a:endParaRPr lang="en-US" sz="1000" dirty="0">
              <a:solidFill>
                <a:schemeClr val="tx1"/>
              </a:solidFill>
            </a:endParaRPr>
          </a:p>
          <a:p>
            <a:pPr lvl="1"/>
            <a:r>
              <a:rPr lang="en-US" sz="2400" dirty="0">
                <a:solidFill>
                  <a:schemeClr val="tx1"/>
                </a:solidFill>
              </a:rPr>
              <a:t>What were you trying to </a:t>
            </a:r>
            <a:r>
              <a:rPr lang="en-US" sz="2400" i="1" dirty="0">
                <a:solidFill>
                  <a:schemeClr val="tx1"/>
                </a:solidFill>
              </a:rPr>
              <a:t>accomplish</a:t>
            </a:r>
            <a:r>
              <a:rPr lang="en-US" sz="2400" dirty="0">
                <a:solidFill>
                  <a:schemeClr val="tx1"/>
                </a:solidFill>
              </a:rPr>
              <a:t> during this visit</a:t>
            </a:r>
            <a:r>
              <a:rPr lang="en-US" sz="2400" dirty="0" smtClean="0">
                <a:solidFill>
                  <a:schemeClr val="tx1"/>
                </a:solidFill>
              </a:rPr>
              <a:t>?</a:t>
            </a:r>
          </a:p>
          <a:p>
            <a:pPr lvl="1"/>
            <a:endParaRPr lang="en-US" sz="2400" dirty="0">
              <a:solidFill>
                <a:schemeClr val="tx1"/>
              </a:solidFill>
            </a:endParaRPr>
          </a:p>
          <a:p>
            <a:pPr lvl="1"/>
            <a:r>
              <a:rPr lang="en-US" sz="2400" dirty="0">
                <a:solidFill>
                  <a:schemeClr val="tx1"/>
                </a:solidFill>
              </a:rPr>
              <a:t>What are your objectives for the </a:t>
            </a:r>
            <a:r>
              <a:rPr lang="en-US" sz="2400" i="1" dirty="0">
                <a:solidFill>
                  <a:schemeClr val="tx1"/>
                </a:solidFill>
              </a:rPr>
              <a:t>next visit</a:t>
            </a:r>
            <a:r>
              <a:rPr lang="en-US" sz="2400" dirty="0">
                <a:solidFill>
                  <a:schemeClr val="tx1"/>
                </a:solidFill>
              </a:rPr>
              <a:t>?</a:t>
            </a:r>
          </a:p>
          <a:p>
            <a:endParaRPr lang="en-US" dirty="0"/>
          </a:p>
        </p:txBody>
      </p:sp>
    </p:spTree>
    <p:extLst>
      <p:ext uri="{BB962C8B-B14F-4D97-AF65-F5344CB8AC3E}">
        <p14:creationId xmlns:p14="http://schemas.microsoft.com/office/powerpoint/2010/main" val="36078922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96200" cy="609600"/>
          </a:xfrm>
        </p:spPr>
        <p:txBody>
          <a:bodyPr/>
          <a:lstStyle/>
          <a:p>
            <a:r>
              <a:rPr lang="en-US" b="1" dirty="0" smtClean="0">
                <a:solidFill>
                  <a:schemeClr val="tx1"/>
                </a:solidFill>
              </a:rPr>
              <a:t>Quantifiable Research </a:t>
            </a:r>
            <a:r>
              <a:rPr lang="en-US" b="1" dirty="0">
                <a:solidFill>
                  <a:schemeClr val="tx1"/>
                </a:solidFill>
              </a:rPr>
              <a:t>Q</a:t>
            </a:r>
            <a:r>
              <a:rPr lang="en-US" b="1" dirty="0" smtClean="0">
                <a:solidFill>
                  <a:schemeClr val="tx1"/>
                </a:solidFill>
              </a:rPr>
              <a:t>uestions</a:t>
            </a:r>
            <a:endParaRPr lang="en-US" b="1" dirty="0">
              <a:solidFill>
                <a:schemeClr val="tx1"/>
              </a:solidFill>
            </a:endParaRPr>
          </a:p>
        </p:txBody>
      </p:sp>
      <p:sp>
        <p:nvSpPr>
          <p:cNvPr id="5" name="Content Placeholder 4"/>
          <p:cNvSpPr>
            <a:spLocks noGrp="1"/>
          </p:cNvSpPr>
          <p:nvPr>
            <p:ph idx="1"/>
          </p:nvPr>
        </p:nvSpPr>
        <p:spPr>
          <a:xfrm>
            <a:off x="381000" y="1600200"/>
            <a:ext cx="8610600" cy="4525963"/>
          </a:xfrm>
        </p:spPr>
        <p:txBody>
          <a:bodyPr/>
          <a:lstStyle/>
          <a:p>
            <a:pPr marL="0" indent="0">
              <a:buNone/>
            </a:pPr>
            <a:r>
              <a:rPr lang="en-US" b="1" dirty="0">
                <a:solidFill>
                  <a:schemeClr val="tx1"/>
                </a:solidFill>
              </a:rPr>
              <a:t>Practice goals, efforts, and </a:t>
            </a:r>
            <a:r>
              <a:rPr lang="en-US" b="1" dirty="0" smtClean="0">
                <a:solidFill>
                  <a:schemeClr val="tx1"/>
                </a:solidFill>
              </a:rPr>
              <a:t>achievements</a:t>
            </a:r>
          </a:p>
          <a:p>
            <a:pPr marL="0" indent="0">
              <a:buNone/>
            </a:pPr>
            <a:endParaRPr lang="en-US" sz="1000" b="1" dirty="0">
              <a:solidFill>
                <a:schemeClr val="tx1"/>
              </a:solidFill>
            </a:endParaRPr>
          </a:p>
          <a:p>
            <a:pPr lvl="1"/>
            <a:r>
              <a:rPr lang="en-US" sz="2400" dirty="0" smtClean="0">
                <a:solidFill>
                  <a:schemeClr val="tx1"/>
                </a:solidFill>
              </a:rPr>
              <a:t>What </a:t>
            </a:r>
            <a:r>
              <a:rPr lang="en-US" sz="2400" i="1" dirty="0">
                <a:solidFill>
                  <a:schemeClr val="tx1"/>
                </a:solidFill>
              </a:rPr>
              <a:t>guidelines</a:t>
            </a:r>
            <a:r>
              <a:rPr lang="en-US" sz="2400" dirty="0">
                <a:solidFill>
                  <a:schemeClr val="tx1"/>
                </a:solidFill>
              </a:rPr>
              <a:t> is the practice working on</a:t>
            </a:r>
            <a:r>
              <a:rPr lang="en-US" sz="2400" dirty="0" smtClean="0">
                <a:solidFill>
                  <a:schemeClr val="tx1"/>
                </a:solidFill>
              </a:rPr>
              <a:t>?</a:t>
            </a:r>
            <a:endParaRPr lang="en-US" sz="2400" dirty="0">
              <a:solidFill>
                <a:schemeClr val="tx1"/>
              </a:solidFill>
            </a:endParaRPr>
          </a:p>
          <a:p>
            <a:pPr lvl="1"/>
            <a:r>
              <a:rPr lang="en-US" sz="2400" dirty="0" smtClean="0">
                <a:solidFill>
                  <a:schemeClr val="tx1"/>
                </a:solidFill>
              </a:rPr>
              <a:t>What </a:t>
            </a:r>
            <a:r>
              <a:rPr lang="en-US" sz="2400" dirty="0">
                <a:solidFill>
                  <a:schemeClr val="tx1"/>
                </a:solidFill>
              </a:rPr>
              <a:t>is your rating of practice </a:t>
            </a:r>
            <a:r>
              <a:rPr lang="en-US" sz="2400" i="1" dirty="0">
                <a:solidFill>
                  <a:schemeClr val="tx1"/>
                </a:solidFill>
              </a:rPr>
              <a:t>effort</a:t>
            </a:r>
            <a:r>
              <a:rPr lang="en-US" sz="2400" dirty="0">
                <a:solidFill>
                  <a:schemeClr val="tx1"/>
                </a:solidFill>
              </a:rPr>
              <a:t> between visits</a:t>
            </a:r>
            <a:r>
              <a:rPr lang="en-US" sz="2400" dirty="0" smtClean="0">
                <a:solidFill>
                  <a:schemeClr val="tx1"/>
                </a:solidFill>
              </a:rPr>
              <a:t>?</a:t>
            </a:r>
            <a:endParaRPr lang="en-US" sz="2400" dirty="0">
              <a:solidFill>
                <a:schemeClr val="tx1"/>
              </a:solidFill>
            </a:endParaRPr>
          </a:p>
          <a:p>
            <a:pPr lvl="1"/>
            <a:r>
              <a:rPr lang="en-US" sz="2400" dirty="0" smtClean="0">
                <a:solidFill>
                  <a:schemeClr val="tx1"/>
                </a:solidFill>
              </a:rPr>
              <a:t>What </a:t>
            </a:r>
            <a:r>
              <a:rPr lang="en-US" sz="2400" dirty="0">
                <a:solidFill>
                  <a:schemeClr val="tx1"/>
                </a:solidFill>
              </a:rPr>
              <a:t>is your rating of practice </a:t>
            </a:r>
            <a:r>
              <a:rPr lang="en-US" sz="2400" i="1" dirty="0">
                <a:solidFill>
                  <a:schemeClr val="tx1"/>
                </a:solidFill>
              </a:rPr>
              <a:t>progress</a:t>
            </a:r>
            <a:r>
              <a:rPr lang="en-US" sz="2400" dirty="0">
                <a:solidFill>
                  <a:schemeClr val="tx1"/>
                </a:solidFill>
              </a:rPr>
              <a:t> between visits</a:t>
            </a:r>
            <a:r>
              <a:rPr lang="en-US" sz="2400" dirty="0" smtClean="0">
                <a:solidFill>
                  <a:schemeClr val="tx1"/>
                </a:solidFill>
              </a:rPr>
              <a:t>?</a:t>
            </a:r>
            <a:endParaRPr lang="en-US" sz="2400" dirty="0">
              <a:solidFill>
                <a:schemeClr val="tx1"/>
              </a:solidFill>
            </a:endParaRPr>
          </a:p>
          <a:p>
            <a:pPr lvl="1"/>
            <a:r>
              <a:rPr lang="en-US" sz="2400" dirty="0" smtClean="0">
                <a:solidFill>
                  <a:schemeClr val="tx1"/>
                </a:solidFill>
              </a:rPr>
              <a:t>On </a:t>
            </a:r>
            <a:r>
              <a:rPr lang="en-US" sz="2400" dirty="0">
                <a:solidFill>
                  <a:schemeClr val="tx1"/>
                </a:solidFill>
              </a:rPr>
              <a:t>what </a:t>
            </a:r>
            <a:r>
              <a:rPr lang="en-US" sz="2400" i="1" dirty="0">
                <a:solidFill>
                  <a:schemeClr val="tx1"/>
                </a:solidFill>
              </a:rPr>
              <a:t>strategies</a:t>
            </a:r>
            <a:r>
              <a:rPr lang="en-US" sz="2400" dirty="0">
                <a:solidFill>
                  <a:schemeClr val="tx1"/>
                </a:solidFill>
              </a:rPr>
              <a:t> has practice made progress since last visit?  (e.g., patient self-management, delivery system design, decision support, information systems)</a:t>
            </a:r>
          </a:p>
          <a:p>
            <a:pPr lvl="1"/>
            <a:r>
              <a:rPr lang="en-US" sz="2400" dirty="0" smtClean="0">
                <a:solidFill>
                  <a:schemeClr val="tx1"/>
                </a:solidFill>
              </a:rPr>
              <a:t>At </a:t>
            </a:r>
            <a:r>
              <a:rPr lang="en-US" sz="2400" dirty="0">
                <a:solidFill>
                  <a:schemeClr val="tx1"/>
                </a:solidFill>
              </a:rPr>
              <a:t>what </a:t>
            </a:r>
            <a:r>
              <a:rPr lang="en-US" sz="2400" i="1" dirty="0">
                <a:solidFill>
                  <a:schemeClr val="tx1"/>
                </a:solidFill>
              </a:rPr>
              <a:t>phase</a:t>
            </a:r>
            <a:r>
              <a:rPr lang="en-US" sz="2400" dirty="0">
                <a:solidFill>
                  <a:schemeClr val="tx1"/>
                </a:solidFill>
              </a:rPr>
              <a:t> of the PDSA cycle is each strategy? (plan, do, study, adopt/adapt/abandon)</a:t>
            </a:r>
          </a:p>
          <a:p>
            <a:pPr marL="0" indent="0">
              <a:buNone/>
            </a:pPr>
            <a:endParaRPr lang="en-US" sz="2400" dirty="0"/>
          </a:p>
        </p:txBody>
      </p:sp>
    </p:spTree>
    <p:extLst>
      <p:ext uri="{BB962C8B-B14F-4D97-AF65-F5344CB8AC3E}">
        <p14:creationId xmlns:p14="http://schemas.microsoft.com/office/powerpoint/2010/main" val="32716487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96200" cy="609600"/>
          </a:xfrm>
        </p:spPr>
        <p:txBody>
          <a:bodyPr/>
          <a:lstStyle/>
          <a:p>
            <a:r>
              <a:rPr lang="en-US" b="1" dirty="0" smtClean="0">
                <a:solidFill>
                  <a:schemeClr val="tx1"/>
                </a:solidFill>
              </a:rPr>
              <a:t>Qualitative Research </a:t>
            </a:r>
            <a:r>
              <a:rPr lang="en-US" b="1" dirty="0">
                <a:solidFill>
                  <a:schemeClr val="tx1"/>
                </a:solidFill>
              </a:rPr>
              <a:t>Q</a:t>
            </a:r>
            <a:r>
              <a:rPr lang="en-US" b="1" dirty="0" smtClean="0">
                <a:solidFill>
                  <a:schemeClr val="tx1"/>
                </a:solidFill>
              </a:rPr>
              <a:t>uestions</a:t>
            </a:r>
            <a:endParaRPr lang="en-US" b="1" dirty="0">
              <a:solidFill>
                <a:schemeClr val="tx1"/>
              </a:solidFill>
            </a:endParaRPr>
          </a:p>
        </p:txBody>
      </p:sp>
      <p:sp>
        <p:nvSpPr>
          <p:cNvPr id="5" name="Content Placeholder 4"/>
          <p:cNvSpPr>
            <a:spLocks noGrp="1"/>
          </p:cNvSpPr>
          <p:nvPr>
            <p:ph idx="1"/>
          </p:nvPr>
        </p:nvSpPr>
        <p:spPr>
          <a:xfrm>
            <a:off x="533400" y="1600200"/>
            <a:ext cx="8382000" cy="4525963"/>
          </a:xfrm>
        </p:spPr>
        <p:txBody>
          <a:bodyPr/>
          <a:lstStyle/>
          <a:p>
            <a:pPr marL="0" indent="0">
              <a:buNone/>
            </a:pPr>
            <a:r>
              <a:rPr lang="en-US" b="1" dirty="0">
                <a:solidFill>
                  <a:schemeClr val="tx1"/>
                </a:solidFill>
              </a:rPr>
              <a:t>Practice goals, efforts, and </a:t>
            </a:r>
            <a:r>
              <a:rPr lang="en-US" b="1" dirty="0" smtClean="0">
                <a:solidFill>
                  <a:schemeClr val="tx1"/>
                </a:solidFill>
              </a:rPr>
              <a:t>achievements</a:t>
            </a:r>
          </a:p>
          <a:p>
            <a:pPr marL="0" indent="0">
              <a:buNone/>
            </a:pPr>
            <a:endParaRPr lang="en-US" sz="1000" b="1" dirty="0">
              <a:solidFill>
                <a:schemeClr val="tx1"/>
              </a:solidFill>
            </a:endParaRPr>
          </a:p>
          <a:p>
            <a:pPr lvl="1"/>
            <a:r>
              <a:rPr lang="en-US" sz="2400" dirty="0">
                <a:solidFill>
                  <a:schemeClr val="tx1"/>
                </a:solidFill>
              </a:rPr>
              <a:t>What was the practice </a:t>
            </a:r>
            <a:r>
              <a:rPr lang="en-US" sz="2400" i="1" dirty="0">
                <a:solidFill>
                  <a:schemeClr val="tx1"/>
                </a:solidFill>
              </a:rPr>
              <a:t>atmosphere</a:t>
            </a:r>
            <a:r>
              <a:rPr lang="en-US" sz="2400" dirty="0">
                <a:solidFill>
                  <a:schemeClr val="tx1"/>
                </a:solidFill>
              </a:rPr>
              <a:t> during the visit</a:t>
            </a:r>
            <a:r>
              <a:rPr lang="en-US" sz="2400" dirty="0" smtClean="0">
                <a:solidFill>
                  <a:schemeClr val="tx1"/>
                </a:solidFill>
              </a:rPr>
              <a:t>?</a:t>
            </a:r>
          </a:p>
          <a:p>
            <a:pPr lvl="1"/>
            <a:endParaRPr lang="en-US" sz="2400" dirty="0">
              <a:solidFill>
                <a:schemeClr val="tx1"/>
              </a:solidFill>
            </a:endParaRPr>
          </a:p>
          <a:p>
            <a:pPr lvl="1"/>
            <a:r>
              <a:rPr lang="en-US" sz="2400" dirty="0">
                <a:solidFill>
                  <a:schemeClr val="tx1"/>
                </a:solidFill>
              </a:rPr>
              <a:t>Describe the nature of the </a:t>
            </a:r>
            <a:r>
              <a:rPr lang="en-US" sz="2400" i="1" dirty="0">
                <a:solidFill>
                  <a:schemeClr val="tx1"/>
                </a:solidFill>
              </a:rPr>
              <a:t>progress</a:t>
            </a:r>
            <a:r>
              <a:rPr lang="en-US" sz="2400" dirty="0">
                <a:solidFill>
                  <a:schemeClr val="tx1"/>
                </a:solidFill>
              </a:rPr>
              <a:t> the practice has made (on a strategy</a:t>
            </a:r>
            <a:r>
              <a:rPr lang="en-US" sz="2400" dirty="0" smtClean="0">
                <a:solidFill>
                  <a:schemeClr val="tx1"/>
                </a:solidFill>
              </a:rPr>
              <a:t>).</a:t>
            </a:r>
          </a:p>
          <a:p>
            <a:pPr lvl="1"/>
            <a:endParaRPr lang="en-US" sz="2400" dirty="0">
              <a:solidFill>
                <a:schemeClr val="tx1"/>
              </a:solidFill>
            </a:endParaRPr>
          </a:p>
          <a:p>
            <a:pPr lvl="1"/>
            <a:r>
              <a:rPr lang="en-US" sz="2400" dirty="0">
                <a:solidFill>
                  <a:schemeClr val="tx1"/>
                </a:solidFill>
              </a:rPr>
              <a:t>What will the practice try to accomplish by the </a:t>
            </a:r>
            <a:r>
              <a:rPr lang="en-US" sz="2400" i="1" dirty="0">
                <a:solidFill>
                  <a:schemeClr val="tx1"/>
                </a:solidFill>
              </a:rPr>
              <a:t>next visit</a:t>
            </a:r>
            <a:r>
              <a:rPr lang="en-US" sz="2400" dirty="0">
                <a:solidFill>
                  <a:schemeClr val="tx1"/>
                </a:solidFill>
              </a:rPr>
              <a:t>?</a:t>
            </a:r>
          </a:p>
          <a:p>
            <a:pPr marL="0" indent="0">
              <a:buNone/>
            </a:pPr>
            <a:endParaRPr lang="en-US" sz="2400" dirty="0"/>
          </a:p>
        </p:txBody>
      </p:sp>
    </p:spTree>
    <p:extLst>
      <p:ext uri="{BB962C8B-B14F-4D97-AF65-F5344CB8AC3E}">
        <p14:creationId xmlns:p14="http://schemas.microsoft.com/office/powerpoint/2010/main" val="33750138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696200" cy="609600"/>
          </a:xfrm>
        </p:spPr>
        <p:txBody>
          <a:bodyPr/>
          <a:lstStyle/>
          <a:p>
            <a:r>
              <a:rPr lang="en-US" b="1" dirty="0" smtClean="0">
                <a:solidFill>
                  <a:schemeClr val="tx1"/>
                </a:solidFill>
              </a:rPr>
              <a:t>Positive Indicators of Impact</a:t>
            </a:r>
            <a:endParaRPr lang="en-US" b="1" dirty="0">
              <a:solidFill>
                <a:schemeClr val="tx1"/>
              </a:solidFill>
            </a:endParaRPr>
          </a:p>
        </p:txBody>
      </p:sp>
      <p:sp>
        <p:nvSpPr>
          <p:cNvPr id="5" name="Content Placeholder 4"/>
          <p:cNvSpPr>
            <a:spLocks noGrp="1"/>
          </p:cNvSpPr>
          <p:nvPr>
            <p:ph idx="1"/>
          </p:nvPr>
        </p:nvSpPr>
        <p:spPr>
          <a:xfrm>
            <a:off x="457200" y="1905000"/>
            <a:ext cx="8305800" cy="4724400"/>
          </a:xfrm>
        </p:spPr>
        <p:txBody>
          <a:bodyPr/>
          <a:lstStyle/>
          <a:p>
            <a:r>
              <a:rPr lang="en-US" dirty="0" smtClean="0">
                <a:solidFill>
                  <a:schemeClr val="tx1"/>
                </a:solidFill>
              </a:rPr>
              <a:t>Participation/engagement of practice staff</a:t>
            </a:r>
          </a:p>
          <a:p>
            <a:r>
              <a:rPr lang="en-US" dirty="0" smtClean="0">
                <a:solidFill>
                  <a:schemeClr val="tx1"/>
                </a:solidFill>
              </a:rPr>
              <a:t>Continued investment from the QI champion</a:t>
            </a:r>
          </a:p>
          <a:p>
            <a:r>
              <a:rPr lang="en-US" dirty="0" smtClean="0">
                <a:solidFill>
                  <a:schemeClr val="tx1"/>
                </a:solidFill>
              </a:rPr>
              <a:t>Effort continues within the practice between visits</a:t>
            </a:r>
          </a:p>
          <a:p>
            <a:r>
              <a:rPr lang="en-US" dirty="0" smtClean="0">
                <a:solidFill>
                  <a:schemeClr val="tx1"/>
                </a:solidFill>
              </a:rPr>
              <a:t>Enthusiasm may extend beyond the focus of the QI project</a:t>
            </a:r>
          </a:p>
          <a:p>
            <a:r>
              <a:rPr lang="en-US" dirty="0" smtClean="0">
                <a:solidFill>
                  <a:schemeClr val="tx1"/>
                </a:solidFill>
              </a:rPr>
              <a:t>Staff want the project to continue</a:t>
            </a:r>
          </a:p>
          <a:p>
            <a:r>
              <a:rPr lang="en-US" dirty="0" smtClean="0">
                <a:solidFill>
                  <a:schemeClr val="tx1"/>
                </a:solidFill>
              </a:rPr>
              <a:t>There is interest in working again with the PBRN</a:t>
            </a:r>
          </a:p>
          <a:p>
            <a:endParaRPr lang="en-US" b="1" dirty="0" smtClean="0">
              <a:solidFill>
                <a:schemeClr val="tx1"/>
              </a:solidFill>
            </a:endParaRPr>
          </a:p>
          <a:p>
            <a:pPr marL="0" indent="0">
              <a:buNone/>
            </a:pPr>
            <a:endParaRPr lang="en-US" sz="1000" dirty="0">
              <a:solidFill>
                <a:schemeClr val="tx1"/>
              </a:solidFill>
            </a:endParaRPr>
          </a:p>
          <a:p>
            <a:endParaRPr lang="en-US" dirty="0"/>
          </a:p>
        </p:txBody>
      </p:sp>
    </p:spTree>
    <p:extLst>
      <p:ext uri="{BB962C8B-B14F-4D97-AF65-F5344CB8AC3E}">
        <p14:creationId xmlns:p14="http://schemas.microsoft.com/office/powerpoint/2010/main" val="11821693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96200" cy="609600"/>
          </a:xfrm>
        </p:spPr>
        <p:txBody>
          <a:bodyPr/>
          <a:lstStyle/>
          <a:p>
            <a:r>
              <a:rPr lang="en-US" b="1" dirty="0" smtClean="0">
                <a:solidFill>
                  <a:schemeClr val="tx1"/>
                </a:solidFill>
              </a:rPr>
              <a:t>Achieving the QI Goals</a:t>
            </a:r>
            <a:endParaRPr lang="en-US" b="1" dirty="0">
              <a:solidFill>
                <a:schemeClr val="tx1"/>
              </a:solidFill>
            </a:endParaRPr>
          </a:p>
        </p:txBody>
      </p:sp>
      <p:sp>
        <p:nvSpPr>
          <p:cNvPr id="5" name="Content Placeholder 4"/>
          <p:cNvSpPr>
            <a:spLocks noGrp="1"/>
          </p:cNvSpPr>
          <p:nvPr>
            <p:ph idx="1"/>
          </p:nvPr>
        </p:nvSpPr>
        <p:spPr>
          <a:xfrm>
            <a:off x="457200" y="1600200"/>
            <a:ext cx="8305800" cy="4724400"/>
          </a:xfrm>
        </p:spPr>
        <p:txBody>
          <a:bodyPr/>
          <a:lstStyle/>
          <a:p>
            <a:endParaRPr lang="en-US" dirty="0" smtClean="0">
              <a:solidFill>
                <a:schemeClr val="tx1"/>
              </a:solidFill>
            </a:endParaRPr>
          </a:p>
          <a:p>
            <a:r>
              <a:rPr lang="en-US" dirty="0" smtClean="0">
                <a:solidFill>
                  <a:schemeClr val="tx1"/>
                </a:solidFill>
              </a:rPr>
              <a:t>Providing monthly audit data </a:t>
            </a:r>
          </a:p>
          <a:p>
            <a:r>
              <a:rPr lang="en-US" dirty="0" smtClean="0">
                <a:solidFill>
                  <a:schemeClr val="tx1"/>
                </a:solidFill>
              </a:rPr>
              <a:t>Retrospective medical record audits</a:t>
            </a:r>
          </a:p>
          <a:p>
            <a:pPr marL="0" indent="0">
              <a:buNone/>
            </a:pPr>
            <a:endParaRPr lang="en-US" sz="1000" dirty="0">
              <a:solidFill>
                <a:schemeClr val="tx1"/>
              </a:solidFill>
            </a:endParaRPr>
          </a:p>
          <a:p>
            <a:endParaRPr lang="en-US" dirty="0"/>
          </a:p>
        </p:txBody>
      </p:sp>
    </p:spTree>
    <p:extLst>
      <p:ext uri="{BB962C8B-B14F-4D97-AF65-F5344CB8AC3E}">
        <p14:creationId xmlns:p14="http://schemas.microsoft.com/office/powerpoint/2010/main" val="333889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001000" cy="609600"/>
          </a:xfrm>
        </p:spPr>
        <p:txBody>
          <a:bodyPr/>
          <a:lstStyle/>
          <a:p>
            <a:r>
              <a:rPr lang="en-US" b="1" dirty="0" smtClean="0">
                <a:solidFill>
                  <a:schemeClr val="tx1"/>
                </a:solidFill>
              </a:rPr>
              <a:t>Preliminary Findings:  Guidelines</a:t>
            </a:r>
            <a:endParaRPr lang="en-US" b="1" dirty="0">
              <a:solidFill>
                <a:schemeClr val="tx1"/>
              </a:solidFill>
            </a:endParaRPr>
          </a:p>
        </p:txBody>
      </p:sp>
      <p:sp>
        <p:nvSpPr>
          <p:cNvPr id="5" name="Content Placeholder 4"/>
          <p:cNvSpPr>
            <a:spLocks noGrp="1"/>
          </p:cNvSpPr>
          <p:nvPr>
            <p:ph idx="1"/>
          </p:nvPr>
        </p:nvSpPr>
        <p:spPr>
          <a:xfrm>
            <a:off x="533400" y="1600200"/>
            <a:ext cx="8153400" cy="5029200"/>
          </a:xfrm>
        </p:spPr>
        <p:txBody>
          <a:bodyPr/>
          <a:lstStyle/>
          <a:p>
            <a:pPr marL="0" indent="0">
              <a:buNone/>
            </a:pPr>
            <a:r>
              <a:rPr lang="en-US" dirty="0"/>
              <a:t> </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759185279"/>
              </p:ext>
            </p:extLst>
          </p:nvPr>
        </p:nvGraphicFramePr>
        <p:xfrm>
          <a:off x="380997" y="1654905"/>
          <a:ext cx="8382002" cy="4732020"/>
        </p:xfrm>
        <a:graphic>
          <a:graphicData uri="http://schemas.openxmlformats.org/drawingml/2006/table">
            <a:tbl>
              <a:tblPr firstRow="1" firstCol="1" bandRow="1">
                <a:tableStyleId>{8A107856-5554-42FB-B03E-39F5DBC370BA}</a:tableStyleId>
              </a:tblPr>
              <a:tblGrid>
                <a:gridCol w="603505"/>
                <a:gridCol w="603505"/>
                <a:gridCol w="967096"/>
                <a:gridCol w="1034898"/>
                <a:gridCol w="1034152"/>
                <a:gridCol w="1034898"/>
                <a:gridCol w="1034152"/>
                <a:gridCol w="1034898"/>
                <a:gridCol w="1034898"/>
              </a:tblGrid>
              <a:tr h="0">
                <a:tc gridSpan="2">
                  <a:txBody>
                    <a:bodyPr/>
                    <a:lstStyle/>
                    <a:p>
                      <a:pPr marL="0" marR="0" algn="l">
                        <a:lnSpc>
                          <a:spcPct val="115000"/>
                        </a:lnSpc>
                        <a:spcBef>
                          <a:spcPts val="0"/>
                        </a:spcBef>
                        <a:spcAft>
                          <a:spcPts val="0"/>
                        </a:spcAft>
                      </a:pPr>
                      <a:endParaRPr lang="en-US" sz="900" dirty="0" smtClean="0">
                        <a:effectLst/>
                      </a:endParaRPr>
                    </a:p>
                    <a:p>
                      <a:pPr marL="0" marR="0" algn="l">
                        <a:lnSpc>
                          <a:spcPct val="115000"/>
                        </a:lnSpc>
                        <a:spcBef>
                          <a:spcPts val="0"/>
                        </a:spcBef>
                        <a:spcAft>
                          <a:spcPts val="0"/>
                        </a:spcAft>
                      </a:pPr>
                      <a:endParaRPr lang="en-US" sz="900" dirty="0" smtClean="0">
                        <a:effectLst/>
                      </a:endParaRPr>
                    </a:p>
                    <a:p>
                      <a:pPr marL="0" marR="0" algn="l">
                        <a:lnSpc>
                          <a:spcPct val="115000"/>
                        </a:lnSpc>
                        <a:spcBef>
                          <a:spcPts val="0"/>
                        </a:spcBef>
                        <a:spcAft>
                          <a:spcPts val="0"/>
                        </a:spcAft>
                      </a:pPr>
                      <a:r>
                        <a:rPr lang="en-US" sz="900" dirty="0" smtClean="0">
                          <a:effectLst/>
                        </a:rPr>
                        <a:t>OKPRN</a:t>
                      </a:r>
                      <a:endParaRPr lang="en-US" sz="1100" dirty="0">
                        <a:effectLst/>
                        <a:latin typeface="Calibri"/>
                        <a:ea typeface="Calibri"/>
                        <a:cs typeface="Times New Roman"/>
                      </a:endParaRPr>
                    </a:p>
                  </a:txBody>
                  <a:tcPr marL="68580" marR="68580" marT="0" marB="0"/>
                </a:tc>
                <a:tc hMerge="1">
                  <a:txBody>
                    <a:bodyPr/>
                    <a:lstStyle/>
                    <a:p>
                      <a:endParaRPr lang="en-US"/>
                    </a:p>
                  </a:txBody>
                  <a:tcPr/>
                </a:tc>
                <a:tc gridSpan="7">
                  <a:txBody>
                    <a:bodyPr/>
                    <a:lstStyle/>
                    <a:p>
                      <a:pPr marL="0" marR="0" algn="ctr">
                        <a:lnSpc>
                          <a:spcPct val="115000"/>
                        </a:lnSpc>
                        <a:spcBef>
                          <a:spcPts val="0"/>
                        </a:spcBef>
                        <a:spcAft>
                          <a:spcPts val="0"/>
                        </a:spcAft>
                      </a:pPr>
                      <a:r>
                        <a:rPr lang="en-US" sz="1800" dirty="0" smtClean="0">
                          <a:effectLst/>
                        </a:rPr>
                        <a:t># (%) </a:t>
                      </a:r>
                      <a:r>
                        <a:rPr lang="en-US" sz="1800" dirty="0">
                          <a:effectLst/>
                        </a:rPr>
                        <a:t>of visits </a:t>
                      </a:r>
                    </a:p>
                    <a:p>
                      <a:pPr marL="0" marR="0" algn="ctr">
                        <a:lnSpc>
                          <a:spcPct val="115000"/>
                        </a:lnSpc>
                        <a:spcBef>
                          <a:spcPts val="0"/>
                        </a:spcBef>
                        <a:spcAft>
                          <a:spcPts val="0"/>
                        </a:spcAft>
                      </a:pPr>
                      <a:r>
                        <a:rPr lang="en-US" sz="1800" dirty="0">
                          <a:effectLst/>
                        </a:rPr>
                        <a:t>in which practice was working on guideline (Wave I)</a:t>
                      </a:r>
                    </a:p>
                    <a:p>
                      <a:pPr marL="0" marR="0" algn="ctr">
                        <a:lnSpc>
                          <a:spcPct val="115000"/>
                        </a:lnSpc>
                        <a:spcBef>
                          <a:spcPts val="0"/>
                        </a:spcBef>
                        <a:spcAft>
                          <a:spcPts val="0"/>
                        </a:spcAft>
                      </a:pPr>
                      <a:r>
                        <a:rPr lang="en-US" sz="900" dirty="0">
                          <a:effectLst/>
                        </a:rPr>
                        <a:t> </a:t>
                      </a:r>
                      <a:endParaRPr lang="en-US" sz="11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Total # of visits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eGFR in chart</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Addition of appropriate meds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Removal of inappropriate meds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Labs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Prevention/ Patient education</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Other (e.g., registry)</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None </a:t>
                      </a:r>
                      <a:endParaRPr lang="en-US" sz="1100" dirty="0">
                        <a:effectLst/>
                      </a:endParaRPr>
                    </a:p>
                    <a:p>
                      <a:pPr marL="0" marR="0" algn="ctr">
                        <a:lnSpc>
                          <a:spcPct val="115000"/>
                        </a:lnSpc>
                        <a:spcBef>
                          <a:spcPts val="0"/>
                        </a:spcBef>
                        <a:spcAft>
                          <a:spcPts val="0"/>
                        </a:spcAft>
                      </a:pPr>
                      <a:r>
                        <a:rPr lang="en-US" sz="900" dirty="0">
                          <a:effectLst/>
                        </a:rPr>
                        <a:t>(at this visit)</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13 (76)</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12 (71)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13 (76)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(60)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(18)</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 (9)</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16 (70)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15 (65)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(17)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14 (61)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(4)</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(20)</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12 (60)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(50)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(20)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12 (60)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(20)</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14 (56)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13 (52)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24 (96)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16 (64)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(4)</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9 (41)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 (36)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19 (86)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9 (41)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(14)</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 (12)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 (12)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14 (82)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11 (65)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13 (76)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(6)</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(5)</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11 (58)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(53)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 (89)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(53)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(5) </a:t>
                      </a:r>
                      <a:endParaRPr lang="en-US" sz="11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100" dirty="0">
                          <a:effectLst/>
                        </a:rPr>
                        <a:t>OK08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(15)</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 (7)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 (7)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(15)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5 (19)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22 (81)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(3)</a:t>
                      </a:r>
                      <a:endParaRPr lang="en-US" sz="1100" dirty="0">
                        <a:effectLst/>
                        <a:latin typeface="Calibri"/>
                        <a:ea typeface="Calibri"/>
                        <a:cs typeface="Times New Roman"/>
                      </a:endParaRPr>
                    </a:p>
                  </a:txBody>
                  <a:tcPr marL="68580" marR="68580" marT="0" marB="0"/>
                </a:tc>
              </a:tr>
              <a:tr h="0">
                <a:tc>
                  <a:txBody>
                    <a:bodyPr/>
                    <a:lstStyle/>
                    <a:p>
                      <a:pPr marL="0" marR="0" algn="r">
                        <a:lnSpc>
                          <a:spcPct val="115000"/>
                        </a:lnSpc>
                        <a:spcBef>
                          <a:spcPts val="0"/>
                        </a:spcBef>
                        <a:spcAft>
                          <a:spcPts val="0"/>
                        </a:spcAft>
                      </a:pPr>
                      <a:r>
                        <a:rPr lang="en-US" sz="1100" dirty="0">
                          <a:effectLst/>
                        </a:rPr>
                        <a:t>Range</a:t>
                      </a:r>
                    </a:p>
                    <a:p>
                      <a:pPr marL="0" marR="0" algn="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17-27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smtClean="0">
                          <a:effectLst/>
                        </a:rPr>
                        <a:t>0-20%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smtClean="0">
                          <a:effectLst/>
                        </a:rPr>
                        <a:t>7-76%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smtClean="0">
                          <a:effectLst/>
                        </a:rPr>
                        <a:t>7-71%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smtClean="0">
                          <a:effectLst/>
                        </a:rPr>
                        <a:t>15-96%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19-65%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0-81%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3-20%</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442851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001000" cy="609600"/>
          </a:xfrm>
        </p:spPr>
        <p:txBody>
          <a:bodyPr/>
          <a:lstStyle/>
          <a:p>
            <a:r>
              <a:rPr lang="en-US" b="1" dirty="0" smtClean="0">
                <a:solidFill>
                  <a:schemeClr val="tx1"/>
                </a:solidFill>
              </a:rPr>
              <a:t>Preliminary Findings:  PF Activities</a:t>
            </a:r>
            <a:endParaRPr lang="en-US" b="1" dirty="0">
              <a:solidFill>
                <a:schemeClr val="tx1"/>
              </a:solidFill>
            </a:endParaRPr>
          </a:p>
        </p:txBody>
      </p:sp>
      <p:sp>
        <p:nvSpPr>
          <p:cNvPr id="5" name="Content Placeholder 4"/>
          <p:cNvSpPr>
            <a:spLocks noGrp="1"/>
          </p:cNvSpPr>
          <p:nvPr>
            <p:ph idx="1"/>
          </p:nvPr>
        </p:nvSpPr>
        <p:spPr>
          <a:xfrm>
            <a:off x="533400" y="1600200"/>
            <a:ext cx="8153400" cy="5029200"/>
          </a:xfrm>
        </p:spPr>
        <p:txBody>
          <a:bodyPr/>
          <a:lstStyle/>
          <a:p>
            <a:pPr marL="0" indent="0">
              <a:buNone/>
            </a:pPr>
            <a:r>
              <a:rPr lang="en-US" dirty="0"/>
              <a:t>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21425718"/>
              </p:ext>
            </p:extLst>
          </p:nvPr>
        </p:nvGraphicFramePr>
        <p:xfrm>
          <a:off x="762000" y="1752600"/>
          <a:ext cx="7391401" cy="4591758"/>
        </p:xfrm>
        <a:graphic>
          <a:graphicData uri="http://schemas.openxmlformats.org/drawingml/2006/table">
            <a:tbl>
              <a:tblPr firstRow="1" firstCol="1" bandRow="1">
                <a:tableStyleId>{8A107856-5554-42FB-B03E-39F5DBC370BA}</a:tableStyleId>
              </a:tblPr>
              <a:tblGrid>
                <a:gridCol w="1034117"/>
                <a:gridCol w="1017164"/>
                <a:gridCol w="1377719"/>
                <a:gridCol w="1334723"/>
                <a:gridCol w="1332277"/>
                <a:gridCol w="1295401"/>
              </a:tblGrid>
              <a:tr h="716879">
                <a:tc>
                  <a:txBody>
                    <a:bodyPr/>
                    <a:lstStyle/>
                    <a:p>
                      <a:pPr marL="0" marR="0">
                        <a:lnSpc>
                          <a:spcPct val="115000"/>
                        </a:lnSpc>
                        <a:spcBef>
                          <a:spcPts val="0"/>
                        </a:spcBef>
                        <a:spcAft>
                          <a:spcPts val="0"/>
                        </a:spcAft>
                      </a:pPr>
                      <a:endParaRPr lang="en-US" sz="1100" dirty="0" smtClean="0">
                        <a:effectLst/>
                      </a:endParaRPr>
                    </a:p>
                    <a:p>
                      <a:pPr marL="0" marR="0">
                        <a:lnSpc>
                          <a:spcPct val="115000"/>
                        </a:lnSpc>
                        <a:spcBef>
                          <a:spcPts val="0"/>
                        </a:spcBef>
                        <a:spcAft>
                          <a:spcPts val="0"/>
                        </a:spcAft>
                      </a:pPr>
                      <a:r>
                        <a:rPr lang="en-US" sz="1100" dirty="0" smtClean="0">
                          <a:effectLst/>
                        </a:rPr>
                        <a:t>OKPRN</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 </a:t>
                      </a:r>
                      <a:endParaRPr lang="en-US" sz="1100" dirty="0">
                        <a:effectLst/>
                        <a:latin typeface="Calibri"/>
                        <a:ea typeface="Calibri"/>
                        <a:cs typeface="Times New Roman"/>
                      </a:endParaRPr>
                    </a:p>
                  </a:txBody>
                  <a:tcPr marL="68580" marR="68580" marT="0" marB="0"/>
                </a:tc>
                <a:tc gridSpan="4">
                  <a:txBody>
                    <a:bodyPr/>
                    <a:lstStyle/>
                    <a:p>
                      <a:pPr marL="0" marR="0" algn="ctr">
                        <a:lnSpc>
                          <a:spcPct val="115000"/>
                        </a:lnSpc>
                        <a:spcBef>
                          <a:spcPts val="0"/>
                        </a:spcBef>
                        <a:spcAft>
                          <a:spcPts val="0"/>
                        </a:spcAft>
                      </a:pPr>
                      <a:r>
                        <a:rPr lang="en-US" sz="2000" dirty="0">
                          <a:effectLst/>
                        </a:rPr>
                        <a:t>#(%) of visits</a:t>
                      </a:r>
                    </a:p>
                    <a:p>
                      <a:pPr marL="0" marR="0" algn="ctr">
                        <a:lnSpc>
                          <a:spcPct val="115000"/>
                        </a:lnSpc>
                        <a:spcBef>
                          <a:spcPts val="0"/>
                        </a:spcBef>
                        <a:spcAft>
                          <a:spcPts val="0"/>
                        </a:spcAft>
                      </a:pPr>
                      <a:r>
                        <a:rPr lang="en-US" sz="2000" dirty="0" smtClean="0">
                          <a:effectLst/>
                        </a:rPr>
                        <a:t>in </a:t>
                      </a:r>
                      <a:r>
                        <a:rPr lang="en-US" sz="2000" dirty="0">
                          <a:effectLst/>
                        </a:rPr>
                        <a:t>which PF activity took place (Wave I)</a:t>
                      </a:r>
                      <a:endParaRPr lang="en-US" sz="20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22578">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Total # of visits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Abstracting records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Observing</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Meeting with clinicians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dirty="0">
                          <a:effectLst/>
                        </a:rPr>
                        <a:t>Informal meeting with staff</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6 (35)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5 (29)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4 (24)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 (47)</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23</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9 (39)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(43)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9 (39)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15 (35)</a:t>
                      </a:r>
                      <a:endParaRPr lang="en-US" sz="1100" dirty="0">
                        <a:effectLst/>
                        <a:latin typeface="Calibri"/>
                        <a:ea typeface="Calibri"/>
                        <a:cs typeface="Times New Roman"/>
                      </a:endParaRPr>
                    </a:p>
                  </a:txBody>
                  <a:tcPr marL="68580" marR="68580" marT="0" marB="0"/>
                </a:tc>
              </a:tr>
              <a:tr h="397901">
                <a:tc>
                  <a:txBody>
                    <a:bodyPr/>
                    <a:lstStyle/>
                    <a:p>
                      <a:pPr marL="0" marR="0">
                        <a:lnSpc>
                          <a:spcPct val="115000"/>
                        </a:lnSpc>
                        <a:spcBef>
                          <a:spcPts val="0"/>
                        </a:spcBef>
                        <a:spcAft>
                          <a:spcPts val="0"/>
                        </a:spcAft>
                      </a:pPr>
                      <a:r>
                        <a:rPr lang="en-US" sz="1100" dirty="0">
                          <a:effectLst/>
                        </a:rPr>
                        <a:t>OK03</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20</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7 (35)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 (40)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7 (35)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 (40)</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25</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18 (72)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15 (60)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18 (72)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 (32)</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22</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9 (41)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14 (64)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7 (32)</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(5)</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OK06</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(59)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11 (65)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 (6)</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19</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14 (74)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13 (68)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15 (79)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6 (32)</a:t>
                      </a:r>
                      <a:endParaRPr lang="en-US" sz="1100" dirty="0">
                        <a:effectLst/>
                        <a:latin typeface="Calibri"/>
                        <a:ea typeface="Calibri"/>
                        <a:cs typeface="Times New Roman"/>
                      </a:endParaRPr>
                    </a:p>
                  </a:txBody>
                  <a:tcPr marL="68580" marR="68580" marT="0" marB="0"/>
                </a:tc>
              </a:tr>
              <a:tr h="394300">
                <a:tc>
                  <a:txBody>
                    <a:bodyPr/>
                    <a:lstStyle/>
                    <a:p>
                      <a:pPr marL="0" marR="0">
                        <a:lnSpc>
                          <a:spcPct val="115000"/>
                        </a:lnSpc>
                        <a:spcBef>
                          <a:spcPts val="0"/>
                        </a:spcBef>
                        <a:spcAft>
                          <a:spcPts val="0"/>
                        </a:spcAft>
                      </a:pPr>
                      <a:r>
                        <a:rPr lang="en-US" sz="1100" dirty="0">
                          <a:effectLst/>
                        </a:rPr>
                        <a:t>OK08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27</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(37)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 (11)</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10 (37)</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6 (22)</a:t>
                      </a:r>
                      <a:endParaRPr lang="en-US" sz="1100" dirty="0">
                        <a:effectLst/>
                        <a:latin typeface="Calibri"/>
                        <a:ea typeface="Calibri"/>
                        <a:cs typeface="Times New Roman"/>
                      </a:endParaRPr>
                    </a:p>
                  </a:txBody>
                  <a:tcPr marL="68580" marR="68580" marT="0" marB="0"/>
                </a:tc>
              </a:tr>
              <a:tr h="394300">
                <a:tc>
                  <a:txBody>
                    <a:bodyPr/>
                    <a:lstStyle/>
                    <a:p>
                      <a:pPr marL="0" marR="0" algn="r">
                        <a:lnSpc>
                          <a:spcPct val="115000"/>
                        </a:lnSpc>
                        <a:spcBef>
                          <a:spcPts val="0"/>
                        </a:spcBef>
                        <a:spcAft>
                          <a:spcPts val="0"/>
                        </a:spcAft>
                      </a:pPr>
                      <a:r>
                        <a:rPr lang="en-US" sz="1100" dirty="0">
                          <a:effectLst/>
                        </a:rPr>
                        <a:t>range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17-27</a:t>
                      </a:r>
                    </a:p>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35-74%</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11-68%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18-79%</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5-47%</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9519733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 &amp; Report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rgbClr val="000000"/>
                </a:solidFill>
                <a:ea typeface="Calibri"/>
                <a:cs typeface="Calibri"/>
              </a:rPr>
              <a:t>In small groups, select a reporter</a:t>
            </a:r>
          </a:p>
          <a:p>
            <a:pPr marL="514350" indent="-514350">
              <a:buFont typeface="+mj-lt"/>
              <a:buAutoNum type="arabicPeriod"/>
            </a:pPr>
            <a:r>
              <a:rPr lang="en-US" dirty="0" smtClean="0">
                <a:solidFill>
                  <a:srgbClr val="000000"/>
                </a:solidFill>
                <a:ea typeface="Calibri"/>
                <a:cs typeface="Calibri"/>
              </a:rPr>
              <a:t>Develop 3 recommendations for ways to monitor and/or evaluate practice facilitation or practice facilitators  </a:t>
            </a:r>
          </a:p>
          <a:p>
            <a:pPr marL="514350" indent="-514350">
              <a:buFont typeface="+mj-lt"/>
              <a:buAutoNum type="arabicPeriod"/>
            </a:pPr>
            <a:r>
              <a:rPr lang="en-US" dirty="0" smtClean="0">
                <a:solidFill>
                  <a:srgbClr val="000000"/>
                </a:solidFill>
                <a:ea typeface="Calibri"/>
                <a:cs typeface="Calibri"/>
              </a:rPr>
              <a:t>Reporter shares with large group</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Ideas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4641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Ideas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0910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5800" y="1295400"/>
            <a:ext cx="8001000" cy="4830763"/>
          </a:xfrm>
        </p:spPr>
        <p:txBody>
          <a:bodyPr/>
          <a:lstStyle/>
          <a:p>
            <a:r>
              <a:rPr lang="en-US" dirty="0" smtClean="0"/>
              <a:t>Diversity of “training” of practice facilitators – don’t know who you get</a:t>
            </a:r>
          </a:p>
          <a:p>
            <a:r>
              <a:rPr lang="en-US" dirty="0" smtClean="0"/>
              <a:t>Its hard to standardize personalities – both on the practice side and facilitator side – especially with distance facilitation</a:t>
            </a:r>
          </a:p>
          <a:p>
            <a:r>
              <a:rPr lang="en-US" dirty="0" smtClean="0"/>
              <a:t>We don’t have a hypothesis driven idea of how to measure the effect of the practice facilitation</a:t>
            </a:r>
          </a:p>
          <a:p>
            <a:r>
              <a:rPr lang="en-US" dirty="0" smtClean="0"/>
              <a:t>Exposure of facilitators to practice issues – how practices implement guidelines</a:t>
            </a:r>
          </a:p>
          <a:p>
            <a:r>
              <a:rPr lang="en-US" dirty="0" smtClean="0"/>
              <a:t>With distance facilitation, the practice is still meeting after you hang up</a:t>
            </a:r>
            <a:endParaRPr lang="en-US" dirty="0"/>
          </a:p>
        </p:txBody>
      </p:sp>
      <p:sp>
        <p:nvSpPr>
          <p:cNvPr id="2" name="TextBox 1"/>
          <p:cNvSpPr txBox="1"/>
          <p:nvPr/>
        </p:nvSpPr>
        <p:spPr>
          <a:xfrm>
            <a:off x="561975" y="172134"/>
            <a:ext cx="6705600" cy="646331"/>
          </a:xfrm>
          <a:prstGeom prst="rect">
            <a:avLst/>
          </a:prstGeom>
          <a:noFill/>
        </p:spPr>
        <p:txBody>
          <a:bodyPr wrap="square" rtlCol="0">
            <a:spAutoFit/>
          </a:bodyPr>
          <a:lstStyle/>
          <a:p>
            <a:r>
              <a:rPr lang="en-US" sz="3600" b="1" dirty="0" err="1" smtClean="0"/>
              <a:t>NAPCRG</a:t>
            </a:r>
            <a:r>
              <a:rPr lang="en-US" sz="3600" b="1" dirty="0" smtClean="0"/>
              <a:t> Small Group Ideas</a:t>
            </a:r>
            <a:endParaRPr lang="en-US" sz="3600" b="1" dirty="0"/>
          </a:p>
        </p:txBody>
      </p:sp>
    </p:spTree>
    <p:extLst>
      <p:ext uri="{BB962C8B-B14F-4D97-AF65-F5344CB8AC3E}">
        <p14:creationId xmlns:p14="http://schemas.microsoft.com/office/powerpoint/2010/main" val="18723362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447800"/>
            <a:ext cx="7696200" cy="4678363"/>
          </a:xfrm>
        </p:spPr>
        <p:txBody>
          <a:bodyPr/>
          <a:lstStyle/>
          <a:p>
            <a:r>
              <a:rPr lang="en-US" dirty="0" smtClean="0"/>
              <a:t>Want an accounting for how many people you talk to</a:t>
            </a:r>
          </a:p>
          <a:p>
            <a:r>
              <a:rPr lang="en-US" dirty="0" smtClean="0"/>
              <a:t>Feedback from the practice about the PF’s effectiveness</a:t>
            </a:r>
          </a:p>
          <a:p>
            <a:r>
              <a:rPr lang="en-US" dirty="0" smtClean="0"/>
              <a:t>Does facilitator have the analytic ability to understand needs of practice, anticipate next steps?  Is the PF understanding where the practice is and where to go with the practice for the next meeting- does that difference allow you to identify a “good PF from one that is not as effective</a:t>
            </a:r>
          </a:p>
          <a:p>
            <a:endParaRPr lang="en-US" dirty="0"/>
          </a:p>
        </p:txBody>
      </p:sp>
      <p:sp>
        <p:nvSpPr>
          <p:cNvPr id="4" name="TextBox 3"/>
          <p:cNvSpPr txBox="1"/>
          <p:nvPr/>
        </p:nvSpPr>
        <p:spPr>
          <a:xfrm>
            <a:off x="561975" y="172134"/>
            <a:ext cx="6705600" cy="646331"/>
          </a:xfrm>
          <a:prstGeom prst="rect">
            <a:avLst/>
          </a:prstGeom>
          <a:noFill/>
        </p:spPr>
        <p:txBody>
          <a:bodyPr wrap="square" rtlCol="0">
            <a:spAutoFit/>
          </a:bodyPr>
          <a:lstStyle/>
          <a:p>
            <a:r>
              <a:rPr lang="en-US" sz="3600" b="1" dirty="0" err="1" smtClean="0"/>
              <a:t>NAPCRG</a:t>
            </a:r>
            <a:r>
              <a:rPr lang="en-US" sz="3600" b="1" dirty="0" smtClean="0"/>
              <a:t> Small Group Ideas</a:t>
            </a:r>
            <a:endParaRPr lang="en-US" sz="3600" b="1" dirty="0"/>
          </a:p>
        </p:txBody>
      </p:sp>
    </p:spTree>
    <p:extLst>
      <p:ext uri="{BB962C8B-B14F-4D97-AF65-F5344CB8AC3E}">
        <p14:creationId xmlns:p14="http://schemas.microsoft.com/office/powerpoint/2010/main" val="29730588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Supervisory challenge because not observing the PF role directly</a:t>
            </a:r>
          </a:p>
          <a:p>
            <a:r>
              <a:rPr lang="en-US" dirty="0" smtClean="0"/>
              <a:t>Training and professionalism – how do you relate to the practice staff  (develop a relationship) and maintain professional role?</a:t>
            </a:r>
          </a:p>
          <a:p>
            <a:r>
              <a:rPr lang="en-US" dirty="0" smtClean="0"/>
              <a:t>How important is the relationship the t the individual PF has with the practice – interchangeable with other PF’s?</a:t>
            </a:r>
          </a:p>
          <a:p>
            <a:endParaRPr lang="en-US" dirty="0"/>
          </a:p>
        </p:txBody>
      </p:sp>
      <p:sp>
        <p:nvSpPr>
          <p:cNvPr id="4" name="TextBox 3"/>
          <p:cNvSpPr txBox="1"/>
          <p:nvPr/>
        </p:nvSpPr>
        <p:spPr>
          <a:xfrm>
            <a:off x="561975" y="172134"/>
            <a:ext cx="6705600" cy="646331"/>
          </a:xfrm>
          <a:prstGeom prst="rect">
            <a:avLst/>
          </a:prstGeom>
          <a:noFill/>
        </p:spPr>
        <p:txBody>
          <a:bodyPr wrap="square" rtlCol="0">
            <a:spAutoFit/>
          </a:bodyPr>
          <a:lstStyle/>
          <a:p>
            <a:r>
              <a:rPr lang="en-US" sz="3600" b="1" dirty="0" err="1" smtClean="0"/>
              <a:t>NAPCRG</a:t>
            </a:r>
            <a:r>
              <a:rPr lang="en-US" sz="3600" b="1" dirty="0" smtClean="0"/>
              <a:t> Small Group Ideas</a:t>
            </a:r>
            <a:endParaRPr lang="en-US" sz="3600" b="1" dirty="0"/>
          </a:p>
        </p:txBody>
      </p:sp>
    </p:spTree>
    <p:extLst>
      <p:ext uri="{BB962C8B-B14F-4D97-AF65-F5344CB8AC3E}">
        <p14:creationId xmlns:p14="http://schemas.microsoft.com/office/powerpoint/2010/main" val="9031415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696200" cy="990600"/>
          </a:xfrm>
        </p:spPr>
        <p:txBody>
          <a:bodyPr/>
          <a:lstStyle/>
          <a:p>
            <a:r>
              <a:rPr lang="en-US" dirty="0" smtClean="0"/>
              <a:t>Four Case Studies of Practice Facilitation</a:t>
            </a:r>
            <a:endParaRPr lang="en-US" dirty="0"/>
          </a:p>
        </p:txBody>
      </p:sp>
      <p:sp>
        <p:nvSpPr>
          <p:cNvPr id="3" name="Content Placeholder 2"/>
          <p:cNvSpPr>
            <a:spLocks noGrp="1"/>
          </p:cNvSpPr>
          <p:nvPr>
            <p:ph idx="1"/>
          </p:nvPr>
        </p:nvSpPr>
        <p:spPr/>
        <p:txBody>
          <a:bodyPr/>
          <a:lstStyle/>
          <a:p>
            <a:r>
              <a:rPr lang="en-US" dirty="0" smtClean="0"/>
              <a:t>WREN</a:t>
            </a:r>
          </a:p>
          <a:p>
            <a:r>
              <a:rPr lang="en-US" dirty="0" smtClean="0"/>
              <a:t>OKPRN</a:t>
            </a:r>
          </a:p>
          <a:p>
            <a:r>
              <a:rPr lang="en-US" dirty="0" smtClean="0"/>
              <a:t>LANET</a:t>
            </a:r>
          </a:p>
          <a:p>
            <a:r>
              <a:rPr lang="en-US" dirty="0" smtClean="0"/>
              <a:t>MAFPRN</a:t>
            </a:r>
            <a:endParaRPr lang="en-US" dirty="0"/>
          </a:p>
        </p:txBody>
      </p:sp>
    </p:spTree>
    <p:extLst>
      <p:ext uri="{BB962C8B-B14F-4D97-AF65-F5344CB8AC3E}">
        <p14:creationId xmlns:p14="http://schemas.microsoft.com/office/powerpoint/2010/main" val="24270868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WREN Experience</a:t>
            </a:r>
            <a:endParaRPr lang="en-US" dirty="0"/>
          </a:p>
        </p:txBody>
      </p:sp>
      <p:sp>
        <p:nvSpPr>
          <p:cNvPr id="3" name="Content Placeholder 2"/>
          <p:cNvSpPr>
            <a:spLocks noGrp="1"/>
          </p:cNvSpPr>
          <p:nvPr>
            <p:ph idx="1"/>
          </p:nvPr>
        </p:nvSpPr>
        <p:spPr/>
        <p:txBody>
          <a:bodyPr>
            <a:normAutofit/>
          </a:bodyPr>
          <a:lstStyle/>
          <a:p>
            <a:r>
              <a:rPr lang="en-US" dirty="0" smtClean="0"/>
              <a:t>Multiple Transitions during project</a:t>
            </a:r>
          </a:p>
          <a:p>
            <a:pPr lvl="1"/>
            <a:r>
              <a:rPr lang="en-US" dirty="0" smtClean="0"/>
              <a:t>3 of 4 Practice Facilitators (RRCs) new at start of project</a:t>
            </a:r>
          </a:p>
          <a:p>
            <a:pPr lvl="1"/>
            <a:r>
              <a:rPr lang="en-US" dirty="0" smtClean="0"/>
              <a:t>Practice Facilitator turnover during project</a:t>
            </a:r>
          </a:p>
          <a:p>
            <a:pPr lvl="1"/>
            <a:r>
              <a:rPr lang="en-US" dirty="0" smtClean="0"/>
              <a:t>New Network Manager</a:t>
            </a:r>
          </a:p>
          <a:p>
            <a:pPr lvl="1"/>
            <a:r>
              <a:rPr lang="en-US" dirty="0" smtClean="0"/>
              <a:t>New Director</a:t>
            </a:r>
          </a:p>
          <a:p>
            <a:r>
              <a:rPr lang="en-US" dirty="0" smtClean="0"/>
              <a:t>Good mix of long term member practices and new practices</a:t>
            </a:r>
          </a:p>
          <a:p>
            <a:r>
              <a:rPr lang="en-US" dirty="0" smtClean="0"/>
              <a:t>The LLC framework grew our network</a:t>
            </a:r>
          </a:p>
          <a:p>
            <a:pPr lvl="1">
              <a:buNone/>
            </a:pPr>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696200" cy="685800"/>
          </a:xfrm>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WREN CKD Practices</a:t>
            </a:r>
            <a:br>
              <a:rPr lang="en-US" dirty="0" smtClean="0"/>
            </a:br>
            <a:r>
              <a:rPr lang="en-US" dirty="0" smtClean="0"/>
              <a:t/>
            </a:r>
            <a:br>
              <a:rPr lang="en-US" dirty="0" smtClean="0"/>
            </a:b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990600" y="1981200"/>
          <a:ext cx="7696200" cy="3840480"/>
        </p:xfrm>
        <a:graphic>
          <a:graphicData uri="http://schemas.openxmlformats.org/drawingml/2006/table">
            <a:tbl>
              <a:tblPr firstRow="1" bandRow="1">
                <a:tableStyleId>{7E9639D4-E3E2-4D34-9284-5A2195B3D0D7}</a:tableStyleId>
              </a:tblPr>
              <a:tblGrid>
                <a:gridCol w="2565400"/>
                <a:gridCol w="2565400"/>
                <a:gridCol w="2565400"/>
              </a:tblGrid>
              <a:tr h="370840">
                <a:tc>
                  <a:txBody>
                    <a:bodyPr/>
                    <a:lstStyle/>
                    <a:p>
                      <a:r>
                        <a:rPr lang="en-US" sz="2400" dirty="0" smtClean="0"/>
                        <a:t>Practice Sites</a:t>
                      </a:r>
                      <a:endParaRPr lang="en-US" sz="2400" dirty="0"/>
                    </a:p>
                  </a:txBody>
                  <a:tcPr/>
                </a:tc>
                <a:tc>
                  <a:txBody>
                    <a:bodyPr/>
                    <a:lstStyle/>
                    <a:p>
                      <a:pPr algn="ctr"/>
                      <a:r>
                        <a:rPr lang="en-US" sz="2400" dirty="0" smtClean="0"/>
                        <a:t>Wave I</a:t>
                      </a:r>
                      <a:endParaRPr lang="en-US" sz="2400" dirty="0"/>
                    </a:p>
                  </a:txBody>
                  <a:tcPr/>
                </a:tc>
                <a:tc>
                  <a:txBody>
                    <a:bodyPr/>
                    <a:lstStyle/>
                    <a:p>
                      <a:pPr algn="ctr"/>
                      <a:r>
                        <a:rPr lang="en-US" sz="2400" dirty="0" smtClean="0"/>
                        <a:t>Wave II</a:t>
                      </a:r>
                      <a:endParaRPr lang="en-US" sz="2400" dirty="0"/>
                    </a:p>
                  </a:txBody>
                  <a:tcPr/>
                </a:tc>
              </a:tr>
              <a:tr h="370840">
                <a:tc>
                  <a:txBody>
                    <a:bodyPr/>
                    <a:lstStyle/>
                    <a:p>
                      <a:r>
                        <a:rPr lang="en-US" sz="2400" dirty="0" smtClean="0"/>
                        <a:t>UW</a:t>
                      </a:r>
                      <a:r>
                        <a:rPr lang="en-US" sz="2400" baseline="0" dirty="0" smtClean="0"/>
                        <a:t> Practices</a:t>
                      </a:r>
                      <a:endParaRPr lang="en-US" sz="2400" dirty="0"/>
                    </a:p>
                  </a:txBody>
                  <a:tcPr/>
                </a:tc>
                <a:tc>
                  <a:txBody>
                    <a:bodyPr/>
                    <a:lstStyle/>
                    <a:p>
                      <a:pPr algn="ctr"/>
                      <a:r>
                        <a:rPr lang="en-US" sz="2400" dirty="0" smtClean="0"/>
                        <a:t>3</a:t>
                      </a:r>
                      <a:endParaRPr lang="en-US" sz="2400" dirty="0"/>
                    </a:p>
                  </a:txBody>
                  <a:tcPr/>
                </a:tc>
                <a:tc>
                  <a:txBody>
                    <a:bodyPr/>
                    <a:lstStyle/>
                    <a:p>
                      <a:pPr algn="ctr"/>
                      <a:r>
                        <a:rPr lang="en-US" sz="2400" dirty="0" smtClean="0"/>
                        <a:t>6</a:t>
                      </a:r>
                      <a:endParaRPr lang="en-US" sz="2400" dirty="0"/>
                    </a:p>
                  </a:txBody>
                  <a:tcPr/>
                </a:tc>
              </a:tr>
              <a:tr h="370840">
                <a:tc>
                  <a:txBody>
                    <a:bodyPr/>
                    <a:lstStyle/>
                    <a:p>
                      <a:r>
                        <a:rPr lang="en-US" sz="2400" dirty="0" smtClean="0"/>
                        <a:t>Part</a:t>
                      </a:r>
                      <a:r>
                        <a:rPr lang="en-US" sz="2400" baseline="0" dirty="0" smtClean="0"/>
                        <a:t> of a large health system</a:t>
                      </a:r>
                      <a:endParaRPr lang="en-US" sz="2400" dirty="0"/>
                    </a:p>
                  </a:txBody>
                  <a:tcPr/>
                </a:tc>
                <a:tc>
                  <a:txBody>
                    <a:bodyPr/>
                    <a:lstStyle/>
                    <a:p>
                      <a:pPr algn="ctr"/>
                      <a:r>
                        <a:rPr lang="en-US" sz="2400" dirty="0" smtClean="0"/>
                        <a:t>3</a:t>
                      </a:r>
                      <a:endParaRPr lang="en-US" sz="2400" dirty="0"/>
                    </a:p>
                  </a:txBody>
                  <a:tcPr/>
                </a:tc>
                <a:tc>
                  <a:txBody>
                    <a:bodyPr/>
                    <a:lstStyle/>
                    <a:p>
                      <a:pPr algn="ctr"/>
                      <a:r>
                        <a:rPr lang="en-US" sz="2400" dirty="0" smtClean="0"/>
                        <a:t>5</a:t>
                      </a:r>
                      <a:endParaRPr lang="en-US" sz="2400" dirty="0"/>
                    </a:p>
                  </a:txBody>
                  <a:tcPr/>
                </a:tc>
              </a:tr>
              <a:tr h="370840">
                <a:tc>
                  <a:txBody>
                    <a:bodyPr/>
                    <a:lstStyle/>
                    <a:p>
                      <a:r>
                        <a:rPr lang="en-US" sz="2400" dirty="0" smtClean="0"/>
                        <a:t>Federally Qualified Health Center</a:t>
                      </a:r>
                      <a:endParaRPr lang="en-US" sz="2400" dirty="0"/>
                    </a:p>
                  </a:txBody>
                  <a:tcPr/>
                </a:tc>
                <a:tc>
                  <a:txBody>
                    <a:bodyPr/>
                    <a:lstStyle/>
                    <a:p>
                      <a:pPr algn="ctr"/>
                      <a:r>
                        <a:rPr lang="en-US" sz="2400" dirty="0" smtClean="0"/>
                        <a:t>1</a:t>
                      </a:r>
                      <a:endParaRPr lang="en-US" sz="2400" dirty="0"/>
                    </a:p>
                  </a:txBody>
                  <a:tcPr/>
                </a:tc>
                <a:tc>
                  <a:txBody>
                    <a:bodyPr/>
                    <a:lstStyle/>
                    <a:p>
                      <a:pPr algn="ctr"/>
                      <a:r>
                        <a:rPr lang="en-US" sz="2400" dirty="0" smtClean="0"/>
                        <a:t>3</a:t>
                      </a:r>
                      <a:endParaRPr lang="en-US" sz="2400" dirty="0"/>
                    </a:p>
                  </a:txBody>
                  <a:tcPr/>
                </a:tc>
              </a:tr>
              <a:tr h="370840">
                <a:tc>
                  <a:txBody>
                    <a:bodyPr/>
                    <a:lstStyle/>
                    <a:p>
                      <a:r>
                        <a:rPr lang="en-US" sz="2400" dirty="0" smtClean="0"/>
                        <a:t>Free Clinic</a:t>
                      </a:r>
                      <a:endParaRPr lang="en-US" sz="2400" dirty="0"/>
                    </a:p>
                  </a:txBody>
                  <a:tcPr/>
                </a:tc>
                <a:tc>
                  <a:txBody>
                    <a:bodyPr/>
                    <a:lstStyle/>
                    <a:p>
                      <a:pPr algn="ctr"/>
                      <a:r>
                        <a:rPr lang="en-US" sz="2400" dirty="0" smtClean="0"/>
                        <a:t>1</a:t>
                      </a:r>
                      <a:endParaRPr lang="en-US" sz="2400" dirty="0"/>
                    </a:p>
                  </a:txBody>
                  <a:tcPr/>
                </a:tc>
                <a:tc>
                  <a:txBody>
                    <a:bodyPr/>
                    <a:lstStyle/>
                    <a:p>
                      <a:pPr algn="ctr"/>
                      <a:r>
                        <a:rPr lang="en-US" sz="2400" dirty="0" smtClean="0"/>
                        <a:t>0</a:t>
                      </a:r>
                      <a:endParaRPr lang="en-US" sz="2400" dirty="0"/>
                    </a:p>
                  </a:txBody>
                  <a:tcPr/>
                </a:tc>
              </a:tr>
              <a:tr h="370840">
                <a:tc>
                  <a:txBody>
                    <a:bodyPr/>
                    <a:lstStyle/>
                    <a:p>
                      <a:r>
                        <a:rPr lang="en-US" sz="2400" dirty="0" smtClean="0"/>
                        <a:t>Total sites</a:t>
                      </a:r>
                      <a:endParaRPr lang="en-US" sz="2400" dirty="0"/>
                    </a:p>
                  </a:txBody>
                  <a:tcPr/>
                </a:tc>
                <a:tc>
                  <a:txBody>
                    <a:bodyPr/>
                    <a:lstStyle/>
                    <a:p>
                      <a:pPr algn="ctr"/>
                      <a:r>
                        <a:rPr lang="en-US" sz="2400" dirty="0" smtClean="0"/>
                        <a:t>8</a:t>
                      </a:r>
                      <a:endParaRPr lang="en-US" sz="2400" dirty="0"/>
                    </a:p>
                  </a:txBody>
                  <a:tcPr/>
                </a:tc>
                <a:tc>
                  <a:txBody>
                    <a:bodyPr/>
                    <a:lstStyle/>
                    <a:p>
                      <a:pPr algn="ctr"/>
                      <a:r>
                        <a:rPr lang="en-US" sz="2400" dirty="0" smtClean="0"/>
                        <a:t>14</a:t>
                      </a:r>
                      <a:endParaRPr lang="en-US" sz="2400" dirty="0"/>
                    </a:p>
                  </a:txBody>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j_Wisconsin-ppt.gif"/>
          <p:cNvPicPr preferRelativeResize="0">
            <a:picLocks noChangeAspect="1"/>
          </p:cNvPicPr>
          <p:nvPr/>
        </p:nvPicPr>
        <p:blipFill>
          <a:blip r:embed="rId3" cstate="print"/>
          <a:stretch>
            <a:fillRect/>
          </a:stretch>
        </p:blipFill>
        <p:spPr>
          <a:xfrm>
            <a:off x="2742112" y="1750313"/>
            <a:ext cx="5711077" cy="4683083"/>
          </a:xfrm>
          <a:prstGeom prst="rect">
            <a:avLst/>
          </a:prstGeom>
        </p:spPr>
      </p:pic>
      <p:sp>
        <p:nvSpPr>
          <p:cNvPr id="6" name="5-Point Star 5"/>
          <p:cNvSpPr/>
          <p:nvPr/>
        </p:nvSpPr>
        <p:spPr>
          <a:xfrm>
            <a:off x="5943608" y="4724407"/>
            <a:ext cx="146304" cy="1463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5-Point Star 6"/>
          <p:cNvSpPr>
            <a:spLocks noChangeAspect="1"/>
          </p:cNvSpPr>
          <p:nvPr/>
        </p:nvSpPr>
        <p:spPr>
          <a:xfrm>
            <a:off x="5791200" y="4038600"/>
            <a:ext cx="173736" cy="173736"/>
          </a:xfrm>
          <a:prstGeom prst="star5">
            <a:avLst>
              <a:gd name="adj" fmla="val 1909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5-Point Star 7"/>
          <p:cNvSpPr>
            <a:spLocks noChangeAspect="1"/>
          </p:cNvSpPr>
          <p:nvPr/>
        </p:nvSpPr>
        <p:spPr>
          <a:xfrm>
            <a:off x="4953000" y="47244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5-Point Star 8"/>
          <p:cNvSpPr>
            <a:spLocks noChangeAspect="1"/>
          </p:cNvSpPr>
          <p:nvPr/>
        </p:nvSpPr>
        <p:spPr>
          <a:xfrm>
            <a:off x="4953000" y="44958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5-Point Star 9"/>
          <p:cNvSpPr>
            <a:spLocks noChangeAspect="1"/>
          </p:cNvSpPr>
          <p:nvPr/>
        </p:nvSpPr>
        <p:spPr>
          <a:xfrm>
            <a:off x="5181600" y="48768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5-Point Star 10"/>
          <p:cNvSpPr>
            <a:spLocks noChangeAspect="1"/>
          </p:cNvSpPr>
          <p:nvPr/>
        </p:nvSpPr>
        <p:spPr>
          <a:xfrm>
            <a:off x="3962400" y="41148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Point Star 11"/>
          <p:cNvSpPr>
            <a:spLocks noChangeAspect="1"/>
          </p:cNvSpPr>
          <p:nvPr/>
        </p:nvSpPr>
        <p:spPr>
          <a:xfrm>
            <a:off x="4191000" y="48006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5-Point Star 12"/>
          <p:cNvSpPr>
            <a:spLocks noChangeAspect="1"/>
          </p:cNvSpPr>
          <p:nvPr/>
        </p:nvSpPr>
        <p:spPr>
          <a:xfrm>
            <a:off x="3886200" y="4419600"/>
            <a:ext cx="173736" cy="1737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p:cNvSpPr>
            <a:spLocks/>
          </p:cNvSpPr>
          <p:nvPr/>
        </p:nvSpPr>
        <p:spPr>
          <a:xfrm>
            <a:off x="3505227" y="3124213"/>
            <a:ext cx="159106" cy="137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p:cNvSpPr>
            <a:spLocks noChangeAspect="1"/>
          </p:cNvSpPr>
          <p:nvPr/>
        </p:nvSpPr>
        <p:spPr>
          <a:xfrm>
            <a:off x="5867408" y="3810007"/>
            <a:ext cx="159107" cy="137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Isosceles Triangle 17"/>
          <p:cNvSpPr>
            <a:spLocks noChangeAspect="1"/>
          </p:cNvSpPr>
          <p:nvPr/>
        </p:nvSpPr>
        <p:spPr>
          <a:xfrm>
            <a:off x="5943600" y="3962400"/>
            <a:ext cx="159107" cy="137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Isosceles Triangle 19"/>
          <p:cNvSpPr>
            <a:spLocks noChangeAspect="1"/>
          </p:cNvSpPr>
          <p:nvPr/>
        </p:nvSpPr>
        <p:spPr>
          <a:xfrm>
            <a:off x="5791200" y="45720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p:cNvSpPr>
            <a:spLocks noChangeAspect="1"/>
          </p:cNvSpPr>
          <p:nvPr/>
        </p:nvSpPr>
        <p:spPr>
          <a:xfrm>
            <a:off x="4572000" y="44958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p:cNvSpPr>
            <a:spLocks noChangeAspect="1"/>
          </p:cNvSpPr>
          <p:nvPr/>
        </p:nvSpPr>
        <p:spPr>
          <a:xfrm>
            <a:off x="4343400" y="45720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Isosceles Triangle 23"/>
          <p:cNvSpPr>
            <a:spLocks noChangeAspect="1"/>
          </p:cNvSpPr>
          <p:nvPr/>
        </p:nvSpPr>
        <p:spPr>
          <a:xfrm>
            <a:off x="5943600" y="44958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Isosceles Triangle 24"/>
          <p:cNvSpPr>
            <a:spLocks noChangeAspect="1"/>
          </p:cNvSpPr>
          <p:nvPr/>
        </p:nvSpPr>
        <p:spPr>
          <a:xfrm>
            <a:off x="4114800" y="19050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Isosceles Triangle 25"/>
          <p:cNvSpPr>
            <a:spLocks noChangeAspect="1"/>
          </p:cNvSpPr>
          <p:nvPr/>
        </p:nvSpPr>
        <p:spPr>
          <a:xfrm>
            <a:off x="4724400" y="4648200"/>
            <a:ext cx="176785"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22"/>
          <p:cNvSpPr>
            <a:spLocks noGrp="1"/>
          </p:cNvSpPr>
          <p:nvPr>
            <p:ph type="title"/>
          </p:nvPr>
        </p:nvSpPr>
        <p:spPr>
          <a:xfrm>
            <a:off x="457200" y="274638"/>
            <a:ext cx="8229600" cy="868362"/>
          </a:xfrm>
        </p:spPr>
        <p:txBody>
          <a:bodyPr/>
          <a:lstStyle/>
          <a:p>
            <a:r>
              <a:rPr lang="en-US" dirty="0" smtClean="0"/>
              <a:t>Geography: (WREN on the MOOve)</a:t>
            </a:r>
            <a:endParaRPr lang="en-US" dirty="0"/>
          </a:p>
        </p:txBody>
      </p:sp>
      <p:sp>
        <p:nvSpPr>
          <p:cNvPr id="29" name="TextBox 28"/>
          <p:cNvSpPr txBox="1"/>
          <p:nvPr/>
        </p:nvSpPr>
        <p:spPr>
          <a:xfrm>
            <a:off x="304800" y="5791200"/>
            <a:ext cx="2514600" cy="646331"/>
          </a:xfrm>
          <a:prstGeom prst="rect">
            <a:avLst/>
          </a:prstGeom>
          <a:noFill/>
        </p:spPr>
        <p:txBody>
          <a:bodyPr wrap="square" rtlCol="0">
            <a:spAutoFit/>
          </a:bodyPr>
          <a:lstStyle/>
          <a:p>
            <a:r>
              <a:rPr lang="en-US" dirty="0" smtClean="0"/>
              <a:t>          Wave I   </a:t>
            </a:r>
          </a:p>
          <a:p>
            <a:r>
              <a:rPr lang="en-US" dirty="0" smtClean="0"/>
              <a:t>          Wave II </a:t>
            </a:r>
            <a:endParaRPr lang="en-US" dirty="0"/>
          </a:p>
        </p:txBody>
      </p:sp>
      <p:sp>
        <p:nvSpPr>
          <p:cNvPr id="30" name="5-Point Star 29"/>
          <p:cNvSpPr>
            <a:spLocks noChangeAspect="1"/>
          </p:cNvSpPr>
          <p:nvPr/>
        </p:nvSpPr>
        <p:spPr>
          <a:xfrm rot="2160000" flipV="1">
            <a:off x="515385" y="5773184"/>
            <a:ext cx="293267" cy="29326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Isosceles Triangle 30"/>
          <p:cNvSpPr>
            <a:spLocks noChangeAspect="1"/>
          </p:cNvSpPr>
          <p:nvPr/>
        </p:nvSpPr>
        <p:spPr>
          <a:xfrm>
            <a:off x="533400" y="6096000"/>
            <a:ext cx="275784" cy="2377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dairy cows.jpg"/>
          <p:cNvPicPr preferRelativeResize="0">
            <a:picLocks noChangeAspect="1"/>
          </p:cNvPicPr>
          <p:nvPr/>
        </p:nvPicPr>
        <p:blipFill>
          <a:blip r:embed="rId4" cstate="print"/>
          <a:stretch>
            <a:fillRect/>
          </a:stretch>
        </p:blipFill>
        <p:spPr>
          <a:xfrm>
            <a:off x="8153400" y="457200"/>
            <a:ext cx="790809" cy="53105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5 Lessons Learned</a:t>
            </a:r>
            <a:endParaRPr lang="en-US" dirty="0"/>
          </a:p>
        </p:txBody>
      </p:sp>
      <p:sp>
        <p:nvSpPr>
          <p:cNvPr id="3" name="Content Placeholder 2"/>
          <p:cNvSpPr>
            <a:spLocks noGrp="1"/>
          </p:cNvSpPr>
          <p:nvPr>
            <p:ph idx="1"/>
          </p:nvPr>
        </p:nvSpPr>
        <p:spPr/>
        <p:txBody>
          <a:bodyPr>
            <a:normAutofit/>
          </a:bodyPr>
          <a:lstStyle/>
          <a:p>
            <a:pPr marL="514350" indent="-514350">
              <a:buAutoNum type="arabicPeriod"/>
            </a:pPr>
            <a:r>
              <a:rPr lang="en-US" dirty="0" smtClean="0"/>
              <a:t>Create a Learning </a:t>
            </a:r>
            <a:r>
              <a:rPr lang="en-US" dirty="0"/>
              <a:t>C</a:t>
            </a:r>
            <a:r>
              <a:rPr lang="en-US" dirty="0" smtClean="0"/>
              <a:t>ollaborative among Practice Facilitators</a:t>
            </a:r>
          </a:p>
          <a:p>
            <a:pPr marL="914400" lvl="1" indent="-514350">
              <a:buFont typeface="Arial" pitchFamily="34" charset="0"/>
              <a:buChar char="•"/>
            </a:pPr>
            <a:r>
              <a:rPr lang="en-US" dirty="0" smtClean="0"/>
              <a:t>Development of chart audit feedback processes </a:t>
            </a:r>
          </a:p>
          <a:p>
            <a:pPr marL="914400" lvl="1" indent="-514350">
              <a:buFont typeface="Arial" pitchFamily="34" charset="0"/>
              <a:buChar char="•"/>
            </a:pPr>
            <a:r>
              <a:rPr lang="en-US" dirty="0" smtClean="0"/>
              <a:t>Weekly meetings to discuss progress at sites</a:t>
            </a:r>
          </a:p>
          <a:p>
            <a:pPr marL="914400" lvl="1" indent="-514350">
              <a:buFont typeface="Arial" pitchFamily="34" charset="0"/>
              <a:buChar char="•"/>
            </a:pPr>
            <a:r>
              <a:rPr lang="en-US" dirty="0" smtClean="0"/>
              <a:t>Practice Facilitators shared data reporting formats, report templates, novel implementation ideas </a:t>
            </a:r>
          </a:p>
          <a:p>
            <a:pPr marL="914400" lvl="1" indent="-514350">
              <a:buFont typeface="Arial" pitchFamily="34" charset="0"/>
              <a:buChar char="•"/>
            </a:pPr>
            <a:r>
              <a:rPr lang="en-US" dirty="0" smtClean="0"/>
              <a:t>Discussed strategies to deal with challenges and barriers</a:t>
            </a:r>
          </a:p>
          <a:p>
            <a:pPr lvl="1">
              <a:buNone/>
            </a:pPr>
            <a:endParaRPr lang="en-US" dirty="0" smtClean="0"/>
          </a:p>
          <a:p>
            <a:pPr>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Customize Facilitation for Each </a:t>
            </a:r>
            <a:r>
              <a:rPr lang="en-US" dirty="0"/>
              <a:t>S</a:t>
            </a:r>
            <a:r>
              <a:rPr lang="en-US" dirty="0" smtClean="0"/>
              <a:t>ite</a:t>
            </a:r>
            <a:br>
              <a:rPr lang="en-US" dirty="0" smtClean="0"/>
            </a:br>
            <a:endParaRPr lang="en-US" dirty="0"/>
          </a:p>
        </p:txBody>
      </p:sp>
      <p:sp>
        <p:nvSpPr>
          <p:cNvPr id="3" name="Content Placeholder 2"/>
          <p:cNvSpPr>
            <a:spLocks noGrp="1"/>
          </p:cNvSpPr>
          <p:nvPr>
            <p:ph idx="1"/>
          </p:nvPr>
        </p:nvSpPr>
        <p:spPr/>
        <p:txBody>
          <a:bodyPr/>
          <a:lstStyle/>
          <a:p>
            <a:r>
              <a:rPr lang="en-US" dirty="0" smtClean="0"/>
              <a:t>Identify what decisions can be made within the practice vs. health system administration </a:t>
            </a:r>
          </a:p>
          <a:p>
            <a:r>
              <a:rPr lang="en-US" dirty="0" smtClean="0"/>
              <a:t>Get to know the practice</a:t>
            </a:r>
          </a:p>
          <a:p>
            <a:pPr lvl="1"/>
            <a:r>
              <a:rPr lang="en-US" dirty="0" smtClean="0"/>
              <a:t>WI practices were large</a:t>
            </a:r>
          </a:p>
          <a:p>
            <a:pPr lvl="1"/>
            <a:r>
              <a:rPr lang="en-US" dirty="0" smtClean="0"/>
              <a:t>Not receptive to the idea of practice facilitator in clinic ½ day per week </a:t>
            </a:r>
          </a:p>
          <a:p>
            <a:r>
              <a:rPr lang="en-US" dirty="0" smtClean="0"/>
              <a:t>Put the right team together</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dirty="0" smtClean="0"/>
              <a:t/>
            </a:r>
            <a:br>
              <a:rPr lang="en-US" dirty="0" smtClean="0"/>
            </a:br>
            <a:r>
              <a:rPr lang="en-US" dirty="0" smtClean="0"/>
              <a:t>3. Build sustainability into practice improvements</a:t>
            </a:r>
            <a:br>
              <a:rPr lang="en-US" dirty="0" smtClean="0"/>
            </a:br>
            <a:endParaRPr lang="en-US" dirty="0"/>
          </a:p>
        </p:txBody>
      </p:sp>
      <p:sp>
        <p:nvSpPr>
          <p:cNvPr id="3" name="Content Placeholder 2"/>
          <p:cNvSpPr>
            <a:spLocks noGrp="1"/>
          </p:cNvSpPr>
          <p:nvPr>
            <p:ph idx="1"/>
          </p:nvPr>
        </p:nvSpPr>
        <p:spPr>
          <a:xfrm>
            <a:off x="457200" y="1828800"/>
            <a:ext cx="8229600" cy="4297363"/>
          </a:xfrm>
        </p:spPr>
        <p:txBody>
          <a:bodyPr/>
          <a:lstStyle/>
          <a:p>
            <a:r>
              <a:rPr lang="en-US" dirty="0" smtClean="0"/>
              <a:t>Assist clinics to develop work flows around CKD practice improvements and assign accountability</a:t>
            </a:r>
          </a:p>
          <a:p>
            <a:r>
              <a:rPr lang="en-US" dirty="0" smtClean="0"/>
              <a:t>Facilitate adoption of EHR changes</a:t>
            </a:r>
          </a:p>
          <a:p>
            <a:pPr lvl="1"/>
            <a:r>
              <a:rPr lang="en-US" dirty="0" smtClean="0"/>
              <a:t>Registries</a:t>
            </a:r>
          </a:p>
          <a:p>
            <a:pPr lvl="1"/>
            <a:r>
              <a:rPr lang="en-US" dirty="0" smtClean="0"/>
              <a:t>Alerts</a:t>
            </a:r>
          </a:p>
          <a:p>
            <a:pPr lvl="1"/>
            <a:r>
              <a:rPr lang="en-US" dirty="0" smtClean="0"/>
              <a:t>Standard order sets</a:t>
            </a:r>
          </a:p>
          <a:p>
            <a:pPr lvl="1"/>
            <a:r>
              <a:rPr lang="en-US" dirty="0" smtClean="0"/>
              <a:t>Patient education materials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fontScale="90000"/>
          </a:bodyPr>
          <a:lstStyle/>
          <a:p>
            <a:r>
              <a:rPr lang="en-US" dirty="0" smtClean="0"/>
              <a:t/>
            </a:r>
            <a:br>
              <a:rPr lang="en-US" dirty="0" smtClean="0"/>
            </a:br>
            <a:r>
              <a:rPr lang="en-US" dirty="0" smtClean="0"/>
              <a:t>4. Capitalize on training opportunities for practice facilitators</a:t>
            </a:r>
            <a:br>
              <a:rPr lang="en-US" dirty="0" smtClean="0"/>
            </a:br>
            <a:endParaRPr lang="en-US" dirty="0"/>
          </a:p>
        </p:txBody>
      </p:sp>
      <p:sp>
        <p:nvSpPr>
          <p:cNvPr id="3" name="Content Placeholder 2"/>
          <p:cNvSpPr>
            <a:spLocks noGrp="1"/>
          </p:cNvSpPr>
          <p:nvPr>
            <p:ph idx="1"/>
          </p:nvPr>
        </p:nvSpPr>
        <p:spPr>
          <a:xfrm>
            <a:off x="457200" y="2057400"/>
            <a:ext cx="8229600" cy="4068763"/>
          </a:xfrm>
        </p:spPr>
        <p:txBody>
          <a:bodyPr/>
          <a:lstStyle/>
          <a:p>
            <a:r>
              <a:rPr lang="en-US" dirty="0" smtClean="0"/>
              <a:t>UW Quality Improvement Website</a:t>
            </a:r>
          </a:p>
          <a:p>
            <a:r>
              <a:rPr lang="en-US" dirty="0" smtClean="0"/>
              <a:t>Joint training with UW Microsystems staff, Coaching self-assessment</a:t>
            </a:r>
          </a:p>
          <a:p>
            <a:r>
              <a:rPr lang="en-US" dirty="0" smtClean="0"/>
              <a:t>Practice Facilitation webinars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696200" cy="914400"/>
          </a:xfrm>
        </p:spPr>
        <p:txBody>
          <a:bodyPr>
            <a:normAutofit fontScale="90000"/>
          </a:bodyPr>
          <a:lstStyle/>
          <a:p>
            <a:r>
              <a:rPr lang="en-US" dirty="0" smtClean="0"/>
              <a:t>5. Good Practice Facilitation Takes Time</a:t>
            </a:r>
            <a:endParaRPr lang="en-US" dirty="0"/>
          </a:p>
        </p:txBody>
      </p:sp>
      <p:sp>
        <p:nvSpPr>
          <p:cNvPr id="3" name="Content Placeholder 2"/>
          <p:cNvSpPr>
            <a:spLocks noGrp="1"/>
          </p:cNvSpPr>
          <p:nvPr>
            <p:ph idx="1"/>
          </p:nvPr>
        </p:nvSpPr>
        <p:spPr/>
        <p:txBody>
          <a:bodyPr/>
          <a:lstStyle/>
          <a:p>
            <a:r>
              <a:rPr lang="en-US" dirty="0" smtClean="0"/>
              <a:t>Chart audit feedback a helpful tool, but facilitating the development of new processes most important</a:t>
            </a:r>
          </a:p>
          <a:p>
            <a:r>
              <a:rPr lang="en-US" dirty="0" smtClean="0"/>
              <a:t>Single Academic Detailing meeting not always enough to assure understanding of guidelines</a:t>
            </a:r>
          </a:p>
          <a:p>
            <a:pPr lvl="1"/>
            <a:r>
              <a:rPr lang="en-US" dirty="0" smtClean="0"/>
              <a:t>Practice facilitators found ways to emphasize relevant guidelines during monthly feedback meetings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citiesMap.jpg"/>
          <p:cNvPicPr>
            <a:picLocks noChangeAspect="1"/>
          </p:cNvPicPr>
          <p:nvPr/>
        </p:nvPicPr>
        <p:blipFill>
          <a:blip r:embed="rId2" cstate="print"/>
          <a:srcRect/>
          <a:stretch>
            <a:fillRect/>
          </a:stretch>
        </p:blipFill>
        <p:spPr bwMode="auto">
          <a:xfrm>
            <a:off x="933450" y="1565275"/>
            <a:ext cx="7277100" cy="3727450"/>
          </a:xfrm>
          <a:prstGeom prst="rect">
            <a:avLst/>
          </a:prstGeom>
          <a:noFill/>
          <a:ln w="9525">
            <a:noFill/>
            <a:miter lim="800000"/>
            <a:headEnd/>
            <a:tailEnd/>
          </a:ln>
        </p:spPr>
      </p:pic>
      <p:sp>
        <p:nvSpPr>
          <p:cNvPr id="4" name="6-Point Star 3"/>
          <p:cNvSpPr/>
          <p:nvPr/>
        </p:nvSpPr>
        <p:spPr>
          <a:xfrm>
            <a:off x="5867400" y="30480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6-Point Star 4"/>
          <p:cNvSpPr/>
          <p:nvPr/>
        </p:nvSpPr>
        <p:spPr>
          <a:xfrm>
            <a:off x="7239000" y="18288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6-Point Star 5"/>
          <p:cNvSpPr/>
          <p:nvPr/>
        </p:nvSpPr>
        <p:spPr>
          <a:xfrm>
            <a:off x="4648200" y="28194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6-Point Star 6"/>
          <p:cNvSpPr/>
          <p:nvPr/>
        </p:nvSpPr>
        <p:spPr>
          <a:xfrm>
            <a:off x="4038600" y="40386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6-Point Star 7"/>
          <p:cNvSpPr/>
          <p:nvPr/>
        </p:nvSpPr>
        <p:spPr>
          <a:xfrm>
            <a:off x="6705600" y="20574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6-Point Star 8"/>
          <p:cNvSpPr/>
          <p:nvPr/>
        </p:nvSpPr>
        <p:spPr>
          <a:xfrm>
            <a:off x="5334000" y="28956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6-Point Star 9"/>
          <p:cNvSpPr/>
          <p:nvPr/>
        </p:nvSpPr>
        <p:spPr>
          <a:xfrm>
            <a:off x="5410200" y="32004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6-Point Star 10"/>
          <p:cNvSpPr/>
          <p:nvPr/>
        </p:nvSpPr>
        <p:spPr>
          <a:xfrm>
            <a:off x="5410200" y="2590800"/>
            <a:ext cx="304800" cy="304800"/>
          </a:xfrm>
          <a:prstGeom prst="star6">
            <a:avLst/>
          </a:prstGeom>
          <a:solidFill>
            <a:srgbClr val="D3114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107" name="TextBox 11"/>
          <p:cNvSpPr txBox="1">
            <a:spLocks noChangeArrowheads="1"/>
          </p:cNvSpPr>
          <p:nvPr/>
        </p:nvSpPr>
        <p:spPr bwMode="auto">
          <a:xfrm>
            <a:off x="228600" y="5791200"/>
            <a:ext cx="8915400" cy="584200"/>
          </a:xfrm>
          <a:prstGeom prst="rect">
            <a:avLst/>
          </a:prstGeom>
          <a:noFill/>
          <a:ln w="9525">
            <a:noFill/>
            <a:miter lim="800000"/>
            <a:headEnd/>
            <a:tailEnd/>
          </a:ln>
        </p:spPr>
        <p:txBody>
          <a:bodyPr>
            <a:spAutoFit/>
          </a:bodyPr>
          <a:lstStyle/>
          <a:p>
            <a:pPr algn="ctr"/>
            <a:r>
              <a:rPr lang="en-US" sz="3200" b="1" dirty="0"/>
              <a:t>Location of 8 Original CKD Practices </a:t>
            </a:r>
          </a:p>
        </p:txBody>
      </p:sp>
      <p:sp>
        <p:nvSpPr>
          <p:cNvPr id="4108" name="TextBox 12"/>
          <p:cNvSpPr txBox="1">
            <a:spLocks noChangeArrowheads="1"/>
          </p:cNvSpPr>
          <p:nvPr/>
        </p:nvSpPr>
        <p:spPr bwMode="auto">
          <a:xfrm>
            <a:off x="1219200" y="381000"/>
            <a:ext cx="6629400" cy="646113"/>
          </a:xfrm>
          <a:prstGeom prst="rect">
            <a:avLst/>
          </a:prstGeom>
          <a:noFill/>
          <a:ln w="9525">
            <a:noFill/>
            <a:miter lim="800000"/>
            <a:headEnd/>
            <a:tailEnd/>
          </a:ln>
        </p:spPr>
        <p:txBody>
          <a:bodyPr>
            <a:spAutoFit/>
          </a:bodyPr>
          <a:lstStyle/>
          <a:p>
            <a:pPr algn="ctr"/>
            <a:r>
              <a:rPr lang="en-US" sz="3600" b="1" dirty="0" smtClean="0"/>
              <a:t>OKPRN Case Study</a:t>
            </a:r>
            <a:endParaRPr lang="en-US" sz="3600"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OKPRN Project Realities</a:t>
            </a:r>
            <a:endParaRPr lang="en-US" b="1" dirty="0">
              <a:solidFill>
                <a:schemeClr val="tx1"/>
              </a:solidFill>
            </a:endParaRPr>
          </a:p>
        </p:txBody>
      </p:sp>
      <p:sp>
        <p:nvSpPr>
          <p:cNvPr id="5" name="Content Placeholder 4"/>
          <p:cNvSpPr>
            <a:spLocks noGrp="1"/>
          </p:cNvSpPr>
          <p:nvPr>
            <p:ph idx="1"/>
          </p:nvPr>
        </p:nvSpPr>
        <p:spPr/>
        <p:txBody>
          <a:bodyPr/>
          <a:lstStyle/>
          <a:p>
            <a:r>
              <a:rPr lang="en-US" b="1" dirty="0" smtClean="0">
                <a:solidFill>
                  <a:schemeClr val="tx1"/>
                </a:solidFill>
              </a:rPr>
              <a:t>Small practices   -  often a single provider</a:t>
            </a:r>
          </a:p>
          <a:p>
            <a:r>
              <a:rPr lang="en-US" b="1" dirty="0" smtClean="0">
                <a:solidFill>
                  <a:schemeClr val="tx1"/>
                </a:solidFill>
              </a:rPr>
              <a:t>Experienced PFs – each with more than 9 years’ experience working in OKPRN</a:t>
            </a:r>
          </a:p>
          <a:p>
            <a:r>
              <a:rPr lang="en-US" b="1" dirty="0" smtClean="0">
                <a:solidFill>
                  <a:schemeClr val="tx1"/>
                </a:solidFill>
              </a:rPr>
              <a:t>Previous relationships with many of the clinicians</a:t>
            </a:r>
          </a:p>
          <a:p>
            <a:r>
              <a:rPr lang="en-US" b="1" dirty="0" smtClean="0">
                <a:solidFill>
                  <a:schemeClr val="tx1"/>
                </a:solidFill>
              </a:rPr>
              <a:t>Long travel times for PFs </a:t>
            </a:r>
          </a:p>
          <a:p>
            <a:r>
              <a:rPr lang="en-US" b="1" dirty="0" smtClean="0">
                <a:solidFill>
                  <a:schemeClr val="tx1"/>
                </a:solidFill>
              </a:rPr>
              <a:t>PFs dedicate one day per week to “administrative” activities</a:t>
            </a:r>
          </a:p>
          <a:p>
            <a:pPr lvl="1"/>
            <a:r>
              <a:rPr lang="en-US" b="1" dirty="0" smtClean="0">
                <a:solidFill>
                  <a:schemeClr val="tx1"/>
                </a:solidFill>
              </a:rPr>
              <a:t>Paperwork, e.g., reimbursement forms for clinics</a:t>
            </a:r>
          </a:p>
          <a:p>
            <a:pPr lvl="1"/>
            <a:r>
              <a:rPr lang="en-US" b="1" dirty="0" smtClean="0">
                <a:solidFill>
                  <a:schemeClr val="tx1"/>
                </a:solidFill>
              </a:rPr>
              <a:t>Review notes/progress with supervisor</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5"/>
          <p:cNvPicPr>
            <a:picLocks noChangeAspect="1" noChangeArrowheads="1"/>
          </p:cNvPicPr>
          <p:nvPr/>
        </p:nvPicPr>
        <p:blipFill>
          <a:blip r:embed="rId2" cstate="print"/>
          <a:srcRect/>
          <a:stretch>
            <a:fillRect/>
          </a:stretch>
        </p:blipFill>
        <p:spPr bwMode="auto">
          <a:xfrm>
            <a:off x="590550" y="1219200"/>
            <a:ext cx="8367713" cy="53340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609600"/>
            <a:ext cx="8153400" cy="609600"/>
          </a:xfrm>
        </p:spPr>
        <p:txBody>
          <a:bodyPr/>
          <a:lstStyle/>
          <a:p>
            <a:r>
              <a:rPr lang="en-US" b="1" dirty="0" smtClean="0">
                <a:solidFill>
                  <a:schemeClr val="tx1"/>
                </a:solidFill>
              </a:rPr>
              <a:t>Typical</a:t>
            </a:r>
            <a:r>
              <a:rPr lang="en-US" b="1" baseline="0" dirty="0" smtClean="0">
                <a:solidFill>
                  <a:schemeClr val="tx1"/>
                </a:solidFill>
              </a:rPr>
              <a:t> OKPRN Facilitator Schedule</a:t>
            </a:r>
            <a:endParaRPr lang="en-US" b="1" dirty="0" smtClean="0">
              <a:solidFill>
                <a:schemeClr val="tx1"/>
              </a:solidFill>
            </a:endParaRPr>
          </a:p>
        </p:txBody>
      </p:sp>
      <p:sp>
        <p:nvSpPr>
          <p:cNvPr id="14339" name="Content Placeholder 2"/>
          <p:cNvSpPr>
            <a:spLocks noGrp="1"/>
          </p:cNvSpPr>
          <p:nvPr>
            <p:ph idx="1"/>
          </p:nvPr>
        </p:nvSpPr>
        <p:spPr>
          <a:xfrm>
            <a:off x="838200" y="1371600"/>
            <a:ext cx="7848600" cy="4754563"/>
          </a:xfrm>
        </p:spPr>
        <p:txBody>
          <a:bodyPr/>
          <a:lstStyle/>
          <a:p>
            <a:r>
              <a:rPr lang="en-US" sz="2400" b="1" dirty="0" smtClean="0">
                <a:solidFill>
                  <a:schemeClr val="tx1"/>
                </a:solidFill>
              </a:rPr>
              <a:t>8 practices per facilitator per 6 month project cycle</a:t>
            </a:r>
          </a:p>
          <a:p>
            <a:r>
              <a:rPr lang="en-US" sz="2400" b="1" dirty="0" smtClean="0">
                <a:solidFill>
                  <a:schemeClr val="tx1"/>
                </a:solidFill>
              </a:rPr>
              <a:t>½</a:t>
            </a:r>
            <a:r>
              <a:rPr lang="en-US" sz="2400" b="1" baseline="0" dirty="0" smtClean="0">
                <a:solidFill>
                  <a:schemeClr val="tx1"/>
                </a:solidFill>
              </a:rPr>
              <a:t> day per practice per week so 4 days per week in practices</a:t>
            </a:r>
          </a:p>
          <a:p>
            <a:r>
              <a:rPr lang="en-US" sz="2400" b="1" baseline="0" dirty="0" smtClean="0">
                <a:solidFill>
                  <a:schemeClr val="tx1"/>
                </a:solidFill>
              </a:rPr>
              <a:t>1 day per week in the Department</a:t>
            </a:r>
          </a:p>
          <a:p>
            <a:pPr lvl="1"/>
            <a:r>
              <a:rPr lang="en-US" b="1" dirty="0" smtClean="0">
                <a:solidFill>
                  <a:schemeClr val="tx1"/>
                </a:solidFill>
              </a:rPr>
              <a:t>30 minute individual debriefing session with</a:t>
            </a:r>
            <a:r>
              <a:rPr lang="en-US" b="1" baseline="0" dirty="0" smtClean="0">
                <a:solidFill>
                  <a:schemeClr val="tx1"/>
                </a:solidFill>
              </a:rPr>
              <a:t> supervisor to discuss progress in each practice and </a:t>
            </a:r>
            <a:r>
              <a:rPr lang="en-US" b="1" dirty="0" smtClean="0">
                <a:solidFill>
                  <a:schemeClr val="tx1"/>
                </a:solidFill>
              </a:rPr>
              <a:t>specific </a:t>
            </a:r>
            <a:r>
              <a:rPr lang="en-US" b="1" baseline="0" dirty="0" smtClean="0">
                <a:solidFill>
                  <a:schemeClr val="tx1"/>
                </a:solidFill>
              </a:rPr>
              <a:t>challenges</a:t>
            </a:r>
          </a:p>
          <a:p>
            <a:pPr lvl="1"/>
            <a:r>
              <a:rPr lang="en-US" b="1" baseline="0" dirty="0" smtClean="0">
                <a:solidFill>
                  <a:schemeClr val="tx1"/>
                </a:solidFill>
              </a:rPr>
              <a:t>1 hour group meeting to review each ongoing project (typically 5-6), with an emphasis on logistics (enrollment,</a:t>
            </a:r>
            <a:r>
              <a:rPr lang="en-US" b="1" dirty="0" smtClean="0">
                <a:solidFill>
                  <a:schemeClr val="tx1"/>
                </a:solidFill>
              </a:rPr>
              <a:t> milestones, challenges, opportunities, etc.)</a:t>
            </a:r>
          </a:p>
          <a:p>
            <a:pPr lvl="1"/>
            <a:r>
              <a:rPr lang="en-US" b="1" dirty="0" smtClean="0">
                <a:solidFill>
                  <a:schemeClr val="tx1"/>
                </a:solidFill>
              </a:rPr>
              <a:t>1 hour training</a:t>
            </a:r>
          </a:p>
          <a:p>
            <a:pPr lvl="1"/>
            <a:r>
              <a:rPr lang="en-US" b="1" dirty="0" smtClean="0">
                <a:solidFill>
                  <a:schemeClr val="tx1"/>
                </a:solidFill>
              </a:rPr>
              <a:t>5 hours to catch up on paperwork, research for the practices, scheduling, etc.</a:t>
            </a:r>
          </a:p>
          <a:p>
            <a:endParaRPr lang="en-US" b="1"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Visit Notes</a:t>
            </a:r>
            <a:endParaRPr lang="en-US" b="1" dirty="0">
              <a:solidFill>
                <a:schemeClr val="tx1"/>
              </a:solidFill>
            </a:endParaRPr>
          </a:p>
        </p:txBody>
      </p:sp>
      <p:sp>
        <p:nvSpPr>
          <p:cNvPr id="3" name="Content Placeholder 2"/>
          <p:cNvSpPr>
            <a:spLocks noGrp="1"/>
          </p:cNvSpPr>
          <p:nvPr>
            <p:ph idx="1"/>
          </p:nvPr>
        </p:nvSpPr>
        <p:spPr/>
        <p:txBody>
          <a:bodyPr/>
          <a:lstStyle/>
          <a:p>
            <a:pPr>
              <a:buNone/>
            </a:pPr>
            <a:r>
              <a:rPr lang="en-US" b="1" dirty="0" smtClean="0">
                <a:solidFill>
                  <a:schemeClr val="tx1"/>
                </a:solidFill>
              </a:rPr>
              <a:t>Capture Process measures</a:t>
            </a:r>
          </a:p>
          <a:p>
            <a:r>
              <a:rPr lang="en-US" b="1" dirty="0" smtClean="0">
                <a:solidFill>
                  <a:schemeClr val="tx1"/>
                </a:solidFill>
              </a:rPr>
              <a:t>Time preparing for the visit</a:t>
            </a:r>
          </a:p>
          <a:p>
            <a:r>
              <a:rPr lang="en-US" b="1" dirty="0" smtClean="0">
                <a:solidFill>
                  <a:schemeClr val="tx1"/>
                </a:solidFill>
              </a:rPr>
              <a:t>Time in practice  - (We believe that it is important for the facilitators to spend a half-day in each practice, even if they have nothing specific to do.)</a:t>
            </a:r>
          </a:p>
          <a:p>
            <a:pPr lvl="1"/>
            <a:r>
              <a:rPr lang="en-US" b="1" dirty="0" smtClean="0">
                <a:solidFill>
                  <a:schemeClr val="tx1"/>
                </a:solidFill>
              </a:rPr>
              <a:t>Broken down into specific types of activities</a:t>
            </a:r>
          </a:p>
          <a:p>
            <a:r>
              <a:rPr lang="en-US" b="1" dirty="0" smtClean="0">
                <a:solidFill>
                  <a:schemeClr val="tx1"/>
                </a:solidFill>
              </a:rPr>
              <a:t>Perception of progress made toward meeting objectives</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371600"/>
            <a:ext cx="8001000" cy="5181600"/>
          </a:xfrm>
        </p:spPr>
        <p:txBody>
          <a:bodyPr/>
          <a:lstStyle/>
          <a:p>
            <a:pPr marL="514350" indent="-514350">
              <a:buFont typeface="Arial" pitchFamily="34" charset="0"/>
              <a:buChar char="•"/>
            </a:pPr>
            <a:r>
              <a:rPr lang="en-US" sz="2600" b="1" dirty="0" smtClean="0">
                <a:solidFill>
                  <a:schemeClr val="tx1"/>
                </a:solidFill>
              </a:rPr>
              <a:t>Having a previous relationship with a practice can be either a facilitator or detractor, e.g., </a:t>
            </a:r>
          </a:p>
          <a:p>
            <a:pPr marL="971550" lvl="1" indent="-514350">
              <a:buFont typeface="Arial" pitchFamily="34" charset="0"/>
              <a:buChar char="•"/>
            </a:pPr>
            <a:r>
              <a:rPr lang="en-US" sz="2400" b="1" dirty="0" smtClean="0">
                <a:solidFill>
                  <a:schemeClr val="tx1"/>
                </a:solidFill>
              </a:rPr>
              <a:t>Outsider role – suggests change</a:t>
            </a:r>
          </a:p>
          <a:p>
            <a:pPr marL="971550" lvl="1" indent="-514350">
              <a:buFont typeface="Arial" pitchFamily="34" charset="0"/>
              <a:buChar char="•"/>
            </a:pPr>
            <a:r>
              <a:rPr lang="en-US" sz="2400" b="1" dirty="0" smtClean="0">
                <a:solidFill>
                  <a:schemeClr val="tx1"/>
                </a:solidFill>
              </a:rPr>
              <a:t>Insider role – sympathizes with difficulty of change</a:t>
            </a:r>
          </a:p>
          <a:p>
            <a:pPr marL="514350" indent="-514350">
              <a:buFont typeface="Arial" pitchFamily="34" charset="0"/>
              <a:buChar char="•"/>
            </a:pPr>
            <a:r>
              <a:rPr lang="en-US" sz="2600" b="1" dirty="0" smtClean="0">
                <a:solidFill>
                  <a:schemeClr val="tx1"/>
                </a:solidFill>
              </a:rPr>
              <a:t>Clinicians change practice affiliations </a:t>
            </a:r>
          </a:p>
          <a:p>
            <a:pPr marL="514350" indent="-514350">
              <a:buFont typeface="Arial" pitchFamily="34" charset="0"/>
              <a:buChar char="•"/>
            </a:pPr>
            <a:r>
              <a:rPr lang="en-US" sz="2600" b="1" dirty="0" smtClean="0">
                <a:solidFill>
                  <a:schemeClr val="tx1"/>
                </a:solidFill>
              </a:rPr>
              <a:t>Staff turnover within practices is very high</a:t>
            </a:r>
          </a:p>
          <a:p>
            <a:pPr marL="914400" lvl="1" indent="-457200">
              <a:buFont typeface="Arial" pitchFamily="34" charset="0"/>
              <a:buChar char="•"/>
            </a:pPr>
            <a:r>
              <a:rPr lang="en-US" sz="2000" b="1" dirty="0" smtClean="0">
                <a:solidFill>
                  <a:schemeClr val="tx1"/>
                </a:solidFill>
              </a:rPr>
              <a:t>Requires continual training/updating regarding project goals/responsibilities</a:t>
            </a:r>
          </a:p>
          <a:p>
            <a:pPr marL="514350" indent="-514350">
              <a:buFont typeface="Arial" pitchFamily="34" charset="0"/>
              <a:buChar char="•"/>
            </a:pPr>
            <a:r>
              <a:rPr lang="en-US" sz="2600" b="1" dirty="0" smtClean="0">
                <a:solidFill>
                  <a:schemeClr val="tx1"/>
                </a:solidFill>
              </a:rPr>
              <a:t>Making Changes to EHR templates and changing laboratory reporting processes can be a challenge</a:t>
            </a:r>
          </a:p>
        </p:txBody>
      </p:sp>
      <p:sp>
        <p:nvSpPr>
          <p:cNvPr id="6" name="Rectangle 5"/>
          <p:cNvSpPr/>
          <p:nvPr/>
        </p:nvSpPr>
        <p:spPr>
          <a:xfrm>
            <a:off x="685800" y="457200"/>
            <a:ext cx="8305800" cy="646331"/>
          </a:xfrm>
          <a:prstGeom prst="rect">
            <a:avLst/>
          </a:prstGeom>
        </p:spPr>
        <p:txBody>
          <a:bodyPr wrap="square">
            <a:spAutoFit/>
          </a:bodyPr>
          <a:lstStyle/>
          <a:p>
            <a:r>
              <a:rPr lang="en-US" sz="3600" b="1" dirty="0" smtClean="0">
                <a:latin typeface="+mj-lt"/>
              </a:rPr>
              <a:t>Lessons</a:t>
            </a:r>
            <a:r>
              <a:rPr lang="en-US" b="1" dirty="0" smtClean="0"/>
              <a:t> </a:t>
            </a:r>
            <a:r>
              <a:rPr lang="en-US" sz="3600" b="1" dirty="0">
                <a:latin typeface="+mj-lt"/>
              </a:rPr>
              <a:t>Learned</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Net Case Example</a:t>
            </a:r>
            <a:endParaRPr lang="en-US" dirty="0"/>
          </a:p>
        </p:txBody>
      </p:sp>
      <p:pic>
        <p:nvPicPr>
          <p:cNvPr id="4" name="Content Placeholder 3"/>
          <p:cNvPicPr>
            <a:picLocks noGrp="1" noChangeAspect="1"/>
          </p:cNvPicPr>
          <p:nvPr>
            <p:ph idx="1"/>
          </p:nvPr>
        </p:nvPicPr>
        <p:blipFill>
          <a:blip r:embed="rId2" cstate="print"/>
          <a:srcRect t="1828" b="1828"/>
          <a:stretch>
            <a:fillRect/>
          </a:stretch>
        </p:blipFill>
        <p:spPr>
          <a:xfrm>
            <a:off x="7543800" y="152400"/>
            <a:ext cx="1219200" cy="716984"/>
          </a:xfrm>
        </p:spPr>
      </p:pic>
      <p:pic>
        <p:nvPicPr>
          <p:cNvPr id="5" name="Picture 4"/>
          <p:cNvPicPr>
            <a:picLocks noChangeAspect="1"/>
          </p:cNvPicPr>
          <p:nvPr/>
        </p:nvPicPr>
        <p:blipFill>
          <a:blip r:embed="rId3" cstate="print"/>
          <a:stretch>
            <a:fillRect/>
          </a:stretch>
        </p:blipFill>
        <p:spPr>
          <a:xfrm>
            <a:off x="2209800" y="1905000"/>
            <a:ext cx="5438782" cy="4800600"/>
          </a:xfrm>
          <a:prstGeom prst="rect">
            <a:avLst/>
          </a:prstGeom>
        </p:spPr>
      </p:pic>
      <p:sp>
        <p:nvSpPr>
          <p:cNvPr id="6" name="TextBox 5"/>
          <p:cNvSpPr txBox="1"/>
          <p:nvPr/>
        </p:nvSpPr>
        <p:spPr>
          <a:xfrm>
            <a:off x="152400" y="1447800"/>
            <a:ext cx="3357372" cy="646331"/>
          </a:xfrm>
          <a:prstGeom prst="rect">
            <a:avLst/>
          </a:prstGeom>
          <a:noFill/>
        </p:spPr>
        <p:txBody>
          <a:bodyPr wrap="none" rtlCol="0">
            <a:spAutoFit/>
          </a:bodyPr>
          <a:lstStyle/>
          <a:p>
            <a:r>
              <a:rPr lang="en-US" b="1" dirty="0" smtClean="0"/>
              <a:t>L.A. County</a:t>
            </a:r>
            <a:endParaRPr lang="en-US" b="1" dirty="0"/>
          </a:p>
          <a:p>
            <a:r>
              <a:rPr lang="en-US" b="1" dirty="0" smtClean="0"/>
              <a:t>Location of Wave 1 practices</a:t>
            </a:r>
            <a:endParaRPr lang="en-US" b="1" dirty="0"/>
          </a:p>
        </p:txBody>
      </p:sp>
      <p:sp>
        <p:nvSpPr>
          <p:cNvPr id="7" name="Sun 6"/>
          <p:cNvSpPr/>
          <p:nvPr/>
        </p:nvSpPr>
        <p:spPr>
          <a:xfrm>
            <a:off x="5334000" y="47244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Sun 7"/>
          <p:cNvSpPr/>
          <p:nvPr/>
        </p:nvSpPr>
        <p:spPr>
          <a:xfrm>
            <a:off x="5486400" y="46482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Sun 8"/>
          <p:cNvSpPr/>
          <p:nvPr/>
        </p:nvSpPr>
        <p:spPr>
          <a:xfrm>
            <a:off x="5867400" y="48768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Sun 9"/>
          <p:cNvSpPr/>
          <p:nvPr/>
        </p:nvSpPr>
        <p:spPr>
          <a:xfrm>
            <a:off x="5181600" y="53340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Sun 10"/>
          <p:cNvSpPr/>
          <p:nvPr/>
        </p:nvSpPr>
        <p:spPr>
          <a:xfrm>
            <a:off x="5029200" y="52578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Sun 11"/>
          <p:cNvSpPr/>
          <p:nvPr/>
        </p:nvSpPr>
        <p:spPr>
          <a:xfrm>
            <a:off x="5181600" y="50292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Sun 12"/>
          <p:cNvSpPr/>
          <p:nvPr/>
        </p:nvSpPr>
        <p:spPr>
          <a:xfrm>
            <a:off x="4800600" y="51054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Sun 13"/>
          <p:cNvSpPr/>
          <p:nvPr/>
        </p:nvSpPr>
        <p:spPr>
          <a:xfrm>
            <a:off x="5334000" y="5486400"/>
            <a:ext cx="304800" cy="381000"/>
          </a:xfrm>
          <a:prstGeom prst="sun">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32025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Net Project Realities</a:t>
            </a:r>
            <a:endParaRPr lang="en-US" dirty="0"/>
          </a:p>
        </p:txBody>
      </p:sp>
      <p:sp>
        <p:nvSpPr>
          <p:cNvPr id="3" name="Content Placeholder 2"/>
          <p:cNvSpPr>
            <a:spLocks noGrp="1"/>
          </p:cNvSpPr>
          <p:nvPr>
            <p:ph idx="1"/>
          </p:nvPr>
        </p:nvSpPr>
        <p:spPr>
          <a:xfrm>
            <a:off x="990600" y="1447800"/>
            <a:ext cx="7696200" cy="4525963"/>
          </a:xfrm>
        </p:spPr>
        <p:txBody>
          <a:bodyPr/>
          <a:lstStyle/>
          <a:p>
            <a:r>
              <a:rPr lang="en-US" dirty="0" smtClean="0"/>
              <a:t>Sites:</a:t>
            </a:r>
          </a:p>
          <a:p>
            <a:pPr lvl="1"/>
            <a:r>
              <a:rPr lang="en-US" dirty="0" smtClean="0"/>
              <a:t>5 Multi-site FQHCs</a:t>
            </a:r>
          </a:p>
          <a:p>
            <a:pPr lvl="1"/>
            <a:r>
              <a:rPr lang="en-US" dirty="0" smtClean="0"/>
              <a:t>1 small CHC</a:t>
            </a:r>
          </a:p>
          <a:p>
            <a:pPr lvl="1"/>
            <a:r>
              <a:rPr lang="en-US" dirty="0" smtClean="0"/>
              <a:t>1 small safety net private practice</a:t>
            </a:r>
            <a:br>
              <a:rPr lang="en-US" dirty="0" smtClean="0"/>
            </a:br>
            <a:endParaRPr lang="en-US" dirty="0"/>
          </a:p>
          <a:p>
            <a:r>
              <a:rPr lang="en-US" dirty="0" smtClean="0"/>
              <a:t>All focused on:</a:t>
            </a:r>
          </a:p>
          <a:p>
            <a:pPr lvl="1"/>
            <a:r>
              <a:rPr lang="en-US" dirty="0" smtClean="0"/>
              <a:t>EHR implementation (est. $1 mil loss in 1</a:t>
            </a:r>
            <a:r>
              <a:rPr lang="en-US" baseline="30000" dirty="0" smtClean="0"/>
              <a:t>st</a:t>
            </a:r>
            <a:r>
              <a:rPr lang="en-US" dirty="0" smtClean="0"/>
              <a:t> year) </a:t>
            </a:r>
          </a:p>
          <a:p>
            <a:pPr lvl="1"/>
            <a:r>
              <a:rPr lang="en-US" dirty="0" smtClean="0"/>
              <a:t>PCMH transformation/recognition</a:t>
            </a:r>
          </a:p>
          <a:p>
            <a:pPr lvl="1"/>
            <a:r>
              <a:rPr lang="en-US" dirty="0" smtClean="0"/>
              <a:t>Visit every 15 minutes</a:t>
            </a:r>
          </a:p>
          <a:p>
            <a:pPr lvl="1"/>
            <a:r>
              <a:rPr lang="en-US" dirty="0" smtClean="0"/>
              <a:t>SPD patient transition</a:t>
            </a:r>
            <a:endParaRPr lang="en-US" dirty="0"/>
          </a:p>
          <a:p>
            <a:r>
              <a:rPr lang="en-US" dirty="0" smtClean="0"/>
              <a:t>Loss of CMO or champion at 5:8 sites</a:t>
            </a:r>
            <a:endParaRPr lang="en-US" dirty="0"/>
          </a:p>
          <a:p>
            <a:r>
              <a:rPr lang="en-US" dirty="0" smtClean="0"/>
              <a:t>Not that interested in CKD ….</a:t>
            </a:r>
            <a:endParaRPr lang="en-US" dirty="0"/>
          </a:p>
        </p:txBody>
      </p:sp>
    </p:spTree>
    <p:extLst>
      <p:ext uri="{BB962C8B-B14F-4D97-AF65-F5344CB8AC3E}">
        <p14:creationId xmlns:p14="http://schemas.microsoft.com/office/powerpoint/2010/main" val="1112644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Net process</a:t>
            </a:r>
            <a:endParaRPr lang="en-US" dirty="0"/>
          </a:p>
        </p:txBody>
      </p:sp>
      <p:sp>
        <p:nvSpPr>
          <p:cNvPr id="3" name="Content Placeholder 2"/>
          <p:cNvSpPr>
            <a:spLocks noGrp="1"/>
          </p:cNvSpPr>
          <p:nvPr>
            <p:ph idx="1"/>
          </p:nvPr>
        </p:nvSpPr>
        <p:spPr/>
        <p:txBody>
          <a:bodyPr/>
          <a:lstStyle/>
          <a:p>
            <a:r>
              <a:rPr lang="en-US" dirty="0" smtClean="0"/>
              <a:t>Step 1: Academic Detailing visit  - Created Buy-in!</a:t>
            </a:r>
          </a:p>
          <a:p>
            <a:endParaRPr lang="en-US" dirty="0"/>
          </a:p>
          <a:p>
            <a:r>
              <a:rPr lang="en-US" dirty="0" smtClean="0"/>
              <a:t>Step 2:  Get data – Took forever! 6 months: 6 months</a:t>
            </a:r>
          </a:p>
          <a:p>
            <a:endParaRPr lang="en-US" dirty="0"/>
          </a:p>
          <a:p>
            <a:r>
              <a:rPr lang="en-US" dirty="0" smtClean="0"/>
              <a:t>Step 3:  Present data to practice team</a:t>
            </a:r>
          </a:p>
          <a:p>
            <a:pPr marL="0" indent="0">
              <a:buNone/>
            </a:pPr>
            <a:endParaRPr lang="en-US" dirty="0"/>
          </a:p>
        </p:txBody>
      </p:sp>
      <p:sp>
        <p:nvSpPr>
          <p:cNvPr id="4" name="Sun 3"/>
          <p:cNvSpPr/>
          <p:nvPr/>
        </p:nvSpPr>
        <p:spPr>
          <a:xfrm>
            <a:off x="3048000" y="1981200"/>
            <a:ext cx="914400" cy="914400"/>
          </a:xfrm>
          <a:prstGeom prst="su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Lightning Bolt 4"/>
          <p:cNvSpPr/>
          <p:nvPr/>
        </p:nvSpPr>
        <p:spPr>
          <a:xfrm>
            <a:off x="5181600" y="3581400"/>
            <a:ext cx="914400" cy="914400"/>
          </a:xfrm>
          <a:prstGeom prst="lightningBol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61364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96200" cy="609600"/>
          </a:xfrm>
        </p:spPr>
        <p:txBody>
          <a:bodyPr/>
          <a:lstStyle/>
          <a:p>
            <a:r>
              <a:rPr lang="en-US" dirty="0" smtClean="0"/>
              <a:t>Present data to practice</a:t>
            </a:r>
            <a:endParaRPr lang="en-US" dirty="0"/>
          </a:p>
        </p:txBody>
      </p:sp>
      <p:pic>
        <p:nvPicPr>
          <p:cNvPr id="4" name="Picture 3"/>
          <p:cNvPicPr>
            <a:picLocks noChangeAspect="1"/>
          </p:cNvPicPr>
          <p:nvPr/>
        </p:nvPicPr>
        <p:blipFill>
          <a:blip r:embed="rId2" cstate="print"/>
          <a:stretch>
            <a:fillRect/>
          </a:stretch>
        </p:blipFill>
        <p:spPr>
          <a:xfrm>
            <a:off x="152400" y="685800"/>
            <a:ext cx="8686800" cy="5435600"/>
          </a:xfrm>
          <a:prstGeom prst="rect">
            <a:avLst/>
          </a:prstGeom>
        </p:spPr>
      </p:pic>
    </p:spTree>
    <p:extLst>
      <p:ext uri="{BB962C8B-B14F-4D97-AF65-F5344CB8AC3E}">
        <p14:creationId xmlns:p14="http://schemas.microsoft.com/office/powerpoint/2010/main" val="911582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Net process</a:t>
            </a:r>
            <a:endParaRPr lang="en-US" dirty="0"/>
          </a:p>
        </p:txBody>
      </p:sp>
      <p:sp>
        <p:nvSpPr>
          <p:cNvPr id="3" name="Content Placeholder 2"/>
          <p:cNvSpPr>
            <a:spLocks noGrp="1"/>
          </p:cNvSpPr>
          <p:nvPr>
            <p:ph idx="1"/>
          </p:nvPr>
        </p:nvSpPr>
        <p:spPr/>
        <p:txBody>
          <a:bodyPr/>
          <a:lstStyle/>
          <a:p>
            <a:r>
              <a:rPr lang="en-US" dirty="0" smtClean="0"/>
              <a:t>Step 1: Academic Detailing visit  - Created Buy-in!</a:t>
            </a:r>
          </a:p>
          <a:p>
            <a:endParaRPr lang="en-US" dirty="0"/>
          </a:p>
          <a:p>
            <a:r>
              <a:rPr lang="en-US" dirty="0" smtClean="0"/>
              <a:t>Step 2:  Get data – Took forever! 6 months: 6 months</a:t>
            </a:r>
          </a:p>
          <a:p>
            <a:endParaRPr lang="en-US" dirty="0"/>
          </a:p>
          <a:p>
            <a:r>
              <a:rPr lang="en-US" dirty="0" smtClean="0"/>
              <a:t>Step 3:  Present data to practice team</a:t>
            </a:r>
          </a:p>
          <a:p>
            <a:endParaRPr lang="en-US" dirty="0"/>
          </a:p>
          <a:p>
            <a:r>
              <a:rPr lang="en-US" dirty="0" smtClean="0"/>
              <a:t>Step 4: Support changes</a:t>
            </a:r>
            <a:endParaRPr lang="en-US" dirty="0"/>
          </a:p>
        </p:txBody>
      </p:sp>
      <p:sp>
        <p:nvSpPr>
          <p:cNvPr id="4" name="Sun 3"/>
          <p:cNvSpPr/>
          <p:nvPr/>
        </p:nvSpPr>
        <p:spPr>
          <a:xfrm>
            <a:off x="3048000" y="1981200"/>
            <a:ext cx="914400" cy="914400"/>
          </a:xfrm>
          <a:prstGeom prst="su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Lightning Bolt 4"/>
          <p:cNvSpPr/>
          <p:nvPr/>
        </p:nvSpPr>
        <p:spPr>
          <a:xfrm>
            <a:off x="5181600" y="3581400"/>
            <a:ext cx="914400" cy="914400"/>
          </a:xfrm>
          <a:prstGeom prst="lightningBol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32148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changes</a:t>
            </a:r>
            <a:endParaRPr lang="en-US" dirty="0"/>
          </a:p>
        </p:txBody>
      </p:sp>
      <p:sp>
        <p:nvSpPr>
          <p:cNvPr id="3" name="Content Placeholder 2"/>
          <p:cNvSpPr>
            <a:spLocks noGrp="1"/>
          </p:cNvSpPr>
          <p:nvPr>
            <p:ph idx="1"/>
          </p:nvPr>
        </p:nvSpPr>
        <p:spPr>
          <a:xfrm>
            <a:off x="990600" y="1447800"/>
            <a:ext cx="7696200" cy="4525963"/>
          </a:xfrm>
        </p:spPr>
        <p:txBody>
          <a:bodyPr/>
          <a:lstStyle/>
          <a:p>
            <a:pPr marL="0" indent="0">
              <a:buNone/>
            </a:pPr>
            <a:r>
              <a:rPr lang="en-US" sz="1800" u="sng" dirty="0" smtClean="0"/>
              <a:t>A. HIT OPTIMIZATION</a:t>
            </a:r>
          </a:p>
          <a:p>
            <a:r>
              <a:rPr lang="en-US" sz="1800" dirty="0" smtClean="0"/>
              <a:t>REGISTRIES. Set-up CKD patient registry and reporting for panel management and QI </a:t>
            </a:r>
          </a:p>
          <a:p>
            <a:pPr lvl="1"/>
            <a:r>
              <a:rPr lang="en-US" sz="1800" dirty="0" smtClean="0"/>
              <a:t>I2I tracks</a:t>
            </a:r>
          </a:p>
          <a:p>
            <a:pPr lvl="1"/>
            <a:r>
              <a:rPr lang="en-US" sz="1800" dirty="0" smtClean="0"/>
              <a:t>OCHIN report - $1200, 6 months to produce</a:t>
            </a:r>
            <a:br>
              <a:rPr lang="en-US" sz="1800" dirty="0" smtClean="0"/>
            </a:br>
            <a:endParaRPr lang="en-US" sz="1800" dirty="0" smtClean="0"/>
          </a:p>
          <a:p>
            <a:r>
              <a:rPr lang="en-US" sz="1800" dirty="0" smtClean="0"/>
              <a:t>DATA MAPPING. Identify and correct mapping errors in EHR</a:t>
            </a:r>
            <a:br>
              <a:rPr lang="en-US" sz="1800" dirty="0" smtClean="0"/>
            </a:br>
            <a:endParaRPr lang="en-US" sz="1800" dirty="0" smtClean="0"/>
          </a:p>
          <a:p>
            <a:r>
              <a:rPr lang="en-US" sz="1800" dirty="0" smtClean="0"/>
              <a:t>PERFORMANCE REPORTS.  Performance reports at provider level on CKD metrics</a:t>
            </a:r>
            <a:br>
              <a:rPr lang="en-US" sz="1800" dirty="0" smtClean="0"/>
            </a:br>
            <a:endParaRPr lang="en-US" sz="1800" dirty="0" smtClean="0"/>
          </a:p>
          <a:p>
            <a:r>
              <a:rPr lang="en-US" sz="1800" dirty="0" smtClean="0"/>
              <a:t>TEMPLATES/REMINDERS. Set-up templates and alerts</a:t>
            </a:r>
            <a:br>
              <a:rPr lang="en-US" sz="1800" dirty="0" smtClean="0"/>
            </a:br>
            <a:endParaRPr lang="en-US" sz="1800" dirty="0" smtClean="0"/>
          </a:p>
          <a:p>
            <a:r>
              <a:rPr lang="en-US" sz="1800" dirty="0" smtClean="0"/>
              <a:t>TECHNOLOGY BASED HEALTH EDUCATION FOR LOW-LITERACY – Individualized health education using tablets/video </a:t>
            </a:r>
            <a:br>
              <a:rPr lang="en-US" sz="1800" dirty="0" smtClean="0"/>
            </a:br>
            <a:endParaRPr lang="en-US" sz="1800" dirty="0" smtClean="0"/>
          </a:p>
          <a:p>
            <a:r>
              <a:rPr lang="en-US" sz="1800" dirty="0" smtClean="0"/>
              <a:t>LIAISON W/ VENDORS. Correct registry product for AA CKD norms</a:t>
            </a:r>
          </a:p>
          <a:p>
            <a:endParaRPr lang="en-US" sz="1800" dirty="0" smtClean="0"/>
          </a:p>
          <a:p>
            <a:endParaRPr lang="en-US" sz="1800" dirty="0" smtClean="0"/>
          </a:p>
          <a:p>
            <a:pPr lvl="1"/>
            <a:endParaRPr lang="en-US" sz="1800" dirty="0" smtClean="0"/>
          </a:p>
        </p:txBody>
      </p:sp>
    </p:spTree>
    <p:extLst>
      <p:ext uri="{BB962C8B-B14F-4D97-AF65-F5344CB8AC3E}">
        <p14:creationId xmlns:p14="http://schemas.microsoft.com/office/powerpoint/2010/main" val="3342556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changes</a:t>
            </a:r>
            <a:endParaRPr lang="en-US" dirty="0"/>
          </a:p>
        </p:txBody>
      </p:sp>
      <p:sp>
        <p:nvSpPr>
          <p:cNvPr id="3" name="Content Placeholder 2"/>
          <p:cNvSpPr>
            <a:spLocks noGrp="1"/>
          </p:cNvSpPr>
          <p:nvPr>
            <p:ph idx="1"/>
          </p:nvPr>
        </p:nvSpPr>
        <p:spPr/>
        <p:txBody>
          <a:bodyPr/>
          <a:lstStyle/>
          <a:p>
            <a:pPr marL="0" indent="0">
              <a:buNone/>
            </a:pPr>
            <a:r>
              <a:rPr lang="en-US" u="sng" dirty="0" smtClean="0"/>
              <a:t>B. Changes to clinical processes</a:t>
            </a:r>
          </a:p>
          <a:p>
            <a:r>
              <a:rPr lang="en-US" dirty="0" smtClean="0"/>
              <a:t>Change </a:t>
            </a:r>
            <a:r>
              <a:rPr lang="en-US" dirty="0"/>
              <a:t>order sets </a:t>
            </a:r>
            <a:r>
              <a:rPr lang="en-US" dirty="0" smtClean="0"/>
              <a:t>– add eGFRs</a:t>
            </a:r>
          </a:p>
          <a:p>
            <a:r>
              <a:rPr lang="en-US" dirty="0" smtClean="0"/>
              <a:t>Workflow mapping (which is mainly EHR mapping)</a:t>
            </a:r>
          </a:p>
          <a:p>
            <a:endParaRPr lang="en-US" dirty="0"/>
          </a:p>
          <a:p>
            <a:pPr marL="0" indent="0">
              <a:buNone/>
            </a:pPr>
            <a:r>
              <a:rPr lang="en-US" u="sng" dirty="0" smtClean="0"/>
              <a:t>C. Clinician support</a:t>
            </a:r>
            <a:endParaRPr lang="en-US" u="sng" dirty="0"/>
          </a:p>
          <a:p>
            <a:r>
              <a:rPr lang="en-US" dirty="0" smtClean="0"/>
              <a:t>Project </a:t>
            </a:r>
            <a:r>
              <a:rPr lang="en-US" dirty="0"/>
              <a:t>ECHO Knowledge Network on </a:t>
            </a:r>
            <a:r>
              <a:rPr lang="en-US" dirty="0" smtClean="0"/>
              <a:t>CKD (more academic detailing)</a:t>
            </a:r>
            <a:endParaRPr lang="en-US" dirty="0"/>
          </a:p>
        </p:txBody>
      </p:sp>
    </p:spTree>
    <p:extLst>
      <p:ext uri="{BB962C8B-B14F-4D97-AF65-F5344CB8AC3E}">
        <p14:creationId xmlns:p14="http://schemas.microsoft.com/office/powerpoint/2010/main" val="3469395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from Wave 1</a:t>
            </a:r>
            <a:endParaRPr lang="en-US" dirty="0"/>
          </a:p>
        </p:txBody>
      </p:sp>
      <p:sp>
        <p:nvSpPr>
          <p:cNvPr id="3" name="Content Placeholder 2"/>
          <p:cNvSpPr>
            <a:spLocks noGrp="1"/>
          </p:cNvSpPr>
          <p:nvPr>
            <p:ph idx="1"/>
          </p:nvPr>
        </p:nvSpPr>
        <p:spPr>
          <a:xfrm>
            <a:off x="990600" y="1447800"/>
            <a:ext cx="7696200" cy="4525963"/>
          </a:xfrm>
        </p:spPr>
        <p:txBody>
          <a:bodyPr/>
          <a:lstStyle/>
          <a:p>
            <a:r>
              <a:rPr lang="en-US" sz="2400" dirty="0" smtClean="0"/>
              <a:t>Improvement work is mainly about 2 things: “personalities &amp; technologies”</a:t>
            </a:r>
            <a:br>
              <a:rPr lang="en-US" sz="2400" dirty="0" smtClean="0"/>
            </a:br>
            <a:endParaRPr lang="en-US" sz="2400" dirty="0" smtClean="0"/>
          </a:p>
          <a:p>
            <a:r>
              <a:rPr lang="en-US" sz="2400" dirty="0" smtClean="0"/>
              <a:t>Academic Detailing at the beginning of an improvement effort is vital</a:t>
            </a:r>
          </a:p>
          <a:p>
            <a:endParaRPr lang="en-US" sz="2400" dirty="0"/>
          </a:p>
          <a:p>
            <a:r>
              <a:rPr lang="en-US" sz="2400" dirty="0" smtClean="0"/>
              <a:t>Data are still enormously hard to get – but also vital --- budget sufficient funds and time to get it</a:t>
            </a:r>
          </a:p>
          <a:p>
            <a:endParaRPr lang="en-US" sz="2400" dirty="0"/>
          </a:p>
          <a:p>
            <a:r>
              <a:rPr lang="en-US" sz="2400" dirty="0" smtClean="0"/>
              <a:t>Processes like PDSAs are insufficient to drive change … need more robust models (Agile Development as a model)</a:t>
            </a:r>
            <a:endParaRPr lang="en-US" sz="2400" dirty="0"/>
          </a:p>
        </p:txBody>
      </p:sp>
    </p:spTree>
    <p:extLst>
      <p:ext uri="{BB962C8B-B14F-4D97-AF65-F5344CB8AC3E}">
        <p14:creationId xmlns:p14="http://schemas.microsoft.com/office/powerpoint/2010/main" val="25669725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from Wave 1</a:t>
            </a:r>
            <a:endParaRPr lang="en-US" dirty="0"/>
          </a:p>
        </p:txBody>
      </p:sp>
      <p:sp>
        <p:nvSpPr>
          <p:cNvPr id="3" name="Content Placeholder 2"/>
          <p:cNvSpPr>
            <a:spLocks noGrp="1"/>
          </p:cNvSpPr>
          <p:nvPr>
            <p:ph idx="1"/>
          </p:nvPr>
        </p:nvSpPr>
        <p:spPr/>
        <p:txBody>
          <a:bodyPr/>
          <a:lstStyle/>
          <a:p>
            <a:r>
              <a:rPr lang="en-US" dirty="0" smtClean="0"/>
              <a:t>Larger organizations are more difficult to affect with a traditional PF--- but have the HIT and data systems</a:t>
            </a:r>
          </a:p>
          <a:p>
            <a:pPr lvl="1"/>
            <a:r>
              <a:rPr lang="en-US" dirty="0" smtClean="0"/>
              <a:t>PFs in these environments need deep skills in HIT</a:t>
            </a:r>
            <a:br>
              <a:rPr lang="en-US" dirty="0" smtClean="0"/>
            </a:br>
            <a:endParaRPr lang="en-US" dirty="0" smtClean="0"/>
          </a:p>
          <a:p>
            <a:r>
              <a:rPr lang="en-US" dirty="0"/>
              <a:t>S</a:t>
            </a:r>
            <a:r>
              <a:rPr lang="en-US" dirty="0" smtClean="0"/>
              <a:t>maller practices benefit more from PFs --- but lack the HIT and data systems</a:t>
            </a:r>
            <a:endParaRPr lang="en-US" dirty="0"/>
          </a:p>
          <a:p>
            <a:pPr lvl="1"/>
            <a:r>
              <a:rPr lang="en-US" dirty="0" smtClean="0"/>
              <a:t>PFs in these environments need skills in making do, reigning in unsustainable workarounds (hand entered registries), and finding low cost HIT resources </a:t>
            </a:r>
            <a:endParaRPr lang="en-US" dirty="0"/>
          </a:p>
        </p:txBody>
      </p:sp>
    </p:spTree>
    <p:extLst>
      <p:ext uri="{BB962C8B-B14F-4D97-AF65-F5344CB8AC3E}">
        <p14:creationId xmlns:p14="http://schemas.microsoft.com/office/powerpoint/2010/main" val="42836256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from Wave 1</a:t>
            </a:r>
            <a:endParaRPr lang="en-US" dirty="0"/>
          </a:p>
        </p:txBody>
      </p:sp>
      <p:sp>
        <p:nvSpPr>
          <p:cNvPr id="3" name="Content Placeholder 2"/>
          <p:cNvSpPr>
            <a:spLocks noGrp="1"/>
          </p:cNvSpPr>
          <p:nvPr>
            <p:ph idx="1"/>
          </p:nvPr>
        </p:nvSpPr>
        <p:spPr/>
        <p:txBody>
          <a:bodyPr/>
          <a:lstStyle/>
          <a:p>
            <a:r>
              <a:rPr lang="en-US" sz="2400" dirty="0" smtClean="0"/>
              <a:t>CMOs must be kept in loop weekly or monthly – even if they delegate</a:t>
            </a:r>
            <a:br>
              <a:rPr lang="en-US" sz="2400" dirty="0" smtClean="0"/>
            </a:br>
            <a:endParaRPr lang="en-US" sz="2400" dirty="0"/>
          </a:p>
          <a:p>
            <a:r>
              <a:rPr lang="en-US" sz="2400" dirty="0" smtClean="0"/>
              <a:t>PFs need to be monitored closely for support needs, and to assure follow-through – it’s easy for them to stop pushing esp. in large settings </a:t>
            </a:r>
          </a:p>
          <a:p>
            <a:pPr lvl="1"/>
            <a:r>
              <a:rPr lang="en-US" sz="1600" dirty="0" smtClean="0"/>
              <a:t>Liaise with the leadership</a:t>
            </a:r>
          </a:p>
          <a:p>
            <a:pPr lvl="1"/>
            <a:r>
              <a:rPr lang="en-US" sz="1600" dirty="0" smtClean="0"/>
              <a:t>Make sure work is focused on high impact</a:t>
            </a:r>
          </a:p>
          <a:p>
            <a:pPr lvl="1"/>
            <a:r>
              <a:rPr lang="en-US" sz="1600" dirty="0" smtClean="0"/>
              <a:t>Engage IT staff </a:t>
            </a:r>
          </a:p>
          <a:p>
            <a:pPr lvl="1"/>
            <a:endParaRPr lang="en-US" sz="1600" dirty="0"/>
          </a:p>
          <a:p>
            <a:r>
              <a:rPr lang="en-US" sz="2400" dirty="0" smtClean="0"/>
              <a:t>Projects need to be mapped to PCMH,  Meaningful Use, and PFP to get real uptake by orgs.</a:t>
            </a:r>
            <a:endParaRPr lang="en-US" sz="2400" dirty="0"/>
          </a:p>
        </p:txBody>
      </p:sp>
    </p:spTree>
    <p:extLst>
      <p:ext uri="{BB962C8B-B14F-4D97-AF65-F5344CB8AC3E}">
        <p14:creationId xmlns:p14="http://schemas.microsoft.com/office/powerpoint/2010/main" val="39385718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MAFPRN Case Study </a:t>
            </a:r>
            <a:endParaRPr lang="en-US" b="1" dirty="0"/>
          </a:p>
        </p:txBody>
      </p:sp>
      <p:sp>
        <p:nvSpPr>
          <p:cNvPr id="7" name="Content Placeholder 6"/>
          <p:cNvSpPr>
            <a:spLocks noGrp="1"/>
          </p:cNvSpPr>
          <p:nvPr>
            <p:ph idx="1"/>
          </p:nvPr>
        </p:nvSpPr>
        <p:spPr/>
        <p:txBody>
          <a:bodyPr/>
          <a:lstStyle/>
          <a:p>
            <a:r>
              <a:rPr lang="en-US" dirty="0" smtClean="0"/>
              <a:t>Work within Health Systems</a:t>
            </a:r>
          </a:p>
          <a:p>
            <a:pPr marL="0" indent="0">
              <a:buNone/>
            </a:pPr>
            <a:endParaRPr lang="en-US" dirty="0"/>
          </a:p>
        </p:txBody>
      </p:sp>
    </p:spTree>
    <p:extLst>
      <p:ext uri="{BB962C8B-B14F-4D97-AF65-F5344CB8AC3E}">
        <p14:creationId xmlns:p14="http://schemas.microsoft.com/office/powerpoint/2010/main" val="24486757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algn="ctr"/>
            <a:r>
              <a:rPr lang="en-US" sz="3200" dirty="0" smtClean="0">
                <a:solidFill>
                  <a:srgbClr val="000000"/>
                </a:solidFill>
              </a:rPr>
              <a:t>MAFPRN Participating Clinics</a:t>
            </a:r>
            <a:br>
              <a:rPr lang="en-US" sz="3200" dirty="0" smtClean="0">
                <a:solidFill>
                  <a:srgbClr val="000000"/>
                </a:solidFill>
              </a:rPr>
            </a:br>
            <a:endParaRPr lang="en-US" sz="3200" dirty="0" smtClean="0">
              <a:solidFill>
                <a:srgbClr val="000000"/>
              </a:solidFill>
            </a:endParaRPr>
          </a:p>
        </p:txBody>
      </p:sp>
      <p:sp>
        <p:nvSpPr>
          <p:cNvPr id="11" name="TextBox 10"/>
          <p:cNvSpPr txBox="1"/>
          <p:nvPr/>
        </p:nvSpPr>
        <p:spPr>
          <a:xfrm>
            <a:off x="228600" y="1524000"/>
            <a:ext cx="1905000" cy="1200329"/>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b="1" dirty="0" smtClean="0">
                <a:solidFill>
                  <a:srgbClr val="FF0000"/>
                </a:solidFill>
              </a:rPr>
              <a:t>Wave I (Red</a:t>
            </a:r>
            <a:r>
              <a:rPr lang="en-US" dirty="0" smtClean="0"/>
              <a:t>)</a:t>
            </a:r>
          </a:p>
          <a:p>
            <a:pPr>
              <a:buFont typeface="Arial" pitchFamily="34" charset="0"/>
              <a:buChar char="•"/>
              <a:defRPr/>
            </a:pPr>
            <a:r>
              <a:rPr lang="en-US" dirty="0" smtClean="0"/>
              <a:t> </a:t>
            </a:r>
            <a:r>
              <a:rPr lang="en-US" dirty="0"/>
              <a:t>3 Urban</a:t>
            </a:r>
          </a:p>
          <a:p>
            <a:pPr>
              <a:buFont typeface="Arial" pitchFamily="34" charset="0"/>
              <a:buChar char="•"/>
              <a:defRPr/>
            </a:pPr>
            <a:r>
              <a:rPr lang="en-US" dirty="0"/>
              <a:t> 1 Suburban</a:t>
            </a:r>
          </a:p>
          <a:p>
            <a:pPr>
              <a:buFont typeface="Arial" pitchFamily="34" charset="0"/>
              <a:buChar char="•"/>
              <a:defRPr/>
            </a:pPr>
            <a:r>
              <a:rPr lang="en-US" dirty="0"/>
              <a:t> 4 Rural	</a:t>
            </a:r>
          </a:p>
        </p:txBody>
      </p:sp>
      <p:pic>
        <p:nvPicPr>
          <p:cNvPr id="15363" name="Picture 5"/>
          <p:cNvPicPr>
            <a:picLocks noChangeAspect="1" noChangeArrowheads="1"/>
          </p:cNvPicPr>
          <p:nvPr/>
        </p:nvPicPr>
        <p:blipFill>
          <a:blip r:embed="rId2" cstate="print"/>
          <a:srcRect/>
          <a:stretch>
            <a:fillRect/>
          </a:stretch>
        </p:blipFill>
        <p:spPr bwMode="auto">
          <a:xfrm>
            <a:off x="2743200" y="1828800"/>
            <a:ext cx="4343400" cy="3937000"/>
          </a:xfrm>
          <a:prstGeom prst="rect">
            <a:avLst/>
          </a:prstGeom>
          <a:noFill/>
          <a:ln w="9525">
            <a:noFill/>
            <a:miter lim="800000"/>
            <a:headEnd/>
            <a:tailEnd/>
          </a:ln>
        </p:spPr>
      </p:pic>
      <p:sp>
        <p:nvSpPr>
          <p:cNvPr id="5" name="TextBox 4"/>
          <p:cNvSpPr txBox="1"/>
          <p:nvPr/>
        </p:nvSpPr>
        <p:spPr>
          <a:xfrm>
            <a:off x="7010400" y="1524000"/>
            <a:ext cx="1905000" cy="1200329"/>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dirty="0" smtClean="0">
                <a:solidFill>
                  <a:schemeClr val="accent2"/>
                </a:solidFill>
              </a:rPr>
              <a:t>Wave II (Blue)</a:t>
            </a:r>
          </a:p>
          <a:p>
            <a:pPr>
              <a:buFont typeface="Arial" pitchFamily="34" charset="0"/>
              <a:buChar char="•"/>
              <a:defRPr/>
            </a:pPr>
            <a:r>
              <a:rPr lang="en-US" dirty="0" smtClean="0"/>
              <a:t> </a:t>
            </a:r>
            <a:r>
              <a:rPr lang="en-US" dirty="0"/>
              <a:t>6 Urban</a:t>
            </a:r>
          </a:p>
          <a:p>
            <a:pPr>
              <a:buFont typeface="Arial" pitchFamily="34" charset="0"/>
              <a:buChar char="•"/>
              <a:defRPr/>
            </a:pPr>
            <a:r>
              <a:rPr lang="en-US" dirty="0"/>
              <a:t> 2 Suburban</a:t>
            </a:r>
          </a:p>
          <a:p>
            <a:pPr>
              <a:buFont typeface="Arial" pitchFamily="34" charset="0"/>
              <a:buChar char="•"/>
              <a:defRPr/>
            </a:pPr>
            <a:r>
              <a:rPr lang="en-US" dirty="0"/>
              <a:t> 6 Rural	</a:t>
            </a:r>
          </a:p>
        </p:txBody>
      </p:sp>
    </p:spTree>
    <p:extLst>
      <p:ext uri="{BB962C8B-B14F-4D97-AF65-F5344CB8AC3E}">
        <p14:creationId xmlns:p14="http://schemas.microsoft.com/office/powerpoint/2010/main" val="242089291"/>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696200" cy="609600"/>
          </a:xfrm>
        </p:spPr>
        <p:txBody>
          <a:bodyPr/>
          <a:lstStyle/>
          <a:p>
            <a:pPr algn="ctr"/>
            <a:r>
              <a:rPr lang="en-US" dirty="0" smtClean="0"/>
              <a:t>PF in Health Systems</a:t>
            </a:r>
            <a:br>
              <a:rPr lang="en-US" dirty="0" smtClean="0"/>
            </a:br>
            <a:r>
              <a:rPr lang="en-US" dirty="0" smtClean="0"/>
              <a:t> – MAFPRN Experience</a:t>
            </a:r>
            <a:endParaRPr lang="en-US" dirty="0"/>
          </a:p>
        </p:txBody>
      </p:sp>
      <p:sp>
        <p:nvSpPr>
          <p:cNvPr id="3" name="Content Placeholder 2"/>
          <p:cNvSpPr>
            <a:spLocks noGrp="1"/>
          </p:cNvSpPr>
          <p:nvPr>
            <p:ph idx="1"/>
          </p:nvPr>
        </p:nvSpPr>
        <p:spPr/>
        <p:txBody>
          <a:bodyPr/>
          <a:lstStyle/>
          <a:p>
            <a:r>
              <a:rPr lang="en-US" dirty="0" smtClean="0"/>
              <a:t>Health Systems dominate care delivery </a:t>
            </a:r>
          </a:p>
          <a:p>
            <a:r>
              <a:rPr lang="en-US" dirty="0" smtClean="0"/>
              <a:t>Increased in 2011 to present as prepare for ACO’s</a:t>
            </a:r>
          </a:p>
          <a:p>
            <a:r>
              <a:rPr lang="en-US" dirty="0" smtClean="0"/>
              <a:t>Urban area – mergers of Health Systems</a:t>
            </a:r>
          </a:p>
          <a:p>
            <a:r>
              <a:rPr lang="en-US" dirty="0" smtClean="0"/>
              <a:t>Rural areas – remaining independent practices/hospitals “selling”  </a:t>
            </a:r>
          </a:p>
          <a:p>
            <a:pPr marL="0" indent="0">
              <a:buNone/>
            </a:pPr>
            <a:endParaRPr lang="en-US" dirty="0"/>
          </a:p>
        </p:txBody>
      </p:sp>
      <p:pic>
        <p:nvPicPr>
          <p:cNvPr id="4" name="Picture 3" descr="Mayo Clinic">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7286" y="5654034"/>
            <a:ext cx="1209675" cy="762000"/>
          </a:xfrm>
          <a:prstGeom prst="rect">
            <a:avLst/>
          </a:prstGeom>
          <a:noFill/>
          <a:ln>
            <a:noFill/>
          </a:ln>
        </p:spPr>
      </p:pic>
      <p:pic>
        <p:nvPicPr>
          <p:cNvPr id="5" name="Picture 4"/>
          <p:cNvPicPr/>
          <p:nvPr/>
        </p:nvPicPr>
        <p:blipFill>
          <a:blip r:embed="rId4" cstate="print"/>
          <a:srcRect l="20833" t="14359" r="63462" b="80256"/>
          <a:stretch>
            <a:fillRect/>
          </a:stretch>
        </p:blipFill>
        <p:spPr bwMode="auto">
          <a:xfrm>
            <a:off x="685800" y="4656544"/>
            <a:ext cx="1733550" cy="371475"/>
          </a:xfrm>
          <a:prstGeom prst="rect">
            <a:avLst/>
          </a:prstGeom>
          <a:noFill/>
          <a:ln w="9525">
            <a:noFill/>
            <a:miter lim="800000"/>
            <a:headEnd/>
            <a:tailEnd/>
          </a:ln>
        </p:spPr>
      </p:pic>
      <p:pic>
        <p:nvPicPr>
          <p:cNvPr id="1026" name="Picture 2" descr="C:\Users\lange076\Pictures\he-logo.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4875" y="5844534"/>
            <a:ext cx="12954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ange076\Pictures\dev_00192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25322" y="6035034"/>
            <a:ext cx="238125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lange076\Pictures\logo-centracare.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50722" y="4698999"/>
            <a:ext cx="2446564" cy="6580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lange076\Pictures\essentia_logo_ne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41320" y="4437102"/>
            <a:ext cx="2336800" cy="8952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Users\lange076\Pictures\sanford.gif"/>
          <p:cNvPicPr/>
          <p:nvPr/>
        </p:nvPicPr>
        <p:blipFill rotWithShape="1">
          <a:blip r:embed="rId9" cstate="print">
            <a:extLst>
              <a:ext uri="{28A0092B-C50C-407E-A947-70E740481C1C}">
                <a14:useLocalDpi xmlns:a14="http://schemas.microsoft.com/office/drawing/2010/main" val="0"/>
              </a:ext>
            </a:extLst>
          </a:blip>
          <a:srcRect l="11539" t="22520" r="70673" b="66077"/>
          <a:stretch/>
        </p:blipFill>
        <p:spPr bwMode="auto">
          <a:xfrm>
            <a:off x="7146925" y="5878818"/>
            <a:ext cx="1235075" cy="571500"/>
          </a:xfrm>
          <a:prstGeom prst="rect">
            <a:avLst/>
          </a:prstGeom>
          <a:noFill/>
          <a:ln>
            <a:noFill/>
          </a:ln>
          <a:extLst>
            <a:ext uri="{53640926-AAD7-44D8-BBD7-CCE9431645EC}">
              <a14:shadowObscured xmlns:a14="http://schemas.microsoft.com/office/drawing/2010/main"/>
            </a:ext>
          </a:extLst>
        </p:spPr>
      </p:pic>
      <p:pic>
        <p:nvPicPr>
          <p:cNvPr id="1031" name="Picture 7" descr="C:\Users\lange076\Pictures\fv_logo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6725" y="5289549"/>
            <a:ext cx="173355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ome">
            <a:hlinkClick r:id="rId11" tooltip="Home"/>
          </p:cNvPr>
          <p:cNvPicPr/>
          <p:nvPr/>
        </p:nvPicPr>
        <p:blipFill rotWithShape="1">
          <a:blip r:embed="rId12" cstate="print">
            <a:extLst>
              <a:ext uri="{28A0092B-C50C-407E-A947-70E740481C1C}">
                <a14:useLocalDpi xmlns:a14="http://schemas.microsoft.com/office/drawing/2010/main" val="0"/>
              </a:ext>
            </a:extLst>
          </a:blip>
          <a:srcRect r="69838"/>
          <a:stretch/>
        </p:blipFill>
        <p:spPr bwMode="auto">
          <a:xfrm>
            <a:off x="7022873" y="5158734"/>
            <a:ext cx="1790700" cy="685800"/>
          </a:xfrm>
          <a:prstGeom prst="rect">
            <a:avLst/>
          </a:prstGeom>
          <a:noFill/>
          <a:ln>
            <a:noFill/>
          </a:ln>
          <a:extLst>
            <a:ext uri="{53640926-AAD7-44D8-BBD7-CCE9431645EC}">
              <a14:shadowObscured xmlns:a14="http://schemas.microsoft.com/office/drawing/2010/main"/>
            </a:ext>
          </a:extLst>
        </p:spPr>
      </p:pic>
      <p:pic>
        <p:nvPicPr>
          <p:cNvPr id="1032" name="Picture 8" descr="C:\Users\lange076\Pictures\hcmc_header_logo_homepage.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74749" y="5357040"/>
            <a:ext cx="2598510" cy="69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7749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PF in Health Systems</a:t>
            </a:r>
            <a:endParaRPr lang="en-US" dirty="0"/>
          </a:p>
        </p:txBody>
      </p:sp>
      <p:sp>
        <p:nvSpPr>
          <p:cNvPr id="3" name="Content Placeholder 2"/>
          <p:cNvSpPr>
            <a:spLocks noGrp="1"/>
          </p:cNvSpPr>
          <p:nvPr>
            <p:ph idx="1"/>
          </p:nvPr>
        </p:nvSpPr>
        <p:spPr>
          <a:xfrm>
            <a:off x="533400" y="1447800"/>
            <a:ext cx="8153400" cy="4525963"/>
          </a:xfrm>
        </p:spPr>
        <p:txBody>
          <a:bodyPr/>
          <a:lstStyle/>
          <a:p>
            <a:pPr>
              <a:defRPr/>
            </a:pPr>
            <a:r>
              <a:rPr lang="en-US" dirty="0" smtClean="0"/>
              <a:t>Previous work with practices a key success factor. </a:t>
            </a:r>
          </a:p>
          <a:p>
            <a:pPr>
              <a:defRPr/>
            </a:pPr>
            <a:r>
              <a:rPr lang="en-US" dirty="0" smtClean="0"/>
              <a:t>System Medical Director has significant role.</a:t>
            </a:r>
          </a:p>
          <a:p>
            <a:pPr>
              <a:defRPr/>
            </a:pPr>
            <a:r>
              <a:rPr lang="en-US" dirty="0" smtClean="0"/>
              <a:t>Conflicting demands including EMR changes, staffing cuts, PCMH certification, other clinical performance measure reporting impact role of PF. </a:t>
            </a:r>
          </a:p>
          <a:p>
            <a:pPr>
              <a:defRPr/>
            </a:pPr>
            <a:r>
              <a:rPr lang="en-US" dirty="0" smtClean="0"/>
              <a:t>Two scenarios:  Wave II not allowed to continue vs Wave “III” with sharing training/tools at Clinical Practice Committee.  </a:t>
            </a:r>
            <a:endParaRPr lang="en-US" dirty="0"/>
          </a:p>
        </p:txBody>
      </p:sp>
    </p:spTree>
    <p:extLst>
      <p:ext uri="{BB962C8B-B14F-4D97-AF65-F5344CB8AC3E}">
        <p14:creationId xmlns:p14="http://schemas.microsoft.com/office/powerpoint/2010/main" val="39829208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PF in Health Systems</a:t>
            </a:r>
          </a:p>
        </p:txBody>
      </p:sp>
      <p:sp>
        <p:nvSpPr>
          <p:cNvPr id="3" name="Content Placeholder 2"/>
          <p:cNvSpPr>
            <a:spLocks noGrp="1"/>
          </p:cNvSpPr>
          <p:nvPr>
            <p:ph idx="1"/>
          </p:nvPr>
        </p:nvSpPr>
        <p:spPr/>
        <p:txBody>
          <a:bodyPr/>
          <a:lstStyle/>
          <a:p>
            <a:pPr marL="0" indent="0">
              <a:buNone/>
            </a:pPr>
            <a:r>
              <a:rPr lang="en-US" dirty="0" smtClean="0"/>
              <a:t>Scenarios</a:t>
            </a:r>
            <a:endParaRPr lang="en-US" sz="2400" dirty="0" smtClean="0"/>
          </a:p>
          <a:p>
            <a:pPr lvl="1">
              <a:buFont typeface="Wingdings" pitchFamily="2" charset="2"/>
              <a:buChar char="q"/>
            </a:pPr>
            <a:r>
              <a:rPr lang="en-US" sz="2400" dirty="0"/>
              <a:t>	</a:t>
            </a:r>
            <a:r>
              <a:rPr lang="en-US" sz="2400" dirty="0" smtClean="0"/>
              <a:t>Wave II practices not allowed to continue in    	two systems</a:t>
            </a:r>
          </a:p>
          <a:p>
            <a:pPr lvl="1">
              <a:buFont typeface="Wingdings" pitchFamily="2" charset="2"/>
              <a:buChar char="q"/>
            </a:pPr>
            <a:r>
              <a:rPr lang="en-US" sz="2400" dirty="0" smtClean="0"/>
              <a:t> Clinics closed/merged</a:t>
            </a:r>
          </a:p>
          <a:p>
            <a:pPr lvl="1">
              <a:buFont typeface="Wingdings" pitchFamily="2" charset="2"/>
              <a:buChar char="q"/>
            </a:pPr>
            <a:r>
              <a:rPr lang="en-US" sz="2400" dirty="0" smtClean="0"/>
              <a:t> System expanded project to include all clinics 	using work flows, pre-visit planning, order 	sets.   </a:t>
            </a:r>
          </a:p>
          <a:p>
            <a:pPr lvl="1">
              <a:buFont typeface="Wingdings" pitchFamily="2" charset="2"/>
              <a:buChar char="q"/>
            </a:pPr>
            <a:r>
              <a:rPr lang="en-US" sz="2400" dirty="0" smtClean="0"/>
              <a:t> Used internal QI staff as part of PF team for 	the project.</a:t>
            </a:r>
          </a:p>
          <a:p>
            <a:pPr marL="0" indent="0">
              <a:buNone/>
            </a:pPr>
            <a:r>
              <a:rPr lang="en-US" sz="2400" dirty="0"/>
              <a:t>	</a:t>
            </a:r>
          </a:p>
        </p:txBody>
      </p:sp>
    </p:spTree>
    <p:extLst>
      <p:ext uri="{BB962C8B-B14F-4D97-AF65-F5344CB8AC3E}">
        <p14:creationId xmlns:p14="http://schemas.microsoft.com/office/powerpoint/2010/main" val="15683879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200" dirty="0" smtClean="0">
                <a:solidFill>
                  <a:schemeClr val="tx1"/>
                </a:solidFill>
              </a:rPr>
              <a:t>Small Group Discussion  </a:t>
            </a:r>
          </a:p>
        </p:txBody>
      </p:sp>
      <p:sp>
        <p:nvSpPr>
          <p:cNvPr id="20483" name="Rectangle 3"/>
          <p:cNvSpPr>
            <a:spLocks noGrp="1" noChangeArrowheads="1"/>
          </p:cNvSpPr>
          <p:nvPr>
            <p:ph type="body" idx="1"/>
          </p:nvPr>
        </p:nvSpPr>
        <p:spPr/>
        <p:txBody>
          <a:bodyPr/>
          <a:lstStyle/>
          <a:p>
            <a:r>
              <a:rPr lang="en-US" dirty="0" smtClean="0">
                <a:solidFill>
                  <a:schemeClr val="tx1"/>
                </a:solidFill>
              </a:rPr>
              <a:t>What Common barriers and opportunities do you see among the four examples?</a:t>
            </a:r>
          </a:p>
          <a:p>
            <a:r>
              <a:rPr lang="en-US" dirty="0" smtClean="0">
                <a:solidFill>
                  <a:schemeClr val="tx1"/>
                </a:solidFill>
              </a:rPr>
              <a:t>How do you plan to use this information?</a:t>
            </a:r>
          </a:p>
          <a:p>
            <a:r>
              <a:rPr lang="en-US" dirty="0" smtClean="0">
                <a:solidFill>
                  <a:schemeClr val="tx1"/>
                </a:solidFill>
              </a:rPr>
              <a:t>Write a goal statement incorporating your plan.</a:t>
            </a:r>
          </a:p>
          <a:p>
            <a:pPr lvl="1"/>
            <a:r>
              <a:rPr lang="en-US" dirty="0" smtClean="0">
                <a:solidFill>
                  <a:schemeClr val="tx1"/>
                </a:solidFill>
              </a:rPr>
              <a:t>Example:  By the end of January, I will have developed an evaluation plan for my practice facilitation project that will address ways to monitor and assess how PFs spend their time in practices.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Group</a:t>
            </a:r>
            <a:endParaRPr lang="en-US" dirty="0"/>
          </a:p>
        </p:txBody>
      </p:sp>
      <p:sp>
        <p:nvSpPr>
          <p:cNvPr id="3" name="Content Placeholder 2"/>
          <p:cNvSpPr>
            <a:spLocks noGrp="1"/>
          </p:cNvSpPr>
          <p:nvPr>
            <p:ph idx="1"/>
          </p:nvPr>
        </p:nvSpPr>
        <p:spPr/>
        <p:txBody>
          <a:bodyPr/>
          <a:lstStyle/>
          <a:p>
            <a:r>
              <a:rPr lang="en-US" dirty="0" smtClean="0"/>
              <a:t>Small Group Reports</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PBRNs are using PFs increasingly</a:t>
            </a:r>
          </a:p>
          <a:p>
            <a:r>
              <a:rPr lang="en-US" dirty="0" smtClean="0"/>
              <a:t>Evaluation of PFs may include the following:</a:t>
            </a:r>
          </a:p>
          <a:p>
            <a:pPr lvl="1"/>
            <a:r>
              <a:rPr lang="en-US" dirty="0" smtClean="0"/>
              <a:t>Process documentation</a:t>
            </a:r>
          </a:p>
          <a:p>
            <a:pPr lvl="1"/>
            <a:r>
              <a:rPr lang="en-US" dirty="0" smtClean="0"/>
              <a:t>Outcome documentation</a:t>
            </a:r>
          </a:p>
          <a:p>
            <a:pPr lvl="1"/>
            <a:r>
              <a:rPr lang="en-US" dirty="0" smtClean="0"/>
              <a:t>Qualitative documentation</a:t>
            </a:r>
          </a:p>
          <a:p>
            <a:r>
              <a:rPr lang="en-US" dirty="0" smtClean="0"/>
              <a:t>Source of Data may include</a:t>
            </a:r>
          </a:p>
          <a:p>
            <a:pPr lvl="1"/>
            <a:r>
              <a:rPr lang="en-US" dirty="0" smtClean="0"/>
              <a:t>PF documentation of visit</a:t>
            </a:r>
          </a:p>
          <a:p>
            <a:pPr lvl="1"/>
            <a:r>
              <a:rPr lang="en-US" dirty="0" smtClean="0"/>
              <a:t>Survey data (Practice and staff)</a:t>
            </a:r>
          </a:p>
          <a:p>
            <a:pPr lvl="1"/>
            <a:r>
              <a:rPr lang="en-US" dirty="0" smtClean="0"/>
              <a:t>Chart Audits </a:t>
            </a:r>
          </a:p>
          <a:p>
            <a:pPr lvl="1"/>
            <a:r>
              <a:rPr lang="en-US" dirty="0" smtClean="0"/>
              <a:t>Focus Groups</a:t>
            </a:r>
            <a:endParaRPr lang="en-US" dirty="0"/>
          </a:p>
        </p:txBody>
      </p:sp>
    </p:spTree>
    <p:extLst>
      <p:ext uri="{BB962C8B-B14F-4D97-AF65-F5344CB8AC3E}">
        <p14:creationId xmlns:p14="http://schemas.microsoft.com/office/powerpoint/2010/main" val="43633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Lucida Sans Unicod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4633</TotalTime>
  <Words>4148</Words>
  <Application>Microsoft Office PowerPoint</Application>
  <PresentationFormat>On-screen Show (4:3)</PresentationFormat>
  <Paragraphs>803</Paragraphs>
  <Slides>73</Slides>
  <Notes>12</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Default Design</vt:lpstr>
      <vt:lpstr>PowerPoint Presentation</vt:lpstr>
      <vt:lpstr>Presenters</vt:lpstr>
      <vt:lpstr>Workshop Goals</vt:lpstr>
      <vt:lpstr>Schedule</vt:lpstr>
      <vt:lpstr>Handouts</vt:lpstr>
      <vt:lpstr>Do you have questions about practice facilitation?</vt:lpstr>
      <vt:lpstr>Practice Facilitation Defined</vt:lpstr>
      <vt:lpstr>Project Purpose</vt:lpstr>
      <vt:lpstr>CKD Background Information</vt:lpstr>
      <vt:lpstr>Kidney function over time</vt:lpstr>
      <vt:lpstr>Guidelines</vt:lpstr>
      <vt:lpstr>Guidelines</vt:lpstr>
      <vt:lpstr>Medication Issues</vt:lpstr>
      <vt:lpstr>Study Timeline</vt:lpstr>
      <vt:lpstr>Evaluating PF Quality and Outcomes</vt:lpstr>
      <vt:lpstr>Evaluating PF Quality and Outcomes</vt:lpstr>
      <vt:lpstr>Levels of Evaluation</vt:lpstr>
      <vt:lpstr>CKD Study Evaluation Questions</vt:lpstr>
      <vt:lpstr>Logic Model for CKD Project</vt:lpstr>
      <vt:lpstr>LOGIC MODEL: Leveraging PBRNs to Accelerate Implementation and Diffusion of CKD Guidelines in Primary Care Practices</vt:lpstr>
      <vt:lpstr>PF Objectives – CKD Project</vt:lpstr>
      <vt:lpstr>Evaluation Questions about PF (Aim 1)</vt:lpstr>
      <vt:lpstr>Contextual Factors</vt:lpstr>
      <vt:lpstr>PF Visit Form for CKD project</vt:lpstr>
      <vt:lpstr>Two Part Evaluation Focus–CKD Project</vt:lpstr>
      <vt:lpstr>PF Visit Form for CKD project</vt:lpstr>
      <vt:lpstr>Quantifiable Research Questions</vt:lpstr>
      <vt:lpstr>Qualitative Research Questions </vt:lpstr>
      <vt:lpstr>Quantifiable Research Questions</vt:lpstr>
      <vt:lpstr>Qualitative Research Questions</vt:lpstr>
      <vt:lpstr>Positive Indicators of Impact</vt:lpstr>
      <vt:lpstr>Achieving the QI Goals</vt:lpstr>
      <vt:lpstr>Preliminary Findings:  Guidelines</vt:lpstr>
      <vt:lpstr>Preliminary Findings:  PF Activities</vt:lpstr>
      <vt:lpstr>Small Group Discussion &amp; Report</vt:lpstr>
      <vt:lpstr>Small Group Ideas</vt:lpstr>
      <vt:lpstr>Small Group Ideas</vt:lpstr>
      <vt:lpstr>PowerPoint Presentation</vt:lpstr>
      <vt:lpstr>PowerPoint Presentation</vt:lpstr>
      <vt:lpstr>PowerPoint Presentation</vt:lpstr>
      <vt:lpstr>Four Case Studies of Practice Facilitation</vt:lpstr>
      <vt:lpstr>The WREN Experience</vt:lpstr>
      <vt:lpstr>   WREN CKD Practices   </vt:lpstr>
      <vt:lpstr>Geography: (WREN on the MOOve)</vt:lpstr>
      <vt:lpstr>Top 5 Lessons Learned</vt:lpstr>
      <vt:lpstr>2. Customize Facilitation for Each Site </vt:lpstr>
      <vt:lpstr> 3. Build sustainability into practice improvements </vt:lpstr>
      <vt:lpstr> 4. Capitalize on training opportunities for practice facilitators </vt:lpstr>
      <vt:lpstr>5. Good Practice Facilitation Takes Time</vt:lpstr>
      <vt:lpstr>PowerPoint Presentation</vt:lpstr>
      <vt:lpstr>OKPRN Project Realities</vt:lpstr>
      <vt:lpstr>PowerPoint Presentation</vt:lpstr>
      <vt:lpstr>Typical OKPRN Facilitator Schedule</vt:lpstr>
      <vt:lpstr>Visit Notes</vt:lpstr>
      <vt:lpstr>PowerPoint Presentation</vt:lpstr>
      <vt:lpstr>LA Net Case Example</vt:lpstr>
      <vt:lpstr>LA Net Project Realities</vt:lpstr>
      <vt:lpstr>LA Net process</vt:lpstr>
      <vt:lpstr>Present data to practice</vt:lpstr>
      <vt:lpstr>LA Net process</vt:lpstr>
      <vt:lpstr>Support changes</vt:lpstr>
      <vt:lpstr>Support changes</vt:lpstr>
      <vt:lpstr>Lessons Learned from Wave 1</vt:lpstr>
      <vt:lpstr>Lessons learned from Wave 1</vt:lpstr>
      <vt:lpstr>Lessons learned from Wave 1</vt:lpstr>
      <vt:lpstr>MAFPRN Case Study </vt:lpstr>
      <vt:lpstr>MAFPRN Participating Clinics </vt:lpstr>
      <vt:lpstr>PF in Health Systems  – MAFPRN Experience</vt:lpstr>
      <vt:lpstr>PF in Health Systems</vt:lpstr>
      <vt:lpstr>PF in Health Systems</vt:lpstr>
      <vt:lpstr>Small Group Discussion  </vt:lpstr>
      <vt:lpstr>Large Group</vt:lpstr>
      <vt:lpstr>Summary</vt:lpstr>
    </vt:vector>
  </TitlesOfParts>
  <Company>UW Family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KJK383</dc:creator>
  <cp:lastModifiedBy>Denise Grossman</cp:lastModifiedBy>
  <cp:revision>233</cp:revision>
  <dcterms:created xsi:type="dcterms:W3CDTF">2009-06-05T19:07:20Z</dcterms:created>
  <dcterms:modified xsi:type="dcterms:W3CDTF">2015-12-08T18:47:41Z</dcterms:modified>
</cp:coreProperties>
</file>