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64" r:id="rId2"/>
    <p:sldId id="268" r:id="rId3"/>
    <p:sldId id="286" r:id="rId4"/>
    <p:sldId id="287" r:id="rId5"/>
    <p:sldId id="301" r:id="rId6"/>
    <p:sldId id="289" r:id="rId7"/>
    <p:sldId id="302" r:id="rId8"/>
    <p:sldId id="304" r:id="rId9"/>
    <p:sldId id="305" r:id="rId10"/>
    <p:sldId id="298" r:id="rId11"/>
    <p:sldId id="270" r:id="rId12"/>
    <p:sldId id="290" r:id="rId13"/>
    <p:sldId id="272" r:id="rId14"/>
    <p:sldId id="291" r:id="rId15"/>
    <p:sldId id="292" r:id="rId16"/>
    <p:sldId id="293" r:id="rId17"/>
    <p:sldId id="296" r:id="rId18"/>
    <p:sldId id="295" r:id="rId19"/>
    <p:sldId id="294" r:id="rId20"/>
    <p:sldId id="297" r:id="rId21"/>
    <p:sldId id="299" r:id="rId22"/>
    <p:sldId id="300" r:id="rId23"/>
    <p:sldId id="303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7F7F510-FF1C-C24E-82DB-CF35C349937B}">
          <p14:sldIdLst/>
        </p14:section>
        <p14:section name="Untitled Section" id="{4A0EBEAE-ADB4-F446-ACB7-7C98A9104085}">
          <p14:sldIdLst>
            <p14:sldId id="264"/>
            <p14:sldId id="268"/>
            <p14:sldId id="286"/>
            <p14:sldId id="287"/>
            <p14:sldId id="301"/>
            <p14:sldId id="289"/>
            <p14:sldId id="302"/>
            <p14:sldId id="304"/>
            <p14:sldId id="305"/>
            <p14:sldId id="298"/>
            <p14:sldId id="270"/>
            <p14:sldId id="290"/>
            <p14:sldId id="272"/>
            <p14:sldId id="291"/>
            <p14:sldId id="292"/>
            <p14:sldId id="293"/>
            <p14:sldId id="296"/>
            <p14:sldId id="295"/>
            <p14:sldId id="294"/>
            <p14:sldId id="297"/>
            <p14:sldId id="299"/>
            <p14:sldId id="300"/>
            <p14:sldId id="30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27"/>
    <a:srgbClr val="A00000"/>
    <a:srgbClr val="B20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94660" autoAdjust="0"/>
  </p:normalViewPr>
  <p:slideViewPr>
    <p:cSldViewPr snapToGrid="0" snapToObjects="1">
      <p:cViewPr>
        <p:scale>
          <a:sx n="100" d="100"/>
          <a:sy n="100" d="100"/>
        </p:scale>
        <p:origin x="582" y="-234"/>
      </p:cViewPr>
      <p:guideLst>
        <p:guide orient="horz" pos="2160"/>
        <p:guide pos="2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4F40B-4AC7-4CB6-A5A5-A124170DE8C3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780BA-85EF-452F-AD98-55A7AEA3B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82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2C9BCCC-00C8-7B4C-9E25-7A962ED479B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26DA051-50A9-674D-9677-7762778E26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2500" y="1828800"/>
            <a:ext cx="7239000" cy="1600200"/>
          </a:xfrm>
        </p:spPr>
        <p:txBody>
          <a:bodyPr/>
          <a:lstStyle/>
          <a:p>
            <a:pPr algn="ctr" eaLnBrk="1" hangingPunct="1">
              <a:lnSpc>
                <a:spcPct val="110000"/>
              </a:lnSpc>
            </a:pPr>
            <a:r>
              <a:rPr lang="en-US" sz="3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PRECIS-2 tool: Matching Intent with Methods</a:t>
            </a:r>
            <a:endParaRPr lang="en-US" altLang="en-US" sz="400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76300" y="3933080"/>
            <a:ext cx="7391400" cy="990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2" charset="-128"/>
                <a:cs typeface="Arial" panose="020B0604020202020204" pitchFamily="34" charset="0"/>
              </a:rPr>
              <a:t>David Hahn, MD, MS, WREN Director</a:t>
            </a:r>
          </a:p>
          <a:p>
            <a:pPr algn="ctr">
              <a:defRPr/>
            </a:pP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2" charset="-128"/>
                <a:cs typeface="Arial" panose="020B0604020202020204" pitchFamily="34" charset="0"/>
              </a:rPr>
              <a:t>Department of Family Medicine &amp; Community Health</a:t>
            </a:r>
          </a:p>
          <a:p>
            <a:pPr algn="ctr">
              <a:defRPr/>
            </a:pP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2" charset="-128"/>
                <a:cs typeface="Arial" panose="020B0604020202020204" pitchFamily="34" charset="0"/>
              </a:rPr>
              <a:t>University of Wisconsin School of Medicine &amp; Public Health</a:t>
            </a:r>
          </a:p>
          <a:p>
            <a:pPr algn="ctr">
              <a:defRPr/>
            </a:pPr>
            <a:endParaRPr lang="en-US" altLang="en-US" sz="200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2" charset="-128"/>
              <a:cs typeface="Arial" panose="020B0604020202020204" pitchFamily="34" charset="0"/>
            </a:endParaRPr>
          </a:p>
          <a:p>
            <a:pPr algn="ctr">
              <a:defRPr/>
            </a:pPr>
            <a:endParaRPr lang="en-US" altLang="en-US" sz="200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2" charset="-128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2" charset="-128"/>
                <a:cs typeface="Arial" panose="020B0604020202020204" pitchFamily="34" charset="0"/>
              </a:rPr>
              <a:t>DLHahn@wisc.edu</a:t>
            </a:r>
          </a:p>
        </p:txBody>
      </p:sp>
    </p:spTree>
    <p:extLst>
      <p:ext uri="{BB962C8B-B14F-4D97-AF65-F5344CB8AC3E}">
        <p14:creationId xmlns:p14="http://schemas.microsoft.com/office/powerpoint/2010/main" val="32475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93959" y="140596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Explanatory and pragmatic trial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concepts</a:t>
            </a:r>
            <a:endParaRPr kumimoji="0" lang="en-US" alt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Introduce the PRECIS-2 tool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Present an example from my research</a:t>
            </a:r>
          </a:p>
          <a:p>
            <a:pPr lvl="1" indent="-342900" defTabSz="914400" eaLnBrk="1" hangingPunct="1">
              <a:lnSpc>
                <a:spcPct val="150000"/>
              </a:lnSpc>
              <a:buFontTx/>
              <a:buChar char="•"/>
              <a:defRPr/>
            </a:pPr>
            <a:r>
              <a:rPr kumimoji="0" lang="en-US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You score, I score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Audience participation using your research</a:t>
            </a:r>
          </a:p>
          <a:p>
            <a:pPr lvl="1" indent="-342900" defTabSz="914400" eaLnBrk="1" hangingPunct="1">
              <a:lnSpc>
                <a:spcPct val="150000"/>
              </a:lnSpc>
              <a:buFontTx/>
              <a:buChar char="•"/>
              <a:defRPr/>
            </a:pPr>
            <a:r>
              <a:rPr lang="en-US" altLang="en-US" sz="2800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We all score</a:t>
            </a:r>
            <a:endParaRPr kumimoji="0" lang="en-US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216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Definitions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762000" y="1409337"/>
            <a:ext cx="8534400" cy="439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54864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Explanatory (~efficacy)</a:t>
            </a:r>
          </a:p>
          <a:p>
            <a:pPr lvl="1" indent="-548640" defTabSz="914400" eaLnBrk="1" hangingPunct="1">
              <a:lnSpc>
                <a:spcPct val="150000"/>
              </a:lnSpc>
              <a:spcBef>
                <a:spcPts val="0"/>
              </a:spcBef>
              <a:buFontTx/>
              <a:buChar char="•"/>
              <a:defRPr/>
            </a:pPr>
            <a:r>
              <a:rPr lang="en-US" altLang="en-US" sz="2800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Can this intervention work under ideal conditions?</a:t>
            </a:r>
            <a:endParaRPr kumimoji="0" lang="en-US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  <a:p>
            <a:pPr marL="342900" marR="0" lvl="0" indent="-54864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Pragmatic (~effectiveness)</a:t>
            </a:r>
          </a:p>
          <a:p>
            <a:pPr lvl="1" indent="-548640" defTabSz="914400" eaLnBrk="1" hangingPunct="1">
              <a:lnSpc>
                <a:spcPct val="150000"/>
              </a:lnSpc>
              <a:spcBef>
                <a:spcPts val="0"/>
              </a:spcBef>
              <a:buFontTx/>
              <a:buChar char="•"/>
              <a:defRPr/>
            </a:pPr>
            <a:r>
              <a:rPr lang="en-US" altLang="en-US" kern="0" noProof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Does this intervention work under usual conditions?</a:t>
            </a:r>
            <a:endParaRPr kumimoji="0" lang="en-US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908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1427315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Why is it important</a:t>
            </a:r>
          </a:p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to distinguish?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93959" y="2282260"/>
            <a:ext cx="8534400" cy="317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To ensure that the trial results can indeed support end user decisions in the ways intended by the trial design team.</a:t>
            </a:r>
            <a:endParaRPr kumimoji="0" lang="en-US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219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799374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Common mismatch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95748" y="1799660"/>
            <a:ext cx="8534400" cy="317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lvl="1" indent="-342900" defTabSz="914400" eaLnBrk="1" hangingPunct="1">
              <a:lnSpc>
                <a:spcPct val="150000"/>
              </a:lnSpc>
              <a:buFontTx/>
              <a:buChar char="•"/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R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esults of explanatory (efficacy) studies are </a:t>
            </a:r>
            <a:r>
              <a:rPr lang="en-US" altLang="en-US" kern="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too often used in 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guidelines for general patient populations that were not studied.</a:t>
            </a:r>
          </a:p>
          <a:p>
            <a:pPr lvl="1" indent="-342900" defTabSz="914400" eaLnBrk="1" hangingPunct="1">
              <a:lnSpc>
                <a:spcPct val="150000"/>
              </a:lnSpc>
              <a:buFontTx/>
              <a:buChar char="•"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Poor external validity risks inefficiencies and/or unintended adverse consequences (i.e., less benefit, more harm).</a:t>
            </a:r>
          </a:p>
        </p:txBody>
      </p:sp>
    </p:spTree>
    <p:extLst>
      <p:ext uri="{BB962C8B-B14F-4D97-AF65-F5344CB8AC3E}">
        <p14:creationId xmlns:p14="http://schemas.microsoft.com/office/powerpoint/2010/main" val="260206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678015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Example for today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95748" y="1825060"/>
            <a:ext cx="8534400" cy="35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lvl="2" indent="-342900" defTabSz="914400" eaLnBrk="1" hangingPunct="1">
              <a:lnSpc>
                <a:spcPct val="150000"/>
              </a:lnSpc>
              <a:buFontTx/>
              <a:buChar char="•"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Asthma treatment guidelines </a:t>
            </a:r>
            <a:r>
              <a:rPr lang="en-US" altLang="en-US" kern="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are based 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mainly on explanatory </a:t>
            </a:r>
            <a:r>
              <a:rPr lang="en-US" altLang="en-US" kern="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studies that 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collectively exclude ~95% </a:t>
            </a:r>
            <a:r>
              <a:rPr lang="en-US" altLang="en-US" kern="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of people with asthma 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(</a:t>
            </a:r>
            <a:r>
              <a:rPr lang="en-US" altLang="en-US" kern="0" dirty="0" err="1">
                <a:solidFill>
                  <a:schemeClr val="tx1"/>
                </a:solidFill>
                <a:latin typeface="Arial"/>
                <a:ea typeface="ＭＳ Ｐゴシック" pitchFamily="34" charset="-128"/>
                <a:cs typeface="Arial"/>
              </a:rPr>
              <a:t>Herland</a:t>
            </a:r>
            <a:r>
              <a:rPr lang="en-US" altLang="en-US" kern="0" dirty="0">
                <a:solidFill>
                  <a:schemeClr val="tx1"/>
                </a:solidFill>
                <a:latin typeface="Arial"/>
                <a:ea typeface="ＭＳ Ｐゴシック" pitchFamily="34" charset="-128"/>
                <a:cs typeface="Arial"/>
              </a:rPr>
              <a:t> et al.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/>
                <a:cs typeface="Arial"/>
              </a:rPr>
              <a:t>Respir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Med </a:t>
            </a:r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2005; </a:t>
            </a:r>
            <a:r>
              <a:rPr lang="en-US" altLang="en-US" kern="0" dirty="0" smtClean="0">
                <a:solidFill>
                  <a:schemeClr val="tx1"/>
                </a:solidFill>
                <a:latin typeface="Arial"/>
                <a:ea typeface="ＭＳ Ｐゴシック" pitchFamily="34" charset="-128"/>
                <a:cs typeface="Arial"/>
              </a:rPr>
              <a:t>Travers </a:t>
            </a:r>
            <a:r>
              <a:rPr lang="en-US" altLang="en-US" kern="0" dirty="0">
                <a:solidFill>
                  <a:schemeClr val="tx1"/>
                </a:solidFill>
                <a:latin typeface="Arial"/>
                <a:ea typeface="ＭＳ Ｐゴシック" pitchFamily="34" charset="-128"/>
                <a:cs typeface="Arial"/>
              </a:rPr>
              <a:t>et al.</a:t>
            </a:r>
            <a:r>
              <a:rPr lang="en-US" altLang="en-US" kern="0" dirty="0" smtClean="0">
                <a:solidFill>
                  <a:schemeClr val="tx1"/>
                </a:solidFill>
                <a:latin typeface="Arial"/>
                <a:ea typeface="ＭＳ Ｐゴシック" pitchFamily="34" charset="-128"/>
                <a:cs typeface="Arial"/>
              </a:rPr>
              <a:t>,</a:t>
            </a:r>
            <a:r>
              <a:rPr lang="sk-SK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sk-SK" dirty="0" smtClean="0">
                <a:solidFill>
                  <a:schemeClr val="tx1"/>
                </a:solidFill>
                <a:latin typeface="Arial"/>
                <a:cs typeface="Arial"/>
              </a:rPr>
              <a:t>Thorax 2007</a:t>
            </a:r>
            <a:r>
              <a:rPr lang="en-US" altLang="en-US" kern="0" dirty="0" smtClean="0">
                <a:solidFill>
                  <a:schemeClr val="tx1"/>
                </a:solidFill>
                <a:latin typeface="Arial"/>
                <a:ea typeface="ＭＳ Ｐゴシック" pitchFamily="34" charset="-128"/>
                <a:cs typeface="Arial"/>
              </a:rPr>
              <a:t>)</a:t>
            </a:r>
            <a:endParaRPr lang="en-US" altLang="en-US" kern="0" dirty="0">
              <a:solidFill>
                <a:schemeClr val="tx1"/>
              </a:solidFill>
              <a:latin typeface="Arial"/>
              <a:ea typeface="ＭＳ Ｐゴシック" pitchFamily="34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43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Travers-Table 4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7" y="122858"/>
            <a:ext cx="8959758" cy="665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9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ZMATIC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764284"/>
            <a:ext cx="6710080" cy="56984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0957" y="441118"/>
            <a:ext cx="8959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AZMATICS</a:t>
            </a:r>
            <a:endParaRPr lang="en-US" altLang="en-US" sz="3600" dirty="0">
              <a:solidFill>
                <a:srgbClr val="8B0027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10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0957" y="441118"/>
            <a:ext cx="8959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AZMATICS</a:t>
            </a:r>
            <a:endParaRPr lang="en-US" altLang="en-US" sz="3600" dirty="0">
              <a:solidFill>
                <a:srgbClr val="8B0027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 descr="AZMATICS CONSOR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087449"/>
            <a:ext cx="8750300" cy="3886200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927534"/>
              </p:ext>
            </p:extLst>
          </p:nvPr>
        </p:nvGraphicFramePr>
        <p:xfrm>
          <a:off x="1524000" y="5158740"/>
          <a:ext cx="6096000" cy="1112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i="0" baseline="0" dirty="0" smtClean="0">
                          <a:latin typeface="Arial"/>
                          <a:cs typeface="Arial"/>
                        </a:rPr>
                        <a:t>Randomized</a:t>
                      </a:r>
                      <a:endParaRPr lang="en-US" b="0" i="0" baseline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i="0" baseline="0" dirty="0" smtClean="0">
                          <a:latin typeface="Arial"/>
                          <a:cs typeface="Arial"/>
                        </a:rPr>
                        <a:t>75/304 (25%)</a:t>
                      </a:r>
                      <a:endParaRPr lang="en-US" b="0" i="0" baseline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baseline="0" dirty="0" smtClean="0">
                          <a:latin typeface="Arial"/>
                          <a:cs typeface="Arial"/>
                        </a:rPr>
                        <a:t>If PFTs not required</a:t>
                      </a:r>
                      <a:endParaRPr lang="en-US" b="0" i="0" baseline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i="0" baseline="0" dirty="0" smtClean="0">
                          <a:latin typeface="Arial"/>
                          <a:cs typeface="Arial"/>
                        </a:rPr>
                        <a:t>77/304 (25%)</a:t>
                      </a:r>
                      <a:endParaRPr lang="en-US" b="0" i="0" baseline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baseline="0" dirty="0" smtClean="0">
                          <a:latin typeface="Arial"/>
                          <a:cs typeface="Arial"/>
                        </a:rPr>
                        <a:t>Declined placebo</a:t>
                      </a:r>
                      <a:endParaRPr lang="en-US" b="0" i="0" baseline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i="0" baseline="0" dirty="0" smtClean="0">
                          <a:latin typeface="Arial"/>
                          <a:cs typeface="Arial"/>
                        </a:rPr>
                        <a:t>34/304 (11%)</a:t>
                      </a:r>
                      <a:endParaRPr lang="en-US" b="0" i="0" baseline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3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639915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Important note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95748" y="2282260"/>
            <a:ext cx="8534400" cy="35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lvl="1" indent="-342900" defTabSz="914400" eaLnBrk="1" hangingPunct="1">
              <a:lnSpc>
                <a:spcPct val="150000"/>
              </a:lnSpc>
              <a:buFontTx/>
              <a:buChar char="•"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PRECIS-2 is focused exclusively on APPLICABILITY (</a:t>
            </a:r>
            <a:r>
              <a:rPr lang="en-US" altLang="en-US" u="sng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external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validity)</a:t>
            </a:r>
          </a:p>
          <a:p>
            <a:pPr lvl="1" indent="-342900" defTabSz="914400" eaLnBrk="1" hangingPunct="1">
              <a:lnSpc>
                <a:spcPct val="150000"/>
              </a:lnSpc>
              <a:buFontTx/>
              <a:buChar char="•"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Not a tool to gauge </a:t>
            </a:r>
            <a:r>
              <a:rPr lang="en-US" altLang="en-US" u="sng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internal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validity</a:t>
            </a:r>
            <a:endParaRPr lang="en-US" altLang="en-US" kern="0" dirty="0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977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PRECIS-2 Wheel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1" y="849347"/>
            <a:ext cx="6688726" cy="5613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3857" y="310634"/>
            <a:ext cx="827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The Pragmatic-Explanatory Continuum Indicator Summary 2 (PRECIS-2) wheel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299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Eligibility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95748" y="12573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As the similarity between people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in the trial and those in usual care decreases, then so would the PRECIS-2 score.</a:t>
            </a:r>
          </a:p>
          <a:p>
            <a:pPr lvl="0" defTabSz="914400" eaLnBrk="1" hangingPunct="1">
              <a:lnSpc>
                <a:spcPct val="150000"/>
              </a:lnSpc>
              <a:defRPr/>
            </a:pPr>
            <a:r>
              <a:rPr lang="en-US" altLang="en-US" kern="0" baseline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AZMATICS: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adult asthma </a:t>
            </a:r>
            <a:r>
              <a:rPr lang="en-US" altLang="en-US" kern="0" dirty="0" err="1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Dx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and RAO; 30% actual enrollment, 50% potential enrollment.</a:t>
            </a:r>
            <a:endParaRPr lang="en-US" altLang="en-US" sz="2800" kern="0" dirty="0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 trials: average 5% enrollment.</a:t>
            </a:r>
          </a:p>
        </p:txBody>
      </p:sp>
    </p:spTree>
    <p:extLst>
      <p:ext uri="{BB962C8B-B14F-4D97-AF65-F5344CB8AC3E}">
        <p14:creationId xmlns:p14="http://schemas.microsoft.com/office/powerpoint/2010/main" val="232387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Recruitment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95748" y="1422037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Via usual appointments in multiple clinics receives a high (very pragmatic) score; via media with incentives receives a lower score.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AZMATICS: via usual care in multi-state practices; no financial incentives.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Guideline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trials</a:t>
            </a: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: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Often via media; large incentives</a:t>
            </a:r>
            <a:endParaRPr kumimoji="0" lang="en-US" alt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892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Setting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95748" y="1447437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Good</a:t>
            </a:r>
            <a:r>
              <a:rPr kumimoji="0" lang="en-US" alt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match between setting of trial and setting where the results will be applied receives a higher score.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800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AZMATICS: conducted in settings where results are applied.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Guideline</a:t>
            </a:r>
            <a:r>
              <a:rPr kumimoji="0" lang="en-US" altLang="en-US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trials</a:t>
            </a:r>
            <a:r>
              <a:rPr kumimoji="0" lang="en-US" alt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: Often in academic</a:t>
            </a:r>
            <a:r>
              <a:rPr kumimoji="0" lang="en-US" altLang="en-US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research units.</a:t>
            </a:r>
            <a:endParaRPr kumimoji="0" lang="en-US" altLang="en-US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761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err="1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Organisation</a:t>
            </a:r>
            <a:endParaRPr lang="en-US" altLang="en-US" sz="3600" dirty="0" smtClean="0">
              <a:solidFill>
                <a:srgbClr val="8B0027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95748" y="1434737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The greater the e</a:t>
            </a:r>
            <a:r>
              <a:rPr kumimoji="0" lang="en-US" alt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ase</a:t>
            </a: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of implementation in usual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care the higher the PRECIS-2 score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baseline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AZMATICS: oral tablet with simple instructions.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Guideline trials: oral, inhaled or injectable medications.</a:t>
            </a:r>
            <a:endParaRPr kumimoji="0" lang="en-US" altLang="en-US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501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Flexibility: delivery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95748" y="1409337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The closer the resemblance between trial intervention and actual use, the higher the PRECIS-2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score.</a:t>
            </a:r>
            <a:endParaRPr kumimoji="0" lang="en-US" altLang="ja-JP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AZMATICS: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flexible dosing and scheduling, particularly in open label (OL) group.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baseline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trials</a:t>
            </a:r>
            <a:r>
              <a:rPr lang="en-US" altLang="en-US" kern="0" baseline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: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flexibility varies.</a:t>
            </a:r>
            <a:endParaRPr kumimoji="0" lang="en-US" alt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87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7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Flexibility: adherence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09600" y="1409337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Trials with no special measures to enforce compliance will score near 5; protocols that measure and monitor compliance will score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at or close to 1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baseline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AZMATICS: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weekly self-report.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 trials: daily diaries, pill counts, even metered dose inhaler electronic monitoring.</a:t>
            </a:r>
          </a:p>
        </p:txBody>
      </p:sp>
    </p:spTree>
    <p:extLst>
      <p:ext uri="{BB962C8B-B14F-4D97-AF65-F5344CB8AC3E}">
        <p14:creationId xmlns:p14="http://schemas.microsoft.com/office/powerpoint/2010/main" val="152411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Follow-up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95748" y="1409337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Outcome data obtained from routine visits with no study visits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is the most pragmatic; the more intense the study follow up, the more explanatory.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AZMATICS: no study visits; Internet self-report.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Guideline trials: often intense/rigorous study visits.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81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Primary outcome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95748" y="1434737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The more patient-important, the more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pragmatic; the more disease-oriented the more explanatory.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baseline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AZMATICS:</a:t>
            </a: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symptoms, quality of life.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 trials: in transition from disease-oriented (PFTs, biomarkers) to patient-oriented.</a:t>
            </a:r>
          </a:p>
        </p:txBody>
      </p:sp>
    </p:spTree>
    <p:extLst>
      <p:ext uri="{BB962C8B-B14F-4D97-AF65-F5344CB8AC3E}">
        <p14:creationId xmlns:p14="http://schemas.microsoft.com/office/powerpoint/2010/main" val="232729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Primary analysis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“Intention-to-treat” is</a:t>
            </a:r>
            <a:r>
              <a:rPr kumimoji="0" lang="en-US" altLang="en-US" sz="3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 the most pragmatic approach; “as treated analysis” is the most explanatory.</a:t>
            </a:r>
            <a:endParaRPr kumimoji="0" lang="en-US" altLang="ja-JP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AZMATICS: intention to treat.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 trials: varies; both may be reported.</a:t>
            </a:r>
            <a:endParaRPr lang="en-US" altLang="en-US" kern="0" dirty="0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805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PRECIS-2 Wheel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700777" cy="6462747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3060700" y="147955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419600" y="172720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549900" y="174625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578600" y="275590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311900" y="424180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940300" y="461010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924300" y="453390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041650" y="392430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292350" y="2755900"/>
            <a:ext cx="2667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endCxn id="21" idx="2"/>
          </p:cNvCxnSpPr>
          <p:nvPr/>
        </p:nvCxnSpPr>
        <p:spPr>
          <a:xfrm>
            <a:off x="3256593" y="1619250"/>
            <a:ext cx="1163007" cy="2222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1" idx="6"/>
            <a:endCxn id="22" idx="1"/>
          </p:cNvCxnSpPr>
          <p:nvPr/>
        </p:nvCxnSpPr>
        <p:spPr>
          <a:xfrm flipV="1">
            <a:off x="4686300" y="1779728"/>
            <a:ext cx="902657" cy="61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2" idx="6"/>
            <a:endCxn id="23" idx="1"/>
          </p:cNvCxnSpPr>
          <p:nvPr/>
        </p:nvCxnSpPr>
        <p:spPr>
          <a:xfrm>
            <a:off x="5816600" y="1860550"/>
            <a:ext cx="801057" cy="9288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3" idx="4"/>
          </p:cNvCxnSpPr>
          <p:nvPr/>
        </p:nvCxnSpPr>
        <p:spPr>
          <a:xfrm flipH="1">
            <a:off x="6489701" y="2984500"/>
            <a:ext cx="222249" cy="12573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4" idx="3"/>
          </p:cNvCxnSpPr>
          <p:nvPr/>
        </p:nvCxnSpPr>
        <p:spPr>
          <a:xfrm flipH="1">
            <a:off x="5207000" y="4436922"/>
            <a:ext cx="1143957" cy="287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26" idx="5"/>
          </p:cNvCxnSpPr>
          <p:nvPr/>
        </p:nvCxnSpPr>
        <p:spPr>
          <a:xfrm flipH="1" flipV="1">
            <a:off x="4151943" y="4729022"/>
            <a:ext cx="788357" cy="33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27" idx="5"/>
          </p:cNvCxnSpPr>
          <p:nvPr/>
        </p:nvCxnSpPr>
        <p:spPr>
          <a:xfrm flipH="1" flipV="1">
            <a:off x="3269293" y="4119422"/>
            <a:ext cx="655007" cy="5033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7" idx="1"/>
            <a:endCxn id="28" idx="5"/>
          </p:cNvCxnSpPr>
          <p:nvPr/>
        </p:nvCxnSpPr>
        <p:spPr>
          <a:xfrm flipH="1" flipV="1">
            <a:off x="2519993" y="2951022"/>
            <a:ext cx="560714" cy="10067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28" idx="7"/>
            <a:endCxn id="20" idx="4"/>
          </p:cNvCxnSpPr>
          <p:nvPr/>
        </p:nvCxnSpPr>
        <p:spPr>
          <a:xfrm flipV="1">
            <a:off x="2519993" y="1708150"/>
            <a:ext cx="674057" cy="10812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55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1" animBg="1"/>
      <p:bldP spid="21" grpId="1" animBg="1"/>
      <p:bldP spid="22" grpId="1" animBg="1"/>
      <p:bldP spid="23" grpId="1" animBg="1"/>
      <p:bldP spid="24" grpId="1" animBg="1"/>
      <p:bldP spid="25" grpId="1" animBg="1"/>
      <p:bldP spid="26" grpId="1" animBg="1"/>
      <p:bldP spid="27" grpId="1" animBg="1"/>
      <p:bldP spid="2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120957" y="122858"/>
            <a:ext cx="8907402" cy="6612758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6" name="Picture 5" descr="WREN logo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8" y="236192"/>
            <a:ext cx="2183524" cy="11731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787" y="6526245"/>
            <a:ext cx="89690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baseline="30000" dirty="0" err="1" smtClean="0">
                <a:solidFill>
                  <a:schemeClr val="bg1"/>
                </a:solidFill>
                <a:latin typeface="Gill Sans"/>
                <a:cs typeface="Gill Sans"/>
              </a:rPr>
              <a:t>www.wren.wisc.edu</a:t>
            </a:r>
            <a:endParaRPr lang="de-DE" b="1" baseline="300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endParaRPr lang="en-US" dirty="0">
              <a:solidFill>
                <a:srgbClr val="B20905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723900" y="424378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3600" dirty="0" smtClean="0">
                <a:solidFill>
                  <a:srgbClr val="8B0027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Now it’s your turn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6F5647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Franklin Gothic Book" pitchFamily="34" charset="0"/>
              <a:buChar char="▪"/>
              <a:defRPr sz="2800">
                <a:solidFill>
                  <a:srgbClr val="6F5647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۰"/>
              <a:defRPr sz="2600">
                <a:solidFill>
                  <a:srgbClr val="6F5647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F5647"/>
                </a:solidFill>
                <a:latin typeface="Franklin Gothic Book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Choose a completed trial or a new protocol.</a:t>
            </a:r>
            <a:endParaRPr kumimoji="0" lang="en-US" altLang="ja-JP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Discuss for each domain.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Come to a consensus on PRECIS-2 scores for each domain.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kern="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Reconvene to discuss the process.</a:t>
            </a:r>
            <a:endParaRPr lang="en-US" altLang="en-US" kern="0" dirty="0">
              <a:solidFill>
                <a:srgbClr val="000000"/>
              </a:solidFill>
              <a:latin typeface="Arial"/>
              <a:ea typeface="ＭＳ Ｐゴシック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25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narHorz">
            <a:fgClr>
              <a:schemeClr val="bg2"/>
            </a:fgClr>
            <a:bgClr>
              <a:srgbClr val="D8CFA7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0"/>
            <a:ext cx="9144000" cy="6858000"/>
          </a:xfrm>
          <a:prstGeom prst="snip1Rect">
            <a:avLst>
              <a:gd name="adj" fmla="val 0"/>
            </a:avLst>
          </a:prstGeom>
          <a:solidFill>
            <a:srgbClr val="FFFFFF"/>
          </a:solidFill>
          <a:ln w="3175" cmpd="sng">
            <a:solidFill>
              <a:srgbClr val="D8CFA7"/>
            </a:solidFill>
          </a:ln>
          <a:effectLst>
            <a:outerShdw blurRad="76200" dist="25400" dir="48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de-DE" sz="1600" baseline="30000" dirty="0" smtClean="0">
              <a:solidFill>
                <a:srgbClr val="FF0000"/>
              </a:solidFill>
              <a:latin typeface="Gill Sans"/>
              <a:cs typeface="Gill Sans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6787" y="6462747"/>
            <a:ext cx="8959758" cy="310586"/>
          </a:xfrm>
          <a:prstGeom prst="rect">
            <a:avLst/>
          </a:prstGeom>
          <a:solidFill>
            <a:srgbClr val="8B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PRECIS-2 Wheel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1" y="849347"/>
            <a:ext cx="6688726" cy="5613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3857" y="310634"/>
            <a:ext cx="827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The Pragmatic-Explanatory Continuum Indicator Summary 2 (PRECIS-2) wheel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600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REN_template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WREN_templates</Template>
  <TotalTime>539</TotalTime>
  <Words>692</Words>
  <Application>Microsoft Office PowerPoint</Application>
  <PresentationFormat>On-screen Show (4:3)</PresentationFormat>
  <Paragraphs>834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WREN_templates</vt:lpstr>
      <vt:lpstr>The PRECIS-2 tool: Matching Intent with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 Medical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Denise Grossman</dc:creator>
  <cp:lastModifiedBy>Denise Grossman</cp:lastModifiedBy>
  <cp:revision>143</cp:revision>
  <dcterms:created xsi:type="dcterms:W3CDTF">2015-12-14T17:16:46Z</dcterms:created>
  <dcterms:modified xsi:type="dcterms:W3CDTF">2016-04-27T19:47:56Z</dcterms:modified>
</cp:coreProperties>
</file>