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08" r:id="rId1"/>
  </p:sldMasterIdLst>
  <p:notesMasterIdLst>
    <p:notesMasterId r:id="rId24"/>
  </p:notesMasterIdLst>
  <p:handoutMasterIdLst>
    <p:handoutMasterId r:id="rId25"/>
  </p:handoutMasterIdLst>
  <p:sldIdLst>
    <p:sldId id="258" r:id="rId2"/>
    <p:sldId id="267" r:id="rId3"/>
    <p:sldId id="281" r:id="rId4"/>
    <p:sldId id="287" r:id="rId5"/>
    <p:sldId id="286" r:id="rId6"/>
    <p:sldId id="289" r:id="rId7"/>
    <p:sldId id="265" r:id="rId8"/>
    <p:sldId id="269" r:id="rId9"/>
    <p:sldId id="261" r:id="rId10"/>
    <p:sldId id="290" r:id="rId11"/>
    <p:sldId id="275" r:id="rId12"/>
    <p:sldId id="284" r:id="rId13"/>
    <p:sldId id="283" r:id="rId14"/>
    <p:sldId id="285" r:id="rId15"/>
    <p:sldId id="277" r:id="rId16"/>
    <p:sldId id="262" r:id="rId17"/>
    <p:sldId id="278" r:id="rId18"/>
    <p:sldId id="291" r:id="rId19"/>
    <p:sldId id="292" r:id="rId20"/>
    <p:sldId id="293" r:id="rId21"/>
    <p:sldId id="280" r:id="rId22"/>
    <p:sldId id="282" r:id="rId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666699"/>
    <a:srgbClr val="D9F4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420" autoAdjust="0"/>
  </p:normalViewPr>
  <p:slideViewPr>
    <p:cSldViewPr>
      <p:cViewPr varScale="1">
        <p:scale>
          <a:sx n="101" d="100"/>
          <a:sy n="101" d="100"/>
        </p:scale>
        <p:origin x="-191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D858DC-9864-4C09-B1B8-B3A0CF5AA7DC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1DBB430-C0A2-4467-BD4B-5E6C9E025393}">
      <dgm:prSet phldrT="[Text]"/>
      <dgm:spPr/>
      <dgm:t>
        <a:bodyPr/>
        <a:lstStyle/>
        <a:p>
          <a:r>
            <a:rPr lang="en-US" dirty="0" smtClean="0"/>
            <a:t>CONTEXT</a:t>
          </a:r>
          <a:endParaRPr lang="en-US" dirty="0"/>
        </a:p>
      </dgm:t>
    </dgm:pt>
    <dgm:pt modelId="{DE2BB1C3-D0F4-4D89-ABD0-CF13F11D2FD2}" type="parTrans" cxnId="{522D2D88-B02D-42C1-A90A-CA3ADC7E1D42}">
      <dgm:prSet/>
      <dgm:spPr/>
      <dgm:t>
        <a:bodyPr/>
        <a:lstStyle/>
        <a:p>
          <a:endParaRPr lang="en-US"/>
        </a:p>
      </dgm:t>
    </dgm:pt>
    <dgm:pt modelId="{D8FEA906-4ABE-4648-B007-C0E28AE1A8E0}" type="sibTrans" cxnId="{522D2D88-B02D-42C1-A90A-CA3ADC7E1D42}">
      <dgm:prSet/>
      <dgm:spPr/>
      <dgm:t>
        <a:bodyPr/>
        <a:lstStyle/>
        <a:p>
          <a:endParaRPr lang="en-US"/>
        </a:p>
      </dgm:t>
    </dgm:pt>
    <dgm:pt modelId="{266AB403-56CF-4956-A6B6-1594C7952C10}">
      <dgm:prSet phldrT="[Text]"/>
      <dgm:spPr/>
      <dgm:t>
        <a:bodyPr/>
        <a:lstStyle/>
        <a:p>
          <a:pPr>
            <a:spcAft>
              <a:spcPts val="1200"/>
            </a:spcAft>
          </a:pPr>
          <a:r>
            <a:rPr lang="en-US" dirty="0" smtClean="0"/>
            <a:t>Explain outcome</a:t>
          </a:r>
          <a:endParaRPr lang="en-US" dirty="0"/>
        </a:p>
      </dgm:t>
    </dgm:pt>
    <dgm:pt modelId="{DA057200-56F6-47EF-99CF-D756C2A91559}" type="parTrans" cxnId="{AAC3C55E-C477-4C8E-9182-D20DB255AECC}">
      <dgm:prSet/>
      <dgm:spPr/>
      <dgm:t>
        <a:bodyPr/>
        <a:lstStyle/>
        <a:p>
          <a:endParaRPr lang="en-US"/>
        </a:p>
      </dgm:t>
    </dgm:pt>
    <dgm:pt modelId="{4DA12455-4B2F-43F7-B89C-00444D73B35A}" type="sibTrans" cxnId="{AAC3C55E-C477-4C8E-9182-D20DB255AECC}">
      <dgm:prSet/>
      <dgm:spPr/>
      <dgm:t>
        <a:bodyPr/>
        <a:lstStyle/>
        <a:p>
          <a:endParaRPr lang="en-US"/>
        </a:p>
      </dgm:t>
    </dgm:pt>
    <dgm:pt modelId="{5B6584FF-8FBD-44E7-B343-17BC98DD07C9}">
      <dgm:prSet phldrT="[Text]"/>
      <dgm:spPr/>
      <dgm:t>
        <a:bodyPr/>
        <a:lstStyle/>
        <a:p>
          <a:pPr>
            <a:spcAft>
              <a:spcPts val="1200"/>
            </a:spcAft>
          </a:pPr>
          <a:r>
            <a:rPr lang="en-US" dirty="0" smtClean="0"/>
            <a:t>Outline process</a:t>
          </a:r>
          <a:endParaRPr lang="en-US" dirty="0"/>
        </a:p>
      </dgm:t>
    </dgm:pt>
    <dgm:pt modelId="{D81C6FDD-49E7-4FDD-96BB-B12E87E9A533}" type="parTrans" cxnId="{14182B6E-D85B-4640-9C6A-14B7D13088C6}">
      <dgm:prSet/>
      <dgm:spPr/>
      <dgm:t>
        <a:bodyPr/>
        <a:lstStyle/>
        <a:p>
          <a:endParaRPr lang="en-US"/>
        </a:p>
      </dgm:t>
    </dgm:pt>
    <dgm:pt modelId="{49E2394C-1C5C-414A-880E-2713ACF4FAD3}" type="sibTrans" cxnId="{14182B6E-D85B-4640-9C6A-14B7D13088C6}">
      <dgm:prSet/>
      <dgm:spPr/>
      <dgm:t>
        <a:bodyPr/>
        <a:lstStyle/>
        <a:p>
          <a:endParaRPr lang="en-US"/>
        </a:p>
      </dgm:t>
    </dgm:pt>
    <dgm:pt modelId="{89E1E437-F08E-43A5-A9CF-10781A988C36}">
      <dgm:prSet phldrT="[Text]"/>
      <dgm:spPr/>
      <dgm:t>
        <a:bodyPr/>
        <a:lstStyle/>
        <a:p>
          <a:r>
            <a:rPr lang="en-US" dirty="0" smtClean="0"/>
            <a:t>BRAINSTORM</a:t>
          </a:r>
          <a:endParaRPr lang="en-US" dirty="0"/>
        </a:p>
      </dgm:t>
    </dgm:pt>
    <dgm:pt modelId="{29DF05E3-845F-4D4E-A560-872AC47071DC}" type="parTrans" cxnId="{3D2EFA25-1DA6-4F51-B342-6CB07D9B8A2A}">
      <dgm:prSet/>
      <dgm:spPr/>
      <dgm:t>
        <a:bodyPr/>
        <a:lstStyle/>
        <a:p>
          <a:endParaRPr lang="en-US"/>
        </a:p>
      </dgm:t>
    </dgm:pt>
    <dgm:pt modelId="{510680A9-BAF0-4ACD-B256-2359FF35D3C7}" type="sibTrans" cxnId="{3D2EFA25-1DA6-4F51-B342-6CB07D9B8A2A}">
      <dgm:prSet/>
      <dgm:spPr/>
      <dgm:t>
        <a:bodyPr/>
        <a:lstStyle/>
        <a:p>
          <a:endParaRPr lang="en-US"/>
        </a:p>
      </dgm:t>
    </dgm:pt>
    <dgm:pt modelId="{5B55A74F-D0F0-484D-9372-35FE0D3F85CF}">
      <dgm:prSet phldrT="[Text]"/>
      <dgm:spPr/>
      <dgm:t>
        <a:bodyPr/>
        <a:lstStyle/>
        <a:p>
          <a:pPr>
            <a:spcAft>
              <a:spcPts val="1200"/>
            </a:spcAft>
          </a:pPr>
          <a:r>
            <a:rPr lang="en-US" dirty="0" smtClean="0"/>
            <a:t>Brainstorm individually</a:t>
          </a:r>
          <a:endParaRPr lang="en-US" dirty="0"/>
        </a:p>
      </dgm:t>
    </dgm:pt>
    <dgm:pt modelId="{6C75B4F5-8E7D-48C7-A9DA-C9A745309E0A}" type="parTrans" cxnId="{B38FEC0E-D30C-425C-A9AB-7223C741D507}">
      <dgm:prSet/>
      <dgm:spPr/>
      <dgm:t>
        <a:bodyPr/>
        <a:lstStyle/>
        <a:p>
          <a:endParaRPr lang="en-US"/>
        </a:p>
      </dgm:t>
    </dgm:pt>
    <dgm:pt modelId="{E8C2FDF4-B847-47DA-A1B5-7621117A19AE}" type="sibTrans" cxnId="{B38FEC0E-D30C-425C-A9AB-7223C741D507}">
      <dgm:prSet/>
      <dgm:spPr/>
      <dgm:t>
        <a:bodyPr/>
        <a:lstStyle/>
        <a:p>
          <a:endParaRPr lang="en-US"/>
        </a:p>
      </dgm:t>
    </dgm:pt>
    <dgm:pt modelId="{99714EED-CE88-4E23-9314-364ACAC38E45}">
      <dgm:prSet phldrT="[Text]"/>
      <dgm:spPr/>
      <dgm:t>
        <a:bodyPr/>
        <a:lstStyle/>
        <a:p>
          <a:pPr>
            <a:spcAft>
              <a:spcPts val="1200"/>
            </a:spcAft>
          </a:pPr>
          <a:r>
            <a:rPr lang="en-US" dirty="0" smtClean="0"/>
            <a:t>Select your best ideas</a:t>
          </a:r>
          <a:endParaRPr lang="en-US" dirty="0"/>
        </a:p>
      </dgm:t>
    </dgm:pt>
    <dgm:pt modelId="{61C83CC5-AD5E-400D-97F3-64E195132C01}" type="parTrans" cxnId="{E9091C9B-F814-4ABA-BC39-C3C922FA2788}">
      <dgm:prSet/>
      <dgm:spPr/>
      <dgm:t>
        <a:bodyPr/>
        <a:lstStyle/>
        <a:p>
          <a:endParaRPr lang="en-US"/>
        </a:p>
      </dgm:t>
    </dgm:pt>
    <dgm:pt modelId="{8E3773E4-B863-47C0-9A53-099CF4A9981D}" type="sibTrans" cxnId="{E9091C9B-F814-4ABA-BC39-C3C922FA2788}">
      <dgm:prSet/>
      <dgm:spPr/>
      <dgm:t>
        <a:bodyPr/>
        <a:lstStyle/>
        <a:p>
          <a:endParaRPr lang="en-US"/>
        </a:p>
      </dgm:t>
    </dgm:pt>
    <dgm:pt modelId="{A789C131-692B-43B2-A57C-93C2BDF9A967}">
      <dgm:prSet phldrT="[Text]"/>
      <dgm:spPr/>
      <dgm:t>
        <a:bodyPr/>
        <a:lstStyle/>
        <a:p>
          <a:r>
            <a:rPr lang="en-US" dirty="0" smtClean="0"/>
            <a:t>CLUSTER</a:t>
          </a:r>
          <a:endParaRPr lang="en-US" dirty="0"/>
        </a:p>
      </dgm:t>
    </dgm:pt>
    <dgm:pt modelId="{E76A97E5-544E-4615-9C25-390888D4D206}" type="parTrans" cxnId="{35F42B7C-C32E-4ABE-B271-6AA3722677A3}">
      <dgm:prSet/>
      <dgm:spPr/>
      <dgm:t>
        <a:bodyPr/>
        <a:lstStyle/>
        <a:p>
          <a:endParaRPr lang="en-US"/>
        </a:p>
      </dgm:t>
    </dgm:pt>
    <dgm:pt modelId="{7D8A2E44-101C-4432-B2A3-79CF9D4E6DEE}" type="sibTrans" cxnId="{35F42B7C-C32E-4ABE-B271-6AA3722677A3}">
      <dgm:prSet/>
      <dgm:spPr/>
      <dgm:t>
        <a:bodyPr/>
        <a:lstStyle/>
        <a:p>
          <a:endParaRPr lang="en-US"/>
        </a:p>
      </dgm:t>
    </dgm:pt>
    <dgm:pt modelId="{6AB20042-FF18-48D4-9F8E-C091AC33B337}">
      <dgm:prSet phldrT="[Text]"/>
      <dgm:spPr/>
      <dgm:t>
        <a:bodyPr/>
        <a:lstStyle/>
        <a:p>
          <a:pPr>
            <a:spcAft>
              <a:spcPts val="1200"/>
            </a:spcAft>
          </a:pPr>
          <a:r>
            <a:rPr lang="en-US" dirty="0" smtClean="0"/>
            <a:t>Gather ideas from each group</a:t>
          </a:r>
          <a:endParaRPr lang="en-US" dirty="0"/>
        </a:p>
      </dgm:t>
    </dgm:pt>
    <dgm:pt modelId="{F631FFE8-962A-476F-BDB3-83883AE7D58A}" type="parTrans" cxnId="{A1762A1D-C2FF-4CA8-8085-D66E4846AE43}">
      <dgm:prSet/>
      <dgm:spPr/>
      <dgm:t>
        <a:bodyPr/>
        <a:lstStyle/>
        <a:p>
          <a:endParaRPr lang="en-US"/>
        </a:p>
      </dgm:t>
    </dgm:pt>
    <dgm:pt modelId="{2A83E1D7-2B12-4E69-94BE-54305E0A4801}" type="sibTrans" cxnId="{A1762A1D-C2FF-4CA8-8085-D66E4846AE43}">
      <dgm:prSet/>
      <dgm:spPr/>
      <dgm:t>
        <a:bodyPr/>
        <a:lstStyle/>
        <a:p>
          <a:endParaRPr lang="en-US"/>
        </a:p>
      </dgm:t>
    </dgm:pt>
    <dgm:pt modelId="{24E597CE-2C63-406C-BA5B-9ED489A76CC9}">
      <dgm:prSet phldrT="[Text]"/>
      <dgm:spPr/>
      <dgm:t>
        <a:bodyPr/>
        <a:lstStyle/>
        <a:p>
          <a:pPr>
            <a:spcAft>
              <a:spcPts val="1200"/>
            </a:spcAft>
          </a:pPr>
          <a:r>
            <a:rPr lang="en-US" dirty="0" smtClean="0"/>
            <a:t>Develop clusters</a:t>
          </a:r>
          <a:endParaRPr lang="en-US" dirty="0"/>
        </a:p>
      </dgm:t>
    </dgm:pt>
    <dgm:pt modelId="{BD147B7D-5B61-448C-86B0-8A7EB17987C6}" type="parTrans" cxnId="{0317E3DB-166E-4598-890C-DC91092F1CD6}">
      <dgm:prSet/>
      <dgm:spPr/>
      <dgm:t>
        <a:bodyPr/>
        <a:lstStyle/>
        <a:p>
          <a:endParaRPr lang="en-US"/>
        </a:p>
      </dgm:t>
    </dgm:pt>
    <dgm:pt modelId="{29EF6C90-8C7A-4C33-9F45-347A2612999C}" type="sibTrans" cxnId="{0317E3DB-166E-4598-890C-DC91092F1CD6}">
      <dgm:prSet/>
      <dgm:spPr/>
      <dgm:t>
        <a:bodyPr/>
        <a:lstStyle/>
        <a:p>
          <a:endParaRPr lang="en-US"/>
        </a:p>
      </dgm:t>
    </dgm:pt>
    <dgm:pt modelId="{08D95809-1384-4659-B684-5EF8C34923EC}">
      <dgm:prSet phldrT="[Text]"/>
      <dgm:spPr/>
      <dgm:t>
        <a:bodyPr/>
        <a:lstStyle/>
        <a:p>
          <a:pPr>
            <a:spcAft>
              <a:spcPts val="1200"/>
            </a:spcAft>
          </a:pPr>
          <a:r>
            <a:rPr lang="en-US" dirty="0" smtClean="0"/>
            <a:t>Highlight focus question</a:t>
          </a:r>
          <a:endParaRPr lang="en-US" dirty="0"/>
        </a:p>
      </dgm:t>
    </dgm:pt>
    <dgm:pt modelId="{A54AE2F3-05CA-4944-A9EE-9CFD3FD128DA}" type="parTrans" cxnId="{15FCC0F9-06D4-4114-8593-F031396BE64F}">
      <dgm:prSet/>
      <dgm:spPr/>
      <dgm:t>
        <a:bodyPr/>
        <a:lstStyle/>
        <a:p>
          <a:endParaRPr lang="en-US"/>
        </a:p>
      </dgm:t>
    </dgm:pt>
    <dgm:pt modelId="{FC8EFA40-A0DA-4159-85B2-CE685CDCFF35}" type="sibTrans" cxnId="{15FCC0F9-06D4-4114-8593-F031396BE64F}">
      <dgm:prSet/>
      <dgm:spPr/>
      <dgm:t>
        <a:bodyPr/>
        <a:lstStyle/>
        <a:p>
          <a:endParaRPr lang="en-US"/>
        </a:p>
      </dgm:t>
    </dgm:pt>
    <dgm:pt modelId="{DE239AAC-3676-40D1-8698-9FEED348FF75}">
      <dgm:prSet phldrT="[Text]"/>
      <dgm:spPr/>
      <dgm:t>
        <a:bodyPr/>
        <a:lstStyle/>
        <a:p>
          <a:pPr>
            <a:spcAft>
              <a:spcPts val="1200"/>
            </a:spcAft>
          </a:pPr>
          <a:r>
            <a:rPr lang="en-US" dirty="0" smtClean="0"/>
            <a:t>Bring to small group</a:t>
          </a:r>
          <a:endParaRPr lang="en-US" dirty="0"/>
        </a:p>
      </dgm:t>
    </dgm:pt>
    <dgm:pt modelId="{4A994668-2E1B-4CA3-B733-38575557E157}" type="parTrans" cxnId="{13C7714E-981A-4AF1-8D30-AFA59FC071A0}">
      <dgm:prSet/>
      <dgm:spPr/>
      <dgm:t>
        <a:bodyPr/>
        <a:lstStyle/>
        <a:p>
          <a:endParaRPr lang="en-US"/>
        </a:p>
      </dgm:t>
    </dgm:pt>
    <dgm:pt modelId="{6B7C1521-6605-4E44-85A8-7EAE2D771A43}" type="sibTrans" cxnId="{13C7714E-981A-4AF1-8D30-AFA59FC071A0}">
      <dgm:prSet/>
      <dgm:spPr/>
      <dgm:t>
        <a:bodyPr/>
        <a:lstStyle/>
        <a:p>
          <a:endParaRPr lang="en-US"/>
        </a:p>
      </dgm:t>
    </dgm:pt>
    <dgm:pt modelId="{59117E4C-AE44-4878-9AA8-6A65D78E19E4}">
      <dgm:prSet phldrT="[Text]"/>
      <dgm:spPr/>
      <dgm:t>
        <a:bodyPr/>
        <a:lstStyle/>
        <a:p>
          <a:r>
            <a:rPr lang="en-US" dirty="0" smtClean="0"/>
            <a:t>NAME</a:t>
          </a:r>
          <a:endParaRPr lang="en-US" dirty="0"/>
        </a:p>
      </dgm:t>
    </dgm:pt>
    <dgm:pt modelId="{CBAFCE65-D2E7-468C-B392-441808238CFB}" type="parTrans" cxnId="{AB9BF71B-1DE6-4802-9875-6F057BC6F230}">
      <dgm:prSet/>
      <dgm:spPr/>
      <dgm:t>
        <a:bodyPr/>
        <a:lstStyle/>
        <a:p>
          <a:endParaRPr lang="en-US"/>
        </a:p>
      </dgm:t>
    </dgm:pt>
    <dgm:pt modelId="{247FF28F-C9E3-4996-B601-B3AB190374DF}" type="sibTrans" cxnId="{AB9BF71B-1DE6-4802-9875-6F057BC6F230}">
      <dgm:prSet/>
      <dgm:spPr/>
      <dgm:t>
        <a:bodyPr/>
        <a:lstStyle/>
        <a:p>
          <a:endParaRPr lang="en-US"/>
        </a:p>
      </dgm:t>
    </dgm:pt>
    <dgm:pt modelId="{1DA05DAB-A073-40F5-98E3-B63E970472FD}">
      <dgm:prSet phldrT="[Text]"/>
      <dgm:spPr/>
      <dgm:t>
        <a:bodyPr/>
        <a:lstStyle/>
        <a:p>
          <a:r>
            <a:rPr lang="en-US" dirty="0" smtClean="0"/>
            <a:t>RESOLVE</a:t>
          </a:r>
          <a:endParaRPr lang="en-US" dirty="0"/>
        </a:p>
      </dgm:t>
    </dgm:pt>
    <dgm:pt modelId="{316C7008-7788-403E-9A17-637B3CB0371B}" type="parTrans" cxnId="{1074AA24-15E7-4432-9758-474EA27DA70E}">
      <dgm:prSet/>
      <dgm:spPr/>
      <dgm:t>
        <a:bodyPr/>
        <a:lstStyle/>
        <a:p>
          <a:endParaRPr lang="en-US"/>
        </a:p>
      </dgm:t>
    </dgm:pt>
    <dgm:pt modelId="{8E9E5B65-433C-499B-BA86-AF8052AC3262}" type="sibTrans" cxnId="{1074AA24-15E7-4432-9758-474EA27DA70E}">
      <dgm:prSet/>
      <dgm:spPr/>
      <dgm:t>
        <a:bodyPr/>
        <a:lstStyle/>
        <a:p>
          <a:endParaRPr lang="en-US"/>
        </a:p>
      </dgm:t>
    </dgm:pt>
    <dgm:pt modelId="{41701749-811A-43FA-98E2-C30AC89D5FBF}">
      <dgm:prSet phldrT="[Text]"/>
      <dgm:spPr/>
      <dgm:t>
        <a:bodyPr/>
        <a:lstStyle/>
        <a:p>
          <a:pPr>
            <a:spcAft>
              <a:spcPts val="1200"/>
            </a:spcAft>
          </a:pPr>
          <a:r>
            <a:rPr lang="en-US" dirty="0" smtClean="0"/>
            <a:t>Discern focus of each cluster</a:t>
          </a:r>
          <a:endParaRPr lang="en-US" dirty="0"/>
        </a:p>
      </dgm:t>
    </dgm:pt>
    <dgm:pt modelId="{9C052229-C5CC-40DA-BBC5-29561B64F78E}" type="parTrans" cxnId="{104755EA-3F90-487B-B51E-0FDDD8D47C63}">
      <dgm:prSet/>
      <dgm:spPr/>
      <dgm:t>
        <a:bodyPr/>
        <a:lstStyle/>
        <a:p>
          <a:endParaRPr lang="en-US"/>
        </a:p>
      </dgm:t>
    </dgm:pt>
    <dgm:pt modelId="{4397FDA3-82E1-4B44-B393-CFB8FA1B4A36}" type="sibTrans" cxnId="{104755EA-3F90-487B-B51E-0FDDD8D47C63}">
      <dgm:prSet/>
      <dgm:spPr/>
      <dgm:t>
        <a:bodyPr/>
        <a:lstStyle/>
        <a:p>
          <a:endParaRPr lang="en-US"/>
        </a:p>
      </dgm:t>
    </dgm:pt>
    <dgm:pt modelId="{DDB591F2-7E20-4512-9664-8EA6A47BB2D4}">
      <dgm:prSet phldrT="[Text]"/>
      <dgm:spPr/>
      <dgm:t>
        <a:bodyPr/>
        <a:lstStyle/>
        <a:p>
          <a:pPr>
            <a:spcAft>
              <a:spcPts val="1200"/>
            </a:spcAft>
          </a:pPr>
          <a:r>
            <a:rPr lang="en-US" dirty="0" smtClean="0"/>
            <a:t>Discuss cluster for clarity and insights</a:t>
          </a:r>
          <a:endParaRPr lang="en-US" dirty="0"/>
        </a:p>
      </dgm:t>
    </dgm:pt>
    <dgm:pt modelId="{5B9C7E1C-F05D-4727-AECD-509D8D45499E}" type="parTrans" cxnId="{0053A5F8-7596-4988-85F8-DC7C578C4C0B}">
      <dgm:prSet/>
      <dgm:spPr/>
      <dgm:t>
        <a:bodyPr/>
        <a:lstStyle/>
        <a:p>
          <a:endParaRPr lang="en-US"/>
        </a:p>
      </dgm:t>
    </dgm:pt>
    <dgm:pt modelId="{1496A7FC-B5BD-4395-9657-D633598EE868}" type="sibTrans" cxnId="{0053A5F8-7596-4988-85F8-DC7C578C4C0B}">
      <dgm:prSet/>
      <dgm:spPr/>
      <dgm:t>
        <a:bodyPr/>
        <a:lstStyle/>
        <a:p>
          <a:endParaRPr lang="en-US"/>
        </a:p>
      </dgm:t>
    </dgm:pt>
    <dgm:pt modelId="{1875381D-37B4-4E5C-8D34-ABC9D292481F}">
      <dgm:prSet phldrT="[Text]"/>
      <dgm:spPr/>
      <dgm:t>
        <a:bodyPr/>
        <a:lstStyle/>
        <a:p>
          <a:pPr>
            <a:spcAft>
              <a:spcPts val="1200"/>
            </a:spcAft>
          </a:pPr>
          <a:r>
            <a:rPr lang="en-US" dirty="0" smtClean="0"/>
            <a:t>Name each cluster</a:t>
          </a:r>
          <a:endParaRPr lang="en-US" dirty="0"/>
        </a:p>
      </dgm:t>
    </dgm:pt>
    <dgm:pt modelId="{6FA047D2-01D7-485D-A3F6-6886A1DB84F1}" type="parTrans" cxnId="{C1213866-DC95-4135-B914-7C3AF94B3C6D}">
      <dgm:prSet/>
      <dgm:spPr/>
      <dgm:t>
        <a:bodyPr/>
        <a:lstStyle/>
        <a:p>
          <a:endParaRPr lang="en-US"/>
        </a:p>
      </dgm:t>
    </dgm:pt>
    <dgm:pt modelId="{F7BC9065-09BF-4482-8D6C-867741659180}" type="sibTrans" cxnId="{C1213866-DC95-4135-B914-7C3AF94B3C6D}">
      <dgm:prSet/>
      <dgm:spPr/>
      <dgm:t>
        <a:bodyPr/>
        <a:lstStyle/>
        <a:p>
          <a:endParaRPr lang="en-US"/>
        </a:p>
      </dgm:t>
    </dgm:pt>
    <dgm:pt modelId="{616C2806-2677-4284-A9FD-2751BEECF12E}">
      <dgm:prSet phldrT="[Text]"/>
      <dgm:spPr/>
      <dgm:t>
        <a:bodyPr/>
        <a:lstStyle/>
        <a:p>
          <a:pPr>
            <a:spcAft>
              <a:spcPts val="1200"/>
            </a:spcAft>
          </a:pPr>
          <a:r>
            <a:rPr lang="en-US" dirty="0" smtClean="0"/>
            <a:t>Focused conversation</a:t>
          </a:r>
          <a:endParaRPr lang="en-US" dirty="0"/>
        </a:p>
      </dgm:t>
    </dgm:pt>
    <dgm:pt modelId="{CF3EEB01-A5AB-45CD-8EBE-24ECC4BCADC4}" type="parTrans" cxnId="{B48B8351-D98E-466A-ABF0-F24A46185A0E}">
      <dgm:prSet/>
      <dgm:spPr/>
      <dgm:t>
        <a:bodyPr/>
        <a:lstStyle/>
        <a:p>
          <a:endParaRPr lang="en-US"/>
        </a:p>
      </dgm:t>
    </dgm:pt>
    <dgm:pt modelId="{9772A357-CED5-4DA2-88C3-6F07FCC3F32F}" type="sibTrans" cxnId="{B48B8351-D98E-466A-ABF0-F24A46185A0E}">
      <dgm:prSet/>
      <dgm:spPr/>
      <dgm:t>
        <a:bodyPr/>
        <a:lstStyle/>
        <a:p>
          <a:endParaRPr lang="en-US"/>
        </a:p>
      </dgm:t>
    </dgm:pt>
    <dgm:pt modelId="{10897C88-5B17-47D2-8FC6-12644235B0A3}">
      <dgm:prSet phldrT="[Text]"/>
      <dgm:spPr/>
      <dgm:t>
        <a:bodyPr/>
        <a:lstStyle/>
        <a:p>
          <a:pPr>
            <a:spcAft>
              <a:spcPts val="1200"/>
            </a:spcAft>
          </a:pPr>
          <a:r>
            <a:rPr lang="en-US" dirty="0" smtClean="0"/>
            <a:t>Create a product from the consensus</a:t>
          </a:r>
          <a:endParaRPr lang="en-US" dirty="0"/>
        </a:p>
      </dgm:t>
    </dgm:pt>
    <dgm:pt modelId="{E5CD4ACF-A7EF-4FF5-9A25-DE7EE022A43C}" type="parTrans" cxnId="{833E6EFC-7EE2-47BC-924A-57CCD46FCDB1}">
      <dgm:prSet/>
      <dgm:spPr/>
      <dgm:t>
        <a:bodyPr/>
        <a:lstStyle/>
        <a:p>
          <a:endParaRPr lang="en-US"/>
        </a:p>
      </dgm:t>
    </dgm:pt>
    <dgm:pt modelId="{DEDD67BD-2CFA-4635-9EAB-99D62E0B474C}" type="sibTrans" cxnId="{833E6EFC-7EE2-47BC-924A-57CCD46FCDB1}">
      <dgm:prSet/>
      <dgm:spPr/>
      <dgm:t>
        <a:bodyPr/>
        <a:lstStyle/>
        <a:p>
          <a:endParaRPr lang="en-US"/>
        </a:p>
      </dgm:t>
    </dgm:pt>
    <dgm:pt modelId="{ED1A5C5C-7010-4AF9-937D-A20F1FBBC2AD}">
      <dgm:prSet phldrT="[Text]"/>
      <dgm:spPr/>
      <dgm:t>
        <a:bodyPr/>
        <a:lstStyle/>
        <a:p>
          <a:pPr>
            <a:spcAft>
              <a:spcPts val="1200"/>
            </a:spcAft>
          </a:pPr>
          <a:r>
            <a:rPr lang="en-US" dirty="0" smtClean="0"/>
            <a:t>Reflect on the experience</a:t>
          </a:r>
          <a:endParaRPr lang="en-US" dirty="0"/>
        </a:p>
      </dgm:t>
    </dgm:pt>
    <dgm:pt modelId="{65060B9F-F303-4782-8EAA-D09B6C1319CD}" type="parTrans" cxnId="{E9845152-28F6-4A51-BDF6-46BC1BB6C9CE}">
      <dgm:prSet/>
      <dgm:spPr/>
      <dgm:t>
        <a:bodyPr/>
        <a:lstStyle/>
        <a:p>
          <a:endParaRPr lang="en-US"/>
        </a:p>
      </dgm:t>
    </dgm:pt>
    <dgm:pt modelId="{85528E14-4B97-4327-BDFF-974253145A12}" type="sibTrans" cxnId="{E9845152-28F6-4A51-BDF6-46BC1BB6C9CE}">
      <dgm:prSet/>
      <dgm:spPr/>
      <dgm:t>
        <a:bodyPr/>
        <a:lstStyle/>
        <a:p>
          <a:endParaRPr lang="en-US"/>
        </a:p>
      </dgm:t>
    </dgm:pt>
    <dgm:pt modelId="{D645DADA-A2C5-4931-88A8-6B653F2ADFFE}" type="pres">
      <dgm:prSet presAssocID="{29D858DC-9864-4C09-B1B8-B3A0CF5AA7D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BE2444E-4726-40C5-B2DC-ED0F682F602F}" type="pres">
      <dgm:prSet presAssocID="{A1DBB430-C0A2-4467-BD4B-5E6C9E025393}" presName="composite" presStyleCnt="0"/>
      <dgm:spPr/>
    </dgm:pt>
    <dgm:pt modelId="{0F3081C5-CE2D-4856-950E-155E0C7A64CD}" type="pres">
      <dgm:prSet presAssocID="{A1DBB430-C0A2-4467-BD4B-5E6C9E025393}" presName="parTx" presStyleLbl="alignNode1" presStyleIdx="0" presStyleCnt="5" custLinFactNeighborY="-1034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540CFB-583A-46DC-BBD9-A9AF3CA2A975}" type="pres">
      <dgm:prSet presAssocID="{A1DBB430-C0A2-4467-BD4B-5E6C9E025393}" presName="desTx" presStyleLbl="alignAccFollowNode1" presStyleIdx="0" presStyleCnt="5" custScaleY="99322" custLinFactNeighborX="-261" custLinFactNeighborY="-12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76C102-32D0-4452-AC9D-680C764F9A71}" type="pres">
      <dgm:prSet presAssocID="{D8FEA906-4ABE-4648-B007-C0E28AE1A8E0}" presName="space" presStyleCnt="0"/>
      <dgm:spPr/>
    </dgm:pt>
    <dgm:pt modelId="{74CA9243-8DEA-46E5-9A7D-6B96D48F19D5}" type="pres">
      <dgm:prSet presAssocID="{89E1E437-F08E-43A5-A9CF-10781A988C36}" presName="composite" presStyleCnt="0"/>
      <dgm:spPr/>
    </dgm:pt>
    <dgm:pt modelId="{1BB91F8E-353C-41DB-834A-07920842CA2B}" type="pres">
      <dgm:prSet presAssocID="{89E1E437-F08E-43A5-A9CF-10781A988C36}" presName="parTx" presStyleLbl="alignNode1" presStyleIdx="1" presStyleCnt="5" custLinFactNeighborX="-685" custLinFactNeighborY="-869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ED188F-F9D8-489D-ACA4-EF30ADAA173A}" type="pres">
      <dgm:prSet presAssocID="{89E1E437-F08E-43A5-A9CF-10781A988C36}" presName="desTx" presStyleLbl="alignAccFollowNode1" presStyleIdx="1" presStyleCnt="5" custScaleY="100056" custLinFactNeighborX="-685" custLinFactNeighborY="22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95E601-2E3B-4E18-9FFC-BD476584E9FE}" type="pres">
      <dgm:prSet presAssocID="{510680A9-BAF0-4ACD-B256-2359FF35D3C7}" presName="space" presStyleCnt="0"/>
      <dgm:spPr/>
    </dgm:pt>
    <dgm:pt modelId="{EED4B09E-187D-451B-9958-B3E2C5A10AE5}" type="pres">
      <dgm:prSet presAssocID="{A789C131-692B-43B2-A57C-93C2BDF9A967}" presName="composite" presStyleCnt="0"/>
      <dgm:spPr/>
    </dgm:pt>
    <dgm:pt modelId="{AE1ABD6F-D73B-4A3E-84E5-706E2648D5F7}" type="pres">
      <dgm:prSet presAssocID="{A789C131-692B-43B2-A57C-93C2BDF9A967}" presName="parTx" presStyleLbl="alignNode1" presStyleIdx="2" presStyleCnt="5" custLinFactNeighborX="1109" custLinFactNeighborY="-95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CF8142-D575-4B3B-B09E-3785A8C46220}" type="pres">
      <dgm:prSet presAssocID="{A789C131-692B-43B2-A57C-93C2BDF9A967}" presName="desTx" presStyleLbl="alignAccFollow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19F0EE-8839-468D-BCFF-17307F30D643}" type="pres">
      <dgm:prSet presAssocID="{7D8A2E44-101C-4432-B2A3-79CF9D4E6DEE}" presName="space" presStyleCnt="0"/>
      <dgm:spPr/>
    </dgm:pt>
    <dgm:pt modelId="{EE659F9A-7897-4F73-931F-3C05AB7AA301}" type="pres">
      <dgm:prSet presAssocID="{59117E4C-AE44-4878-9AA8-6A65D78E19E4}" presName="composite" presStyleCnt="0"/>
      <dgm:spPr/>
    </dgm:pt>
    <dgm:pt modelId="{4AC4E5BD-E213-4F1F-B59A-0C989B2CAC6E}" type="pres">
      <dgm:prSet presAssocID="{59117E4C-AE44-4878-9AA8-6A65D78E19E4}" presName="parTx" presStyleLbl="alignNode1" presStyleIdx="3" presStyleCnt="5" custLinFactNeighborY="-95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2505F7-8484-4C65-ABD1-AA60EFC26F47}" type="pres">
      <dgm:prSet presAssocID="{59117E4C-AE44-4878-9AA8-6A65D78E19E4}" presName="desTx" presStyleLbl="alignAccFollow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BA405F-F1B8-4D44-B01D-17938F2961E2}" type="pres">
      <dgm:prSet presAssocID="{247FF28F-C9E3-4996-B601-B3AB190374DF}" presName="space" presStyleCnt="0"/>
      <dgm:spPr/>
    </dgm:pt>
    <dgm:pt modelId="{FE96DD58-2981-417A-B32E-6E6D8ED2E28C}" type="pres">
      <dgm:prSet presAssocID="{1DA05DAB-A073-40F5-98E3-B63E970472FD}" presName="composite" presStyleCnt="0"/>
      <dgm:spPr/>
    </dgm:pt>
    <dgm:pt modelId="{8EE211CA-D1AE-460A-A9D2-E306F27D8341}" type="pres">
      <dgm:prSet presAssocID="{1DA05DAB-A073-40F5-98E3-B63E970472FD}" presName="parTx" presStyleLbl="alignNode1" presStyleIdx="4" presStyleCnt="5" custLinFactNeighborY="-95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94ECE7-C814-42B2-AE2C-A73AAA5F027A}" type="pres">
      <dgm:prSet presAssocID="{1DA05DAB-A073-40F5-98E3-B63E970472FD}" presName="desTx" presStyleLbl="alignAccFollow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22D2D88-B02D-42C1-A90A-CA3ADC7E1D42}" srcId="{29D858DC-9864-4C09-B1B8-B3A0CF5AA7DC}" destId="{A1DBB430-C0A2-4467-BD4B-5E6C9E025393}" srcOrd="0" destOrd="0" parTransId="{DE2BB1C3-D0F4-4D89-ABD0-CF13F11D2FD2}" sibTransId="{D8FEA906-4ABE-4648-B007-C0E28AE1A8E0}"/>
    <dgm:cxn modelId="{A9C86F18-ED53-4734-9C7B-80C7E5673130}" type="presOf" srcId="{08D95809-1384-4659-B684-5EF8C34923EC}" destId="{A8540CFB-583A-46DC-BBD9-A9AF3CA2A975}" srcOrd="0" destOrd="2" presId="urn:microsoft.com/office/officeart/2005/8/layout/hList1"/>
    <dgm:cxn modelId="{A05DF3E8-0614-4F29-9AB3-460F1B3502A8}" type="presOf" srcId="{24E597CE-2C63-406C-BA5B-9ED489A76CC9}" destId="{B1CF8142-D575-4B3B-B09E-3785A8C46220}" srcOrd="0" destOrd="1" presId="urn:microsoft.com/office/officeart/2005/8/layout/hList1"/>
    <dgm:cxn modelId="{E9845152-28F6-4A51-BDF6-46BC1BB6C9CE}" srcId="{1DA05DAB-A073-40F5-98E3-B63E970472FD}" destId="{ED1A5C5C-7010-4AF9-937D-A20F1FBBC2AD}" srcOrd="2" destOrd="0" parTransId="{65060B9F-F303-4782-8EAA-D09B6C1319CD}" sibTransId="{85528E14-4B97-4327-BDFF-974253145A12}"/>
    <dgm:cxn modelId="{8F6366F3-DE7B-4696-8E60-64F89FECB219}" type="presOf" srcId="{266AB403-56CF-4956-A6B6-1594C7952C10}" destId="{A8540CFB-583A-46DC-BBD9-A9AF3CA2A975}" srcOrd="0" destOrd="0" presId="urn:microsoft.com/office/officeart/2005/8/layout/hList1"/>
    <dgm:cxn modelId="{5ED7A639-F527-4659-9D9C-688D37EADC50}" type="presOf" srcId="{ED1A5C5C-7010-4AF9-937D-A20F1FBBC2AD}" destId="{F994ECE7-C814-42B2-AE2C-A73AAA5F027A}" srcOrd="0" destOrd="2" presId="urn:microsoft.com/office/officeart/2005/8/layout/hList1"/>
    <dgm:cxn modelId="{D1D5FBF6-7D0A-444C-86C1-0B7C56AB3CE7}" type="presOf" srcId="{29D858DC-9864-4C09-B1B8-B3A0CF5AA7DC}" destId="{D645DADA-A2C5-4931-88A8-6B653F2ADFFE}" srcOrd="0" destOrd="0" presId="urn:microsoft.com/office/officeart/2005/8/layout/hList1"/>
    <dgm:cxn modelId="{AB9BF71B-1DE6-4802-9875-6F057BC6F230}" srcId="{29D858DC-9864-4C09-B1B8-B3A0CF5AA7DC}" destId="{59117E4C-AE44-4878-9AA8-6A65D78E19E4}" srcOrd="3" destOrd="0" parTransId="{CBAFCE65-D2E7-468C-B392-441808238CFB}" sibTransId="{247FF28F-C9E3-4996-B601-B3AB190374DF}"/>
    <dgm:cxn modelId="{FA15FD41-359F-4902-8061-F0E726D74844}" type="presOf" srcId="{59117E4C-AE44-4878-9AA8-6A65D78E19E4}" destId="{4AC4E5BD-E213-4F1F-B59A-0C989B2CAC6E}" srcOrd="0" destOrd="0" presId="urn:microsoft.com/office/officeart/2005/8/layout/hList1"/>
    <dgm:cxn modelId="{C036C893-4B93-4A99-AC5F-B55C9D3290F8}" type="presOf" srcId="{10897C88-5B17-47D2-8FC6-12644235B0A3}" destId="{F994ECE7-C814-42B2-AE2C-A73AAA5F027A}" srcOrd="0" destOrd="1" presId="urn:microsoft.com/office/officeart/2005/8/layout/hList1"/>
    <dgm:cxn modelId="{3FAC0100-C83B-4A0E-88A1-06376EDD8B0D}" type="presOf" srcId="{616C2806-2677-4284-A9FD-2751BEECF12E}" destId="{F994ECE7-C814-42B2-AE2C-A73AAA5F027A}" srcOrd="0" destOrd="0" presId="urn:microsoft.com/office/officeart/2005/8/layout/hList1"/>
    <dgm:cxn modelId="{A1762A1D-C2FF-4CA8-8085-D66E4846AE43}" srcId="{A789C131-692B-43B2-A57C-93C2BDF9A967}" destId="{6AB20042-FF18-48D4-9F8E-C091AC33B337}" srcOrd="0" destOrd="0" parTransId="{F631FFE8-962A-476F-BDB3-83883AE7D58A}" sibTransId="{2A83E1D7-2B12-4E69-94BE-54305E0A4801}"/>
    <dgm:cxn modelId="{E3A56EA5-7B12-4259-B184-6A508BE56662}" type="presOf" srcId="{DDB591F2-7E20-4512-9664-8EA6A47BB2D4}" destId="{432505F7-8484-4C65-ABD1-AA60EFC26F47}" srcOrd="0" destOrd="1" presId="urn:microsoft.com/office/officeart/2005/8/layout/hList1"/>
    <dgm:cxn modelId="{48C315B8-54DE-4076-A4FC-5A5787793342}" type="presOf" srcId="{A789C131-692B-43B2-A57C-93C2BDF9A967}" destId="{AE1ABD6F-D73B-4A3E-84E5-706E2648D5F7}" srcOrd="0" destOrd="0" presId="urn:microsoft.com/office/officeart/2005/8/layout/hList1"/>
    <dgm:cxn modelId="{B48B8351-D98E-466A-ABF0-F24A46185A0E}" srcId="{1DA05DAB-A073-40F5-98E3-B63E970472FD}" destId="{616C2806-2677-4284-A9FD-2751BEECF12E}" srcOrd="0" destOrd="0" parTransId="{CF3EEB01-A5AB-45CD-8EBE-24ECC4BCADC4}" sibTransId="{9772A357-CED5-4DA2-88C3-6F07FCC3F32F}"/>
    <dgm:cxn modelId="{35F42B7C-C32E-4ABE-B271-6AA3722677A3}" srcId="{29D858DC-9864-4C09-B1B8-B3A0CF5AA7DC}" destId="{A789C131-692B-43B2-A57C-93C2BDF9A967}" srcOrd="2" destOrd="0" parTransId="{E76A97E5-544E-4615-9C25-390888D4D206}" sibTransId="{7D8A2E44-101C-4432-B2A3-79CF9D4E6DEE}"/>
    <dgm:cxn modelId="{B38FEC0E-D30C-425C-A9AB-7223C741D507}" srcId="{89E1E437-F08E-43A5-A9CF-10781A988C36}" destId="{5B55A74F-D0F0-484D-9372-35FE0D3F85CF}" srcOrd="0" destOrd="0" parTransId="{6C75B4F5-8E7D-48C7-A9DA-C9A745309E0A}" sibTransId="{E8C2FDF4-B847-47DA-A1B5-7621117A19AE}"/>
    <dgm:cxn modelId="{C1213866-DC95-4135-B914-7C3AF94B3C6D}" srcId="{59117E4C-AE44-4878-9AA8-6A65D78E19E4}" destId="{1875381D-37B4-4E5C-8D34-ABC9D292481F}" srcOrd="2" destOrd="0" parTransId="{6FA047D2-01D7-485D-A3F6-6886A1DB84F1}" sibTransId="{F7BC9065-09BF-4482-8D6C-867741659180}"/>
    <dgm:cxn modelId="{1074AA24-15E7-4432-9758-474EA27DA70E}" srcId="{29D858DC-9864-4C09-B1B8-B3A0CF5AA7DC}" destId="{1DA05DAB-A073-40F5-98E3-B63E970472FD}" srcOrd="4" destOrd="0" parTransId="{316C7008-7788-403E-9A17-637B3CB0371B}" sibTransId="{8E9E5B65-433C-499B-BA86-AF8052AC3262}"/>
    <dgm:cxn modelId="{B5A5D410-6698-425C-A43A-B2DB7C6993B1}" type="presOf" srcId="{89E1E437-F08E-43A5-A9CF-10781A988C36}" destId="{1BB91F8E-353C-41DB-834A-07920842CA2B}" srcOrd="0" destOrd="0" presId="urn:microsoft.com/office/officeart/2005/8/layout/hList1"/>
    <dgm:cxn modelId="{13C7714E-981A-4AF1-8D30-AFA59FC071A0}" srcId="{89E1E437-F08E-43A5-A9CF-10781A988C36}" destId="{DE239AAC-3676-40D1-8698-9FEED348FF75}" srcOrd="2" destOrd="0" parTransId="{4A994668-2E1B-4CA3-B733-38575557E157}" sibTransId="{6B7C1521-6605-4E44-85A8-7EAE2D771A43}"/>
    <dgm:cxn modelId="{AFB05600-89F1-4BFD-B98C-A7843EA087AA}" type="presOf" srcId="{5B6584FF-8FBD-44E7-B343-17BC98DD07C9}" destId="{A8540CFB-583A-46DC-BBD9-A9AF3CA2A975}" srcOrd="0" destOrd="1" presId="urn:microsoft.com/office/officeart/2005/8/layout/hList1"/>
    <dgm:cxn modelId="{FE6CD5AD-09EE-4240-8547-6D867A7E73B3}" type="presOf" srcId="{1DA05DAB-A073-40F5-98E3-B63E970472FD}" destId="{8EE211CA-D1AE-460A-A9D2-E306F27D8341}" srcOrd="0" destOrd="0" presId="urn:microsoft.com/office/officeart/2005/8/layout/hList1"/>
    <dgm:cxn modelId="{B13BC317-58A1-45C4-9C55-4F30F664B6F9}" type="presOf" srcId="{5B55A74F-D0F0-484D-9372-35FE0D3F85CF}" destId="{01ED188F-F9D8-489D-ACA4-EF30ADAA173A}" srcOrd="0" destOrd="0" presId="urn:microsoft.com/office/officeart/2005/8/layout/hList1"/>
    <dgm:cxn modelId="{6F0F4B81-8A2B-4275-B2A4-0807CFECCB61}" type="presOf" srcId="{99714EED-CE88-4E23-9314-364ACAC38E45}" destId="{01ED188F-F9D8-489D-ACA4-EF30ADAA173A}" srcOrd="0" destOrd="1" presId="urn:microsoft.com/office/officeart/2005/8/layout/hList1"/>
    <dgm:cxn modelId="{E78EA808-BBB7-4094-9997-2AC22188178B}" type="presOf" srcId="{41701749-811A-43FA-98E2-C30AC89D5FBF}" destId="{432505F7-8484-4C65-ABD1-AA60EFC26F47}" srcOrd="0" destOrd="0" presId="urn:microsoft.com/office/officeart/2005/8/layout/hList1"/>
    <dgm:cxn modelId="{FD3C048A-8C20-4EE5-9BEB-45A1B4E1C4AE}" type="presOf" srcId="{A1DBB430-C0A2-4467-BD4B-5E6C9E025393}" destId="{0F3081C5-CE2D-4856-950E-155E0C7A64CD}" srcOrd="0" destOrd="0" presId="urn:microsoft.com/office/officeart/2005/8/layout/hList1"/>
    <dgm:cxn modelId="{15FCC0F9-06D4-4114-8593-F031396BE64F}" srcId="{A1DBB430-C0A2-4467-BD4B-5E6C9E025393}" destId="{08D95809-1384-4659-B684-5EF8C34923EC}" srcOrd="2" destOrd="0" parTransId="{A54AE2F3-05CA-4944-A9EE-9CFD3FD128DA}" sibTransId="{FC8EFA40-A0DA-4159-85B2-CE685CDCFF35}"/>
    <dgm:cxn modelId="{3D2EFA25-1DA6-4F51-B342-6CB07D9B8A2A}" srcId="{29D858DC-9864-4C09-B1B8-B3A0CF5AA7DC}" destId="{89E1E437-F08E-43A5-A9CF-10781A988C36}" srcOrd="1" destOrd="0" parTransId="{29DF05E3-845F-4D4E-A560-872AC47071DC}" sibTransId="{510680A9-BAF0-4ACD-B256-2359FF35D3C7}"/>
    <dgm:cxn modelId="{AAC3C55E-C477-4C8E-9182-D20DB255AECC}" srcId="{A1DBB430-C0A2-4467-BD4B-5E6C9E025393}" destId="{266AB403-56CF-4956-A6B6-1594C7952C10}" srcOrd="0" destOrd="0" parTransId="{DA057200-56F6-47EF-99CF-D756C2A91559}" sibTransId="{4DA12455-4B2F-43F7-B89C-00444D73B35A}"/>
    <dgm:cxn modelId="{833E6EFC-7EE2-47BC-924A-57CCD46FCDB1}" srcId="{1DA05DAB-A073-40F5-98E3-B63E970472FD}" destId="{10897C88-5B17-47D2-8FC6-12644235B0A3}" srcOrd="1" destOrd="0" parTransId="{E5CD4ACF-A7EF-4FF5-9A25-DE7EE022A43C}" sibTransId="{DEDD67BD-2CFA-4635-9EAB-99D62E0B474C}"/>
    <dgm:cxn modelId="{104755EA-3F90-487B-B51E-0FDDD8D47C63}" srcId="{59117E4C-AE44-4878-9AA8-6A65D78E19E4}" destId="{41701749-811A-43FA-98E2-C30AC89D5FBF}" srcOrd="0" destOrd="0" parTransId="{9C052229-C5CC-40DA-BBC5-29561B64F78E}" sibTransId="{4397FDA3-82E1-4B44-B393-CFB8FA1B4A36}"/>
    <dgm:cxn modelId="{E9091C9B-F814-4ABA-BC39-C3C922FA2788}" srcId="{89E1E437-F08E-43A5-A9CF-10781A988C36}" destId="{99714EED-CE88-4E23-9314-364ACAC38E45}" srcOrd="1" destOrd="0" parTransId="{61C83CC5-AD5E-400D-97F3-64E195132C01}" sibTransId="{8E3773E4-B863-47C0-9A53-099CF4A9981D}"/>
    <dgm:cxn modelId="{A88DB478-7E06-476C-8BC3-AC581472487B}" type="presOf" srcId="{6AB20042-FF18-48D4-9F8E-C091AC33B337}" destId="{B1CF8142-D575-4B3B-B09E-3785A8C46220}" srcOrd="0" destOrd="0" presId="urn:microsoft.com/office/officeart/2005/8/layout/hList1"/>
    <dgm:cxn modelId="{0053A5F8-7596-4988-85F8-DC7C578C4C0B}" srcId="{59117E4C-AE44-4878-9AA8-6A65D78E19E4}" destId="{DDB591F2-7E20-4512-9664-8EA6A47BB2D4}" srcOrd="1" destOrd="0" parTransId="{5B9C7E1C-F05D-4727-AECD-509D8D45499E}" sibTransId="{1496A7FC-B5BD-4395-9657-D633598EE868}"/>
    <dgm:cxn modelId="{14182B6E-D85B-4640-9C6A-14B7D13088C6}" srcId="{A1DBB430-C0A2-4467-BD4B-5E6C9E025393}" destId="{5B6584FF-8FBD-44E7-B343-17BC98DD07C9}" srcOrd="1" destOrd="0" parTransId="{D81C6FDD-49E7-4FDD-96BB-B12E87E9A533}" sibTransId="{49E2394C-1C5C-414A-880E-2713ACF4FAD3}"/>
    <dgm:cxn modelId="{1A0838F6-724B-44BF-9123-1F7D84DD0D8C}" type="presOf" srcId="{DE239AAC-3676-40D1-8698-9FEED348FF75}" destId="{01ED188F-F9D8-489D-ACA4-EF30ADAA173A}" srcOrd="0" destOrd="2" presId="urn:microsoft.com/office/officeart/2005/8/layout/hList1"/>
    <dgm:cxn modelId="{33999C19-D2BC-496A-8492-42F2DE6D6637}" type="presOf" srcId="{1875381D-37B4-4E5C-8D34-ABC9D292481F}" destId="{432505F7-8484-4C65-ABD1-AA60EFC26F47}" srcOrd="0" destOrd="2" presId="urn:microsoft.com/office/officeart/2005/8/layout/hList1"/>
    <dgm:cxn modelId="{0317E3DB-166E-4598-890C-DC91092F1CD6}" srcId="{A789C131-692B-43B2-A57C-93C2BDF9A967}" destId="{24E597CE-2C63-406C-BA5B-9ED489A76CC9}" srcOrd="1" destOrd="0" parTransId="{BD147B7D-5B61-448C-86B0-8A7EB17987C6}" sibTransId="{29EF6C90-8C7A-4C33-9F45-347A2612999C}"/>
    <dgm:cxn modelId="{8DFC3D2B-1533-4C63-A1C0-EB48F131ADFB}" type="presParOf" srcId="{D645DADA-A2C5-4931-88A8-6B653F2ADFFE}" destId="{8BE2444E-4726-40C5-B2DC-ED0F682F602F}" srcOrd="0" destOrd="0" presId="urn:microsoft.com/office/officeart/2005/8/layout/hList1"/>
    <dgm:cxn modelId="{BE32C333-5592-400C-8ADF-8DC3806B1EA4}" type="presParOf" srcId="{8BE2444E-4726-40C5-B2DC-ED0F682F602F}" destId="{0F3081C5-CE2D-4856-950E-155E0C7A64CD}" srcOrd="0" destOrd="0" presId="urn:microsoft.com/office/officeart/2005/8/layout/hList1"/>
    <dgm:cxn modelId="{AB2A85B4-E2C6-40F7-9451-A377C49C958E}" type="presParOf" srcId="{8BE2444E-4726-40C5-B2DC-ED0F682F602F}" destId="{A8540CFB-583A-46DC-BBD9-A9AF3CA2A975}" srcOrd="1" destOrd="0" presId="urn:microsoft.com/office/officeart/2005/8/layout/hList1"/>
    <dgm:cxn modelId="{64EA2C43-A866-41D3-92DD-9F3430449690}" type="presParOf" srcId="{D645DADA-A2C5-4931-88A8-6B653F2ADFFE}" destId="{4F76C102-32D0-4452-AC9D-680C764F9A71}" srcOrd="1" destOrd="0" presId="urn:microsoft.com/office/officeart/2005/8/layout/hList1"/>
    <dgm:cxn modelId="{73A09418-C091-4CD7-A855-89FE8667CEB3}" type="presParOf" srcId="{D645DADA-A2C5-4931-88A8-6B653F2ADFFE}" destId="{74CA9243-8DEA-46E5-9A7D-6B96D48F19D5}" srcOrd="2" destOrd="0" presId="urn:microsoft.com/office/officeart/2005/8/layout/hList1"/>
    <dgm:cxn modelId="{43737A99-7346-401C-8870-07032BCD8687}" type="presParOf" srcId="{74CA9243-8DEA-46E5-9A7D-6B96D48F19D5}" destId="{1BB91F8E-353C-41DB-834A-07920842CA2B}" srcOrd="0" destOrd="0" presId="urn:microsoft.com/office/officeart/2005/8/layout/hList1"/>
    <dgm:cxn modelId="{06FB82FE-FF25-44B2-BAFC-E9A883123ADE}" type="presParOf" srcId="{74CA9243-8DEA-46E5-9A7D-6B96D48F19D5}" destId="{01ED188F-F9D8-489D-ACA4-EF30ADAA173A}" srcOrd="1" destOrd="0" presId="urn:microsoft.com/office/officeart/2005/8/layout/hList1"/>
    <dgm:cxn modelId="{BF1990BC-D71B-4EF7-ADDE-90E3F6B7A57B}" type="presParOf" srcId="{D645DADA-A2C5-4931-88A8-6B653F2ADFFE}" destId="{5695E601-2E3B-4E18-9FFC-BD476584E9FE}" srcOrd="3" destOrd="0" presId="urn:microsoft.com/office/officeart/2005/8/layout/hList1"/>
    <dgm:cxn modelId="{0DB8E396-3431-4C78-AF86-D02FB5C2DC2D}" type="presParOf" srcId="{D645DADA-A2C5-4931-88A8-6B653F2ADFFE}" destId="{EED4B09E-187D-451B-9958-B3E2C5A10AE5}" srcOrd="4" destOrd="0" presId="urn:microsoft.com/office/officeart/2005/8/layout/hList1"/>
    <dgm:cxn modelId="{F7A97D7E-F777-46FE-8B0D-12C3AF4366C1}" type="presParOf" srcId="{EED4B09E-187D-451B-9958-B3E2C5A10AE5}" destId="{AE1ABD6F-D73B-4A3E-84E5-706E2648D5F7}" srcOrd="0" destOrd="0" presId="urn:microsoft.com/office/officeart/2005/8/layout/hList1"/>
    <dgm:cxn modelId="{C765A816-BAA5-46F9-8D11-105867CB983C}" type="presParOf" srcId="{EED4B09E-187D-451B-9958-B3E2C5A10AE5}" destId="{B1CF8142-D575-4B3B-B09E-3785A8C46220}" srcOrd="1" destOrd="0" presId="urn:microsoft.com/office/officeart/2005/8/layout/hList1"/>
    <dgm:cxn modelId="{64EEA89E-EA8E-41CE-B575-928CCDF0DA1E}" type="presParOf" srcId="{D645DADA-A2C5-4931-88A8-6B653F2ADFFE}" destId="{FB19F0EE-8839-468D-BCFF-17307F30D643}" srcOrd="5" destOrd="0" presId="urn:microsoft.com/office/officeart/2005/8/layout/hList1"/>
    <dgm:cxn modelId="{1A21296C-369A-49AD-994C-0978F55F1ECE}" type="presParOf" srcId="{D645DADA-A2C5-4931-88A8-6B653F2ADFFE}" destId="{EE659F9A-7897-4F73-931F-3C05AB7AA301}" srcOrd="6" destOrd="0" presId="urn:microsoft.com/office/officeart/2005/8/layout/hList1"/>
    <dgm:cxn modelId="{B39F88D0-F363-4E92-9595-9CD23189554E}" type="presParOf" srcId="{EE659F9A-7897-4F73-931F-3C05AB7AA301}" destId="{4AC4E5BD-E213-4F1F-B59A-0C989B2CAC6E}" srcOrd="0" destOrd="0" presId="urn:microsoft.com/office/officeart/2005/8/layout/hList1"/>
    <dgm:cxn modelId="{6D8B7114-6795-4EB3-9A90-E10FF21F24E1}" type="presParOf" srcId="{EE659F9A-7897-4F73-931F-3C05AB7AA301}" destId="{432505F7-8484-4C65-ABD1-AA60EFC26F47}" srcOrd="1" destOrd="0" presId="urn:microsoft.com/office/officeart/2005/8/layout/hList1"/>
    <dgm:cxn modelId="{8CB056EC-06D4-4C51-BE12-26CD36DFF8EC}" type="presParOf" srcId="{D645DADA-A2C5-4931-88A8-6B653F2ADFFE}" destId="{88BA405F-F1B8-4D44-B01D-17938F2961E2}" srcOrd="7" destOrd="0" presId="urn:microsoft.com/office/officeart/2005/8/layout/hList1"/>
    <dgm:cxn modelId="{5025A475-76BD-42FC-A00F-904E44C25DBE}" type="presParOf" srcId="{D645DADA-A2C5-4931-88A8-6B653F2ADFFE}" destId="{FE96DD58-2981-417A-B32E-6E6D8ED2E28C}" srcOrd="8" destOrd="0" presId="urn:microsoft.com/office/officeart/2005/8/layout/hList1"/>
    <dgm:cxn modelId="{02DE2425-C007-4D20-A3F1-792EA7AB375A}" type="presParOf" srcId="{FE96DD58-2981-417A-B32E-6E6D8ED2E28C}" destId="{8EE211CA-D1AE-460A-A9D2-E306F27D8341}" srcOrd="0" destOrd="0" presId="urn:microsoft.com/office/officeart/2005/8/layout/hList1"/>
    <dgm:cxn modelId="{81368463-0A54-40DB-913A-193B7D78C43B}" type="presParOf" srcId="{FE96DD58-2981-417A-B32E-6E6D8ED2E28C}" destId="{F994ECE7-C814-42B2-AE2C-A73AAA5F027A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3081C5-CE2D-4856-950E-155E0C7A64CD}">
      <dsp:nvSpPr>
        <dsp:cNvPr id="0" name=""/>
        <dsp:cNvSpPr/>
      </dsp:nvSpPr>
      <dsp:spPr>
        <a:xfrm>
          <a:off x="3500" y="1367707"/>
          <a:ext cx="1341834" cy="345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CONTEXT</a:t>
          </a:r>
          <a:endParaRPr lang="en-US" sz="1200" kern="1200" dirty="0"/>
        </a:p>
      </dsp:txBody>
      <dsp:txXfrm>
        <a:off x="3500" y="1367707"/>
        <a:ext cx="1341834" cy="345600"/>
      </dsp:txXfrm>
    </dsp:sp>
    <dsp:sp modelId="{A8540CFB-583A-46DC-BBD9-A9AF3CA2A975}">
      <dsp:nvSpPr>
        <dsp:cNvPr id="0" name=""/>
        <dsp:cNvSpPr/>
      </dsp:nvSpPr>
      <dsp:spPr>
        <a:xfrm>
          <a:off x="0" y="1733059"/>
          <a:ext cx="1341834" cy="171539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1200"/>
            </a:spcAft>
            <a:buChar char="••"/>
          </a:pPr>
          <a:r>
            <a:rPr lang="en-US" sz="1200" kern="1200" dirty="0" smtClean="0"/>
            <a:t>Explain outcome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1200"/>
            </a:spcAft>
            <a:buChar char="••"/>
          </a:pPr>
          <a:r>
            <a:rPr lang="en-US" sz="1200" kern="1200" dirty="0" smtClean="0"/>
            <a:t>Outline process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1200"/>
            </a:spcAft>
            <a:buChar char="••"/>
          </a:pPr>
          <a:r>
            <a:rPr lang="en-US" sz="1200" kern="1200" dirty="0" smtClean="0"/>
            <a:t>Highlight focus question</a:t>
          </a:r>
          <a:endParaRPr lang="en-US" sz="1200" kern="1200" dirty="0"/>
        </a:p>
      </dsp:txBody>
      <dsp:txXfrm>
        <a:off x="0" y="1733059"/>
        <a:ext cx="1341834" cy="1715391"/>
      </dsp:txXfrm>
    </dsp:sp>
    <dsp:sp modelId="{1BB91F8E-353C-41DB-834A-07920842CA2B}">
      <dsp:nvSpPr>
        <dsp:cNvPr id="0" name=""/>
        <dsp:cNvSpPr/>
      </dsp:nvSpPr>
      <dsp:spPr>
        <a:xfrm>
          <a:off x="1524000" y="1370237"/>
          <a:ext cx="1341834" cy="345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BRAINSTORM</a:t>
          </a:r>
          <a:endParaRPr lang="en-US" sz="1200" kern="1200" dirty="0"/>
        </a:p>
      </dsp:txBody>
      <dsp:txXfrm>
        <a:off x="1524000" y="1370237"/>
        <a:ext cx="1341834" cy="345600"/>
      </dsp:txXfrm>
    </dsp:sp>
    <dsp:sp modelId="{01ED188F-F9D8-489D-ACA4-EF30ADAA173A}">
      <dsp:nvSpPr>
        <dsp:cNvPr id="0" name=""/>
        <dsp:cNvSpPr/>
      </dsp:nvSpPr>
      <dsp:spPr>
        <a:xfrm>
          <a:off x="1524000" y="1749234"/>
          <a:ext cx="1341834" cy="172806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1200"/>
            </a:spcAft>
            <a:buChar char="••"/>
          </a:pPr>
          <a:r>
            <a:rPr lang="en-US" sz="1200" kern="1200" dirty="0" smtClean="0"/>
            <a:t>Brainstorm individually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1200"/>
            </a:spcAft>
            <a:buChar char="••"/>
          </a:pPr>
          <a:r>
            <a:rPr lang="en-US" sz="1200" kern="1200" dirty="0" smtClean="0"/>
            <a:t>Select your best ideas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1200"/>
            </a:spcAft>
            <a:buChar char="••"/>
          </a:pPr>
          <a:r>
            <a:rPr lang="en-US" sz="1200" kern="1200" dirty="0" smtClean="0"/>
            <a:t>Bring to small group</a:t>
          </a:r>
          <a:endParaRPr lang="en-US" sz="1200" kern="1200" dirty="0"/>
        </a:p>
      </dsp:txBody>
      <dsp:txXfrm>
        <a:off x="1524000" y="1749234"/>
        <a:ext cx="1341834" cy="1728068"/>
      </dsp:txXfrm>
    </dsp:sp>
    <dsp:sp modelId="{AE1ABD6F-D73B-4A3E-84E5-706E2648D5F7}">
      <dsp:nvSpPr>
        <dsp:cNvPr id="0" name=""/>
        <dsp:cNvSpPr/>
      </dsp:nvSpPr>
      <dsp:spPr>
        <a:xfrm>
          <a:off x="3077763" y="1367693"/>
          <a:ext cx="1341834" cy="345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CLUSTER</a:t>
          </a:r>
          <a:endParaRPr lang="en-US" sz="1200" kern="1200" dirty="0"/>
        </a:p>
      </dsp:txBody>
      <dsp:txXfrm>
        <a:off x="3077763" y="1367693"/>
        <a:ext cx="1341834" cy="345600"/>
      </dsp:txXfrm>
    </dsp:sp>
    <dsp:sp modelId="{B1CF8142-D575-4B3B-B09E-3785A8C46220}">
      <dsp:nvSpPr>
        <dsp:cNvPr id="0" name=""/>
        <dsp:cNvSpPr/>
      </dsp:nvSpPr>
      <dsp:spPr>
        <a:xfrm>
          <a:off x="3062882" y="1746125"/>
          <a:ext cx="1341834" cy="172710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1200"/>
            </a:spcAft>
            <a:buChar char="••"/>
          </a:pPr>
          <a:r>
            <a:rPr lang="en-US" sz="1200" kern="1200" dirty="0" smtClean="0"/>
            <a:t>Gather ideas from each group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1200"/>
            </a:spcAft>
            <a:buChar char="••"/>
          </a:pPr>
          <a:r>
            <a:rPr lang="en-US" sz="1200" kern="1200" dirty="0" smtClean="0"/>
            <a:t>Develop clusters</a:t>
          </a:r>
          <a:endParaRPr lang="en-US" sz="1200" kern="1200" dirty="0"/>
        </a:p>
      </dsp:txBody>
      <dsp:txXfrm>
        <a:off x="3062882" y="1746125"/>
        <a:ext cx="1341834" cy="1727101"/>
      </dsp:txXfrm>
    </dsp:sp>
    <dsp:sp modelId="{4AC4E5BD-E213-4F1F-B59A-0C989B2CAC6E}">
      <dsp:nvSpPr>
        <dsp:cNvPr id="0" name=""/>
        <dsp:cNvSpPr/>
      </dsp:nvSpPr>
      <dsp:spPr>
        <a:xfrm>
          <a:off x="4592573" y="1367693"/>
          <a:ext cx="1341834" cy="345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NAME</a:t>
          </a:r>
          <a:endParaRPr lang="en-US" sz="1200" kern="1200" dirty="0"/>
        </a:p>
      </dsp:txBody>
      <dsp:txXfrm>
        <a:off x="4592573" y="1367693"/>
        <a:ext cx="1341834" cy="345600"/>
      </dsp:txXfrm>
    </dsp:sp>
    <dsp:sp modelId="{432505F7-8484-4C65-ABD1-AA60EFC26F47}">
      <dsp:nvSpPr>
        <dsp:cNvPr id="0" name=""/>
        <dsp:cNvSpPr/>
      </dsp:nvSpPr>
      <dsp:spPr>
        <a:xfrm>
          <a:off x="4592573" y="1746125"/>
          <a:ext cx="1341834" cy="172710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1200"/>
            </a:spcAft>
            <a:buChar char="••"/>
          </a:pPr>
          <a:r>
            <a:rPr lang="en-US" sz="1200" kern="1200" dirty="0" smtClean="0"/>
            <a:t>Discern focus of each cluster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1200"/>
            </a:spcAft>
            <a:buChar char="••"/>
          </a:pPr>
          <a:r>
            <a:rPr lang="en-US" sz="1200" kern="1200" dirty="0" smtClean="0"/>
            <a:t>Discuss cluster for clarity and insights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1200"/>
            </a:spcAft>
            <a:buChar char="••"/>
          </a:pPr>
          <a:r>
            <a:rPr lang="en-US" sz="1200" kern="1200" dirty="0" smtClean="0"/>
            <a:t>Name each cluster</a:t>
          </a:r>
          <a:endParaRPr lang="en-US" sz="1200" kern="1200" dirty="0"/>
        </a:p>
      </dsp:txBody>
      <dsp:txXfrm>
        <a:off x="4592573" y="1746125"/>
        <a:ext cx="1341834" cy="1727101"/>
      </dsp:txXfrm>
    </dsp:sp>
    <dsp:sp modelId="{8EE211CA-D1AE-460A-A9D2-E306F27D8341}">
      <dsp:nvSpPr>
        <dsp:cNvPr id="0" name=""/>
        <dsp:cNvSpPr/>
      </dsp:nvSpPr>
      <dsp:spPr>
        <a:xfrm>
          <a:off x="6122265" y="1367693"/>
          <a:ext cx="1341834" cy="345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RESOLVE</a:t>
          </a:r>
          <a:endParaRPr lang="en-US" sz="1200" kern="1200" dirty="0"/>
        </a:p>
      </dsp:txBody>
      <dsp:txXfrm>
        <a:off x="6122265" y="1367693"/>
        <a:ext cx="1341834" cy="345600"/>
      </dsp:txXfrm>
    </dsp:sp>
    <dsp:sp modelId="{F994ECE7-C814-42B2-AE2C-A73AAA5F027A}">
      <dsp:nvSpPr>
        <dsp:cNvPr id="0" name=""/>
        <dsp:cNvSpPr/>
      </dsp:nvSpPr>
      <dsp:spPr>
        <a:xfrm>
          <a:off x="6122265" y="1746125"/>
          <a:ext cx="1341834" cy="172710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1200"/>
            </a:spcAft>
            <a:buChar char="••"/>
          </a:pPr>
          <a:r>
            <a:rPr lang="en-US" sz="1200" kern="1200" dirty="0" smtClean="0"/>
            <a:t>Focused conversation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1200"/>
            </a:spcAft>
            <a:buChar char="••"/>
          </a:pPr>
          <a:r>
            <a:rPr lang="en-US" sz="1200" kern="1200" dirty="0" smtClean="0"/>
            <a:t>Create a product from the consensus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1200"/>
            </a:spcAft>
            <a:buChar char="••"/>
          </a:pPr>
          <a:r>
            <a:rPr lang="en-US" sz="1200" kern="1200" dirty="0" smtClean="0"/>
            <a:t>Reflect on the experience</a:t>
          </a:r>
          <a:endParaRPr lang="en-US" sz="1200" kern="1200" dirty="0"/>
        </a:p>
      </dsp:txBody>
      <dsp:txXfrm>
        <a:off x="6122265" y="1746125"/>
        <a:ext cx="1341834" cy="17271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76F0FA11-E21A-43F8-823E-611C905C5655}" type="datetimeFigureOut">
              <a:rPr lang="en-US"/>
              <a:pPr>
                <a:defRPr/>
              </a:pPr>
              <a:t>12/8/2015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974E31BB-B515-4597-867F-44BB93D591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6456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3EA2C2D1-B8BF-4BC4-9470-26D1E7DA8930}" type="datetimeFigureOut">
              <a:rPr lang="en-US"/>
              <a:pPr>
                <a:defRPr/>
              </a:pPr>
              <a:t>12/8/2015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4E2CA416-314D-4856-9FA6-A3637F8C6B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7320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7" name="Oval 16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8" name="Oval 17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2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54B015-820A-4156-A62C-76C46C24213F}" type="datetimeFigureOut">
              <a:rPr lang="en-US"/>
              <a:pPr>
                <a:defRPr/>
              </a:pPr>
              <a:t>12/8/2015</a:t>
            </a:fld>
            <a:endParaRPr lang="en-US"/>
          </a:p>
        </p:txBody>
      </p:sp>
      <p:sp>
        <p:nvSpPr>
          <p:cNvPr id="23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C616FA-B2C5-4F6F-BD8B-C747BC35DC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5B2128CD-E904-42AE-9A16-32E282E501D1}" type="datetimeFigureOut">
              <a:rPr lang="en-US"/>
              <a:pPr>
                <a:defRPr/>
              </a:pPr>
              <a:t>12/8/2015</a:t>
            </a:fld>
            <a:endParaRPr lang="en-US"/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DD788597-D388-44F1-94E7-38F3345604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4" name="Oval 13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5" name="Oval 14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6" name="Oval 15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7" name="Oval 16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8" name="Oval 17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BEB994-4918-44A7-952F-40F8EC3D6E87}" type="datetimeFigureOut">
              <a:rPr lang="en-US"/>
              <a:pPr>
                <a:defRPr/>
              </a:pPr>
              <a:t>12/8/2015</a:t>
            </a:fld>
            <a:endParaRPr lang="en-US"/>
          </a:p>
        </p:txBody>
      </p:sp>
      <p:sp>
        <p:nvSpPr>
          <p:cNvPr id="21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6AC8E7-C7DC-4782-BA6A-2F406974FE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A9BD03-3B5A-4800-9B1A-5E3F81152EF5}" type="datetimeFigureOut">
              <a:rPr lang="en-US"/>
              <a:pPr>
                <a:defRPr/>
              </a:pPr>
              <a:t>12/8/2015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729FA5-740B-43A6-A87C-2BE61B50B0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26EBE-94D1-4F03-8BB7-81B801DDF742}" type="datetimeFigureOut">
              <a:rPr lang="en-US"/>
              <a:pPr>
                <a:defRPr/>
              </a:pPr>
              <a:t>12/8/2015</a:t>
            </a:fld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C5ED48-7305-4BD6-9FDB-A93FE4F3E4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9B301038-DA01-40B5-B30B-5A76AFBFB091}" type="datetimeFigureOut">
              <a:rPr lang="en-US"/>
              <a:pPr>
                <a:defRPr/>
              </a:pPr>
              <a:t>12/8/2015</a:t>
            </a:fld>
            <a:endParaRPr lang="en-US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1F36AB79-04DC-418D-AD2A-91B491F395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E09E47-D7E1-4DB8-846A-09D24EFA4C30}" type="datetimeFigureOut">
              <a:rPr lang="en-US"/>
              <a:pPr>
                <a:defRPr/>
              </a:pPr>
              <a:t>12/8/2015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073184-8A01-4FCD-8E64-87A5FD54A4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Arial" pitchFamily="34" charset="0"/>
            </a:endParaRPr>
          </a:p>
        </p:txBody>
      </p:sp>
      <p:sp>
        <p:nvSpPr>
          <p:cNvPr id="6" name="Straight Connector 5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Arial" pitchFamily="34" charset="0"/>
            </a:endParaRPr>
          </a:p>
        </p:txBody>
      </p:sp>
      <p:sp>
        <p:nvSpPr>
          <p:cNvPr id="7" name="Straight Connector 16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algn="ctr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" name="Straight Connector 17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algn="ctr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Straight Connector 19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Date Placeholder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5C3367D6-1154-4926-9A66-0EA0A039A77C}" type="datetimeFigureOut">
              <a:rPr lang="en-US"/>
              <a:pPr>
                <a:defRPr/>
              </a:pPr>
              <a:t>12/8/2015</a:t>
            </a:fld>
            <a:endParaRPr lang="en-US"/>
          </a:p>
        </p:txBody>
      </p:sp>
      <p:sp>
        <p:nvSpPr>
          <p:cNvPr id="13" name="Slide Number Placeholder 2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6E662C2E-4C0E-40AE-8D7C-45F6644ACA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Footer Placeholder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Straight Connector 16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Straight Connector 18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Arial" pitchFamily="34" charset="0"/>
            </a:endParaRPr>
          </a:p>
        </p:txBody>
      </p:sp>
      <p:sp>
        <p:nvSpPr>
          <p:cNvPr id="11" name="Straight Connector 20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algn="ctr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C6D10A36-304A-4070-A7E4-54E2CE614F9E}" type="datetimeFigureOut">
              <a:rPr lang="en-US"/>
              <a:pPr>
                <a:defRPr/>
              </a:pPr>
              <a:t>12/8/2015</a:t>
            </a:fld>
            <a:endParaRPr lang="en-US"/>
          </a:p>
        </p:txBody>
      </p:sp>
      <p:sp>
        <p:nvSpPr>
          <p:cNvPr id="13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1571B8DB-6A70-447B-8E87-5A59A9F013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3BFDE1-7ABE-4D29-AD38-0513528A94F0}" type="datetimeFigureOut">
              <a:rPr lang="en-US"/>
              <a:pPr>
                <a:defRPr/>
              </a:pPr>
              <a:t>12/8/2015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12F8C-8F69-4784-9CA6-4F551F28AE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05BF24-5F1D-4665-BCC1-B6DF55971D53}" type="datetimeFigureOut">
              <a:rPr lang="en-US"/>
              <a:pPr>
                <a:defRPr/>
              </a:pPr>
              <a:t>12/8/2015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C2E104-7089-4427-ABB7-8146808944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Arial" pitchFamily="34" charset="0"/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8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E6A435D9-5F4D-450E-A4B2-5DAE06E2C1A3}" type="datetimeFigureOut">
              <a:rPr lang="en-US"/>
              <a:pPr>
                <a:defRPr/>
              </a:pPr>
              <a:t>12/8/2015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1032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algn="ctr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34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AA0643A2-7111-4347-8EA8-A960B72266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48" r:id="rId1"/>
    <p:sldLayoutId id="2147484249" r:id="rId2"/>
    <p:sldLayoutId id="2147484250" r:id="rId3"/>
    <p:sldLayoutId id="2147484243" r:id="rId4"/>
    <p:sldLayoutId id="2147484244" r:id="rId5"/>
    <p:sldLayoutId id="2147484251" r:id="rId6"/>
    <p:sldLayoutId id="2147484245" r:id="rId7"/>
    <p:sldLayoutId id="2147484252" r:id="rId8"/>
    <p:sldLayoutId id="2147484253" r:id="rId9"/>
    <p:sldLayoutId id="2147484246" r:id="rId10"/>
    <p:sldLayoutId id="214748424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eaLnBrk="0" fontAlgn="base" hangingPunct="0">
        <a:spcBef>
          <a:spcPct val="20000"/>
        </a:spcBef>
        <a:spcAft>
          <a:spcPct val="0"/>
        </a:spcAft>
        <a:buClr>
          <a:srgbClr val="5A4E00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eaLnBrk="0" fontAlgn="base" hangingPunct="0">
        <a:spcBef>
          <a:spcPct val="20000"/>
        </a:spcBef>
        <a:spcAft>
          <a:spcPct val="0"/>
        </a:spcAft>
        <a:buClr>
          <a:srgbClr val="B8B5AA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jpeg"/><Relationship Id="rId4" Type="http://schemas.openxmlformats.org/officeDocument/2006/relationships/hyperlink" Target="http://www.google.com/imgres?q=tanya+and+dorise&amp;um=1&amp;sa=N&amp;biw=1309&amp;bih=576&amp;hl=en&amp;tbm=isch&amp;tbnid=mVybL3PKVnMmyM:&amp;imgrefurl=http://www.danmilhamphotographyblog.com/2012_04_01_archive.html&amp;docid=RI8HAg630QudMM&amp;imgurl=http://2.bp.blogspot.com/-dqMxtKTp6XM/T3xaaIqJGII/AAAAAAAAETI/WFxZ15oRCBQ/s1600/TANYA-DORISE-UNCROP-1.jpg&amp;w=792&amp;h=1188&amp;ei=Vdm_UfTFPOWCiALR2IGABg&amp;zoom=1&amp;iact=hc&amp;vpx=1080&amp;vpy=183&amp;dur=3125&amp;hovh=275&amp;hovw=183&amp;tx=97&amp;ty=213&amp;page=2&amp;tbnh=147&amp;tbnw=95&amp;start=18&amp;ndsp=25&amp;ved=1t:429,r:24,s:0,i:160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www.google.com/imgres?q=prisms&amp;sa=X&amp;biw=1309&amp;bih=576&amp;tbm=isch&amp;tbnid=B2l5sgBzdTMKmM:&amp;imgrefurl=http://www.thenakedscientists.com/forum/index.php?topic=24878.0&amp;docid=onCk1qPmNRmRWM&amp;imgurl=http://www.thenakedscientists.com/forum/index.php?action=dlattach;topic=24878.0;attach=9410;image&amp;w=473&amp;h=299&amp;ei=nN6_UZn3JeGmiQKQwYGQCg&amp;zoom=1&amp;iact=hc&amp;vpx=981&amp;vpy=280&amp;dur=219&amp;hovh=178&amp;hovw=282&amp;tx=130&amp;ty=174&amp;page=1&amp;tbnh=150&amp;tbnw=260&amp;start=0&amp;ndsp=18&amp;ved=1t:429,r:17,s:0,i:202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ChangeArrowheads="1"/>
          </p:cNvSpPr>
          <p:nvPr/>
        </p:nvSpPr>
        <p:spPr bwMode="auto">
          <a:xfrm>
            <a:off x="381000" y="3105150"/>
            <a:ext cx="7848600" cy="3262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dirty="0"/>
          </a:p>
          <a:p>
            <a:r>
              <a:rPr lang="en-US" sz="2400" b="1" dirty="0">
                <a:latin typeface="Myriad Pro" pitchFamily="34" charset="0"/>
              </a:rPr>
              <a:t>Multi Network Research Collaboration:  Steps to Success</a:t>
            </a:r>
          </a:p>
          <a:p>
            <a:endParaRPr lang="en-US" b="1" dirty="0">
              <a:latin typeface="Myriad Pro" pitchFamily="34" charset="0"/>
            </a:endParaRPr>
          </a:p>
          <a:p>
            <a:r>
              <a:rPr lang="en-US" sz="2000" b="1" dirty="0"/>
              <a:t>IRENE   OCHIN   ORPRN   QPBRN   SNOCAP   WREN </a:t>
            </a:r>
          </a:p>
          <a:p>
            <a:r>
              <a:rPr lang="en-US" sz="2400" i="1" dirty="0">
                <a:latin typeface="Myriad Pro" pitchFamily="34" charset="0"/>
              </a:rPr>
              <a:t>Meta-Network Learning And Research Center (Meta-LARC</a:t>
            </a:r>
            <a:r>
              <a:rPr lang="en-US" sz="2400" i="1" dirty="0" smtClean="0">
                <a:latin typeface="Myriad Pro" pitchFamily="34" charset="0"/>
              </a:rPr>
              <a:t>)</a:t>
            </a:r>
            <a:endParaRPr lang="en-US" sz="4000" b="1" dirty="0">
              <a:latin typeface="Myriad Pro" pitchFamily="34" charset="0"/>
            </a:endParaRPr>
          </a:p>
          <a:p>
            <a:r>
              <a:rPr lang="en-US" b="1" dirty="0">
                <a:latin typeface="Myriad Pro" pitchFamily="34" charset="0"/>
              </a:rPr>
              <a:t>June 18, 2013</a:t>
            </a:r>
          </a:p>
          <a:p>
            <a:r>
              <a:rPr lang="en-US" b="1" dirty="0">
                <a:latin typeface="Myriad Pro" pitchFamily="34" charset="0"/>
              </a:rPr>
              <a:t>NAPRG PBRN Meeting</a:t>
            </a:r>
          </a:p>
          <a:p>
            <a:r>
              <a:rPr lang="en-US" b="1" dirty="0">
                <a:latin typeface="Myriad Pro" pitchFamily="34" charset="0"/>
              </a:rPr>
              <a:t>Bethesda, MD</a:t>
            </a:r>
          </a:p>
        </p:txBody>
      </p:sp>
      <p:pic>
        <p:nvPicPr>
          <p:cNvPr id="5" name="Picture 4" descr="circlebird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228600"/>
            <a:ext cx="2743200" cy="2743200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3562"/>
          </a:xfrm>
        </p:spPr>
        <p:txBody>
          <a:bodyPr/>
          <a:lstStyle/>
          <a:p>
            <a:r>
              <a:rPr lang="en-US" dirty="0" smtClean="0"/>
              <a:t>Workshop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143000"/>
            <a:ext cx="7467600" cy="5178552"/>
          </a:xfrm>
        </p:spPr>
        <p:txBody>
          <a:bodyPr/>
          <a:lstStyle/>
          <a:p>
            <a:r>
              <a:rPr lang="en-US" dirty="0" smtClean="0"/>
              <a:t>Introductions</a:t>
            </a:r>
          </a:p>
          <a:p>
            <a:r>
              <a:rPr lang="en-US" dirty="0" smtClean="0"/>
              <a:t>AHRQ P30 RFA</a:t>
            </a:r>
          </a:p>
          <a:p>
            <a:r>
              <a:rPr lang="en-US" dirty="0" smtClean="0"/>
              <a:t>Meta-LARC—who we are and how we communicate and make decisions</a:t>
            </a:r>
          </a:p>
          <a:p>
            <a:r>
              <a:rPr lang="en-US" dirty="0" smtClean="0"/>
              <a:t>Rapid Response System to </a:t>
            </a:r>
            <a:r>
              <a:rPr lang="en-US" dirty="0" err="1" smtClean="0"/>
              <a:t>theAHRQ</a:t>
            </a:r>
            <a:r>
              <a:rPr lang="en-US" dirty="0" smtClean="0"/>
              <a:t> FOA:  Practice-based Research to Improve Self-Management Support (PRISMS)—INSTTEP</a:t>
            </a:r>
          </a:p>
          <a:p>
            <a:r>
              <a:rPr lang="en-US" dirty="0" smtClean="0"/>
              <a:t>“How could you advance PBRN research using a multi-network </a:t>
            </a:r>
            <a:r>
              <a:rPr lang="en-US" dirty="0" err="1" smtClean="0"/>
              <a:t>settting</a:t>
            </a:r>
            <a:r>
              <a:rPr lang="en-US" dirty="0" smtClean="0"/>
              <a:t>”—Focused Conversation Method (FCM)</a:t>
            </a:r>
          </a:p>
          <a:p>
            <a:r>
              <a:rPr lang="en-US" dirty="0" smtClean="0"/>
              <a:t>Small group discussion using the (FCM), “What research questions could be answered by multi-network research networks”</a:t>
            </a:r>
          </a:p>
          <a:p>
            <a:r>
              <a:rPr lang="en-US" dirty="0" smtClean="0"/>
              <a:t>Wrap Up and Discussion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AHRQ RFA, Research Centers in Primary Care Practice Based Research and Learning—P30’s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Requirements—more than 3 successful regional PBRNs, &gt;120 practices, </a:t>
            </a:r>
            <a:r>
              <a:rPr lang="en-US" u="sng" dirty="0" smtClean="0"/>
              <a:t>&gt;</a:t>
            </a:r>
            <a:r>
              <a:rPr lang="en-US" dirty="0" smtClean="0"/>
              <a:t>10 states</a:t>
            </a:r>
          </a:p>
          <a:p>
            <a:r>
              <a:rPr lang="en-US" dirty="0" smtClean="0"/>
              <a:t>Two cores—administrative and research</a:t>
            </a:r>
          </a:p>
          <a:p>
            <a:r>
              <a:rPr lang="en-US" dirty="0" smtClean="0"/>
              <a:t>Infrastructure to promote novel and innovative dissemination and implementation strategies</a:t>
            </a:r>
          </a:p>
          <a:p>
            <a:r>
              <a:rPr lang="en-US" dirty="0" smtClean="0"/>
              <a:t>Leveraging common resources to improve productivity, efficiency, more </a:t>
            </a:r>
            <a:r>
              <a:rPr lang="en-US" dirty="0" err="1" smtClean="0"/>
              <a:t>generalizable</a:t>
            </a:r>
            <a:r>
              <a:rPr lang="en-US" dirty="0" smtClean="0"/>
              <a:t> results and more attractive to funders</a:t>
            </a:r>
          </a:p>
          <a:p>
            <a:r>
              <a:rPr lang="en-US" dirty="0" smtClean="0"/>
              <a:t>Minimal infrastructure to support the two cores for 5 years</a:t>
            </a:r>
          </a:p>
          <a:p>
            <a:r>
              <a:rPr lang="en-US" dirty="0" smtClean="0"/>
              <a:t>Eight AHRQ Centers announced in September 2012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8" descr="Meta-LARC logo four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533400"/>
            <a:ext cx="8389938" cy="577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01000" cy="4572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3600" b="1" dirty="0" smtClean="0"/>
              <a:t>Meta-LARC Mission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295400"/>
            <a:ext cx="8001000" cy="1143000"/>
          </a:xfrm>
        </p:spPr>
        <p:txBody>
          <a:bodyPr rtlCol="0">
            <a:normAutofit/>
          </a:bodyPr>
          <a:lstStyle/>
          <a:p>
            <a:pPr marL="182880" indent="-182880" eaLnBrk="1" fontAlgn="auto" hangingPunct="1">
              <a:spcBef>
                <a:spcPts val="1200"/>
              </a:spcBef>
              <a:spcAft>
                <a:spcPts val="0"/>
              </a:spcAft>
              <a:defRPr/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To sustain a consortium of PBRNs dedicated to increasing the quality, effectiveness and safety of primary care through accelerated research and collaborative learning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 bwMode="auto">
          <a:xfrm>
            <a:off x="533400" y="2590800"/>
            <a:ext cx="8077200" cy="533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3600" b="1" dirty="0">
                <a:latin typeface="+mj-lt"/>
                <a:ea typeface="+mj-ea"/>
                <a:cs typeface="+mj-cs"/>
              </a:rPr>
              <a:t>Specific Aims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276600"/>
            <a:ext cx="8229600" cy="3048000"/>
          </a:xfrm>
        </p:spPr>
        <p:txBody>
          <a:bodyPr rtlCol="0">
            <a:normAutofit lnSpcReduction="10000"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sz="1600" dirty="0" smtClean="0">
                <a:solidFill>
                  <a:schemeClr val="accent1">
                    <a:lumMod val="75000"/>
                  </a:schemeClr>
                </a:solidFill>
              </a:rPr>
              <a:t>Aim 1: Foster the capabilities of six PBRNs (533 primary care practices  with 6,600 clinicians caring for 3 million patients) through a robust collaboration designed to conduct research to improve the quality, effectiveness and safety of primary care.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en-US" sz="1600" dirty="0" smtClean="0">
                <a:solidFill>
                  <a:schemeClr val="accent1">
                    <a:lumMod val="75000"/>
                  </a:schemeClr>
                </a:solidFill>
              </a:rPr>
              <a:t> 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1600" dirty="0" smtClean="0">
                <a:solidFill>
                  <a:schemeClr val="accent1">
                    <a:lumMod val="75000"/>
                  </a:schemeClr>
                </a:solidFill>
              </a:rPr>
              <a:t>Aim 2: Accelerate the conduct of PBRN research through a well designed, high functioning common infrastructure that enables the efficient conduct of research.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en-US" sz="1600" dirty="0" smtClean="0">
                <a:solidFill>
                  <a:schemeClr val="accent1">
                    <a:lumMod val="75000"/>
                  </a:schemeClr>
                </a:solidFill>
              </a:rPr>
              <a:t> 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1600" dirty="0" smtClean="0">
                <a:solidFill>
                  <a:schemeClr val="accent1">
                    <a:lumMod val="75000"/>
                  </a:schemeClr>
                </a:solidFill>
              </a:rPr>
              <a:t>Aim 3: Promote continuous learning and sharing across Meta-LARC networks and practices to accelerate the dissemination of knowledge and bi-directional communication.</a:t>
            </a:r>
          </a:p>
          <a:p>
            <a:pPr marL="182880" indent="-182880" eaLnBrk="1" fontAlgn="auto" hangingPunct="1">
              <a:spcBef>
                <a:spcPts val="1200"/>
              </a:spcBef>
              <a:spcAft>
                <a:spcPts val="0"/>
              </a:spcAft>
              <a:defRPr/>
            </a:pPr>
            <a:endParaRPr lang="en-US" sz="20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182880" indent="-182880" eaLnBrk="1" fontAlgn="auto" hangingPunct="1">
              <a:spcBef>
                <a:spcPts val="1200"/>
              </a:spcBef>
              <a:spcAft>
                <a:spcPts val="0"/>
              </a:spcAft>
              <a:defRPr/>
            </a:pPr>
            <a:endParaRPr lang="en-US" sz="20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182880" indent="-182880" eaLnBrk="1" fontAlgn="auto" hangingPunct="1">
              <a:spcBef>
                <a:spcPts val="1200"/>
              </a:spcBef>
              <a:spcAft>
                <a:spcPts val="0"/>
              </a:spcAft>
              <a:defRPr/>
            </a:pPr>
            <a:endParaRPr lang="en-US" sz="20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28600" y="228600"/>
          <a:ext cx="8458201" cy="6544731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24000"/>
                <a:gridCol w="1295400"/>
                <a:gridCol w="1524000"/>
                <a:gridCol w="1600200"/>
                <a:gridCol w="2514601"/>
              </a:tblGrid>
              <a:tr h="757052">
                <a:tc>
                  <a:txBody>
                    <a:bodyPr/>
                    <a:lstStyle/>
                    <a:p>
                      <a:pPr marL="0" indent="0" algn="ctr"/>
                      <a:r>
                        <a:rPr lang="en-US" sz="1400" b="1" dirty="0">
                          <a:latin typeface="+mn-lt"/>
                        </a:rPr>
                        <a:t>Network &amp; Headquarters Location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/>
                      <a:r>
                        <a:rPr lang="en-US" sz="1400" b="1" dirty="0">
                          <a:latin typeface="+mn-lt"/>
                        </a:rPr>
                        <a:t>Institutional Affiliations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/>
                      <a:r>
                        <a:rPr lang="en-US" sz="1400" b="1" dirty="0">
                          <a:latin typeface="+mn-lt"/>
                        </a:rPr>
                        <a:t>Principal </a:t>
                      </a:r>
                      <a:r>
                        <a:rPr lang="en-US" sz="1400" b="1" dirty="0" smtClean="0">
                          <a:latin typeface="+mn-lt"/>
                        </a:rPr>
                        <a:t>Investigator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/>
                      <a:r>
                        <a:rPr lang="en-US" sz="1400" b="1" dirty="0" smtClean="0">
                          <a:latin typeface="+mn-lt"/>
                        </a:rPr>
                        <a:t>Meta-LARC Coordinators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/>
                      <a:r>
                        <a:rPr lang="en-US" sz="1400" b="1" dirty="0" smtClean="0">
                          <a:latin typeface="+mn-lt"/>
                        </a:rPr>
                        <a:t>Expertise</a:t>
                      </a:r>
                      <a:endParaRPr lang="en-US" sz="1400" b="1" dirty="0">
                        <a:latin typeface="+mn-lt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009403">
                <a:tc>
                  <a:txBody>
                    <a:bodyPr/>
                    <a:lstStyle/>
                    <a:p>
                      <a:pPr marL="0" indent="0" algn="l"/>
                      <a:r>
                        <a:rPr lang="en-US" sz="1400" b="1" dirty="0">
                          <a:latin typeface="+mn-lt"/>
                        </a:rPr>
                        <a:t>ORPRN</a:t>
                      </a:r>
                      <a:endParaRPr lang="en-US" sz="1400" dirty="0">
                        <a:latin typeface="+mn-lt"/>
                      </a:endParaRPr>
                    </a:p>
                    <a:p>
                      <a:pPr marL="0" indent="0" algn="l"/>
                      <a:r>
                        <a:rPr lang="en-US" sz="1400" i="1" dirty="0">
                          <a:latin typeface="+mn-lt"/>
                        </a:rPr>
                        <a:t>Portland, OR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/>
                      <a:r>
                        <a:rPr lang="en-US" sz="1400" dirty="0">
                          <a:latin typeface="+mn-lt"/>
                        </a:rPr>
                        <a:t>Oregon Health &amp; Science University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/>
                      <a:r>
                        <a:rPr lang="en-US" sz="1400" dirty="0">
                          <a:latin typeface="+mn-lt"/>
                        </a:rPr>
                        <a:t>Lyle Fagnan, MD</a:t>
                      </a:r>
                    </a:p>
                    <a:p>
                      <a:pPr marL="0" indent="0" algn="l"/>
                      <a:r>
                        <a:rPr lang="en-US" sz="1400" dirty="0">
                          <a:latin typeface="+mn-lt"/>
                        </a:rPr>
                        <a:t>(Consortium PI)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/>
                      <a:r>
                        <a:rPr lang="en-US" sz="1400" dirty="0" smtClean="0">
                          <a:latin typeface="+mn-lt"/>
                        </a:rPr>
                        <a:t>LeAnn</a:t>
                      </a:r>
                      <a:r>
                        <a:rPr lang="en-US" sz="1400" baseline="0" dirty="0" smtClean="0">
                          <a:latin typeface="+mn-lt"/>
                        </a:rPr>
                        <a:t> Michaels</a:t>
                      </a:r>
                    </a:p>
                    <a:p>
                      <a:pPr marL="0" indent="0" algn="l"/>
                      <a:r>
                        <a:rPr lang="en-US" sz="1400" baseline="0" dirty="0" smtClean="0">
                          <a:latin typeface="+mn-lt"/>
                        </a:rPr>
                        <a:t>Nancy Rollins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/>
                      <a:r>
                        <a:rPr lang="en-US" sz="1400" dirty="0" smtClean="0">
                          <a:latin typeface="+mn-lt"/>
                        </a:rPr>
                        <a:t>Community-based participatory research &amp; practice change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0606">
                <a:tc>
                  <a:txBody>
                    <a:bodyPr/>
                    <a:lstStyle/>
                    <a:p>
                      <a:pPr marL="0" indent="0" algn="l"/>
                      <a:r>
                        <a:rPr lang="en-US" sz="1400" b="1">
                          <a:latin typeface="+mn-lt"/>
                        </a:rPr>
                        <a:t>IRENE</a:t>
                      </a:r>
                      <a:endParaRPr lang="en-US" sz="1400">
                        <a:latin typeface="+mn-lt"/>
                      </a:endParaRPr>
                    </a:p>
                    <a:p>
                      <a:pPr marL="0" indent="0" algn="l"/>
                      <a:r>
                        <a:rPr lang="en-US" sz="1400" i="1">
                          <a:latin typeface="+mn-lt"/>
                        </a:rPr>
                        <a:t>Iowa City, IA</a:t>
                      </a:r>
                      <a:endParaRPr lang="en-US" sz="1400">
                        <a:latin typeface="+mn-lt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/>
                      <a:r>
                        <a:rPr lang="en-US" sz="1400" dirty="0">
                          <a:latin typeface="+mn-lt"/>
                        </a:rPr>
                        <a:t>University of Iowa College of Medicine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/>
                      <a:r>
                        <a:rPr lang="en-US" sz="1400">
                          <a:latin typeface="+mn-lt"/>
                        </a:rPr>
                        <a:t>Barcey Levy, MD, PhD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/>
                      <a:r>
                        <a:rPr lang="en-US" sz="1400" dirty="0" smtClean="0">
                          <a:latin typeface="+mn-lt"/>
                        </a:rPr>
                        <a:t>Jeanette Daly, RN, PhD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/>
                      <a:r>
                        <a:rPr lang="en-US" sz="1400" dirty="0" smtClean="0">
                          <a:latin typeface="+mn-lt"/>
                        </a:rPr>
                        <a:t>Preventive</a:t>
                      </a:r>
                      <a:r>
                        <a:rPr lang="en-US" sz="1400" baseline="0" dirty="0" smtClean="0">
                          <a:latin typeface="+mn-lt"/>
                        </a:rPr>
                        <a:t> health service delivery &amp; cancer prevention/screening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0606">
                <a:tc>
                  <a:txBody>
                    <a:bodyPr/>
                    <a:lstStyle/>
                    <a:p>
                      <a:pPr marL="0" indent="0" algn="l"/>
                      <a:r>
                        <a:rPr lang="en-US" sz="1400" b="1" dirty="0">
                          <a:latin typeface="+mn-lt"/>
                        </a:rPr>
                        <a:t>QPBRN</a:t>
                      </a:r>
                      <a:endParaRPr lang="en-US" sz="1400" dirty="0">
                        <a:latin typeface="+mn-lt"/>
                      </a:endParaRPr>
                    </a:p>
                    <a:p>
                      <a:pPr marL="0" indent="0" algn="l"/>
                      <a:r>
                        <a:rPr lang="en-US" sz="1400" i="1" dirty="0">
                          <a:latin typeface="+mn-lt"/>
                        </a:rPr>
                        <a:t>Quebec City, </a:t>
                      </a:r>
                      <a:r>
                        <a:rPr lang="en-US" sz="1400" i="1" dirty="0" smtClean="0">
                          <a:latin typeface="+mn-lt"/>
                        </a:rPr>
                        <a:t>Quebec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/>
                      <a:r>
                        <a:rPr lang="en-US" sz="1400">
                          <a:latin typeface="+mn-lt"/>
                        </a:rPr>
                        <a:t>University of Laval Medical School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/>
                      <a:r>
                        <a:rPr lang="en-US" sz="1400">
                          <a:latin typeface="+mn-lt"/>
                        </a:rPr>
                        <a:t>France Légaré, MD, PhD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/>
                      <a:r>
                        <a:rPr lang="en-US" sz="1400" dirty="0" err="1" smtClean="0">
                          <a:latin typeface="+mn-lt"/>
                        </a:rPr>
                        <a:t>Ghislaine</a:t>
                      </a:r>
                      <a:r>
                        <a:rPr lang="en-US" sz="1400" baseline="0" dirty="0" smtClean="0">
                          <a:latin typeface="+mn-lt"/>
                        </a:rPr>
                        <a:t> </a:t>
                      </a:r>
                      <a:r>
                        <a:rPr lang="en-US" sz="1400" baseline="0" dirty="0" err="1" smtClean="0">
                          <a:latin typeface="+mn-lt"/>
                        </a:rPr>
                        <a:t>Tre</a:t>
                      </a:r>
                      <a:r>
                        <a:rPr lang="en-US" sz="1400" dirty="0" smtClean="0">
                          <a:latin typeface="+mn-lt"/>
                        </a:rPr>
                        <a:t>, MSC, PhD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/>
                      <a:r>
                        <a:rPr lang="en-US" sz="1400" dirty="0" smtClean="0">
                          <a:latin typeface="+mn-lt"/>
                        </a:rPr>
                        <a:t>Shared decision making &amp; Knowledge transfer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4629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+mn-lt"/>
                          <a:ea typeface="Times New Roman"/>
                        </a:rPr>
                        <a:t>OCHIN</a:t>
                      </a:r>
                      <a:endParaRPr lang="en-US" sz="1400" dirty="0">
                        <a:latin typeface="+mn-lt"/>
                        <a:ea typeface="Times New Roman"/>
                      </a:endParaRPr>
                    </a:p>
                    <a:p>
                      <a:pPr marL="0" marR="0" indent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+mn-lt"/>
                          <a:ea typeface="Times New Roman"/>
                        </a:rPr>
                        <a:t> </a:t>
                      </a:r>
                      <a:r>
                        <a:rPr lang="en-US" sz="1400" i="1" dirty="0">
                          <a:latin typeface="+mn-lt"/>
                          <a:ea typeface="Times New Roman"/>
                        </a:rPr>
                        <a:t>Portland, OR</a:t>
                      </a:r>
                      <a:endParaRPr lang="en-US" sz="1400" dirty="0"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/>
                      <a:r>
                        <a:rPr lang="en-US" sz="1400">
                          <a:latin typeface="+mn-lt"/>
                        </a:rPr>
                        <a:t>OCHIN, Kaiser NW, OHSU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+mn-lt"/>
                        </a:rPr>
                        <a:t>Christine Nelson, PhD</a:t>
                      </a:r>
                    </a:p>
                    <a:p>
                      <a:pPr marL="0" indent="0" algn="l"/>
                      <a:endParaRPr lang="en-US" sz="1400" dirty="0">
                        <a:latin typeface="+mn-lt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/>
                      <a:r>
                        <a:rPr lang="en-US" sz="1400" dirty="0" smtClean="0">
                          <a:latin typeface="+mn-lt"/>
                        </a:rPr>
                        <a:t>Vance Bauer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+mn-lt"/>
                        </a:rPr>
                        <a:t>Practice</a:t>
                      </a:r>
                      <a:r>
                        <a:rPr lang="en-US" sz="1400" baseline="0" dirty="0" smtClean="0">
                          <a:latin typeface="+mn-lt"/>
                        </a:rPr>
                        <a:t> quality improvement</a:t>
                      </a:r>
                      <a:endParaRPr lang="en-US" sz="1400" dirty="0" smtClean="0">
                        <a:latin typeface="+mn-lt"/>
                      </a:endParaRPr>
                    </a:p>
                    <a:p>
                      <a:pPr marL="0" indent="0" algn="l"/>
                      <a:endParaRPr lang="en-US" sz="1400" dirty="0">
                        <a:latin typeface="+mn-lt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6161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+mn-lt"/>
                          <a:ea typeface="Times New Roman"/>
                        </a:rPr>
                        <a:t>SNOCAP </a:t>
                      </a:r>
                      <a:r>
                        <a:rPr lang="en-US" sz="1200" b="0" dirty="0">
                          <a:latin typeface="+mn-lt"/>
                          <a:ea typeface="Times New Roman"/>
                        </a:rPr>
                        <a:t>(Consortium of Three Networks)</a:t>
                      </a:r>
                    </a:p>
                    <a:p>
                      <a:pPr marL="0" marR="0" indent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i="1" dirty="0">
                          <a:latin typeface="+mn-lt"/>
                          <a:ea typeface="Times New Roman"/>
                        </a:rPr>
                        <a:t>Denver, CO</a:t>
                      </a:r>
                      <a:endParaRPr lang="en-US" sz="1400" dirty="0"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/>
                      <a:r>
                        <a:rPr lang="en-US" sz="1400" dirty="0">
                          <a:latin typeface="+mn-lt"/>
                        </a:rPr>
                        <a:t>University of Colorado School of Medicine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/>
                      <a:r>
                        <a:rPr lang="en-US" sz="1400">
                          <a:latin typeface="+mn-lt"/>
                        </a:rPr>
                        <a:t>Donald Nease, MD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/>
                      <a:r>
                        <a:rPr lang="en-US" sz="1400" dirty="0" smtClean="0">
                          <a:latin typeface="+mn-lt"/>
                        </a:rPr>
                        <a:t>Tabria Winer,</a:t>
                      </a:r>
                      <a:r>
                        <a:rPr lang="en-US" sz="1400" baseline="0" dirty="0" smtClean="0">
                          <a:latin typeface="+mn-lt"/>
                        </a:rPr>
                        <a:t> MPH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/>
                      <a:r>
                        <a:rPr lang="en-US" sz="1400" dirty="0" smtClean="0">
                          <a:latin typeface="+mn-lt"/>
                        </a:rPr>
                        <a:t>Practice</a:t>
                      </a:r>
                      <a:r>
                        <a:rPr lang="en-US" sz="1400" baseline="0" dirty="0" smtClean="0">
                          <a:latin typeface="+mn-lt"/>
                        </a:rPr>
                        <a:t> quality improvement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768">
                <a:tc>
                  <a:txBody>
                    <a:bodyPr/>
                    <a:lstStyle/>
                    <a:p>
                      <a:pPr marL="0" indent="0" algn="l"/>
                      <a:r>
                        <a:rPr lang="en-US" sz="1400" b="1">
                          <a:latin typeface="+mn-lt"/>
                        </a:rPr>
                        <a:t>WREN</a:t>
                      </a:r>
                      <a:endParaRPr lang="en-US" sz="1400">
                        <a:latin typeface="+mn-lt"/>
                      </a:endParaRPr>
                    </a:p>
                    <a:p>
                      <a:pPr marL="0" indent="0" algn="l"/>
                      <a:r>
                        <a:rPr lang="en-US" sz="1400" i="1">
                          <a:latin typeface="+mn-lt"/>
                        </a:rPr>
                        <a:t>Madison, WI</a:t>
                      </a:r>
                      <a:endParaRPr lang="en-US" sz="1400">
                        <a:latin typeface="+mn-lt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/>
                      <a:r>
                        <a:rPr lang="en-US" sz="1400">
                          <a:latin typeface="+mn-lt"/>
                        </a:rPr>
                        <a:t>University of Wisconsin School of Medicine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/>
                      <a:r>
                        <a:rPr lang="en-US" sz="1400" dirty="0" smtClean="0">
                          <a:latin typeface="+mn-lt"/>
                        </a:rPr>
                        <a:t>David Hahn, MD, MS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/>
                      <a:r>
                        <a:rPr lang="en-US" sz="1400" dirty="0" smtClean="0">
                          <a:latin typeface="+mn-lt"/>
                        </a:rPr>
                        <a:t>Melody Bockenfeld, MPH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/>
                      <a:r>
                        <a:rPr lang="en-US" sz="1400" dirty="0" smtClean="0">
                          <a:latin typeface="+mn-lt"/>
                        </a:rPr>
                        <a:t>Practice work flow &amp; Health IT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b="1" smtClean="0"/>
              <a:t>Meta-LARC Infrastructure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200" y="2286000"/>
            <a:ext cx="4040188" cy="3840163"/>
          </a:xfrm>
        </p:spPr>
        <p:txBody>
          <a:bodyPr rtlCol="0">
            <a:normAutofit/>
          </a:bodyPr>
          <a:lstStyle/>
          <a:p>
            <a:pPr marL="182880" indent="-182880" eaLnBrk="1" fontAlgn="auto" hangingPunct="1">
              <a:spcBef>
                <a:spcPts val="1200"/>
              </a:spcBef>
              <a:spcAft>
                <a:spcPts val="0"/>
              </a:spcAft>
              <a:buFont typeface="Wingdings"/>
              <a:buChar char=""/>
              <a:defRPr/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Communication</a:t>
            </a:r>
          </a:p>
          <a:p>
            <a:pPr marL="182880" indent="-182880" eaLnBrk="1" fontAlgn="auto" hangingPunct="1">
              <a:spcBef>
                <a:spcPts val="1200"/>
              </a:spcBef>
              <a:spcAft>
                <a:spcPts val="0"/>
              </a:spcAft>
              <a:buFont typeface="Wingdings"/>
              <a:buChar char=""/>
              <a:defRPr/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Shared leadership</a:t>
            </a:r>
          </a:p>
          <a:p>
            <a:pPr marL="182880" indent="-182880" eaLnBrk="1" fontAlgn="auto" hangingPunct="1">
              <a:spcBef>
                <a:spcPts val="1200"/>
              </a:spcBef>
              <a:spcAft>
                <a:spcPts val="0"/>
              </a:spcAft>
              <a:buFont typeface="Wingdings"/>
              <a:buChar char=""/>
              <a:defRPr/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Study applications</a:t>
            </a:r>
          </a:p>
          <a:p>
            <a:pPr marL="182880" indent="-182880" eaLnBrk="1" fontAlgn="auto" hangingPunct="1">
              <a:spcBef>
                <a:spcPts val="1200"/>
              </a:spcBef>
              <a:spcAft>
                <a:spcPts val="0"/>
              </a:spcAft>
              <a:buFont typeface="Wingdings"/>
              <a:buChar char=""/>
              <a:defRPr/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Agendas, minutes, </a:t>
            </a:r>
            <a:r>
              <a:rPr lang="en-US" sz="2000" dirty="0" err="1" smtClean="0">
                <a:solidFill>
                  <a:schemeClr val="accent1">
                    <a:lumMod val="75000"/>
                  </a:schemeClr>
                </a:solidFill>
              </a:rPr>
              <a:t>ShareCenter</a:t>
            </a:r>
            <a:endParaRPr lang="en-US" sz="20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182880" indent="-182880" eaLnBrk="1" fontAlgn="auto" hangingPunct="1">
              <a:spcBef>
                <a:spcPts val="1200"/>
              </a:spcBef>
              <a:spcAft>
                <a:spcPts val="0"/>
              </a:spcAft>
              <a:buFont typeface="Wingdings"/>
              <a:buChar char=""/>
              <a:defRPr/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Governance</a:t>
            </a:r>
          </a:p>
          <a:p>
            <a:pPr marL="182880" indent="-182880" eaLnBrk="1" fontAlgn="auto" hangingPunct="1">
              <a:spcBef>
                <a:spcPts val="1200"/>
              </a:spcBef>
              <a:spcAft>
                <a:spcPts val="0"/>
              </a:spcAft>
              <a:buFont typeface="Wingdings"/>
              <a:buChar char=""/>
              <a:defRPr/>
            </a:pPr>
            <a:endParaRPr lang="en-US" sz="20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286000"/>
            <a:ext cx="4041775" cy="3840163"/>
          </a:xfrm>
        </p:spPr>
        <p:txBody>
          <a:bodyPr rtlCol="0">
            <a:normAutofit/>
          </a:bodyPr>
          <a:lstStyle/>
          <a:p>
            <a:pPr marL="182880" indent="-182880" eaLnBrk="1" fontAlgn="auto" hangingPunct="1">
              <a:spcBef>
                <a:spcPts val="1200"/>
              </a:spcBef>
              <a:spcAft>
                <a:spcPts val="0"/>
              </a:spcAft>
              <a:buFont typeface="Wingdings"/>
              <a:buChar char=""/>
              <a:defRPr/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Data analysis plans</a:t>
            </a:r>
          </a:p>
          <a:p>
            <a:pPr marL="182880" indent="-182880" eaLnBrk="1" fontAlgn="auto" hangingPunct="1">
              <a:spcBef>
                <a:spcPts val="1200"/>
              </a:spcBef>
              <a:spcAft>
                <a:spcPts val="0"/>
              </a:spcAft>
              <a:buFont typeface="Wingdings"/>
              <a:buChar char=""/>
              <a:defRPr/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Library of Survey instruments</a:t>
            </a:r>
          </a:p>
          <a:p>
            <a:pPr marL="182880" indent="-182880" eaLnBrk="1" fontAlgn="auto" hangingPunct="1">
              <a:spcBef>
                <a:spcPts val="1200"/>
              </a:spcBef>
              <a:spcAft>
                <a:spcPts val="0"/>
              </a:spcAft>
              <a:buFont typeface="Wingdings"/>
              <a:buChar char=""/>
              <a:defRPr/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Clinic and patient database</a:t>
            </a:r>
          </a:p>
          <a:p>
            <a:pPr marL="182880" indent="-182880" eaLnBrk="1" fontAlgn="auto" hangingPunct="1">
              <a:spcBef>
                <a:spcPts val="1200"/>
              </a:spcBef>
              <a:spcAft>
                <a:spcPts val="0"/>
              </a:spcAft>
              <a:buFont typeface="Wingdings"/>
              <a:buChar char=""/>
              <a:defRPr/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Recruitment methods</a:t>
            </a:r>
          </a:p>
          <a:p>
            <a:pPr marL="182880" indent="-182880" eaLnBrk="1" fontAlgn="auto" hangingPunct="1">
              <a:spcBef>
                <a:spcPts val="1200"/>
              </a:spcBef>
              <a:spcAft>
                <a:spcPts val="0"/>
              </a:spcAft>
              <a:buFont typeface="Wingdings"/>
              <a:buChar char=""/>
              <a:defRPr/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IRB oversight</a:t>
            </a:r>
          </a:p>
          <a:p>
            <a:pPr marL="182880" indent="-182880" eaLnBrk="1" fontAlgn="auto" hangingPunct="1">
              <a:spcBef>
                <a:spcPts val="1200"/>
              </a:spcBef>
              <a:spcAft>
                <a:spcPts val="0"/>
              </a:spcAft>
              <a:buFont typeface="Wingdings"/>
              <a:buChar char=""/>
              <a:defRPr/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SOP for data collection and transfer</a:t>
            </a:r>
          </a:p>
          <a:p>
            <a:pPr marL="182880" indent="-182880" eaLnBrk="1" fontAlgn="auto" hangingPunct="1">
              <a:spcBef>
                <a:spcPts val="1200"/>
              </a:spcBef>
              <a:spcAft>
                <a:spcPts val="0"/>
              </a:spcAft>
              <a:buFont typeface="Wingdings"/>
              <a:buChar char=""/>
              <a:defRPr/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Biostatistics Core</a:t>
            </a:r>
          </a:p>
          <a:p>
            <a:pPr marL="182880" indent="-182880" eaLnBrk="1" fontAlgn="auto" hangingPunct="1">
              <a:spcBef>
                <a:spcPts val="1200"/>
              </a:spcBef>
              <a:spcAft>
                <a:spcPts val="0"/>
              </a:spcAft>
              <a:buFont typeface="Wingdings"/>
              <a:buChar char=""/>
              <a:defRPr/>
            </a:pPr>
            <a:endParaRPr lang="en-US" sz="20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"/>
          </p:nvPr>
        </p:nvSpPr>
        <p:spPr>
          <a:xfrm>
            <a:off x="457200" y="1752600"/>
            <a:ext cx="4040188" cy="422275"/>
          </a:xfrm>
          <a:solidFill>
            <a:srgbClr val="D9F4AE"/>
          </a:solidFill>
        </p:spPr>
        <p:txBody>
          <a:bodyPr>
            <a:normAutofit lnSpcReduction="1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Administrative Core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52600"/>
            <a:ext cx="4041775" cy="422275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Research Core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9906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Meta-LARC Governance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762000" y="1752600"/>
            <a:ext cx="3733800" cy="41148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182880" indent="-182880" eaLnBrk="1" fontAlgn="auto" hangingPunct="1">
              <a:spcAft>
                <a:spcPts val="600"/>
              </a:spcAft>
              <a:buFont typeface="Arial" charset="0"/>
              <a:buChar char="•"/>
              <a:defRPr/>
            </a:pPr>
            <a:r>
              <a:rPr lang="en-US" dirty="0" smtClean="0"/>
              <a:t>Common agenda</a:t>
            </a:r>
          </a:p>
          <a:p>
            <a:pPr marL="182880" indent="-182880" eaLnBrk="1" fontAlgn="auto" hangingPunct="1">
              <a:spcAft>
                <a:spcPts val="600"/>
              </a:spcAft>
              <a:buFont typeface="Arial" charset="0"/>
              <a:buChar char="•"/>
              <a:defRPr/>
            </a:pPr>
            <a:r>
              <a:rPr lang="en-US" dirty="0" smtClean="0"/>
              <a:t>Shared measurement system</a:t>
            </a:r>
          </a:p>
          <a:p>
            <a:pPr marL="182880" indent="-182880" eaLnBrk="1" fontAlgn="auto" hangingPunct="1">
              <a:spcAft>
                <a:spcPts val="600"/>
              </a:spcAft>
              <a:buFont typeface="Arial" charset="0"/>
              <a:buChar char="•"/>
              <a:defRPr/>
            </a:pPr>
            <a:r>
              <a:rPr lang="en-US" dirty="0" smtClean="0"/>
              <a:t>Mutually reinforcing activities</a:t>
            </a:r>
          </a:p>
          <a:p>
            <a:pPr marL="182880" indent="-182880" eaLnBrk="1" fontAlgn="auto" hangingPunct="1">
              <a:spcAft>
                <a:spcPts val="600"/>
              </a:spcAft>
              <a:buFont typeface="Arial" charset="0"/>
              <a:buChar char="•"/>
              <a:defRPr/>
            </a:pPr>
            <a:r>
              <a:rPr lang="en-US" dirty="0" smtClean="0"/>
              <a:t>Continuous communication</a:t>
            </a:r>
          </a:p>
          <a:p>
            <a:pPr marL="182880" indent="-182880" eaLnBrk="1" fontAlgn="auto" hangingPunct="1">
              <a:spcAft>
                <a:spcPts val="600"/>
              </a:spcAft>
              <a:buFont typeface="Arial" charset="0"/>
              <a:buChar char="•"/>
              <a:defRPr/>
            </a:pPr>
            <a:r>
              <a:rPr lang="en-US" dirty="0" smtClean="0"/>
              <a:t>Backbone support organization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4"/>
          </p:nvPr>
        </p:nvSpPr>
        <p:spPr>
          <a:xfrm>
            <a:off x="4724400" y="1752600"/>
            <a:ext cx="3733800" cy="45720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pPr marL="182880" indent="-182880" eaLnBrk="1" fontAlgn="auto" hangingPunct="1">
              <a:spcBef>
                <a:spcPts val="0"/>
              </a:spcBef>
              <a:spcAft>
                <a:spcPts val="600"/>
              </a:spcAft>
              <a:buFont typeface="Calibri" pitchFamily="34" charset="0"/>
              <a:buChar char="•"/>
              <a:defRPr/>
            </a:pPr>
            <a:r>
              <a:rPr lang="en-US" dirty="0" smtClean="0"/>
              <a:t>Steering Committee</a:t>
            </a:r>
          </a:p>
          <a:p>
            <a:pPr marL="182880" lvl="1" indent="-182880" eaLnBrk="1" fontAlgn="auto" hangingPunct="1">
              <a:spcBef>
                <a:spcPts val="0"/>
              </a:spcBef>
              <a:spcAft>
                <a:spcPts val="600"/>
              </a:spcAft>
              <a:buFont typeface="Arial" charset="0"/>
              <a:buNone/>
              <a:defRPr/>
            </a:pPr>
            <a:r>
              <a:rPr lang="en-US" sz="2400" dirty="0" smtClean="0"/>
              <a:t>	PIs, MLCs, one key clinician from  each network</a:t>
            </a:r>
          </a:p>
          <a:p>
            <a:pPr marL="182880" lvl="1" indent="-182880" eaLnBrk="1" fontAlgn="auto" hangingPunct="1">
              <a:spcBef>
                <a:spcPts val="0"/>
              </a:spcBef>
              <a:spcAft>
                <a:spcPts val="600"/>
              </a:spcAft>
              <a:buFont typeface="Calibri" pitchFamily="34" charset="0"/>
              <a:buChar char="•"/>
              <a:defRPr/>
            </a:pPr>
            <a:r>
              <a:rPr lang="en-US" sz="2400" dirty="0" smtClean="0"/>
              <a:t>Clinician Advisory Committee</a:t>
            </a:r>
          </a:p>
          <a:p>
            <a:pPr marL="182880" lvl="2" indent="-182880" eaLnBrk="1" fontAlgn="auto" hangingPunct="1">
              <a:spcBef>
                <a:spcPts val="0"/>
              </a:spcBef>
              <a:spcAft>
                <a:spcPts val="600"/>
              </a:spcAft>
              <a:buClr>
                <a:schemeClr val="accent1">
                  <a:shade val="75000"/>
                </a:schemeClr>
              </a:buClr>
              <a:buFont typeface="Arial" charset="0"/>
              <a:buNone/>
              <a:defRPr/>
            </a:pPr>
            <a:r>
              <a:rPr lang="en-US" sz="2400" dirty="0" smtClean="0"/>
              <a:t>	2-4 clinicians from each network called on as needed</a:t>
            </a:r>
          </a:p>
          <a:p>
            <a:pPr marL="182880" indent="-182880" eaLnBrk="1" fontAlgn="auto" hangingPunct="1">
              <a:spcBef>
                <a:spcPts val="0"/>
              </a:spcBef>
              <a:spcAft>
                <a:spcPts val="600"/>
              </a:spcAft>
              <a:buFont typeface="Calibri" pitchFamily="34" charset="0"/>
              <a:buChar char="•"/>
              <a:defRPr/>
            </a:pPr>
            <a:r>
              <a:rPr lang="en-US" dirty="0" smtClean="0"/>
              <a:t>Evaluation of Performance</a:t>
            </a:r>
          </a:p>
          <a:p>
            <a:pPr marL="182880" lvl="1" indent="-182880" eaLnBrk="1" fontAlgn="auto" hangingPunct="1">
              <a:spcBef>
                <a:spcPts val="0"/>
              </a:spcBef>
              <a:spcAft>
                <a:spcPts val="600"/>
              </a:spcAft>
              <a:buFont typeface="Arial" charset="0"/>
              <a:buNone/>
              <a:defRPr/>
            </a:pPr>
            <a:r>
              <a:rPr lang="en-US" sz="2400" dirty="0" smtClean="0"/>
              <a:t>	Annually through online survey in </a:t>
            </a:r>
            <a:r>
              <a:rPr lang="en-US" sz="2400" dirty="0" err="1" smtClean="0"/>
              <a:t>REDCap</a:t>
            </a:r>
            <a:r>
              <a:rPr lang="en-US" sz="2400" dirty="0" smtClean="0"/>
              <a:t>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5181600" y="1295400"/>
            <a:ext cx="3165475" cy="4619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dirty="0"/>
              <a:t>Rapid Response Plan</a:t>
            </a:r>
          </a:p>
        </p:txBody>
      </p:sp>
      <p:pic>
        <p:nvPicPr>
          <p:cNvPr id="16387" name="Picture 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609600"/>
            <a:ext cx="60960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smtClean="0"/>
              <a:t>Learning Community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4040188" cy="422275"/>
          </a:xfrm>
          <a:solidFill>
            <a:schemeClr val="accent4">
              <a:lumMod val="40000"/>
              <a:lumOff val="60000"/>
            </a:schemeClr>
          </a:solidFill>
        </p:spPr>
        <p:txBody>
          <a:bodyPr rtlCol="0">
            <a:normAutofit lnSpcReduction="1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Learning Groups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286000"/>
            <a:ext cx="4040188" cy="3840163"/>
          </a:xfrm>
        </p:spPr>
        <p:txBody>
          <a:bodyPr rtlCol="0">
            <a:normAutofit/>
          </a:bodyPr>
          <a:lstStyle/>
          <a:p>
            <a:pPr marL="182880" indent="-182880" eaLnBrk="1" fontAlgn="auto" hangingPunct="1">
              <a:spcBef>
                <a:spcPts val="1200"/>
              </a:spcBef>
              <a:spcAft>
                <a:spcPts val="0"/>
              </a:spcAft>
              <a:defRPr/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Develop framework and methodology for each study</a:t>
            </a:r>
          </a:p>
          <a:p>
            <a:pPr marL="182880" indent="-182880" eaLnBrk="1" fontAlgn="auto" hangingPunct="1">
              <a:spcBef>
                <a:spcPts val="1200"/>
              </a:spcBef>
              <a:spcAft>
                <a:spcPts val="0"/>
              </a:spcAft>
              <a:defRPr/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Data interpretation</a:t>
            </a:r>
          </a:p>
          <a:p>
            <a:pPr marL="182880" indent="-182880" eaLnBrk="1" fontAlgn="auto" hangingPunct="1">
              <a:spcBef>
                <a:spcPts val="1200"/>
              </a:spcBef>
              <a:spcAft>
                <a:spcPts val="0"/>
              </a:spcAft>
              <a:defRPr/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Dissemination activities</a:t>
            </a:r>
          </a:p>
          <a:p>
            <a:pPr marL="182880" indent="-182880" eaLnBrk="1" fontAlgn="auto" hangingPunct="1">
              <a:spcBef>
                <a:spcPts val="1200"/>
              </a:spcBef>
              <a:spcAft>
                <a:spcPts val="0"/>
              </a:spcAft>
              <a:defRPr/>
            </a:pPr>
            <a:endParaRPr lang="en-US" sz="20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52600"/>
            <a:ext cx="4041775" cy="422275"/>
          </a:xfrm>
          <a:solidFill>
            <a:schemeClr val="accent6">
              <a:lumMod val="60000"/>
              <a:lumOff val="40000"/>
            </a:schemeClr>
          </a:solidFill>
        </p:spPr>
        <p:txBody>
          <a:bodyPr rtlCol="0">
            <a:normAutofit lnSpcReduction="1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Grand Rounds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286000"/>
            <a:ext cx="4041775" cy="3840163"/>
          </a:xfrm>
        </p:spPr>
        <p:txBody>
          <a:bodyPr rtlCol="0">
            <a:normAutofit/>
          </a:bodyPr>
          <a:lstStyle/>
          <a:p>
            <a:pPr marL="182880" indent="-182880" eaLnBrk="1" fontAlgn="auto" hangingPunct="1">
              <a:spcBef>
                <a:spcPts val="1200"/>
              </a:spcBef>
              <a:spcAft>
                <a:spcPts val="0"/>
              </a:spcAft>
              <a:defRPr/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Learning across networks and sharing between researchers and clinicians</a:t>
            </a:r>
          </a:p>
          <a:p>
            <a:pPr marL="182880" indent="-182880" eaLnBrk="1" fontAlgn="auto" hangingPunct="1">
              <a:spcBef>
                <a:spcPts val="1200"/>
              </a:spcBef>
              <a:spcAft>
                <a:spcPts val="0"/>
              </a:spcAft>
              <a:defRPr/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Each network leads one training session per year</a:t>
            </a:r>
          </a:p>
          <a:p>
            <a:pPr marL="182880" indent="-182880" eaLnBrk="1" fontAlgn="auto" hangingPunct="1">
              <a:spcBef>
                <a:spcPts val="1200"/>
              </a:spcBef>
              <a:spcAft>
                <a:spcPts val="0"/>
              </a:spcAft>
              <a:defRPr/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Saved on </a:t>
            </a:r>
            <a:r>
              <a:rPr lang="en-US" sz="2000" dirty="0" err="1" smtClean="0">
                <a:solidFill>
                  <a:schemeClr val="accent1">
                    <a:lumMod val="75000"/>
                  </a:schemeClr>
                </a:solidFill>
              </a:rPr>
              <a:t>ShareCenter</a:t>
            </a:r>
            <a:endParaRPr lang="en-US" sz="20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182880" indent="-182880" eaLnBrk="1" fontAlgn="auto" hangingPunct="1">
              <a:spcBef>
                <a:spcPts val="1200"/>
              </a:spcBef>
              <a:spcAft>
                <a:spcPts val="0"/>
              </a:spcAft>
              <a:defRPr/>
            </a:pPr>
            <a:endParaRPr lang="en-US" sz="20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Building Meta-LARC @ NACPRG </a:t>
            </a:r>
            <a:br>
              <a:rPr lang="en-US" dirty="0" smtClean="0"/>
            </a:br>
            <a:r>
              <a:rPr lang="en-US" dirty="0" smtClean="0"/>
              <a:t>in The Big Easy, 1 December 2012</a:t>
            </a:r>
            <a:endParaRPr lang="en-US" dirty="0"/>
          </a:p>
        </p:txBody>
      </p:sp>
      <p:pic>
        <p:nvPicPr>
          <p:cNvPr id="6" name="Content Placeholder 5" descr="NAPCRG 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609600" y="1981200"/>
            <a:ext cx="3429000" cy="4191000"/>
          </a:xfrm>
        </p:spPr>
      </p:pic>
      <p:pic>
        <p:nvPicPr>
          <p:cNvPr id="7" name="Content Placeholder 6" descr="NAPCRG 8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4384675" y="1981200"/>
            <a:ext cx="3429000" cy="4191000"/>
          </a:xfrm>
        </p:spPr>
      </p:pic>
      <p:pic>
        <p:nvPicPr>
          <p:cNvPr id="10" name="rg_hi" descr="http://t3.gstatic.com/images?q=tbn:ANd9GcQ96gU-oWBktU24l0sepZPf5sEdzzotA2gyVh4gAvyeaBI8D3200g">
            <a:hlinkClick r:id="rId4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05600" y="0"/>
            <a:ext cx="1197500" cy="1799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Consensus workshop method</a:t>
            </a:r>
            <a:br>
              <a:rPr lang="en-US" dirty="0" smtClean="0"/>
            </a:br>
            <a:r>
              <a:rPr lang="en-US" dirty="0" smtClean="0"/>
              <a:t>Context, Brainstorm</a:t>
            </a:r>
            <a:endParaRPr lang="en-US" dirty="0"/>
          </a:p>
        </p:txBody>
      </p:sp>
      <p:sp>
        <p:nvSpPr>
          <p:cNvPr id="11267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en-US" smtClean="0"/>
              <a:t>CONTEXT</a:t>
            </a:r>
          </a:p>
          <a:p>
            <a:pPr lvl="1" eaLnBrk="1" hangingPunct="1"/>
            <a:r>
              <a:rPr lang="en-US" smtClean="0"/>
              <a:t>Provide necessary background</a:t>
            </a:r>
          </a:p>
          <a:p>
            <a:pPr lvl="1" eaLnBrk="1" hangingPunct="1">
              <a:spcAft>
                <a:spcPts val="1200"/>
              </a:spcAft>
            </a:pPr>
            <a:r>
              <a:rPr lang="en-US" smtClean="0"/>
              <a:t>Introduce the Focus Question</a:t>
            </a:r>
          </a:p>
          <a:p>
            <a:pPr eaLnBrk="1" hangingPunct="1"/>
            <a:r>
              <a:rPr lang="en-US" smtClean="0"/>
              <a:t>BRAINSTORM</a:t>
            </a:r>
          </a:p>
          <a:p>
            <a:pPr lvl="1" eaLnBrk="1" hangingPunct="1"/>
            <a:r>
              <a:rPr lang="en-US" smtClean="0"/>
              <a:t>Individual time to think and write responses</a:t>
            </a:r>
          </a:p>
          <a:p>
            <a:pPr lvl="2" eaLnBrk="1" hangingPunct="1"/>
            <a:r>
              <a:rPr lang="en-US" smtClean="0"/>
              <a:t>Highlight top 3-5 responses</a:t>
            </a:r>
          </a:p>
          <a:p>
            <a:pPr lvl="1" eaLnBrk="1" hangingPunct="1"/>
            <a:r>
              <a:rPr lang="en-US" smtClean="0"/>
              <a:t>Share in small group (3-5 people)</a:t>
            </a:r>
          </a:p>
          <a:p>
            <a:pPr lvl="2" eaLnBrk="1" hangingPunct="1"/>
            <a:r>
              <a:rPr lang="en-US" smtClean="0"/>
              <a:t>Discuss ideas for clarity</a:t>
            </a:r>
          </a:p>
          <a:p>
            <a:pPr lvl="1" eaLnBrk="1" hangingPunct="1"/>
            <a:r>
              <a:rPr lang="en-US" smtClean="0"/>
              <a:t>Write ideas</a:t>
            </a:r>
          </a:p>
          <a:p>
            <a:pPr lvl="2" eaLnBrk="1" hangingPunct="1"/>
            <a:r>
              <a:rPr lang="en-US" smtClean="0"/>
              <a:t>Use 3-5 words</a:t>
            </a:r>
          </a:p>
          <a:p>
            <a:pPr lvl="2" eaLnBrk="1" hangingPunct="1"/>
            <a:r>
              <a:rPr lang="en-US" smtClean="0"/>
              <a:t>Write boldly</a:t>
            </a:r>
          </a:p>
          <a:p>
            <a:pPr lvl="2" eaLnBrk="1" hangingPunct="1"/>
            <a:r>
              <a:rPr lang="en-US" smtClean="0"/>
              <a:t>One idea per card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Consensus Workshop Method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7467600" cy="4873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244" name="TextBox 4"/>
          <p:cNvSpPr txBox="1">
            <a:spLocks noChangeArrowheads="1"/>
          </p:cNvSpPr>
          <p:nvPr/>
        </p:nvSpPr>
        <p:spPr bwMode="auto">
          <a:xfrm>
            <a:off x="3352800" y="6108700"/>
            <a:ext cx="4724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/>
              <a:t>CONSENSUS WORKSHOP METHOD: </a:t>
            </a:r>
            <a:r>
              <a:rPr lang="en-US" sz="1400"/>
              <a:t>The Canadian Institute of Cultural Affairs, 1985, 1995, 1998, 2003, 2004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Consensus workshop method Cluster, Name, Resolve</a:t>
            </a:r>
            <a:endParaRPr lang="en-US" dirty="0"/>
          </a:p>
        </p:txBody>
      </p:sp>
      <p:sp>
        <p:nvSpPr>
          <p:cNvPr id="12291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en-US" smtClean="0"/>
              <a:t>CLUSTER</a:t>
            </a:r>
          </a:p>
          <a:p>
            <a:pPr lvl="1" eaLnBrk="1" hangingPunct="1"/>
            <a:r>
              <a:rPr lang="en-US" smtClean="0"/>
              <a:t>Gather cards from </a:t>
            </a:r>
            <a:r>
              <a:rPr lang="en-US" u="sng" smtClean="0"/>
              <a:t>each</a:t>
            </a:r>
            <a:r>
              <a:rPr lang="en-US" smtClean="0"/>
              <a:t> group</a:t>
            </a:r>
          </a:p>
          <a:p>
            <a:pPr lvl="2" eaLnBrk="1" hangingPunct="1"/>
            <a:r>
              <a:rPr lang="en-US" smtClean="0"/>
              <a:t>Ask for interpretation when needed</a:t>
            </a:r>
          </a:p>
          <a:p>
            <a:pPr lvl="2" eaLnBrk="1" hangingPunct="1"/>
            <a:r>
              <a:rPr lang="en-US" smtClean="0"/>
              <a:t>Accept and acknowledge all responses</a:t>
            </a:r>
          </a:p>
          <a:p>
            <a:pPr lvl="1" eaLnBrk="1" hangingPunct="1"/>
            <a:r>
              <a:rPr lang="en-US" smtClean="0"/>
              <a:t>Ask the group to group similar cards</a:t>
            </a:r>
          </a:p>
          <a:p>
            <a:pPr lvl="2" eaLnBrk="1" hangingPunct="1"/>
            <a:r>
              <a:rPr lang="en-US" smtClean="0"/>
              <a:t>Place into a column and use symbol to head the column</a:t>
            </a:r>
          </a:p>
          <a:p>
            <a:pPr lvl="2" eaLnBrk="1" hangingPunct="1"/>
            <a:r>
              <a:rPr lang="en-US" smtClean="0"/>
              <a:t>Relate all extra cards and collect all of them</a:t>
            </a:r>
          </a:p>
          <a:p>
            <a:pPr eaLnBrk="1" hangingPunct="1"/>
            <a:r>
              <a:rPr lang="en-US" smtClean="0"/>
              <a:t>NAME</a:t>
            </a:r>
          </a:p>
          <a:p>
            <a:pPr lvl="1" eaLnBrk="1" hangingPunct="1"/>
            <a:r>
              <a:rPr lang="en-US" smtClean="0"/>
              <a:t>Discern the focus of each cluster</a:t>
            </a:r>
          </a:p>
          <a:p>
            <a:pPr lvl="1" eaLnBrk="1" hangingPunct="1"/>
            <a:r>
              <a:rPr lang="en-US" smtClean="0"/>
              <a:t>Group to name each cluster</a:t>
            </a:r>
          </a:p>
          <a:p>
            <a:pPr eaLnBrk="1" hangingPunct="1"/>
            <a:r>
              <a:rPr lang="en-US" smtClean="0"/>
              <a:t>RESOLVE</a:t>
            </a:r>
          </a:p>
          <a:p>
            <a:pPr lvl="1" eaLnBrk="1" hangingPunct="1"/>
            <a:r>
              <a:rPr lang="en-US" smtClean="0"/>
              <a:t>Pull together whole picture with focused conversation</a:t>
            </a:r>
          </a:p>
          <a:p>
            <a:pPr lvl="1" eaLnBrk="1" hangingPunct="1"/>
            <a:r>
              <a:rPr lang="en-US" smtClean="0"/>
              <a:t>State next steps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3562"/>
          </a:xfrm>
        </p:spPr>
        <p:txBody>
          <a:bodyPr/>
          <a:lstStyle/>
          <a:p>
            <a:r>
              <a:rPr lang="en-US" dirty="0" smtClean="0"/>
              <a:t>A Focused Conversation</a:t>
            </a:r>
            <a:endParaRPr lang="en-US" dirty="0"/>
          </a:p>
        </p:txBody>
      </p:sp>
      <p:pic>
        <p:nvPicPr>
          <p:cNvPr id="9" name="Content Placeholder 8" descr="NAPCRG 4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571500" y="1600200"/>
            <a:ext cx="3429000" cy="4572000"/>
          </a:xfrm>
        </p:spPr>
      </p:pic>
      <p:pic>
        <p:nvPicPr>
          <p:cNvPr id="10" name="Content Placeholder 9" descr="NAPCRG 5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4384675" y="1600200"/>
            <a:ext cx="3429000" cy="4572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04800" y="228600"/>
          <a:ext cx="8229599" cy="5999161"/>
        </p:xfrm>
        <a:graphic>
          <a:graphicData uri="http://schemas.openxmlformats.org/drawingml/2006/table">
            <a:tbl>
              <a:tblPr/>
              <a:tblGrid>
                <a:gridCol w="1681379"/>
                <a:gridCol w="1291109"/>
                <a:gridCol w="1296865"/>
                <a:gridCol w="1336583"/>
                <a:gridCol w="1289959"/>
                <a:gridCol w="1333704"/>
              </a:tblGrid>
              <a:tr h="399068">
                <a:tc gridSpan="6"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FFFFFF"/>
                          </a:solidFill>
                          <a:latin typeface="Britannic Bold"/>
                          <a:ea typeface="Calibri"/>
                          <a:cs typeface="Times New Roman"/>
                        </a:rPr>
                        <a:t>What is needed to ensure Meta-LARC’s success?</a:t>
                      </a: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68" marR="447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1319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Calibri"/>
                          <a:ea typeface="Calibri"/>
                          <a:cs typeface="Times New Roman"/>
                        </a:rPr>
                        <a:t>Communication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68" marR="447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Calibri"/>
                          <a:ea typeface="Calibri"/>
                          <a:cs typeface="Times New Roman"/>
                        </a:rPr>
                        <a:t>Effective Shared Leadership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68" marR="4476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Calibri"/>
                          <a:ea typeface="Calibri"/>
                          <a:cs typeface="Times New Roman"/>
                        </a:rPr>
                        <a:t>Accelerated Processes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68" marR="4476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Times New Roman"/>
                        </a:rPr>
                        <a:t>Resources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68" marR="4476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Calibri"/>
                          <a:ea typeface="Calibri"/>
                          <a:cs typeface="Times New Roman"/>
                        </a:rPr>
                        <a:t>Measuring and Building Success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68" marR="4476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Calibri"/>
                          <a:ea typeface="Calibri"/>
                          <a:cs typeface="Times New Roman"/>
                        </a:rPr>
                        <a:t>Collaboration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68" marR="44768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84129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Nimble, Effective Communication</a:t>
                      </a:r>
                    </a:p>
                  </a:txBody>
                  <a:tcPr marL="44768" marR="447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Governance</a:t>
                      </a:r>
                    </a:p>
                  </a:txBody>
                  <a:tcPr marL="44768" marR="447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Accelerated Processes</a:t>
                      </a:r>
                    </a:p>
                  </a:txBody>
                  <a:tcPr marL="44768" marR="447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PIs to Write Grants (Fundable)</a:t>
                      </a:r>
                    </a:p>
                  </a:txBody>
                  <a:tcPr marL="44768" marR="447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Measures of our Own Success</a:t>
                      </a:r>
                    </a:p>
                  </a:txBody>
                  <a:tcPr marL="44768" marR="447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Close Collaboration</a:t>
                      </a:r>
                    </a:p>
                  </a:txBody>
                  <a:tcPr marL="44768" marR="4476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0215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Communication Tools</a:t>
                      </a:r>
                    </a:p>
                  </a:txBody>
                  <a:tcPr marL="44768" marR="447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Share Leadership Based on Network Strengths</a:t>
                      </a:r>
                    </a:p>
                  </a:txBody>
                  <a:tcPr marL="44768" marR="447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Rapid Decision Making</a:t>
                      </a:r>
                    </a:p>
                  </a:txBody>
                  <a:tcPr marL="44768" marR="447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Funding</a:t>
                      </a:r>
                    </a:p>
                  </a:txBody>
                  <a:tcPr marL="44768" marR="447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Enhanced Research Productivity</a:t>
                      </a:r>
                    </a:p>
                  </a:txBody>
                  <a:tcPr marL="44768" marR="447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/>
                          <a:ea typeface="Calibri"/>
                          <a:cs typeface="Times New Roman"/>
                        </a:rPr>
                        <a:t>Shared Goals</a:t>
                      </a:r>
                    </a:p>
                  </a:txBody>
                  <a:tcPr marL="44768" marR="4476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129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Efficient and Sustained Communication</a:t>
                      </a:r>
                    </a:p>
                  </a:txBody>
                  <a:tcPr marL="44768" marR="447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Flexibility and Openness</a:t>
                      </a:r>
                    </a:p>
                  </a:txBody>
                  <a:tcPr marL="44768" marR="447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68" marR="447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Everyone Contributes!</a:t>
                      </a:r>
                    </a:p>
                  </a:txBody>
                  <a:tcPr marL="44768" marR="447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Capacity Building</a:t>
                      </a:r>
                    </a:p>
                  </a:txBody>
                  <a:tcPr marL="44768" marR="447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Shared Learned and Best Practices</a:t>
                      </a:r>
                    </a:p>
                  </a:txBody>
                  <a:tcPr marL="44768" marR="4476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129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/>
                          <a:ea typeface="Calibri"/>
                          <a:cs typeface="Times New Roman"/>
                        </a:rPr>
                        <a:t>Face-to-Face Exchanges</a:t>
                      </a:r>
                    </a:p>
                  </a:txBody>
                  <a:tcPr marL="44768" marR="447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68" marR="447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68" marR="447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Resources and People and $$</a:t>
                      </a:r>
                    </a:p>
                  </a:txBody>
                  <a:tcPr marL="44768" marR="447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/>
                          <a:ea typeface="Calibri"/>
                          <a:cs typeface="Times New Roman"/>
                        </a:rPr>
                        <a:t>Early Successful Projects</a:t>
                      </a:r>
                    </a:p>
                  </a:txBody>
                  <a:tcPr marL="44768" marR="447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Common Goals/Vision</a:t>
                      </a:r>
                    </a:p>
                  </a:txBody>
                  <a:tcPr marL="44768" marR="4476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086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68" marR="447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68" marR="447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68" marR="447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Adequate Resources</a:t>
                      </a:r>
                    </a:p>
                  </a:txBody>
                  <a:tcPr marL="44768" marR="447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68" marR="447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68" marR="4476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9266" name="Picture 6" descr="http://www.clker.com/cliparts/c/j/U/t/I/d/funky-star-th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0" y="1143000"/>
            <a:ext cx="35242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67" name="Picture 5" descr="http://www.clker.com/cliparts/c/j/U/t/I/d/funky-star-th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2975" y="914400"/>
            <a:ext cx="35242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68" name="Picture 3" descr="http://www.clker.com/cliparts/c/j/U/t/I/d/funky-star-th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3175" y="1447800"/>
            <a:ext cx="35242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69" name="Rectangle 7"/>
          <p:cNvSpPr>
            <a:spLocks noChangeArrowheads="1"/>
          </p:cNvSpPr>
          <p:nvPr/>
        </p:nvSpPr>
        <p:spPr bwMode="auto">
          <a:xfrm>
            <a:off x="228600" y="6248400"/>
            <a:ext cx="3429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en-US" sz="800">
                <a:latin typeface="Calibri" pitchFamily="34" charset="0"/>
                <a:ea typeface="Calibri" pitchFamily="34" charset="0"/>
                <a:cs typeface="Times New Roman" pitchFamily="18" charset="0"/>
              </a:rPr>
              <a:t>Meta-LARC meeting December 1, 2012</a:t>
            </a:r>
            <a:endParaRPr lang="en-US" sz="600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en-US" sz="800">
                <a:latin typeface="Calibri" pitchFamily="34" charset="0"/>
                <a:ea typeface="Calibri" pitchFamily="34" charset="0"/>
                <a:cs typeface="Times New Roman" pitchFamily="18" charset="0"/>
              </a:rPr>
              <a:t>NPCRG</a:t>
            </a:r>
            <a:endParaRPr lang="en-US" sz="600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en-US" sz="800">
                <a:latin typeface="Calibri" pitchFamily="34" charset="0"/>
                <a:ea typeface="Calibri" pitchFamily="34" charset="0"/>
                <a:cs typeface="Times New Roman" pitchFamily="18" charset="0"/>
              </a:rPr>
              <a:t>New Orleans</a:t>
            </a:r>
            <a:endParaRPr lang="en-US"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Responding to PRISMS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AHRQ FOA:  Practice-based Research to Improve Self-Management Support</a:t>
            </a:r>
          </a:p>
          <a:p>
            <a:r>
              <a:rPr lang="en-US" dirty="0" smtClean="0"/>
              <a:t>Meta-LARC response:  Implementing Networks Self-management Tools Through Engaging Patients and Practices (INSTTEPP)</a:t>
            </a:r>
            <a:endParaRPr lang="en-US" dirty="0"/>
          </a:p>
        </p:txBody>
      </p:sp>
      <p:pic>
        <p:nvPicPr>
          <p:cNvPr id="4" name="rg_hi" descr="http://t1.gstatic.com/images?q=tbn:ANd9GcQ_KNyxNaFcwQiaFyo3EUbz8y7HSOVVmpbwxHKGxmjDdKt5P2Dh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228600"/>
            <a:ext cx="1825653" cy="115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lIns="64291" tIns="32146" rIns="64291" bIns="32146"/>
          <a:lstStyle/>
          <a:p>
            <a:r>
              <a:rPr lang="en-US"/>
              <a:t>Timeline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91853" y="1893094"/>
            <a:ext cx="7359178" cy="4526236"/>
          </a:xfrm>
          <a:ln/>
        </p:spPr>
        <p:txBody>
          <a:bodyPr/>
          <a:lstStyle/>
          <a:p>
            <a:pPr>
              <a:spcBef>
                <a:spcPct val="0"/>
              </a:spcBef>
              <a:buClrTx/>
            </a:pPr>
            <a:r>
              <a:rPr lang="en-US" sz="1800" dirty="0"/>
              <a:t>RFA announced- 12/07/12</a:t>
            </a:r>
          </a:p>
          <a:p>
            <a:pPr>
              <a:spcBef>
                <a:spcPts val="2092"/>
              </a:spcBef>
              <a:buClrTx/>
            </a:pPr>
            <a:r>
              <a:rPr lang="en-US" sz="1800" dirty="0"/>
              <a:t>Initial email discussion- 12/12/12</a:t>
            </a:r>
          </a:p>
          <a:p>
            <a:pPr>
              <a:spcBef>
                <a:spcPts val="2092"/>
              </a:spcBef>
              <a:buClrTx/>
            </a:pPr>
            <a:r>
              <a:rPr lang="en-US" sz="1800" dirty="0"/>
              <a:t>Discussion that we need to involve as many networks as possible, perhaps piggybacking is not the best-Phone call- 12/17/12</a:t>
            </a:r>
          </a:p>
          <a:p>
            <a:pPr>
              <a:spcBef>
                <a:spcPts val="2092"/>
              </a:spcBef>
              <a:buClrTx/>
            </a:pPr>
            <a:r>
              <a:rPr lang="en-US" sz="1800" dirty="0"/>
              <a:t>Internal discussions at CU- 12/19/12</a:t>
            </a:r>
          </a:p>
          <a:p>
            <a:pPr marL="535762" lvl="1">
              <a:spcBef>
                <a:spcPts val="2092"/>
              </a:spcBef>
              <a:buClrTx/>
            </a:pPr>
            <a:r>
              <a:rPr lang="en-US" sz="1800" dirty="0"/>
              <a:t>Don, Perry, Jack and Jodi - could we piggyback on just launching Connection to Health project?</a:t>
            </a:r>
          </a:p>
          <a:p>
            <a:pPr>
              <a:spcBef>
                <a:spcPts val="2092"/>
              </a:spcBef>
              <a:buClrTx/>
            </a:pPr>
            <a:r>
              <a:rPr lang="en-US" sz="1800" dirty="0"/>
              <a:t>Phone call with Perry and Meta LARC</a:t>
            </a:r>
          </a:p>
          <a:p>
            <a:pPr marL="535762" lvl="1">
              <a:spcBef>
                <a:spcPts val="2092"/>
              </a:spcBef>
              <a:buClrTx/>
            </a:pPr>
            <a:r>
              <a:rPr lang="en-US" sz="1800" dirty="0"/>
              <a:t>Decided to not piggyback so most networks could participate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lIns="64291" tIns="32146" rIns="64291" bIns="32146">
            <a:normAutofit fontScale="90000"/>
          </a:bodyPr>
          <a:lstStyle/>
          <a:p>
            <a:r>
              <a:rPr lang="en-US" sz="5300" dirty="0"/>
              <a:t>Idea and proposal development</a:t>
            </a:r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spcBef>
                <a:spcPct val="0"/>
              </a:spcBef>
              <a:buClrTx/>
            </a:pPr>
            <a:r>
              <a:rPr lang="en-US" sz="1900" dirty="0"/>
              <a:t>Development and initial presentation of </a:t>
            </a:r>
            <a:r>
              <a:rPr lang="en-US" sz="1900" dirty="0" err="1"/>
              <a:t>bootcamp</a:t>
            </a:r>
            <a:r>
              <a:rPr lang="en-US" sz="1900" dirty="0"/>
              <a:t> concept- Meta-LARC phone call on 12/21/12</a:t>
            </a:r>
          </a:p>
          <a:p>
            <a:pPr>
              <a:spcBef>
                <a:spcPts val="2154"/>
              </a:spcBef>
              <a:buClrTx/>
            </a:pPr>
            <a:r>
              <a:rPr lang="en-US" sz="1900" dirty="0"/>
              <a:t>Buy in from other networks/Email finalization of participating networks (4)- 12/22/13</a:t>
            </a:r>
          </a:p>
          <a:p>
            <a:pPr>
              <a:spcBef>
                <a:spcPts val="2154"/>
              </a:spcBef>
              <a:buClrTx/>
            </a:pPr>
            <a:r>
              <a:rPr lang="en-US" sz="1900" dirty="0"/>
              <a:t>Proposed budget and draft research plan Discussion- 1/4/13</a:t>
            </a:r>
          </a:p>
          <a:p>
            <a:pPr marL="535762" lvl="1">
              <a:spcBef>
                <a:spcPts val="2154"/>
              </a:spcBef>
              <a:buClrTx/>
            </a:pPr>
            <a:r>
              <a:rPr lang="en-US" sz="1900" dirty="0"/>
              <a:t>Don and LJ</a:t>
            </a:r>
          </a:p>
          <a:p>
            <a:pPr>
              <a:spcBef>
                <a:spcPts val="2154"/>
              </a:spcBef>
              <a:buClrTx/>
            </a:pPr>
            <a:r>
              <a:rPr lang="en-US" sz="1900" dirty="0"/>
              <a:t>Presentation of research plan and budgets to participating networks- 1/8/13</a:t>
            </a:r>
          </a:p>
          <a:p>
            <a:pPr>
              <a:spcBef>
                <a:spcPts val="2154"/>
              </a:spcBef>
              <a:buClrTx/>
            </a:pPr>
            <a:r>
              <a:rPr lang="en-US" sz="1900" dirty="0"/>
              <a:t>Title finalization- 1/9/13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lIns="64291" tIns="32146" rIns="64291" bIns="32146"/>
          <a:lstStyle/>
          <a:p>
            <a:r>
              <a:rPr lang="en-US"/>
              <a:t>Submission and...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spcBef>
                <a:spcPct val="0"/>
              </a:spcBef>
              <a:buClrTx/>
            </a:pPr>
            <a:r>
              <a:rPr lang="en-US" sz="1800" dirty="0"/>
              <a:t>6 letters of support from network practices in each network sent to OHSU- 1/16/13</a:t>
            </a:r>
          </a:p>
          <a:p>
            <a:pPr>
              <a:spcBef>
                <a:spcPts val="1943"/>
              </a:spcBef>
              <a:buClrTx/>
            </a:pPr>
            <a:r>
              <a:rPr lang="en-US" sz="1800" dirty="0"/>
              <a:t>Budgets, budget justifications, scope of work, letter of intent for each network sent to OHSU- 1/17/13</a:t>
            </a:r>
          </a:p>
          <a:p>
            <a:pPr>
              <a:spcBef>
                <a:spcPts val="1943"/>
              </a:spcBef>
              <a:buClrTx/>
            </a:pPr>
            <a:r>
              <a:rPr lang="en-US" sz="1800" dirty="0"/>
              <a:t>OHSU submission- 1/18/13</a:t>
            </a:r>
          </a:p>
          <a:p>
            <a:pPr>
              <a:spcBef>
                <a:spcPts val="1943"/>
              </a:spcBef>
              <a:buClrTx/>
            </a:pPr>
            <a:r>
              <a:rPr lang="en-US" sz="1800" dirty="0"/>
              <a:t>Final prep at each site</a:t>
            </a:r>
          </a:p>
          <a:p>
            <a:pPr>
              <a:spcBef>
                <a:spcPts val="1943"/>
              </a:spcBef>
              <a:buClrTx/>
            </a:pPr>
            <a:r>
              <a:rPr lang="en-US" sz="1800" dirty="0"/>
              <a:t>AHRQ Submission- 1/30/13</a:t>
            </a:r>
          </a:p>
          <a:p>
            <a:pPr>
              <a:spcBef>
                <a:spcPts val="1943"/>
              </a:spcBef>
              <a:buClrTx/>
            </a:pPr>
            <a:r>
              <a:rPr lang="en-US" sz="1800" dirty="0"/>
              <a:t>Critique responses- 4/15/13</a:t>
            </a:r>
          </a:p>
          <a:p>
            <a:pPr>
              <a:spcBef>
                <a:spcPts val="1943"/>
              </a:spcBef>
              <a:buClrTx/>
            </a:pPr>
            <a:r>
              <a:rPr lang="en-US" sz="1800" dirty="0"/>
              <a:t>IRB work- in progress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1"/>
          <p:cNvSpPr txBox="1">
            <a:spLocks noChangeArrowheads="1"/>
          </p:cNvSpPr>
          <p:nvPr/>
        </p:nvSpPr>
        <p:spPr bwMode="auto">
          <a:xfrm>
            <a:off x="685800" y="457200"/>
            <a:ext cx="7848600" cy="5170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 b="1">
                <a:latin typeface="Myriad Pro" pitchFamily="34" charset="0"/>
              </a:rPr>
              <a:t>How could you advance PBRN research using a multi-network setting?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1"/>
          <p:cNvSpPr txBox="1">
            <a:spLocks noChangeArrowheads="1"/>
          </p:cNvSpPr>
          <p:nvPr/>
        </p:nvSpPr>
        <p:spPr bwMode="auto">
          <a:xfrm>
            <a:off x="685800" y="457200"/>
            <a:ext cx="7848600" cy="5170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 b="1">
                <a:latin typeface="Myriad Pro" pitchFamily="34" charset="0"/>
              </a:rPr>
              <a:t>What research questions could be answered by multi-network research networks?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Custom 3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675A00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ustom 3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675A00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1781</TotalTime>
  <Words>1046</Words>
  <Application>Microsoft Office PowerPoint</Application>
  <PresentationFormat>On-screen Show (4:3)</PresentationFormat>
  <Paragraphs>222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Oriel</vt:lpstr>
      <vt:lpstr>PowerPoint Presentation</vt:lpstr>
      <vt:lpstr>Workshop Outline</vt:lpstr>
      <vt:lpstr>AHRQ RFA, Research Centers in Primary Care Practice Based Research and Learning—P30’s</vt:lpstr>
      <vt:lpstr>PowerPoint Presentation</vt:lpstr>
      <vt:lpstr>Meta-LARC Mission</vt:lpstr>
      <vt:lpstr>PowerPoint Presentation</vt:lpstr>
      <vt:lpstr>Meta-LARC Infrastructure</vt:lpstr>
      <vt:lpstr>Meta-LARC Governance</vt:lpstr>
      <vt:lpstr>PowerPoint Presentation</vt:lpstr>
      <vt:lpstr>Learning Community</vt:lpstr>
      <vt:lpstr>Building Meta-LARC @ NACPRG  in The Big Easy, 1 December 2012</vt:lpstr>
      <vt:lpstr>Consensus workshop method Context, Brainstorm</vt:lpstr>
      <vt:lpstr>Consensus Workshop Method</vt:lpstr>
      <vt:lpstr>Consensus workshop method Cluster, Name, Resolve</vt:lpstr>
      <vt:lpstr>A Focused Conversation</vt:lpstr>
      <vt:lpstr>PowerPoint Presentation</vt:lpstr>
      <vt:lpstr>Responding to PRISMS</vt:lpstr>
      <vt:lpstr>Timeline</vt:lpstr>
      <vt:lpstr>Idea and proposal development</vt:lpstr>
      <vt:lpstr>Submission and...</vt:lpstr>
      <vt:lpstr>PowerPoint Presentation</vt:lpstr>
      <vt:lpstr>PowerPoint Presentation</vt:lpstr>
    </vt:vector>
  </TitlesOfParts>
  <Company>OHSU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Oregon Rural Practice-based Research Network at Oregon Health &amp; Science University</dc:title>
  <dc:creator>LeAnn Michaels</dc:creator>
  <cp:lastModifiedBy>Denise Grossman</cp:lastModifiedBy>
  <cp:revision>155</cp:revision>
  <dcterms:created xsi:type="dcterms:W3CDTF">2009-02-20T21:23:42Z</dcterms:created>
  <dcterms:modified xsi:type="dcterms:W3CDTF">2015-12-08T18:50:59Z</dcterms:modified>
</cp:coreProperties>
</file>