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commentAuthors.xml" ContentType="application/vnd.openxmlformats-officedocument.presentationml.commentAuthors+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85" r:id="rId1"/>
  </p:sldMasterIdLst>
  <p:notesMasterIdLst>
    <p:notesMasterId r:id="rId3"/>
  </p:notesMasterIdLst>
  <p:handoutMasterIdLst>
    <p:handoutMasterId r:id="rId4"/>
  </p:handoutMasterIdLst>
  <p:sldIdLst>
    <p:sldId id="263" r:id="rId2"/>
  </p:sldIdLst>
  <p:sldSz cx="43891200" cy="32918400"/>
  <p:notesSz cx="7004050" cy="9290050"/>
  <p:embeddedFontLst>
    <p:embeddedFont>
      <p:font typeface="Georgia" pitchFamily="18" charset="0"/>
      <p:regular r:id="rId5"/>
      <p:bold r:id="rId6"/>
      <p:italic r:id="rId7"/>
      <p:boldItalic r:id="rId8"/>
    </p:embeddedFont>
    <p:embeddedFont>
      <p:font typeface="Trebuchet MS" pitchFamily="34" charset="0"/>
      <p:regular r:id="rId9"/>
      <p:bold r:id="rId10"/>
      <p:italic r:id="rId11"/>
      <p:boldItalic r:id="rId12"/>
    </p:embeddedFont>
  </p:embeddedFontLst>
  <p:defaultTextStyle>
    <a:defPPr>
      <a:defRPr lang="en-US"/>
    </a:defPPr>
    <a:lvl1pPr algn="l" rtl="0" fontAlgn="base">
      <a:spcBef>
        <a:spcPct val="0"/>
      </a:spcBef>
      <a:spcAft>
        <a:spcPct val="0"/>
      </a:spcAft>
      <a:defRPr sz="8600" kern="1200">
        <a:solidFill>
          <a:schemeClr val="tx1"/>
        </a:solidFill>
        <a:latin typeface="Arial" charset="0"/>
        <a:ea typeface="+mn-ea"/>
        <a:cs typeface="+mn-cs"/>
      </a:defRPr>
    </a:lvl1pPr>
    <a:lvl2pPr marL="457200" algn="l" rtl="0" fontAlgn="base">
      <a:spcBef>
        <a:spcPct val="0"/>
      </a:spcBef>
      <a:spcAft>
        <a:spcPct val="0"/>
      </a:spcAft>
      <a:defRPr sz="8600" kern="1200">
        <a:solidFill>
          <a:schemeClr val="tx1"/>
        </a:solidFill>
        <a:latin typeface="Arial" charset="0"/>
        <a:ea typeface="+mn-ea"/>
        <a:cs typeface="+mn-cs"/>
      </a:defRPr>
    </a:lvl2pPr>
    <a:lvl3pPr marL="914400" algn="l" rtl="0" fontAlgn="base">
      <a:spcBef>
        <a:spcPct val="0"/>
      </a:spcBef>
      <a:spcAft>
        <a:spcPct val="0"/>
      </a:spcAft>
      <a:defRPr sz="8600" kern="1200">
        <a:solidFill>
          <a:schemeClr val="tx1"/>
        </a:solidFill>
        <a:latin typeface="Arial" charset="0"/>
        <a:ea typeface="+mn-ea"/>
        <a:cs typeface="+mn-cs"/>
      </a:defRPr>
    </a:lvl3pPr>
    <a:lvl4pPr marL="1371600" algn="l" rtl="0" fontAlgn="base">
      <a:spcBef>
        <a:spcPct val="0"/>
      </a:spcBef>
      <a:spcAft>
        <a:spcPct val="0"/>
      </a:spcAft>
      <a:defRPr sz="8600" kern="1200">
        <a:solidFill>
          <a:schemeClr val="tx1"/>
        </a:solidFill>
        <a:latin typeface="Arial" charset="0"/>
        <a:ea typeface="+mn-ea"/>
        <a:cs typeface="+mn-cs"/>
      </a:defRPr>
    </a:lvl4pPr>
    <a:lvl5pPr marL="1828800" algn="l" rtl="0" fontAlgn="base">
      <a:spcBef>
        <a:spcPct val="0"/>
      </a:spcBef>
      <a:spcAft>
        <a:spcPct val="0"/>
      </a:spcAft>
      <a:defRPr sz="8600" kern="1200">
        <a:solidFill>
          <a:schemeClr val="tx1"/>
        </a:solidFill>
        <a:latin typeface="Arial" charset="0"/>
        <a:ea typeface="+mn-ea"/>
        <a:cs typeface="+mn-cs"/>
      </a:defRPr>
    </a:lvl5pPr>
    <a:lvl6pPr marL="2286000" algn="l" defTabSz="914400" rtl="0" eaLnBrk="1" latinLnBrk="0" hangingPunct="1">
      <a:defRPr sz="8600" kern="1200">
        <a:solidFill>
          <a:schemeClr val="tx1"/>
        </a:solidFill>
        <a:latin typeface="Arial" charset="0"/>
        <a:ea typeface="+mn-ea"/>
        <a:cs typeface="+mn-cs"/>
      </a:defRPr>
    </a:lvl6pPr>
    <a:lvl7pPr marL="2743200" algn="l" defTabSz="914400" rtl="0" eaLnBrk="1" latinLnBrk="0" hangingPunct="1">
      <a:defRPr sz="8600" kern="1200">
        <a:solidFill>
          <a:schemeClr val="tx1"/>
        </a:solidFill>
        <a:latin typeface="Arial" charset="0"/>
        <a:ea typeface="+mn-ea"/>
        <a:cs typeface="+mn-cs"/>
      </a:defRPr>
    </a:lvl7pPr>
    <a:lvl8pPr marL="3200400" algn="l" defTabSz="914400" rtl="0" eaLnBrk="1" latinLnBrk="0" hangingPunct="1">
      <a:defRPr sz="8600" kern="1200">
        <a:solidFill>
          <a:schemeClr val="tx1"/>
        </a:solidFill>
        <a:latin typeface="Arial" charset="0"/>
        <a:ea typeface="+mn-ea"/>
        <a:cs typeface="+mn-cs"/>
      </a:defRPr>
    </a:lvl8pPr>
    <a:lvl9pPr marL="3657600" algn="l" defTabSz="914400" rtl="0" eaLnBrk="1" latinLnBrk="0" hangingPunct="1">
      <a:defRPr sz="8600"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k Johnson (IWNM)" initials="" lastIdx="2" clrIdx="0"/>
  <p:cmAuthor id="1" name="v-debuye" initials="" lastIdx="10" clrIdx="1"/>
  <p:cmAuthor id="2" name="a-ellenc" initials="" lastIdx="1" clrIdx="2"/>
  <p:cmAuthor id="3" name="a-bumont" initials="" lastIdx="2" clrIdx="3"/>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FE7C3"/>
    <a:srgbClr val="FFE089"/>
    <a:srgbClr val="CC9900"/>
    <a:srgbClr val="A50021"/>
    <a:srgbClr val="333399"/>
    <a:srgbClr val="996633"/>
    <a:srgbClr val="336600"/>
    <a:srgbClr val="FF3101"/>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autoAdjust="0"/>
    <p:restoredTop sz="94790" autoAdjust="0"/>
  </p:normalViewPr>
  <p:slideViewPr>
    <p:cSldViewPr snapToGrid="0">
      <p:cViewPr>
        <p:scale>
          <a:sx n="20" d="100"/>
          <a:sy n="20" d="100"/>
        </p:scale>
        <p:origin x="-660" y="-72"/>
      </p:cViewPr>
      <p:guideLst>
        <p:guide orient="horz" pos="10368"/>
        <p:guide pos="13824"/>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p:cViewPr varScale="1">
        <p:scale>
          <a:sx n="52" d="100"/>
          <a:sy n="52" d="100"/>
        </p:scale>
        <p:origin x="-2342" y="-82"/>
      </p:cViewPr>
      <p:guideLst>
        <p:guide orient="horz" pos="2926"/>
        <p:guide pos="2206"/>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commentAuthors" Target="commentAuthors.xml"/><Relationship Id="rId3" Type="http://schemas.openxmlformats.org/officeDocument/2006/relationships/notesMaster" Target="notesMasters/notesMaster1.xml"/><Relationship Id="rId7" Type="http://schemas.openxmlformats.org/officeDocument/2006/relationships/font" Target="fonts/font3.fntdata"/><Relationship Id="rId12" Type="http://schemas.openxmlformats.org/officeDocument/2006/relationships/font" Target="fonts/font8.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5" Type="http://schemas.openxmlformats.org/officeDocument/2006/relationships/font" Target="fonts/font1.fntdata"/><Relationship Id="rId15" Type="http://schemas.openxmlformats.org/officeDocument/2006/relationships/viewProps" Target="viewProps.xml"/><Relationship Id="rId10" Type="http://schemas.openxmlformats.org/officeDocument/2006/relationships/font" Target="fonts/font6.fntdata"/><Relationship Id="rId4" Type="http://schemas.openxmlformats.org/officeDocument/2006/relationships/handoutMaster" Target="handoutMasters/handoutMaster1.xml"/><Relationship Id="rId9" Type="http://schemas.openxmlformats.org/officeDocument/2006/relationships/font" Target="fonts/font5.fntdata"/><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67341" y="0"/>
            <a:ext cx="3035088" cy="464820"/>
          </a:xfrm>
          <a:prstGeom prst="rect">
            <a:avLst/>
          </a:prstGeom>
        </p:spPr>
        <p:txBody>
          <a:bodyPr vert="horz" lIns="91440" tIns="45720" rIns="91440" bIns="45720" rtlCol="0"/>
          <a:lstStyle>
            <a:lvl1pPr algn="r">
              <a:defRPr sz="1200"/>
            </a:lvl1pPr>
          </a:lstStyle>
          <a:p>
            <a:fld id="{40F1BB6B-7600-45D1-BB08-694CB117FCA0}" type="datetimeFigureOut">
              <a:rPr lang="en-US" smtClean="0"/>
              <a:pPr/>
              <a:t>6/4/2013</a:t>
            </a:fld>
            <a:endParaRPr lang="en-US"/>
          </a:p>
        </p:txBody>
      </p:sp>
      <p:sp>
        <p:nvSpPr>
          <p:cNvPr id="4" name="Footer Placeholder 3"/>
          <p:cNvSpPr>
            <a:spLocks noGrp="1"/>
          </p:cNvSpPr>
          <p:nvPr>
            <p:ph type="ftr" sz="quarter" idx="2"/>
          </p:nvPr>
        </p:nvSpPr>
        <p:spPr>
          <a:xfrm>
            <a:off x="0" y="8823644"/>
            <a:ext cx="3035088"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67341" y="8823644"/>
            <a:ext cx="3035088" cy="464820"/>
          </a:xfrm>
          <a:prstGeom prst="rect">
            <a:avLst/>
          </a:prstGeom>
        </p:spPr>
        <p:txBody>
          <a:bodyPr vert="horz" lIns="91440" tIns="45720" rIns="91440" bIns="45720" rtlCol="0" anchor="b"/>
          <a:lstStyle>
            <a:lvl1pPr algn="r">
              <a:defRPr sz="1200"/>
            </a:lvl1pPr>
          </a:lstStyle>
          <a:p>
            <a:fld id="{095709FD-1A06-4514-9325-AFB55831B43A}" type="slidenum">
              <a:rPr lang="en-US" smtClean="0"/>
              <a:pPr/>
              <a:t>‹#›</a:t>
            </a:fld>
            <a:endParaRPr lang="en-US"/>
          </a:p>
        </p:txBody>
      </p:sp>
    </p:spTree>
    <p:extLst>
      <p:ext uri="{BB962C8B-B14F-4D97-AF65-F5344CB8AC3E}">
        <p14:creationId xmlns="" xmlns:p14="http://schemas.microsoft.com/office/powerpoint/2010/main" val="17275362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35088"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5123" name="Rectangle 3"/>
          <p:cNvSpPr>
            <a:spLocks noGrp="1" noChangeArrowheads="1"/>
          </p:cNvSpPr>
          <p:nvPr>
            <p:ph type="dt" idx="1"/>
          </p:nvPr>
        </p:nvSpPr>
        <p:spPr bwMode="auto">
          <a:xfrm>
            <a:off x="3967341" y="0"/>
            <a:ext cx="3035088"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5124" name="Rectangle 4"/>
          <p:cNvSpPr>
            <a:spLocks noGrp="1" noRot="1" noChangeAspect="1" noChangeArrowheads="1" noTextEdit="1"/>
          </p:cNvSpPr>
          <p:nvPr>
            <p:ph type="sldImg" idx="2"/>
          </p:nvPr>
        </p:nvSpPr>
        <p:spPr bwMode="auto">
          <a:xfrm>
            <a:off x="1179513" y="696913"/>
            <a:ext cx="4645025" cy="3482975"/>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700405" y="4413409"/>
            <a:ext cx="5603240" cy="41802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126" name="Rectangle 6"/>
          <p:cNvSpPr>
            <a:spLocks noGrp="1" noChangeArrowheads="1"/>
          </p:cNvSpPr>
          <p:nvPr>
            <p:ph type="ftr" sz="quarter" idx="4"/>
          </p:nvPr>
        </p:nvSpPr>
        <p:spPr bwMode="auto">
          <a:xfrm>
            <a:off x="0" y="8823644"/>
            <a:ext cx="3035088"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127" name="Rectangle 7"/>
          <p:cNvSpPr>
            <a:spLocks noGrp="1" noChangeArrowheads="1"/>
          </p:cNvSpPr>
          <p:nvPr>
            <p:ph type="sldNum" sz="quarter" idx="5"/>
          </p:nvPr>
        </p:nvSpPr>
        <p:spPr bwMode="auto">
          <a:xfrm>
            <a:off x="3967341" y="8823644"/>
            <a:ext cx="3035088"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B3F8D556-5900-41F4-BC51-40172AD284D0}" type="slidenum">
              <a:rPr lang="en-US"/>
              <a:pPr/>
              <a:t>‹#›</a:t>
            </a:fld>
            <a:endParaRPr lang="en-US"/>
          </a:p>
        </p:txBody>
      </p:sp>
    </p:spTree>
    <p:extLst>
      <p:ext uri="{BB962C8B-B14F-4D97-AF65-F5344CB8AC3E}">
        <p14:creationId xmlns="" xmlns:p14="http://schemas.microsoft.com/office/powerpoint/2010/main" val="255674842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18561216"/>
            <a:ext cx="43891200" cy="14357184"/>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12" name="Rectangle 11"/>
          <p:cNvSpPr/>
          <p:nvPr/>
        </p:nvSpPr>
        <p:spPr>
          <a:xfrm>
            <a:off x="0" y="0"/>
            <a:ext cx="43891200" cy="18561216"/>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dirty="0"/>
          </a:p>
        </p:txBody>
      </p:sp>
      <p:sp>
        <p:nvSpPr>
          <p:cNvPr id="13" name="Rectangle 12"/>
          <p:cNvSpPr/>
          <p:nvPr/>
        </p:nvSpPr>
        <p:spPr>
          <a:xfrm>
            <a:off x="0" y="12731093"/>
            <a:ext cx="43891200" cy="109728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14" name="Oval 13"/>
          <p:cNvSpPr/>
          <p:nvPr/>
        </p:nvSpPr>
        <p:spPr>
          <a:xfrm>
            <a:off x="0" y="7680960"/>
            <a:ext cx="43891200" cy="2450592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3" name="Subtitle 2"/>
          <p:cNvSpPr>
            <a:spLocks noGrp="1"/>
          </p:cNvSpPr>
          <p:nvPr>
            <p:ph type="subTitle" idx="1"/>
          </p:nvPr>
        </p:nvSpPr>
        <p:spPr>
          <a:xfrm>
            <a:off x="7074216" y="24252219"/>
            <a:ext cx="27057648" cy="4234171"/>
          </a:xfrm>
        </p:spPr>
        <p:txBody>
          <a:bodyPr>
            <a:normAutofit/>
          </a:bodyPr>
          <a:lstStyle>
            <a:lvl1pPr marL="0" indent="0" algn="l">
              <a:buNone/>
              <a:defRPr sz="10600">
                <a:solidFill>
                  <a:schemeClr val="tx2"/>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6/4/2013</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2BBB5E19-F10A-4C2F-BF6F-11C513378A2E}" type="slidenum">
              <a:rPr kumimoji="0" lang="en-US" smtClean="0"/>
              <a:pPr/>
              <a:t>‹#›</a:t>
            </a:fld>
            <a:endParaRPr kumimoji="0" lang="en-US" dirty="0"/>
          </a:p>
        </p:txBody>
      </p:sp>
      <p:sp>
        <p:nvSpPr>
          <p:cNvPr id="2" name="Title 1"/>
          <p:cNvSpPr>
            <a:spLocks noGrp="1"/>
          </p:cNvSpPr>
          <p:nvPr>
            <p:ph type="ctrTitle"/>
          </p:nvPr>
        </p:nvSpPr>
        <p:spPr>
          <a:xfrm>
            <a:off x="3924391" y="15034994"/>
            <a:ext cx="34441685" cy="8607202"/>
          </a:xfrm>
          <a:effectLst/>
        </p:spPr>
        <p:txBody>
          <a:bodyPr>
            <a:noAutofit/>
          </a:bodyPr>
          <a:lstStyle>
            <a:lvl1pPr marL="3072384" indent="-2194560" algn="l">
              <a:defRPr sz="2590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6/4/2013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a:t>
            </a:fld>
            <a:endParaRPr kumimoji="0"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5486400" y="3511296"/>
            <a:ext cx="30723840" cy="166786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18561216"/>
            <a:ext cx="43891200" cy="14357184"/>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8" name="Rectangle 7"/>
          <p:cNvSpPr/>
          <p:nvPr/>
        </p:nvSpPr>
        <p:spPr>
          <a:xfrm>
            <a:off x="0" y="0"/>
            <a:ext cx="43891200" cy="18561216"/>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dirty="0"/>
          </a:p>
        </p:txBody>
      </p:sp>
      <p:sp>
        <p:nvSpPr>
          <p:cNvPr id="9" name="Rectangle 8"/>
          <p:cNvSpPr/>
          <p:nvPr/>
        </p:nvSpPr>
        <p:spPr>
          <a:xfrm>
            <a:off x="0" y="12731093"/>
            <a:ext cx="43891200" cy="109728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10" name="Oval 9"/>
          <p:cNvSpPr/>
          <p:nvPr/>
        </p:nvSpPr>
        <p:spPr>
          <a:xfrm>
            <a:off x="0" y="7680960"/>
            <a:ext cx="43891200" cy="2450592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2" name="Title 1"/>
          <p:cNvSpPr>
            <a:spLocks noGrp="1"/>
          </p:cNvSpPr>
          <p:nvPr>
            <p:ph type="title"/>
          </p:nvPr>
        </p:nvSpPr>
        <p:spPr>
          <a:xfrm>
            <a:off x="9759336" y="10428710"/>
            <a:ext cx="28639997" cy="11632061"/>
          </a:xfrm>
          <a:effectLst/>
        </p:spPr>
        <p:txBody>
          <a:bodyPr anchor="b"/>
          <a:lstStyle>
            <a:lvl1pPr algn="r">
              <a:defRPr sz="221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9707703" y="22116053"/>
            <a:ext cx="28658371" cy="4010208"/>
          </a:xfrm>
        </p:spPr>
        <p:txBody>
          <a:bodyPr anchor="t"/>
          <a:lstStyle>
            <a:lvl1pPr marL="0" indent="0" algn="r">
              <a:buNone/>
              <a:defRPr sz="9600">
                <a:solidFill>
                  <a:schemeClr val="tx2"/>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6/4/2013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BBB5E19-F10A-4C2F-BF6F-11C513378A2E}" type="slidenum">
              <a:rPr kumimoji="0" lang="en-US" smtClean="0"/>
              <a:pPr/>
              <a:t>‹#›</a:t>
            </a:fld>
            <a:endParaRPr kumimoji="0"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6/4/2013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2BBB5E19-F10A-4C2F-BF6F-11C513378A2E}" type="slidenum">
              <a:rPr kumimoji="0" lang="en-US" smtClean="0"/>
              <a:pPr/>
              <a:t>‹#›</a:t>
            </a:fld>
            <a:endParaRPr kumimoji="0"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5486395" y="3511291"/>
            <a:ext cx="16064179" cy="166786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22296730" y="3511296"/>
            <a:ext cx="16064179" cy="166786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486400" y="3511296"/>
            <a:ext cx="16064179" cy="3070858"/>
          </a:xfrm>
        </p:spPr>
        <p:txBody>
          <a:bodyPr anchor="b">
            <a:noAutofit/>
          </a:bodyPr>
          <a:lstStyle>
            <a:lvl1pPr marL="0" indent="0" algn="ctr">
              <a:buNone/>
              <a:defRPr lang="en-US" sz="115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4" name="Content Placeholder 3"/>
          <p:cNvSpPr>
            <a:spLocks noGrp="1"/>
          </p:cNvSpPr>
          <p:nvPr>
            <p:ph sz="half" idx="2"/>
          </p:nvPr>
        </p:nvSpPr>
        <p:spPr>
          <a:xfrm>
            <a:off x="5550946" y="6721570"/>
            <a:ext cx="16064179" cy="13167360"/>
          </a:xfrm>
        </p:spPr>
        <p:txBody>
          <a:bodyPr>
            <a:normAutofit/>
          </a:bodyPr>
          <a:lstStyle>
            <a:lvl1pPr>
              <a:defRPr sz="8600"/>
            </a:lvl1pPr>
            <a:lvl2pPr>
              <a:defRPr sz="8600"/>
            </a:lvl2pPr>
            <a:lvl3pPr>
              <a:defRPr sz="77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22307050" y="3511296"/>
            <a:ext cx="16064179" cy="3070858"/>
          </a:xfrm>
        </p:spPr>
        <p:txBody>
          <a:bodyPr anchor="b">
            <a:noAutofit/>
          </a:bodyPr>
          <a:lstStyle>
            <a:lvl1pPr marL="0" indent="0" algn="ctr">
              <a:buNone/>
              <a:defRPr lang="en-US" sz="115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marL="0" lvl="0" indent="0" algn="ctr" defTabSz="4389120" rtl="0" eaLnBrk="1" latinLnBrk="0" hangingPunct="1">
              <a:spcBef>
                <a:spcPct val="20000"/>
              </a:spcBef>
              <a:spcAft>
                <a:spcPts val="144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22296120" y="6715354"/>
            <a:ext cx="16064179" cy="13167360"/>
          </a:xfrm>
        </p:spPr>
        <p:txBody>
          <a:bodyPr>
            <a:normAutofit/>
          </a:bodyPr>
          <a:lstStyle>
            <a:lvl1pPr>
              <a:defRPr sz="8600"/>
            </a:lvl1pPr>
            <a:lvl2pPr>
              <a:defRPr sz="8600"/>
            </a:lvl2pPr>
            <a:lvl3pPr>
              <a:defRPr sz="77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6/4/2013</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2BBB5E19-F10A-4C2F-BF6F-11C513378A2E}" type="slidenum">
              <a:rPr kumimoji="0" lang="en-US" smtClean="0"/>
              <a:pPr/>
              <a:t>‹#›</a:t>
            </a:fld>
            <a:endParaRPr kumimoji="0"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6/4/2013</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a:t>
            </a:fld>
            <a:endParaRPr kumimoji="0"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6/4/2013</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2BBB5E19-F10A-4C2F-BF6F-11C513378A2E}" type="slidenum">
              <a:rPr kumimoji="0" lang="en-US" smtClean="0"/>
              <a:pPr/>
              <a:t>‹#›</a:t>
            </a:fld>
            <a:endParaRPr kumimoji="0"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027658" y="10607043"/>
            <a:ext cx="17453208" cy="6040766"/>
          </a:xfrm>
          <a:effectLst/>
        </p:spPr>
        <p:txBody>
          <a:bodyPr anchor="b">
            <a:noAutofit/>
          </a:bodyPr>
          <a:lstStyle>
            <a:lvl1pPr marL="1097280" indent="-1097280" algn="l">
              <a:defRPr sz="134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22048874" y="3511296"/>
            <a:ext cx="19282008" cy="23494704"/>
          </a:xfrm>
        </p:spPr>
        <p:txBody>
          <a:bodyPr anchor="ctr"/>
          <a:lstStyle>
            <a:lvl1pPr>
              <a:defRPr sz="10600"/>
            </a:lvl1pPr>
            <a:lvl2pPr>
              <a:defRPr sz="9600"/>
            </a:lvl2pPr>
            <a:lvl3pPr>
              <a:defRPr sz="8600"/>
            </a:lvl3pPr>
            <a:lvl4pPr>
              <a:defRPr sz="7700"/>
            </a:lvl4pPr>
            <a:lvl5pPr>
              <a:defRPr sz="6700"/>
            </a:lvl5pPr>
            <a:lvl6pPr>
              <a:defRPr sz="9600"/>
            </a:lvl6pPr>
            <a:lvl7pPr>
              <a:defRPr sz="9600"/>
            </a:lvl7pPr>
            <a:lvl8pPr>
              <a:defRPr sz="9600"/>
            </a:lvl8pPr>
            <a:lvl9pPr>
              <a:defRPr sz="9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163672" y="16789450"/>
            <a:ext cx="16265568" cy="10269686"/>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6/4/2013</a:t>
            </a:fld>
            <a:endParaRPr lang="en-US" dirty="0"/>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a:t>
            </a:fld>
            <a:endParaRPr kumimoji="0"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18561216"/>
            <a:ext cx="43891200" cy="14357184"/>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9" name="Rectangle 8"/>
          <p:cNvSpPr/>
          <p:nvPr/>
        </p:nvSpPr>
        <p:spPr>
          <a:xfrm>
            <a:off x="0" y="0"/>
            <a:ext cx="43891200" cy="18561216"/>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dirty="0"/>
          </a:p>
        </p:txBody>
      </p:sp>
      <p:sp>
        <p:nvSpPr>
          <p:cNvPr id="10" name="Rectangle 9"/>
          <p:cNvSpPr/>
          <p:nvPr/>
        </p:nvSpPr>
        <p:spPr>
          <a:xfrm>
            <a:off x="0" y="12731093"/>
            <a:ext cx="43891200" cy="109728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11" name="Oval 10"/>
          <p:cNvSpPr/>
          <p:nvPr/>
        </p:nvSpPr>
        <p:spPr>
          <a:xfrm>
            <a:off x="0" y="7680960"/>
            <a:ext cx="43891200" cy="2450592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3" name="Picture Placeholder 2"/>
          <p:cNvSpPr>
            <a:spLocks noGrp="1"/>
          </p:cNvSpPr>
          <p:nvPr>
            <p:ph type="pic" idx="1"/>
          </p:nvPr>
        </p:nvSpPr>
        <p:spPr>
          <a:xfrm>
            <a:off x="21480840" y="5486400"/>
            <a:ext cx="19751040" cy="15013469"/>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9600"/>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smtClean="0"/>
              <a:t>Click icon to add picture</a:t>
            </a:r>
            <a:endParaRPr lang="en-US" dirty="0"/>
          </a:p>
        </p:txBody>
      </p:sp>
      <p:sp>
        <p:nvSpPr>
          <p:cNvPr id="4" name="Text Placeholder 3"/>
          <p:cNvSpPr>
            <a:spLocks noGrp="1"/>
          </p:cNvSpPr>
          <p:nvPr>
            <p:ph type="body" sz="half" idx="2"/>
          </p:nvPr>
        </p:nvSpPr>
        <p:spPr>
          <a:xfrm>
            <a:off x="4213858" y="4850333"/>
            <a:ext cx="17731747" cy="10382496"/>
          </a:xfrm>
        </p:spPr>
        <p:txBody>
          <a:bodyPr anchor="b"/>
          <a:lstStyle>
            <a:lvl1pPr marL="877824" indent="-877824">
              <a:buFont typeface="Georgia" pitchFamily="18" charset="0"/>
              <a:buChar char="*"/>
              <a:defRPr sz="7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6/4/2013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a:t>
            </a:fld>
            <a:endParaRPr kumimoji="0" lang="en-US"/>
          </a:p>
        </p:txBody>
      </p:sp>
      <p:sp>
        <p:nvSpPr>
          <p:cNvPr id="2" name="Title 1"/>
          <p:cNvSpPr>
            <a:spLocks noGrp="1"/>
          </p:cNvSpPr>
          <p:nvPr>
            <p:ph type="title"/>
          </p:nvPr>
        </p:nvSpPr>
        <p:spPr>
          <a:xfrm>
            <a:off x="3490887" y="21429221"/>
            <a:ext cx="30640982" cy="5486400"/>
          </a:xfrm>
        </p:spPr>
        <p:txBody>
          <a:bodyPr anchor="b">
            <a:noAutofit/>
          </a:bodyPr>
          <a:lstStyle>
            <a:lvl1pPr algn="l">
              <a:defRPr sz="22100" b="1"/>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9144000" y="3511291"/>
            <a:ext cx="30723840" cy="1667865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6/4/2013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BBB5E19-F10A-4C2F-BF6F-11C513378A2E}" type="slidenum">
              <a:rPr kumimoji="0" lang="en-US" smtClean="0"/>
              <a:pPr/>
              <a:t>‹#›</a:t>
            </a:fld>
            <a:endParaRPr kumimoji="0"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38038" y="1807284"/>
            <a:ext cx="9875520" cy="25144027"/>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15955745" y="3511294"/>
            <a:ext cx="23180578" cy="234946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6/4/2013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BBB5E19-F10A-4C2F-BF6F-11C513378A2E}" type="slidenum">
              <a:rPr kumimoji="0" lang="en-US" smtClean="0"/>
              <a:pPr/>
              <a:t>‹#›</a:t>
            </a:fld>
            <a:endParaRPr kumimoji="0" 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583363" y="18653125"/>
            <a:ext cx="30724475" cy="84137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8061325" y="914400"/>
            <a:ext cx="25063450" cy="258794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24505920"/>
            <a:ext cx="43891200" cy="84124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8" name="Rectangle 7"/>
          <p:cNvSpPr/>
          <p:nvPr/>
        </p:nvSpPr>
        <p:spPr>
          <a:xfrm>
            <a:off x="0" y="0"/>
            <a:ext cx="43891200" cy="24505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dirty="0"/>
          </a:p>
        </p:txBody>
      </p:sp>
      <p:sp>
        <p:nvSpPr>
          <p:cNvPr id="9" name="Rectangle 8"/>
          <p:cNvSpPr/>
          <p:nvPr/>
        </p:nvSpPr>
        <p:spPr>
          <a:xfrm>
            <a:off x="0" y="18087859"/>
            <a:ext cx="43891200" cy="109728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10" name="Oval 9"/>
          <p:cNvSpPr/>
          <p:nvPr/>
        </p:nvSpPr>
        <p:spPr>
          <a:xfrm>
            <a:off x="0" y="7680960"/>
            <a:ext cx="43891200" cy="2450592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2" name="Title Placeholder 1"/>
          <p:cNvSpPr>
            <a:spLocks noGrp="1"/>
          </p:cNvSpPr>
          <p:nvPr>
            <p:ph type="title"/>
          </p:nvPr>
        </p:nvSpPr>
        <p:spPr>
          <a:xfrm>
            <a:off x="8607790" y="20986406"/>
            <a:ext cx="31260053" cy="5486400"/>
          </a:xfrm>
          <a:prstGeom prst="rect">
            <a:avLst/>
          </a:prstGeom>
          <a:effectLst/>
        </p:spPr>
        <p:txBody>
          <a:bodyPr vert="horz" lIns="438912" tIns="219456" rIns="438912" bIns="219456"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5486400" y="3514848"/>
            <a:ext cx="30723840" cy="16678656"/>
          </a:xfrm>
          <a:prstGeom prst="rect">
            <a:avLst/>
          </a:prstGeom>
        </p:spPr>
        <p:txBody>
          <a:bodyPr vert="horz" lIns="438912" tIns="219456" rIns="438912" bIns="21945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626560" y="29626562"/>
            <a:ext cx="12070080" cy="1752600"/>
          </a:xfrm>
          <a:prstGeom prst="rect">
            <a:avLst/>
          </a:prstGeom>
        </p:spPr>
        <p:txBody>
          <a:bodyPr vert="horz" lIns="438912" tIns="219456" rIns="438912" bIns="219456" rtlCol="0" anchor="ctr"/>
          <a:lstStyle>
            <a:lvl1pPr algn="r">
              <a:defRPr sz="5300" b="1">
                <a:solidFill>
                  <a:schemeClr val="tx1">
                    <a:lumMod val="50000"/>
                    <a:lumOff val="50000"/>
                  </a:schemeClr>
                </a:solidFill>
              </a:defRPr>
            </a:lvl1pPr>
          </a:lstStyle>
          <a:p>
            <a:pPr algn="r" eaLnBrk="1" latinLnBrk="0" hangingPunct="1"/>
            <a:fld id="{E6F9B8CD-342D-4579-98EC-A8FD6B7370E1}" type="datetimeFigureOut">
              <a:rPr lang="en-US" smtClean="0"/>
              <a:pPr algn="r" eaLnBrk="1" latinLnBrk="0" hangingPunct="1"/>
              <a:t>6/4/2013</a:t>
            </a:fld>
            <a:endParaRPr lang="en-US" dirty="0">
              <a:solidFill>
                <a:schemeClr val="tx2"/>
              </a:solidFill>
            </a:endParaRPr>
          </a:p>
        </p:txBody>
      </p:sp>
      <p:sp>
        <p:nvSpPr>
          <p:cNvPr id="5" name="Footer Placeholder 4"/>
          <p:cNvSpPr>
            <a:spLocks noGrp="1"/>
          </p:cNvSpPr>
          <p:nvPr>
            <p:ph type="ftr" sz="quarter" idx="3"/>
          </p:nvPr>
        </p:nvSpPr>
        <p:spPr>
          <a:xfrm>
            <a:off x="2194558" y="29626562"/>
            <a:ext cx="16093445" cy="1752600"/>
          </a:xfrm>
          <a:prstGeom prst="rect">
            <a:avLst/>
          </a:prstGeom>
        </p:spPr>
        <p:txBody>
          <a:bodyPr vert="horz" lIns="438912" tIns="219456" rIns="438912" bIns="219456" rtlCol="0" anchor="ctr"/>
          <a:lstStyle>
            <a:lvl1pPr algn="l">
              <a:defRPr sz="5300" b="1">
                <a:solidFill>
                  <a:schemeClr val="tx1">
                    <a:lumMod val="50000"/>
                    <a:lumOff val="50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18288000" y="29626562"/>
            <a:ext cx="8778240" cy="1752600"/>
          </a:xfrm>
          <a:prstGeom prst="rect">
            <a:avLst/>
          </a:prstGeom>
        </p:spPr>
        <p:txBody>
          <a:bodyPr vert="horz" lIns="438912" tIns="219456" rIns="438912" bIns="219456" rtlCol="0" anchor="ctr"/>
          <a:lstStyle>
            <a:lvl1pPr algn="ctr">
              <a:defRPr sz="5800" b="1">
                <a:solidFill>
                  <a:schemeClr val="tx1">
                    <a:lumMod val="50000"/>
                    <a:lumOff val="50000"/>
                  </a:schemeClr>
                </a:solidFill>
              </a:defRPr>
            </a:lvl1pPr>
          </a:lstStyle>
          <a:p>
            <a:pPr algn="ctr" eaLnBrk="1" latinLnBrk="0" hangingPunct="1"/>
            <a:fld id="{2BBB5E19-F10A-4C2F-BF6F-11C513378A2E}" type="slidenum">
              <a:rPr kumimoji="0" lang="en-US" smtClean="0"/>
              <a:pPr algn="ctr" eaLnBrk="1" latinLnBrk="0" hangingPunct="1"/>
              <a:t>‹#›</a:t>
            </a:fld>
            <a:endParaRPr kumimoji="0" lang="en-US" sz="67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49" r:id="rId12"/>
    <p:sldLayoutId id="2147483650" r:id="rId13"/>
    <p:sldLayoutId id="2147483654" r:id="rId14"/>
    <p:sldLayoutId id="2147483660" r:id="rId15"/>
    <p:sldLayoutId id="2147483659" r:id="rId16"/>
  </p:sldLayoutIdLst>
  <p:timing>
    <p:tnLst>
      <p:par>
        <p:cTn id="1" dur="indefinite" restart="never" nodeType="tmRoot"/>
      </p:par>
    </p:tnLst>
  </p:timing>
  <p:txStyles>
    <p:titleStyle>
      <a:lvl1pPr marL="1536192" indent="-1536192" algn="r" defTabSz="4389120" rtl="0" eaLnBrk="1" latinLnBrk="0" hangingPunct="1">
        <a:spcBef>
          <a:spcPct val="0"/>
        </a:spcBef>
        <a:buClr>
          <a:schemeClr val="accent6">
            <a:lumMod val="75000"/>
          </a:schemeClr>
        </a:buClr>
        <a:buSzPct val="128000"/>
        <a:buFont typeface="Georgia" pitchFamily="18" charset="0"/>
        <a:buChar char="*"/>
        <a:defRPr sz="221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097280" indent="-877824" algn="l" defTabSz="4389120" rtl="0" eaLnBrk="1" latinLnBrk="0" hangingPunct="1">
        <a:spcBef>
          <a:spcPct val="20000"/>
        </a:spcBef>
        <a:spcAft>
          <a:spcPts val="1440"/>
        </a:spcAft>
        <a:buClr>
          <a:schemeClr val="accent6">
            <a:lumMod val="75000"/>
          </a:schemeClr>
        </a:buClr>
        <a:buSzPct val="130000"/>
        <a:buFont typeface="Georgia" pitchFamily="18" charset="0"/>
        <a:buChar char="*"/>
        <a:defRPr sz="10600" kern="1200">
          <a:solidFill>
            <a:schemeClr val="tx1">
              <a:lumMod val="75000"/>
              <a:lumOff val="25000"/>
            </a:schemeClr>
          </a:solidFill>
          <a:latin typeface="+mn-lt"/>
          <a:ea typeface="+mn-ea"/>
          <a:cs typeface="+mn-cs"/>
        </a:defRPr>
      </a:lvl1pPr>
      <a:lvl2pPr marL="2633472" indent="-877824" algn="l" defTabSz="4389120" rtl="0" eaLnBrk="1" latinLnBrk="0" hangingPunct="1">
        <a:spcBef>
          <a:spcPct val="20000"/>
        </a:spcBef>
        <a:spcAft>
          <a:spcPts val="1440"/>
        </a:spcAft>
        <a:buClr>
          <a:schemeClr val="accent6">
            <a:lumMod val="75000"/>
          </a:schemeClr>
        </a:buClr>
        <a:buSzPct val="130000"/>
        <a:buFont typeface="Georgia" pitchFamily="18" charset="0"/>
        <a:buChar char="*"/>
        <a:defRPr sz="9600" kern="1200">
          <a:solidFill>
            <a:schemeClr val="tx1">
              <a:lumMod val="75000"/>
              <a:lumOff val="25000"/>
            </a:schemeClr>
          </a:solidFill>
          <a:latin typeface="+mn-lt"/>
          <a:ea typeface="+mn-ea"/>
          <a:cs typeface="+mn-cs"/>
        </a:defRPr>
      </a:lvl2pPr>
      <a:lvl3pPr marL="3950208" indent="-877824" algn="l" defTabSz="4389120" rtl="0" eaLnBrk="1" latinLnBrk="0" hangingPunct="1">
        <a:spcBef>
          <a:spcPct val="20000"/>
        </a:spcBef>
        <a:spcAft>
          <a:spcPts val="1440"/>
        </a:spcAft>
        <a:buClr>
          <a:schemeClr val="accent6">
            <a:lumMod val="75000"/>
          </a:schemeClr>
        </a:buClr>
        <a:buSzPct val="130000"/>
        <a:buFont typeface="Georgia" pitchFamily="18" charset="0"/>
        <a:buChar char="*"/>
        <a:defRPr sz="8600" kern="1200">
          <a:solidFill>
            <a:schemeClr val="tx1">
              <a:lumMod val="75000"/>
              <a:lumOff val="25000"/>
            </a:schemeClr>
          </a:solidFill>
          <a:latin typeface="+mn-lt"/>
          <a:ea typeface="+mn-ea"/>
          <a:cs typeface="+mn-cs"/>
        </a:defRPr>
      </a:lvl3pPr>
      <a:lvl4pPr marL="5266944" indent="-877824" algn="l" defTabSz="4389120" rtl="0" eaLnBrk="1" latinLnBrk="0" hangingPunct="1">
        <a:spcBef>
          <a:spcPct val="20000"/>
        </a:spcBef>
        <a:spcAft>
          <a:spcPts val="1440"/>
        </a:spcAft>
        <a:buClr>
          <a:schemeClr val="accent6">
            <a:lumMod val="75000"/>
          </a:schemeClr>
        </a:buClr>
        <a:buSzPct val="130000"/>
        <a:buFont typeface="Georgia" pitchFamily="18" charset="0"/>
        <a:buChar char="*"/>
        <a:defRPr sz="7700" kern="1200">
          <a:solidFill>
            <a:schemeClr val="tx1">
              <a:lumMod val="75000"/>
              <a:lumOff val="25000"/>
            </a:schemeClr>
          </a:solidFill>
          <a:latin typeface="+mn-lt"/>
          <a:ea typeface="+mn-ea"/>
          <a:cs typeface="+mn-cs"/>
        </a:defRPr>
      </a:lvl4pPr>
      <a:lvl5pPr marL="6671462" indent="-877824" algn="l" defTabSz="4389120" rtl="0" eaLnBrk="1" latinLnBrk="0" hangingPunct="1">
        <a:spcBef>
          <a:spcPct val="20000"/>
        </a:spcBef>
        <a:spcAft>
          <a:spcPts val="1440"/>
        </a:spcAft>
        <a:buClr>
          <a:schemeClr val="accent6">
            <a:lumMod val="75000"/>
          </a:schemeClr>
        </a:buClr>
        <a:buSzPct val="130000"/>
        <a:buFont typeface="Georgia" pitchFamily="18" charset="0"/>
        <a:buChar char="*"/>
        <a:defRPr sz="6700" kern="1200">
          <a:solidFill>
            <a:schemeClr val="tx1">
              <a:lumMod val="75000"/>
              <a:lumOff val="25000"/>
            </a:schemeClr>
          </a:solidFill>
          <a:latin typeface="+mn-lt"/>
          <a:ea typeface="+mn-ea"/>
          <a:cs typeface="+mn-cs"/>
        </a:defRPr>
      </a:lvl5pPr>
      <a:lvl6pPr marL="7988198" indent="-877824" algn="l" defTabSz="4389120" rtl="0" eaLnBrk="1" latinLnBrk="0" hangingPunct="1">
        <a:spcBef>
          <a:spcPct val="20000"/>
        </a:spcBef>
        <a:spcAft>
          <a:spcPts val="1440"/>
        </a:spcAft>
        <a:buClr>
          <a:schemeClr val="accent6">
            <a:lumMod val="75000"/>
          </a:schemeClr>
        </a:buClr>
        <a:buSzPct val="130000"/>
        <a:buFont typeface="Georgia" pitchFamily="18" charset="0"/>
        <a:buChar char="*"/>
        <a:defRPr sz="6700" kern="1200">
          <a:solidFill>
            <a:schemeClr val="tx1">
              <a:lumMod val="75000"/>
              <a:lumOff val="25000"/>
            </a:schemeClr>
          </a:solidFill>
          <a:latin typeface="+mn-lt"/>
          <a:ea typeface="+mn-ea"/>
          <a:cs typeface="+mn-cs"/>
        </a:defRPr>
      </a:lvl6pPr>
      <a:lvl7pPr marL="9436608" indent="-877824" algn="l" defTabSz="4389120" rtl="0" eaLnBrk="1" latinLnBrk="0" hangingPunct="1">
        <a:spcBef>
          <a:spcPct val="20000"/>
        </a:spcBef>
        <a:spcAft>
          <a:spcPts val="1440"/>
        </a:spcAft>
        <a:buClr>
          <a:schemeClr val="accent6">
            <a:lumMod val="75000"/>
          </a:schemeClr>
        </a:buClr>
        <a:buSzPct val="130000"/>
        <a:buFont typeface="Georgia" pitchFamily="18" charset="0"/>
        <a:buChar char="*"/>
        <a:defRPr sz="6700" kern="1200">
          <a:solidFill>
            <a:schemeClr val="tx1">
              <a:lumMod val="75000"/>
              <a:lumOff val="25000"/>
            </a:schemeClr>
          </a:solidFill>
          <a:latin typeface="+mn-lt"/>
          <a:ea typeface="+mn-ea"/>
          <a:cs typeface="+mn-cs"/>
        </a:defRPr>
      </a:lvl7pPr>
      <a:lvl8pPr marL="10972800" indent="-877824" algn="l" defTabSz="4389120" rtl="0" eaLnBrk="1" latinLnBrk="0" hangingPunct="1">
        <a:spcBef>
          <a:spcPct val="20000"/>
        </a:spcBef>
        <a:spcAft>
          <a:spcPts val="1440"/>
        </a:spcAft>
        <a:buClr>
          <a:schemeClr val="accent6">
            <a:lumMod val="75000"/>
          </a:schemeClr>
        </a:buClr>
        <a:buSzPct val="130000"/>
        <a:buFont typeface="Georgia" pitchFamily="18" charset="0"/>
        <a:buChar char="*"/>
        <a:defRPr sz="6700" kern="1200">
          <a:solidFill>
            <a:schemeClr val="tx1">
              <a:lumMod val="75000"/>
              <a:lumOff val="25000"/>
            </a:schemeClr>
          </a:solidFill>
          <a:latin typeface="+mn-lt"/>
          <a:ea typeface="+mn-ea"/>
          <a:cs typeface="+mn-cs"/>
        </a:defRPr>
      </a:lvl8pPr>
      <a:lvl9pPr marL="12421210" indent="-877824" algn="l" defTabSz="4389120" rtl="0" eaLnBrk="1" latinLnBrk="0" hangingPunct="1">
        <a:spcBef>
          <a:spcPct val="20000"/>
        </a:spcBef>
        <a:spcAft>
          <a:spcPts val="1440"/>
        </a:spcAft>
        <a:buClr>
          <a:schemeClr val="accent6">
            <a:lumMod val="75000"/>
          </a:schemeClr>
        </a:buClr>
        <a:buSzPct val="130000"/>
        <a:buFont typeface="Georgia" pitchFamily="18" charset="0"/>
        <a:buChar char="*"/>
        <a:defRPr sz="6700" kern="1200">
          <a:solidFill>
            <a:schemeClr val="tx1">
              <a:lumMod val="75000"/>
              <a:lumOff val="25000"/>
            </a:schemeClr>
          </a:solidFill>
          <a:latin typeface="+mn-lt"/>
          <a:ea typeface="+mn-ea"/>
          <a:cs typeface="+mn-cs"/>
        </a:defRPr>
      </a:lvl9pPr>
    </p:bodyStyle>
    <p:other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30778" y="386167"/>
            <a:ext cx="37057263" cy="4278094"/>
          </a:xfrm>
          <a:prstGeom prst="rect">
            <a:avLst/>
          </a:prstGeom>
        </p:spPr>
        <p:txBody>
          <a:bodyPr wrap="square">
            <a:spAutoFit/>
          </a:bodyPr>
          <a:lstStyle/>
          <a:p>
            <a:pPr algn="ctr"/>
            <a:r>
              <a:rPr lang="en-US" sz="10000" b="1" dirty="0"/>
              <a:t>Workflow?  </a:t>
            </a:r>
            <a:r>
              <a:rPr lang="en-US" sz="10000" b="1" dirty="0" err="1"/>
              <a:t>Schmerkflow</a:t>
            </a:r>
            <a:r>
              <a:rPr lang="en-US" sz="10000" b="1" dirty="0"/>
              <a:t>! </a:t>
            </a:r>
            <a:r>
              <a:rPr lang="en-US" dirty="0"/>
              <a:t>The myth of workflow in primary care and why it matters for health IT design and implementation</a:t>
            </a:r>
            <a:r>
              <a:rPr lang="en-US" dirty="0" smtClean="0"/>
              <a:t>.</a:t>
            </a:r>
          </a:p>
          <a:p>
            <a:pPr algn="ctr"/>
            <a:r>
              <a:rPr lang="en-US" dirty="0" smtClean="0"/>
              <a:t> I-PrACTISE </a:t>
            </a:r>
            <a:endParaRPr lang="en-US" dirty="0"/>
          </a:p>
        </p:txBody>
      </p:sp>
      <p:pic>
        <p:nvPicPr>
          <p:cNvPr id="3" name="Picture 130"/>
          <p:cNvPicPr>
            <a:picLocks noChangeAspect="1" noChangeArrowheads="1"/>
          </p:cNvPicPr>
          <p:nvPr/>
        </p:nvPicPr>
        <p:blipFill>
          <a:blip r:embed="rId2" cstate="print"/>
          <a:srcRect/>
          <a:stretch>
            <a:fillRect/>
          </a:stretch>
        </p:blipFill>
        <p:spPr bwMode="auto">
          <a:xfrm>
            <a:off x="449263" y="1057275"/>
            <a:ext cx="4491037" cy="4346575"/>
          </a:xfrm>
          <a:prstGeom prst="rect">
            <a:avLst/>
          </a:prstGeom>
          <a:noFill/>
          <a:ln w="9525">
            <a:noFill/>
            <a:miter lim="800000"/>
            <a:headEnd/>
            <a:tailEnd/>
          </a:ln>
          <a:effectLst/>
        </p:spPr>
      </p:pic>
      <p:sp>
        <p:nvSpPr>
          <p:cNvPr id="9" name="TextBox 8"/>
          <p:cNvSpPr txBox="1"/>
          <p:nvPr/>
        </p:nvSpPr>
        <p:spPr>
          <a:xfrm>
            <a:off x="2590286" y="6296640"/>
            <a:ext cx="12946126" cy="6555641"/>
          </a:xfrm>
          <a:prstGeom prst="rect">
            <a:avLst/>
          </a:prstGeom>
          <a:noFill/>
        </p:spPr>
        <p:txBody>
          <a:bodyPr wrap="square" rtlCol="0">
            <a:spAutoFit/>
          </a:bodyPr>
          <a:lstStyle/>
          <a:p>
            <a:r>
              <a:rPr lang="en-US" sz="6000" b="1" dirty="0"/>
              <a:t>Investigators</a:t>
            </a:r>
            <a:r>
              <a:rPr lang="en-US" sz="6000" b="1" dirty="0" smtClean="0"/>
              <a:t>:  </a:t>
            </a:r>
            <a:r>
              <a:rPr lang="en-US" sz="4000" dirty="0" smtClean="0">
                <a:solidFill>
                  <a:prstClr val="black"/>
                </a:solidFill>
              </a:rPr>
              <a:t>John </a:t>
            </a:r>
            <a:r>
              <a:rPr lang="en-US" sz="4000" dirty="0">
                <a:solidFill>
                  <a:prstClr val="black"/>
                </a:solidFill>
              </a:rPr>
              <a:t>W. Beasley, </a:t>
            </a:r>
            <a:r>
              <a:rPr lang="en-US" sz="4000" dirty="0" smtClean="0">
                <a:solidFill>
                  <a:prstClr val="black"/>
                </a:solidFill>
              </a:rPr>
              <a:t>Jamie  A. Stone</a:t>
            </a:r>
            <a:r>
              <a:rPr lang="en-US" sz="4000" dirty="0">
                <a:solidFill>
                  <a:prstClr val="black"/>
                </a:solidFill>
              </a:rPr>
              <a:t>, Daniel J. Krueger, G. Talley Holman, Paul Smith, Mary Ellen </a:t>
            </a:r>
            <a:r>
              <a:rPr lang="en-US" sz="4000" dirty="0" err="1">
                <a:solidFill>
                  <a:prstClr val="black"/>
                </a:solidFill>
              </a:rPr>
              <a:t>Hagenauer</a:t>
            </a:r>
            <a:r>
              <a:rPr lang="en-US" sz="4000" dirty="0">
                <a:solidFill>
                  <a:prstClr val="black"/>
                </a:solidFill>
              </a:rPr>
              <a:t>, Ben-</a:t>
            </a:r>
            <a:r>
              <a:rPr lang="en-US" sz="4000" dirty="0" err="1">
                <a:solidFill>
                  <a:prstClr val="black"/>
                </a:solidFill>
              </a:rPr>
              <a:t>Tzion</a:t>
            </a:r>
            <a:r>
              <a:rPr lang="en-US" sz="4000" dirty="0">
                <a:solidFill>
                  <a:prstClr val="black"/>
                </a:solidFill>
              </a:rPr>
              <a:t> Karsh, Jon </a:t>
            </a:r>
            <a:r>
              <a:rPr lang="en-US" sz="4000" dirty="0" err="1">
                <a:solidFill>
                  <a:prstClr val="black"/>
                </a:solidFill>
              </a:rPr>
              <a:t>Temte</a:t>
            </a:r>
            <a:r>
              <a:rPr lang="en-US" sz="4000" dirty="0">
                <a:solidFill>
                  <a:prstClr val="black"/>
                </a:solidFill>
              </a:rPr>
              <a:t>, </a:t>
            </a:r>
            <a:r>
              <a:rPr lang="en-US" sz="4000" dirty="0" err="1">
                <a:solidFill>
                  <a:prstClr val="black"/>
                </a:solidFill>
              </a:rPr>
              <a:t>Tosha</a:t>
            </a:r>
            <a:r>
              <a:rPr lang="en-US" sz="4000" dirty="0">
                <a:solidFill>
                  <a:prstClr val="black"/>
                </a:solidFill>
              </a:rPr>
              <a:t> B. </a:t>
            </a:r>
            <a:r>
              <a:rPr lang="en-US" sz="4000" dirty="0" err="1">
                <a:solidFill>
                  <a:prstClr val="black"/>
                </a:solidFill>
              </a:rPr>
              <a:t>Wetterneck</a:t>
            </a:r>
            <a:r>
              <a:rPr lang="en-US" sz="4000" dirty="0">
                <a:solidFill>
                  <a:prstClr val="black"/>
                </a:solidFill>
              </a:rPr>
              <a:t>, </a:t>
            </a:r>
            <a:r>
              <a:rPr lang="en-US" sz="4000" dirty="0" smtClean="0">
                <a:solidFill>
                  <a:prstClr val="black"/>
                </a:solidFill>
              </a:rPr>
              <a:t> </a:t>
            </a:r>
          </a:p>
          <a:p>
            <a:endParaRPr lang="en-US" sz="4000" dirty="0" smtClean="0">
              <a:solidFill>
                <a:prstClr val="black"/>
              </a:solidFill>
            </a:endParaRPr>
          </a:p>
          <a:p>
            <a:r>
              <a:rPr lang="en-US" sz="4000" dirty="0" smtClean="0">
                <a:solidFill>
                  <a:prstClr val="black"/>
                </a:solidFill>
              </a:rPr>
              <a:t>UW Departments of Medicine, Family Medicine and Industrial and Systems Engineering, Wisconsin Education and Research Network. (WREN)</a:t>
            </a:r>
          </a:p>
          <a:p>
            <a:endParaRPr lang="en-US" sz="4000" dirty="0" smtClean="0">
              <a:solidFill>
                <a:prstClr val="black"/>
              </a:solidFill>
            </a:endParaRPr>
          </a:p>
          <a:p>
            <a:r>
              <a:rPr lang="en-US" sz="4000" dirty="0" smtClean="0">
                <a:solidFill>
                  <a:prstClr val="black"/>
                </a:solidFill>
              </a:rPr>
              <a:t>John.beasley@fammed.wisc.edu</a:t>
            </a:r>
            <a:endParaRPr lang="en-US" sz="4000" dirty="0">
              <a:solidFill>
                <a:prstClr val="black"/>
              </a:solidFill>
            </a:endParaRPr>
          </a:p>
        </p:txBody>
      </p:sp>
      <p:sp>
        <p:nvSpPr>
          <p:cNvPr id="4" name="TextBox 3"/>
          <p:cNvSpPr txBox="1"/>
          <p:nvPr/>
        </p:nvSpPr>
        <p:spPr>
          <a:xfrm>
            <a:off x="9721661" y="4664261"/>
            <a:ext cx="31731952" cy="1015663"/>
          </a:xfrm>
          <a:prstGeom prst="rect">
            <a:avLst/>
          </a:prstGeom>
          <a:noFill/>
        </p:spPr>
        <p:txBody>
          <a:bodyPr wrap="square" rtlCol="0">
            <a:spAutoFit/>
          </a:bodyPr>
          <a:lstStyle/>
          <a:p>
            <a:r>
              <a:rPr lang="en-US" sz="6000" dirty="0"/>
              <a:t>National Laboratory for </a:t>
            </a:r>
            <a:r>
              <a:rPr lang="en-US" sz="6000" b="1" dirty="0"/>
              <a:t>I</a:t>
            </a:r>
            <a:r>
              <a:rPr lang="en-US" sz="6000" dirty="0"/>
              <a:t>mproving </a:t>
            </a:r>
            <a:r>
              <a:rPr lang="en-US" sz="6000" b="1" dirty="0" err="1"/>
              <a:t>P</a:t>
            </a:r>
            <a:r>
              <a:rPr lang="en-US" sz="6000" dirty="0" err="1"/>
              <a:t>rim</a:t>
            </a:r>
            <a:r>
              <a:rPr lang="en-US" sz="6000" b="1" dirty="0" err="1"/>
              <a:t>A</a:t>
            </a:r>
            <a:r>
              <a:rPr lang="en-US" sz="6000" dirty="0" err="1"/>
              <a:t>ry</a:t>
            </a:r>
            <a:r>
              <a:rPr lang="en-US" sz="6000" dirty="0"/>
              <a:t> </a:t>
            </a:r>
            <a:r>
              <a:rPr lang="en-US" sz="6000" b="1" dirty="0"/>
              <a:t>C</a:t>
            </a:r>
            <a:r>
              <a:rPr lang="en-US" sz="6000" dirty="0"/>
              <a:t>are </a:t>
            </a:r>
            <a:r>
              <a:rPr lang="en-US" sz="6000" b="1" dirty="0"/>
              <a:t>T</a:t>
            </a:r>
            <a:r>
              <a:rPr lang="en-US" sz="6000" dirty="0"/>
              <a:t>hrough </a:t>
            </a:r>
            <a:r>
              <a:rPr lang="en-US" sz="6000" b="1" dirty="0" smtClean="0"/>
              <a:t>I</a:t>
            </a:r>
            <a:r>
              <a:rPr lang="en-US" sz="6000" dirty="0" smtClean="0"/>
              <a:t>ndustrial </a:t>
            </a:r>
            <a:r>
              <a:rPr lang="en-US" sz="6000" dirty="0"/>
              <a:t>and </a:t>
            </a:r>
            <a:r>
              <a:rPr lang="en-US" sz="6000" b="1" dirty="0"/>
              <a:t>S</a:t>
            </a:r>
            <a:r>
              <a:rPr lang="en-US" sz="6000" dirty="0"/>
              <a:t>ystems </a:t>
            </a:r>
            <a:r>
              <a:rPr lang="en-US" sz="6000" b="1" dirty="0"/>
              <a:t>E</a:t>
            </a:r>
            <a:r>
              <a:rPr lang="en-US" sz="6000" dirty="0"/>
              <a:t>ngineering</a:t>
            </a:r>
          </a:p>
        </p:txBody>
      </p:sp>
      <p:sp>
        <p:nvSpPr>
          <p:cNvPr id="5" name="TextBox 4"/>
          <p:cNvSpPr txBox="1"/>
          <p:nvPr/>
        </p:nvSpPr>
        <p:spPr>
          <a:xfrm>
            <a:off x="2502348" y="13923208"/>
            <a:ext cx="12561261" cy="2862322"/>
          </a:xfrm>
          <a:prstGeom prst="rect">
            <a:avLst/>
          </a:prstGeom>
          <a:noFill/>
        </p:spPr>
        <p:txBody>
          <a:bodyPr wrap="square" rtlCol="0">
            <a:spAutoFit/>
          </a:bodyPr>
          <a:lstStyle/>
          <a:p>
            <a:r>
              <a:rPr lang="en-US" sz="6000" b="1" dirty="0" smtClean="0"/>
              <a:t>AIM: </a:t>
            </a:r>
            <a:r>
              <a:rPr lang="en-US" sz="6000" dirty="0" smtClean="0"/>
              <a:t>To define the sequence in which tasks are addressed in primary care encounters.</a:t>
            </a:r>
            <a:endParaRPr lang="en-US" sz="6000" dirty="0"/>
          </a:p>
        </p:txBody>
      </p:sp>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9263" y="27403639"/>
            <a:ext cx="14966382" cy="551476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2309916" y="18550079"/>
            <a:ext cx="12753693" cy="8402300"/>
          </a:xfrm>
          <a:prstGeom prst="rect">
            <a:avLst/>
          </a:prstGeom>
          <a:noFill/>
        </p:spPr>
        <p:txBody>
          <a:bodyPr wrap="square" rtlCol="0">
            <a:spAutoFit/>
          </a:bodyPr>
          <a:lstStyle/>
          <a:p>
            <a:r>
              <a:rPr lang="en-US" sz="6000" b="1" dirty="0" smtClean="0"/>
              <a:t>Background: </a:t>
            </a:r>
            <a:r>
              <a:rPr lang="en-US" sz="6000" dirty="0" smtClean="0"/>
              <a:t>Interventions to support primary care, including EHRs  need to take into account the realities of workflow during the encounter.  Information chaos is a reality in primary care, and leads to hazards.  Thus, we need to understand workflow to reduce chaos.</a:t>
            </a:r>
            <a:endParaRPr lang="en-US" sz="6000" dirty="0"/>
          </a:p>
        </p:txBody>
      </p:sp>
      <p:sp>
        <p:nvSpPr>
          <p:cNvPr id="7" name="TextBox 6"/>
          <p:cNvSpPr txBox="1"/>
          <p:nvPr/>
        </p:nvSpPr>
        <p:spPr>
          <a:xfrm>
            <a:off x="16314821" y="6228404"/>
            <a:ext cx="13475368" cy="5632311"/>
          </a:xfrm>
          <a:prstGeom prst="rect">
            <a:avLst/>
          </a:prstGeom>
          <a:noFill/>
        </p:spPr>
        <p:txBody>
          <a:bodyPr wrap="square" rtlCol="0">
            <a:spAutoFit/>
          </a:bodyPr>
          <a:lstStyle/>
          <a:p>
            <a:r>
              <a:rPr lang="en-US" sz="6000" dirty="0" smtClean="0"/>
              <a:t>Methods:  140 adult visits observed, FM and GIM, 17 clinics, 11 with EHR. Defined 12 major and 189 subtasks.  The sequence of  addressing 12 major tasks was analyzed for 20 of these visits.</a:t>
            </a:r>
            <a:endParaRPr lang="en-US" sz="6000" dirty="0"/>
          </a:p>
        </p:txBody>
      </p:sp>
      <p:sp>
        <p:nvSpPr>
          <p:cNvPr id="10" name="TextBox 9"/>
          <p:cNvSpPr txBox="1"/>
          <p:nvPr/>
        </p:nvSpPr>
        <p:spPr>
          <a:xfrm>
            <a:off x="29167389" y="26294080"/>
            <a:ext cx="12801600" cy="3939540"/>
          </a:xfrm>
          <a:prstGeom prst="rect">
            <a:avLst/>
          </a:prstGeom>
          <a:noFill/>
        </p:spPr>
        <p:txBody>
          <a:bodyPr wrap="square" rtlCol="0">
            <a:spAutoFit/>
          </a:bodyPr>
          <a:lstStyle/>
          <a:p>
            <a:r>
              <a:rPr lang="en-US" sz="4000" b="1" dirty="0"/>
              <a:t>References</a:t>
            </a:r>
            <a:r>
              <a:rPr lang="en-US" sz="4000" b="1" dirty="0" smtClean="0"/>
              <a:t>:  </a:t>
            </a:r>
            <a:r>
              <a:rPr lang="en-US" sz="3000" dirty="0" err="1" smtClean="0"/>
              <a:t>Wetterneck</a:t>
            </a:r>
            <a:r>
              <a:rPr lang="en-US" sz="3000" dirty="0" smtClean="0"/>
              <a:t> </a:t>
            </a:r>
            <a:r>
              <a:rPr lang="en-US" sz="3000" dirty="0"/>
              <a:t>TB, Lapin JA, Krueger DJ, Holman GT, Beasley JW, Karsh BT.  Development of a Primary Care Physician Task List to Evaluate Workflow and EHR Use. BMJ </a:t>
            </a:r>
            <a:r>
              <a:rPr lang="en-US" sz="3000" dirty="0" err="1"/>
              <a:t>Qual</a:t>
            </a:r>
            <a:r>
              <a:rPr lang="en-US" sz="3000" dirty="0"/>
              <a:t> </a:t>
            </a:r>
            <a:r>
              <a:rPr lang="en-US" sz="3000" dirty="0" err="1"/>
              <a:t>Saf</a:t>
            </a:r>
            <a:r>
              <a:rPr lang="en-US" sz="3000" dirty="0"/>
              <a:t> </a:t>
            </a:r>
            <a:r>
              <a:rPr lang="en-US" sz="3000" dirty="0" smtClean="0"/>
              <a:t>doi:10.1136/bmjqs-2011-000067</a:t>
            </a:r>
          </a:p>
          <a:p>
            <a:r>
              <a:rPr lang="en-US" sz="3000" dirty="0"/>
              <a:t>Beasley JW, </a:t>
            </a:r>
            <a:r>
              <a:rPr lang="en-US" sz="3000" dirty="0" err="1"/>
              <a:t>Wetterneck</a:t>
            </a:r>
            <a:r>
              <a:rPr lang="en-US" sz="3000" dirty="0"/>
              <a:t> T, </a:t>
            </a:r>
            <a:r>
              <a:rPr lang="en-US" sz="3000" dirty="0" err="1"/>
              <a:t>Temte</a:t>
            </a:r>
            <a:r>
              <a:rPr lang="en-US" sz="3000" dirty="0"/>
              <a:t> J, Lapin J, </a:t>
            </a:r>
            <a:r>
              <a:rPr lang="en-US" sz="3000" dirty="0" err="1"/>
              <a:t>Wetternick</a:t>
            </a:r>
            <a:r>
              <a:rPr lang="en-US" sz="3000" dirty="0"/>
              <a:t> T, Smith P, Rivera AJ, Karsh BT.   Information Chaos in Primary Care:  Implications for Physician Performance and Patient Safety.  </a:t>
            </a:r>
            <a:r>
              <a:rPr lang="en-US" sz="3000" dirty="0" err="1"/>
              <a:t>Jr</a:t>
            </a:r>
            <a:r>
              <a:rPr lang="en-US" sz="3000" dirty="0"/>
              <a:t> Am Board </a:t>
            </a:r>
            <a:r>
              <a:rPr lang="en-US" sz="3000" dirty="0" err="1"/>
              <a:t>Fam</a:t>
            </a:r>
            <a:r>
              <a:rPr lang="en-US" sz="3000" dirty="0"/>
              <a:t> Med </a:t>
            </a:r>
            <a:r>
              <a:rPr lang="en-US" sz="3000" dirty="0" smtClean="0"/>
              <a:t>2011;24:745-51</a:t>
            </a:r>
            <a:endParaRPr lang="en-US" sz="3000" dirty="0"/>
          </a:p>
        </p:txBody>
      </p:sp>
      <p:sp>
        <p:nvSpPr>
          <p:cNvPr id="11" name="TextBox 10"/>
          <p:cNvSpPr txBox="1"/>
          <p:nvPr/>
        </p:nvSpPr>
        <p:spPr>
          <a:xfrm>
            <a:off x="16507325" y="21243901"/>
            <a:ext cx="12272211" cy="6555641"/>
          </a:xfrm>
          <a:prstGeom prst="rect">
            <a:avLst/>
          </a:prstGeom>
          <a:noFill/>
        </p:spPr>
        <p:txBody>
          <a:bodyPr wrap="square" rtlCol="0">
            <a:spAutoFit/>
          </a:bodyPr>
          <a:lstStyle/>
          <a:p>
            <a:r>
              <a:rPr lang="en-US" sz="6000" b="1" dirty="0"/>
              <a:t>Results</a:t>
            </a:r>
            <a:r>
              <a:rPr lang="en-US" sz="6000" b="1" dirty="0" smtClean="0"/>
              <a:t>:  </a:t>
            </a:r>
            <a:r>
              <a:rPr lang="en-US" sz="6000" dirty="0" smtClean="0"/>
              <a:t>There </a:t>
            </a:r>
            <a:r>
              <a:rPr lang="en-US" sz="6000" dirty="0"/>
              <a:t>is, between entering and leaving the room, no consistent workflow. </a:t>
            </a:r>
            <a:r>
              <a:rPr lang="en-US" sz="6000" dirty="0" smtClean="0"/>
              <a:t> The order in which tasks are addressed is unpredictable as they respond to patient needs.</a:t>
            </a:r>
          </a:p>
          <a:p>
            <a:r>
              <a:rPr lang="en-US" sz="6000" b="1" i="1" dirty="0" smtClean="0"/>
              <a:t>Workflow</a:t>
            </a:r>
            <a:r>
              <a:rPr lang="en-US" sz="6000" b="1" i="1" dirty="0"/>
              <a:t>? </a:t>
            </a:r>
            <a:r>
              <a:rPr lang="en-US" sz="6000" b="1" i="1" dirty="0" err="1"/>
              <a:t>Schmerkflow</a:t>
            </a:r>
            <a:r>
              <a:rPr lang="en-US" sz="6000" b="1" i="1" dirty="0" smtClean="0"/>
              <a:t>! </a:t>
            </a:r>
            <a:endParaRPr lang="en-US" b="1" dirty="0"/>
          </a:p>
        </p:txBody>
      </p:sp>
      <p:pic>
        <p:nvPicPr>
          <p:cNvPr id="13"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9141905" y="6296640"/>
            <a:ext cx="12827084" cy="137239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16314821" y="12430492"/>
            <a:ext cx="11935326" cy="8710077"/>
          </a:xfrm>
          <a:prstGeom prst="rect">
            <a:avLst/>
          </a:prstGeom>
          <a:noFill/>
        </p:spPr>
        <p:txBody>
          <a:bodyPr wrap="square" rtlCol="0">
            <a:spAutoFit/>
          </a:bodyPr>
          <a:lstStyle/>
          <a:p>
            <a:r>
              <a:rPr lang="en-US" sz="4000" dirty="0"/>
              <a:t>1.	Enter room</a:t>
            </a:r>
          </a:p>
          <a:p>
            <a:r>
              <a:rPr lang="en-US" sz="4000" dirty="0"/>
              <a:t>2.	Gather information from patient</a:t>
            </a:r>
          </a:p>
          <a:p>
            <a:r>
              <a:rPr lang="en-US" sz="4000" dirty="0"/>
              <a:t>3.	Review patent information</a:t>
            </a:r>
          </a:p>
          <a:p>
            <a:r>
              <a:rPr lang="en-US" sz="4000" dirty="0"/>
              <a:t>4. 	Document patient information</a:t>
            </a:r>
          </a:p>
          <a:p>
            <a:r>
              <a:rPr lang="en-US" sz="4000" dirty="0"/>
              <a:t>5. 	Perform (</a:t>
            </a:r>
            <a:r>
              <a:rPr lang="en-US" sz="4000" dirty="0" err="1"/>
              <a:t>e.g</a:t>
            </a:r>
            <a:r>
              <a:rPr lang="en-US" sz="4000" dirty="0"/>
              <a:t> physical exam, procedure, dictate, login, </a:t>
            </a:r>
            <a:r>
              <a:rPr lang="en-US" sz="4000" dirty="0" err="1"/>
              <a:t>etc</a:t>
            </a:r>
            <a:r>
              <a:rPr lang="en-US" sz="4000" dirty="0"/>
              <a:t>)</a:t>
            </a:r>
          </a:p>
          <a:p>
            <a:r>
              <a:rPr lang="en-US" sz="4000" dirty="0"/>
              <a:t>6.	Recommend/discuss treatment options</a:t>
            </a:r>
          </a:p>
          <a:p>
            <a:r>
              <a:rPr lang="en-US" sz="4000" dirty="0"/>
              <a:t>7.	Look up (e.g. treatment information, other physicians, drugs, </a:t>
            </a:r>
            <a:r>
              <a:rPr lang="en-US" sz="4000" dirty="0" err="1"/>
              <a:t>etc</a:t>
            </a:r>
            <a:r>
              <a:rPr lang="en-US" sz="4000" dirty="0"/>
              <a:t>)</a:t>
            </a:r>
          </a:p>
          <a:p>
            <a:r>
              <a:rPr lang="en-US" sz="4000" dirty="0"/>
              <a:t>8. 	Order</a:t>
            </a:r>
          </a:p>
          <a:p>
            <a:r>
              <a:rPr lang="en-US" sz="4000" dirty="0"/>
              <a:t>9.	Communicate</a:t>
            </a:r>
          </a:p>
          <a:p>
            <a:r>
              <a:rPr lang="en-US" sz="4000" dirty="0"/>
              <a:t>10. 	Print/give patient (advice, instructions)</a:t>
            </a:r>
          </a:p>
          <a:p>
            <a:r>
              <a:rPr lang="en-US" sz="4000" dirty="0"/>
              <a:t>11.	Appointment wrap-up</a:t>
            </a:r>
          </a:p>
          <a:p>
            <a:r>
              <a:rPr lang="en-US" sz="4000" dirty="0"/>
              <a:t>12.	Leave room</a:t>
            </a:r>
          </a:p>
        </p:txBody>
      </p:sp>
      <p:sp>
        <p:nvSpPr>
          <p:cNvPr id="14" name="TextBox 13"/>
          <p:cNvSpPr txBox="1"/>
          <p:nvPr/>
        </p:nvSpPr>
        <p:spPr>
          <a:xfrm>
            <a:off x="29141905" y="21140569"/>
            <a:ext cx="12827084" cy="4708981"/>
          </a:xfrm>
          <a:prstGeom prst="rect">
            <a:avLst/>
          </a:prstGeom>
          <a:noFill/>
        </p:spPr>
        <p:txBody>
          <a:bodyPr wrap="square" rtlCol="0">
            <a:spAutoFit/>
          </a:bodyPr>
          <a:lstStyle/>
          <a:p>
            <a:r>
              <a:rPr lang="en-US" sz="6000" b="1" dirty="0" smtClean="0"/>
              <a:t>Implications:  </a:t>
            </a:r>
            <a:r>
              <a:rPr lang="en-US" sz="6000" dirty="0" smtClean="0"/>
              <a:t>If we are to be efficient and safe we need EHRs that are adaptable</a:t>
            </a:r>
            <a:r>
              <a:rPr lang="en-US" sz="6000" smtClean="0"/>
              <a:t>, and allow </a:t>
            </a:r>
            <a:r>
              <a:rPr lang="en-US" sz="6000" dirty="0" smtClean="0"/>
              <a:t>immediate, clear access to any data needed without delay or break-in-task.</a:t>
            </a:r>
            <a:endParaRPr lang="en-US" sz="6000" dirty="0"/>
          </a:p>
        </p:txBody>
      </p:sp>
      <p:sp>
        <p:nvSpPr>
          <p:cNvPr id="16" name="TextBox 15"/>
          <p:cNvSpPr txBox="1"/>
          <p:nvPr/>
        </p:nvSpPr>
        <p:spPr>
          <a:xfrm>
            <a:off x="16507325" y="28090706"/>
            <a:ext cx="11742822" cy="2400657"/>
          </a:xfrm>
          <a:prstGeom prst="rect">
            <a:avLst/>
          </a:prstGeom>
          <a:noFill/>
        </p:spPr>
        <p:txBody>
          <a:bodyPr wrap="square" rtlCol="0">
            <a:spAutoFit/>
          </a:bodyPr>
          <a:lstStyle/>
          <a:p>
            <a:pPr lvl="0">
              <a:spcBef>
                <a:spcPct val="50000"/>
              </a:spcBef>
            </a:pPr>
            <a:r>
              <a:rPr lang="en-US" altLang="ja-JP" sz="3000" dirty="0">
                <a:solidFill>
                  <a:prstClr val="black"/>
                </a:solidFill>
                <a:ea typeface="ＭＳ Ｐゴシック" charset="-128"/>
              </a:rPr>
              <a:t>Work supported in part by grant 1P20HS017115 from the Agency for Healthcare Research and Quality (PI: Karsh) and by grant 1UL1RR025011 from the Clinical &amp; Translational Science Award (CTSA) program of the National Center for Research Resources National Institutes of Health to WREN (Paul Smith).</a:t>
            </a:r>
          </a:p>
        </p:txBody>
      </p:sp>
    </p:spTree>
    <p:extLst>
      <p:ext uri="{BB962C8B-B14F-4D97-AF65-F5344CB8AC3E}">
        <p14:creationId xmlns="" xmlns:p14="http://schemas.microsoft.com/office/powerpoint/2010/main" val="265272797"/>
      </p:ext>
    </p:extLst>
  </p:cSld>
  <p:clrMapOvr>
    <a:masterClrMapping/>
  </p:clrMapOvr>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1661</TotalTime>
  <Words>407</Words>
  <Application>Microsoft Office PowerPoint</Application>
  <PresentationFormat>Custom</PresentationFormat>
  <Paragraphs>29</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ＭＳ Ｐゴシック</vt:lpstr>
      <vt:lpstr>Georgia</vt:lpstr>
      <vt:lpstr>Trebuchet MS</vt:lpstr>
      <vt:lpstr>Slipstream</vt:lpstr>
      <vt:lpstr>Slide 1</vt:lpstr>
    </vt:vector>
  </TitlesOfParts>
  <Company>University of Wisconsin - FP&amp;M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FP&amp;M Client</dc:creator>
  <cp:lastModifiedBy>pds4</cp:lastModifiedBy>
  <cp:revision>165</cp:revision>
  <cp:lastPrinted>2013-05-26T15:01:24Z</cp:lastPrinted>
  <dcterms:created xsi:type="dcterms:W3CDTF">2008-09-08T20:05:14Z</dcterms:created>
  <dcterms:modified xsi:type="dcterms:W3CDTF">2013-06-04T21:55:48Z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TC100214111033</vt:lpwstr>
  </property>
</Properties>
</file>