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07" r:id="rId1"/>
  </p:sldMasterIdLst>
  <p:notesMasterIdLst>
    <p:notesMasterId r:id="rId45"/>
  </p:notesMasterIdLst>
  <p:handoutMasterIdLst>
    <p:handoutMasterId r:id="rId46"/>
  </p:handoutMasterIdLst>
  <p:sldIdLst>
    <p:sldId id="256" r:id="rId2"/>
    <p:sldId id="325" r:id="rId3"/>
    <p:sldId id="326" r:id="rId4"/>
    <p:sldId id="258" r:id="rId5"/>
    <p:sldId id="315" r:id="rId6"/>
    <p:sldId id="284" r:id="rId7"/>
    <p:sldId id="260" r:id="rId8"/>
    <p:sldId id="307" r:id="rId9"/>
    <p:sldId id="328" r:id="rId10"/>
    <p:sldId id="261" r:id="rId11"/>
    <p:sldId id="308" r:id="rId12"/>
    <p:sldId id="333" r:id="rId13"/>
    <p:sldId id="334" r:id="rId14"/>
    <p:sldId id="297" r:id="rId15"/>
    <p:sldId id="269" r:id="rId16"/>
    <p:sldId id="331" r:id="rId17"/>
    <p:sldId id="330" r:id="rId18"/>
    <p:sldId id="273" r:id="rId19"/>
    <p:sldId id="337" r:id="rId20"/>
    <p:sldId id="332" r:id="rId21"/>
    <p:sldId id="312" r:id="rId22"/>
    <p:sldId id="288" r:id="rId23"/>
    <p:sldId id="336" r:id="rId24"/>
    <p:sldId id="310" r:id="rId25"/>
    <p:sldId id="280" r:id="rId26"/>
    <p:sldId id="285" r:id="rId27"/>
    <p:sldId id="286" r:id="rId28"/>
    <p:sldId id="324" r:id="rId29"/>
    <p:sldId id="301" r:id="rId30"/>
    <p:sldId id="311" r:id="rId31"/>
    <p:sldId id="287" r:id="rId32"/>
    <p:sldId id="314" r:id="rId33"/>
    <p:sldId id="268" r:id="rId34"/>
    <p:sldId id="335" r:id="rId35"/>
    <p:sldId id="292" r:id="rId36"/>
    <p:sldId id="293" r:id="rId37"/>
    <p:sldId id="294" r:id="rId38"/>
    <p:sldId id="322" r:id="rId39"/>
    <p:sldId id="303" r:id="rId40"/>
    <p:sldId id="313" r:id="rId41"/>
    <p:sldId id="309" r:id="rId42"/>
    <p:sldId id="295" r:id="rId43"/>
    <p:sldId id="300"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E1DC"/>
    <a:srgbClr val="F3AB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797" autoAdjust="0"/>
  </p:normalViewPr>
  <p:slideViewPr>
    <p:cSldViewPr snapToGrid="0" snapToObjects="1" showGuides="1">
      <p:cViewPr>
        <p:scale>
          <a:sx n="100" d="100"/>
          <a:sy n="100" d="100"/>
        </p:scale>
        <p:origin x="-600" y="656"/>
      </p:cViewPr>
      <p:guideLst>
        <p:guide orient="horz"/>
        <p:guide/>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handoutMaster" Target="handoutMasters/handout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4B19DE-BF7C-C941-BD7D-3905E24625CA}" type="datetime1">
              <a:rPr lang="en-US" smtClean="0"/>
              <a:t>3/26/13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Sage Words Health Communications</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FFD80BB-7C70-5840-A9C2-A5608C003E46}" type="slidenum">
              <a:rPr lang="en-US" smtClean="0"/>
              <a:t>‹#›</a:t>
            </a:fld>
            <a:endParaRPr lang="en-US"/>
          </a:p>
        </p:txBody>
      </p:sp>
    </p:spTree>
    <p:extLst>
      <p:ext uri="{BB962C8B-B14F-4D97-AF65-F5344CB8AC3E}">
        <p14:creationId xmlns:p14="http://schemas.microsoft.com/office/powerpoint/2010/main" val="234933250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3726EB-CC94-F845-BCA0-ED38BBD179C4}" type="datetime1">
              <a:rPr lang="en-US" smtClean="0"/>
              <a:t>3/26/13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Sage Words Health Communications</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8F671A-93B3-7E44-86C3-5B993F7DCC2D}" type="slidenum">
              <a:rPr lang="en-US" smtClean="0"/>
              <a:t>‹#›</a:t>
            </a:fld>
            <a:endParaRPr lang="en-US"/>
          </a:p>
        </p:txBody>
      </p:sp>
    </p:spTree>
    <p:extLst>
      <p:ext uri="{BB962C8B-B14F-4D97-AF65-F5344CB8AC3E}">
        <p14:creationId xmlns:p14="http://schemas.microsoft.com/office/powerpoint/2010/main" val="3144483024"/>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F671A-93B3-7E44-86C3-5B993F7DCC2D}" type="slidenum">
              <a:rPr lang="en-US" smtClean="0"/>
              <a:t>1</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146189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2</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1069817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4</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2033283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28F671A-93B3-7E44-86C3-5B993F7DCC2D}" type="slidenum">
              <a:rPr lang="en-US" smtClean="0"/>
              <a:t>5</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1454830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6</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291499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7</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404453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F671A-93B3-7E44-86C3-5B993F7DCC2D}" type="slidenum">
              <a:rPr lang="en-US" smtClean="0"/>
              <a:t>8</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3325087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9</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589873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128F671A-93B3-7E44-86C3-5B993F7DCC2D}" type="slidenum">
              <a:rPr lang="en-US" smtClean="0"/>
              <a:t>10</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1299797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11</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715939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Arial" charset="0"/>
              <a:ea typeface="ＭＳ Ｐゴシック"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pPr>
              <a:defRPr/>
            </a:pPr>
            <a:fld id="{F644724A-9FFC-8F4D-B91F-2BFB5CD07BEE}" type="slidenum">
              <a:rPr lang="en-US">
                <a:solidFill>
                  <a:srgbClr val="000000"/>
                </a:solidFill>
              </a:rPr>
              <a:pPr>
                <a:defRPr/>
              </a:pPr>
              <a:t>12</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smtClean="0">
                <a:solidFill>
                  <a:srgbClr val="000000"/>
                </a:solidFill>
              </a:rPr>
              <a:t>Sage Words Health Communications</a:t>
            </a:r>
            <a:endParaRPr lang="en-US">
              <a:solidFill>
                <a:srgbClr val="000000"/>
              </a:solidFill>
            </a:endParaRPr>
          </a:p>
        </p:txBody>
      </p:sp>
    </p:spTree>
    <p:extLst>
      <p:ext uri="{BB962C8B-B14F-4D97-AF65-F5344CB8AC3E}">
        <p14:creationId xmlns:p14="http://schemas.microsoft.com/office/powerpoint/2010/main" val="960571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F644724A-9FFC-8F4D-B91F-2BFB5CD07BEE}" type="slidenum">
              <a:rPr lang="en-US">
                <a:solidFill>
                  <a:srgbClr val="000000"/>
                </a:solidFill>
              </a:rPr>
              <a:pPr>
                <a:defRPr/>
              </a:pPr>
              <a:t>13</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smtClean="0">
                <a:solidFill>
                  <a:srgbClr val="000000"/>
                </a:solidFill>
              </a:rPr>
              <a:t>Sage Words Health Communications</a:t>
            </a:r>
            <a:endParaRPr lang="en-US">
              <a:solidFill>
                <a:srgbClr val="000000"/>
              </a:solidFill>
            </a:endParaRPr>
          </a:p>
        </p:txBody>
      </p:sp>
    </p:spTree>
    <p:extLst>
      <p:ext uri="{BB962C8B-B14F-4D97-AF65-F5344CB8AC3E}">
        <p14:creationId xmlns:p14="http://schemas.microsoft.com/office/powerpoint/2010/main" val="3088832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28F671A-93B3-7E44-86C3-5B993F7DCC2D}" type="slidenum">
              <a:rPr lang="en-US" smtClean="0"/>
              <a:t>14</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3232304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15</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1696604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9F228E-1F68-8C42-821D-74F315704A62}" type="slidenum">
              <a:rPr lang="en-US" smtClean="0"/>
              <a:t>16</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2485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17</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373578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18</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1461165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4E5E96CC-93E8-2F4A-B909-ECA84228688B}" type="slidenum">
              <a:rPr lang="en-US"/>
              <a:pPr eaLnBrk="1" hangingPunct="1"/>
              <a:t>19</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21</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3392732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22</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2129330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28F671A-93B3-7E44-86C3-5B993F7DCC2D}" type="slidenum">
              <a:rPr lang="en-US" smtClean="0"/>
              <a:t>23</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1454830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24</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33927325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C98488C-2731-6E4D-A196-CB6CB91E8C59}" type="slidenum">
              <a:rPr lang="en-US"/>
              <a:pPr>
                <a:defRPr/>
              </a:pPr>
              <a:t>25</a:t>
            </a:fld>
            <a:endParaRPr lang="en-US"/>
          </a:p>
        </p:txBody>
      </p:sp>
      <p:sp>
        <p:nvSpPr>
          <p:cNvPr id="372738" name="Rectangle 2"/>
          <p:cNvSpPr>
            <a:spLocks noGrp="1" noRot="1" noChangeAspect="1" noChangeArrowheads="1"/>
          </p:cNvSpPr>
          <p:nvPr>
            <p:ph type="sldImg"/>
          </p:nvPr>
        </p:nvSpPr>
        <p:spPr>
          <a:xfrm>
            <a:off x="1143000" y="685800"/>
            <a:ext cx="4572000" cy="3429000"/>
          </a:xfrm>
          <a:solidFill>
            <a:srgbClr val="FFFFFF"/>
          </a:solidFill>
          <a:ln/>
          <a:extLst>
            <a:ext uri="{FAA26D3D-D897-4be2-8F04-BA451C77F1D7}">
              <ma14:placeholderFlag xmlns:ma14="http://schemas.microsoft.com/office/mac/drawingml/2011/main" val="1"/>
            </a:ext>
          </a:extLst>
        </p:spPr>
      </p:sp>
      <p:sp>
        <p:nvSpPr>
          <p:cNvPr id="372739" name="Rectangle 3"/>
          <p:cNvSpPr>
            <a:spLocks noGrp="1" noChangeArrowheads="1"/>
          </p:cNvSpPr>
          <p:nvPr>
            <p:ph type="body" idx="1"/>
          </p:nvPr>
        </p:nvSpPr>
        <p:spPr>
          <a:solidFill>
            <a:srgbClr val="FFFFFF"/>
          </a:solidFill>
          <a:ln>
            <a:solidFill>
              <a:srgbClr val="000000"/>
            </a:solidFill>
            <a:miter lim="800000"/>
            <a:headEnd/>
            <a:tailEnd/>
          </a:ln>
        </p:spPr>
        <p:txBody>
          <a:bodyPr lIns="91435" tIns="45718" rIns="91435" bIns="45718"/>
          <a:lstStyle/>
          <a:p>
            <a:pPr>
              <a:defRPr/>
            </a:pPr>
            <a:endParaRPr lang="en-US" dirty="0" smtClean="0">
              <a:cs typeface="+mn-cs"/>
            </a:endParaRPr>
          </a:p>
        </p:txBody>
      </p:sp>
      <p:sp>
        <p:nvSpPr>
          <p:cNvPr id="2" name="Footer Placeholder 1"/>
          <p:cNvSpPr>
            <a:spLocks noGrp="1"/>
          </p:cNvSpPr>
          <p:nvPr>
            <p:ph type="ftr" sz="quarter" idx="10"/>
          </p:nvPr>
        </p:nvSpPr>
        <p:spPr/>
        <p:txBody>
          <a:bodyPr/>
          <a:lstStyle/>
          <a:p>
            <a:pPr>
              <a:defRPr/>
            </a:pPr>
            <a:r>
              <a:rPr lang="en-US" smtClean="0"/>
              <a:t>Sage Words Health Communications</a:t>
            </a:r>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26</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4667658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
            </a:r>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27</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11614166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29</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22552449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F671A-93B3-7E44-86C3-5B993F7DCC2D}" type="slidenum">
              <a:rPr lang="en-US" smtClean="0"/>
              <a:t>30</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29179858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28F671A-93B3-7E44-86C3-5B993F7DCC2D}" type="slidenum">
              <a:rPr lang="en-US" smtClean="0"/>
              <a:t>31</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38124938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F671A-93B3-7E44-86C3-5B993F7DCC2D}" type="slidenum">
              <a:rPr lang="en-US" smtClean="0"/>
              <a:t>32</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31253138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F671A-93B3-7E44-86C3-5B993F7DCC2D}" type="slidenum">
              <a:rPr lang="en-US" smtClean="0"/>
              <a:t>33</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9628533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9F228E-1F68-8C42-821D-74F315704A62}" type="slidenum">
              <a:rPr lang="en-US" smtClean="0"/>
              <a:t>34</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24855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35</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1405357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E292E9C-7910-274E-9335-3E91E4282ACE}" type="slidenum">
              <a:rPr lang="en-US" smtClean="0"/>
              <a:pPr/>
              <a:t>36</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A0388D-819C-4145-AD36-0BC0CEB829E2}" type="slidenum">
              <a:rPr lang="en-US" smtClean="0"/>
              <a:pPr/>
              <a:t>37</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2E292E9C-7910-274E-9335-3E91E4282ACE}" type="slidenum">
              <a:rPr lang="en-US" smtClean="0"/>
              <a:pPr/>
              <a:t>38</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39</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594819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40</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36541201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8F671A-93B3-7E44-86C3-5B993F7DCC2D}" type="slidenum">
              <a:rPr lang="en-US" smtClean="0"/>
              <a:t>41</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1696604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128F671A-93B3-7E44-86C3-5B993F7DCC2D}" type="slidenum">
              <a:rPr lang="en-US" smtClean="0"/>
              <a:t>42</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21120835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F671A-93B3-7E44-86C3-5B993F7DCC2D}" type="slidenum">
              <a:rPr lang="en-US" smtClean="0"/>
              <a:t>43</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Tree>
    <p:extLst>
      <p:ext uri="{BB962C8B-B14F-4D97-AF65-F5344CB8AC3E}">
        <p14:creationId xmlns:p14="http://schemas.microsoft.com/office/powerpoint/2010/main" val="2269719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22133C1B-7EF2-5945-B4FF-53C1E15B1C37}" type="datetime1">
              <a:rPr lang="en-US" smtClean="0"/>
              <a:t>3/26/13</a:t>
            </a:fld>
            <a:endParaRPr lang="en-US"/>
          </a:p>
        </p:txBody>
      </p:sp>
      <p:sp>
        <p:nvSpPr>
          <p:cNvPr id="5" name="Footer Placeholder 4"/>
          <p:cNvSpPr>
            <a:spLocks noGrp="1"/>
          </p:cNvSpPr>
          <p:nvPr>
            <p:ph type="ftr" sz="quarter" idx="11"/>
          </p:nvPr>
        </p:nvSpPr>
        <p:spPr>
          <a:xfrm>
            <a:off x="5638800" y="6122894"/>
            <a:ext cx="2895600" cy="257810"/>
          </a:xfrm>
        </p:spPr>
        <p:txBody>
          <a:bodyPr/>
          <a:lstStyle/>
          <a:p>
            <a:r>
              <a:rPr lang="en-US" smtClean="0"/>
              <a:t>Sage Words Health Communications</a:t>
            </a:r>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5FD889E0-CAB2-4699-909D-B9A88D47ACB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69DC88F-5D3D-1141-8632-C2B09A6D277C}" type="datetime1">
              <a:rPr lang="en-US" smtClean="0"/>
              <a:t>3/26/13</a:t>
            </a:fld>
            <a:endParaRPr lang="en-US"/>
          </a:p>
        </p:txBody>
      </p:sp>
      <p:sp>
        <p:nvSpPr>
          <p:cNvPr id="5" name="Footer Placeholder 4"/>
          <p:cNvSpPr>
            <a:spLocks noGrp="1"/>
          </p:cNvSpPr>
          <p:nvPr>
            <p:ph type="ftr" sz="quarter" idx="11"/>
          </p:nvPr>
        </p:nvSpPr>
        <p:spPr/>
        <p:txBody>
          <a:bodyPr/>
          <a:lstStyle/>
          <a:p>
            <a:r>
              <a:rPr lang="en-US" smtClean="0"/>
              <a:t>Sage Words Health Communications</a:t>
            </a:r>
            <a:endParaRPr lang="en-US"/>
          </a:p>
        </p:txBody>
      </p:sp>
      <p:sp>
        <p:nvSpPr>
          <p:cNvPr id="6" name="Slide Number Placeholder 5"/>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884083DD-1B5C-6B4A-827B-A4EE1E59FD61}" type="datetime1">
              <a:rPr lang="en-US" smtClean="0"/>
              <a:t>3/26/13</a:t>
            </a:fld>
            <a:endParaRPr lang="en-US"/>
          </a:p>
        </p:txBody>
      </p:sp>
      <p:sp>
        <p:nvSpPr>
          <p:cNvPr id="5" name="Footer Placeholder 4"/>
          <p:cNvSpPr>
            <a:spLocks noGrp="1"/>
          </p:cNvSpPr>
          <p:nvPr>
            <p:ph type="ftr" sz="quarter" idx="11"/>
          </p:nvPr>
        </p:nvSpPr>
        <p:spPr>
          <a:xfrm>
            <a:off x="5638800" y="6124401"/>
            <a:ext cx="2895600" cy="257810"/>
          </a:xfrm>
        </p:spPr>
        <p:txBody>
          <a:bodyPr/>
          <a:lstStyle/>
          <a:p>
            <a:r>
              <a:rPr lang="en-US" smtClean="0"/>
              <a:t>Sage Words Health Communications</a:t>
            </a:r>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94ED86-A165-C54C-99FA-286EB15C5A66}" type="datetime1">
              <a:rPr lang="en-US" smtClean="0"/>
              <a:t>3/26/13</a:t>
            </a:fld>
            <a:endParaRPr lang="en-US"/>
          </a:p>
        </p:txBody>
      </p:sp>
      <p:sp>
        <p:nvSpPr>
          <p:cNvPr id="5" name="Footer Placeholder 4"/>
          <p:cNvSpPr>
            <a:spLocks noGrp="1"/>
          </p:cNvSpPr>
          <p:nvPr>
            <p:ph type="ftr" sz="quarter" idx="11"/>
          </p:nvPr>
        </p:nvSpPr>
        <p:spPr/>
        <p:txBody>
          <a:bodyPr/>
          <a:lstStyle/>
          <a:p>
            <a:r>
              <a:rPr lang="en-US" smtClean="0"/>
              <a:t>Sage Words Health Communications</a:t>
            </a:r>
            <a:endParaRPr lang="en-US"/>
          </a:p>
        </p:txBody>
      </p:sp>
      <p:sp>
        <p:nvSpPr>
          <p:cNvPr id="6" name="Slide Number Placeholder 5"/>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73E01AEA-6428-8241-BFB1-146C9EA25920}" type="datetime1">
              <a:rPr lang="en-US" smtClean="0"/>
              <a:t>3/26/13</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
        <p:nvSpPr>
          <p:cNvPr id="7" name="Slide Number Placeholder 6"/>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57368EFA-A724-7B44-B3D4-E5AE1F8EF6A7}" type="datetime1">
              <a:rPr lang="en-US" smtClean="0"/>
              <a:t>3/26/13</a:t>
            </a:fld>
            <a:endParaRPr lang="en-US"/>
          </a:p>
        </p:txBody>
      </p:sp>
      <p:sp>
        <p:nvSpPr>
          <p:cNvPr id="8" name="Footer Placeholder 7"/>
          <p:cNvSpPr>
            <a:spLocks noGrp="1"/>
          </p:cNvSpPr>
          <p:nvPr>
            <p:ph type="ftr" sz="quarter" idx="11"/>
          </p:nvPr>
        </p:nvSpPr>
        <p:spPr/>
        <p:txBody>
          <a:bodyPr/>
          <a:lstStyle/>
          <a:p>
            <a:r>
              <a:rPr lang="en-US" smtClean="0"/>
              <a:t>Sage Words Health Communications</a:t>
            </a:r>
            <a:endParaRPr lang="en-US"/>
          </a:p>
        </p:txBody>
      </p:sp>
      <p:sp>
        <p:nvSpPr>
          <p:cNvPr id="9" name="Slide Number Placeholder 8"/>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3EA71B0-3776-1D4E-A669-6D9132B6C58D}" type="datetime1">
              <a:rPr lang="en-US" smtClean="0"/>
              <a:t>3/26/13</a:t>
            </a:fld>
            <a:endParaRPr lang="en-US"/>
          </a:p>
        </p:txBody>
      </p:sp>
      <p:sp>
        <p:nvSpPr>
          <p:cNvPr id="4" name="Footer Placeholder 3"/>
          <p:cNvSpPr>
            <a:spLocks noGrp="1"/>
          </p:cNvSpPr>
          <p:nvPr>
            <p:ph type="ftr" sz="quarter" idx="11"/>
          </p:nvPr>
        </p:nvSpPr>
        <p:spPr/>
        <p:txBody>
          <a:bodyPr/>
          <a:lstStyle/>
          <a:p>
            <a:r>
              <a:rPr lang="en-US" smtClean="0"/>
              <a:t>Sage Words Health Communications</a:t>
            </a:r>
            <a:endParaRPr lang="en-US"/>
          </a:p>
        </p:txBody>
      </p:sp>
      <p:sp>
        <p:nvSpPr>
          <p:cNvPr id="5" name="Slide Number Placeholder 4"/>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68CA6731-2554-BF41-ADAF-ACED1F9CAEF2}" type="datetime1">
              <a:rPr lang="en-US" smtClean="0"/>
              <a:t>3/26/13</a:t>
            </a:fld>
            <a:endParaRPr lang="en-US"/>
          </a:p>
        </p:txBody>
      </p:sp>
      <p:sp>
        <p:nvSpPr>
          <p:cNvPr id="3" name="Footer Placeholder 2"/>
          <p:cNvSpPr>
            <a:spLocks noGrp="1"/>
          </p:cNvSpPr>
          <p:nvPr>
            <p:ph type="ftr" sz="quarter" idx="11"/>
          </p:nvPr>
        </p:nvSpPr>
        <p:spPr/>
        <p:txBody>
          <a:bodyPr/>
          <a:lstStyle/>
          <a:p>
            <a:r>
              <a:rPr lang="en-US" smtClean="0"/>
              <a:t>Sage Words Health Communications</a:t>
            </a:r>
            <a:endParaRPr lang="en-US"/>
          </a:p>
        </p:txBody>
      </p:sp>
      <p:sp>
        <p:nvSpPr>
          <p:cNvPr id="4" name="Slide Number Placeholder 3"/>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8D512D64-F471-714A-92AB-F3E0779089A0}" type="datetime1">
              <a:rPr lang="en-US" smtClean="0"/>
              <a:t>3/26/13</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
        <p:nvSpPr>
          <p:cNvPr id="7" name="Slide Number Placeholder 6"/>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23DFB-D36F-BE46-AE63-D8DD60D04BF8}" type="datetime1">
              <a:rPr lang="en-US" smtClean="0"/>
              <a:t>3/26/13</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
        <p:nvSpPr>
          <p:cNvPr id="7" name="Slide Number Placeholder 6"/>
          <p:cNvSpPr>
            <a:spLocks noGrp="1"/>
          </p:cNvSpPr>
          <p:nvPr>
            <p:ph type="sldNum" sz="quarter" idx="12"/>
          </p:nvPr>
        </p:nvSpPr>
        <p:spPr/>
        <p:txBody>
          <a:bodyPr/>
          <a:lstStyle/>
          <a:p>
            <a:fld id="{5306C36F-4E02-944A-B719-4F6CA130297D}" type="slidenum">
              <a:rPr lang="en-US" smtClean="0"/>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B2C62BE8-9023-054B-89C5-F943001491D7}" type="datetime1">
              <a:rPr lang="en-US" smtClean="0"/>
              <a:t>3/26/13</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
        <p:nvSpPr>
          <p:cNvPr id="7" name="Slide Number Placeholder 6"/>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2BE63226-7445-004D-925D-A5BE91D3977F}" type="datetime1">
              <a:rPr lang="en-US" smtClean="0"/>
              <a:t>3/26/13</a:t>
            </a:fld>
            <a:endParaRPr lang="en-US"/>
          </a:p>
        </p:txBody>
      </p:sp>
      <p:sp>
        <p:nvSpPr>
          <p:cNvPr id="6" name="Footer Placeholder 5"/>
          <p:cNvSpPr>
            <a:spLocks noGrp="1"/>
          </p:cNvSpPr>
          <p:nvPr>
            <p:ph type="ftr" sz="quarter" idx="11"/>
          </p:nvPr>
        </p:nvSpPr>
        <p:spPr/>
        <p:txBody>
          <a:bodyPr/>
          <a:lstStyle/>
          <a:p>
            <a:r>
              <a:rPr lang="en-US" smtClean="0"/>
              <a:t>Sage Words Health Communications</a:t>
            </a:r>
            <a:endParaRPr lang="en-US"/>
          </a:p>
        </p:txBody>
      </p:sp>
      <p:sp>
        <p:nvSpPr>
          <p:cNvPr id="7" name="Slide Number Placeholder 6"/>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5073A134-1C94-2947-A867-626901A412F3}" type="datetime1">
              <a:rPr lang="en-US" smtClean="0"/>
              <a:t>3/26/13</a:t>
            </a:fld>
            <a:endParaRPr lang="en-US"/>
          </a:p>
        </p:txBody>
      </p:sp>
      <p:sp>
        <p:nvSpPr>
          <p:cNvPr id="5" name="Footer Placeholder 4"/>
          <p:cNvSpPr>
            <a:spLocks noGrp="1"/>
          </p:cNvSpPr>
          <p:nvPr>
            <p:ph type="ftr" sz="quarter" idx="11"/>
          </p:nvPr>
        </p:nvSpPr>
        <p:spPr/>
        <p:txBody>
          <a:bodyPr/>
          <a:lstStyle/>
          <a:p>
            <a:r>
              <a:rPr lang="en-US" smtClean="0"/>
              <a:t>Sage Words Health Communications</a:t>
            </a:r>
            <a:endParaRPr lang="en-US"/>
          </a:p>
        </p:txBody>
      </p:sp>
      <p:sp>
        <p:nvSpPr>
          <p:cNvPr id="6" name="Slide Number Placeholder 5"/>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39CB2B36-28F1-D043-928F-8FEEFF77D2AA}" type="datetime1">
              <a:rPr lang="en-US" smtClean="0"/>
              <a:t>3/26/13</a:t>
            </a:fld>
            <a:endParaRPr lang="en-US"/>
          </a:p>
        </p:txBody>
      </p:sp>
      <p:sp>
        <p:nvSpPr>
          <p:cNvPr id="5" name="Footer Placeholder 4"/>
          <p:cNvSpPr>
            <a:spLocks noGrp="1"/>
          </p:cNvSpPr>
          <p:nvPr>
            <p:ph type="ftr" sz="quarter" idx="11"/>
          </p:nvPr>
        </p:nvSpPr>
        <p:spPr/>
        <p:txBody>
          <a:bodyPr/>
          <a:lstStyle/>
          <a:p>
            <a:r>
              <a:rPr lang="en-US" smtClean="0"/>
              <a:t>Sage Words Health Communications</a:t>
            </a:r>
            <a:endParaRPr lang="en-US"/>
          </a:p>
        </p:txBody>
      </p:sp>
      <p:sp>
        <p:nvSpPr>
          <p:cNvPr id="6" name="Slide Number Placeholder 5"/>
          <p:cNvSpPr>
            <a:spLocks noGrp="1"/>
          </p:cNvSpPr>
          <p:nvPr>
            <p:ph type="sldNum" sz="quarter" idx="12"/>
          </p:nvPr>
        </p:nvSpPr>
        <p:spPr/>
        <p:txBody>
          <a:bodyPr/>
          <a:lstStyle/>
          <a:p>
            <a:fld id="{5306C36F-4E02-944A-B719-4F6CA130297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dirty="0"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99404535-35B2-0F44-BEAC-BE90C85413A9}" type="datetime1">
              <a:rPr lang="en-US" smtClean="0"/>
              <a:t>3/26/13</a:t>
            </a:fld>
            <a:endParaRPr lang="en-US"/>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r>
              <a:rPr lang="en-US" smtClean="0"/>
              <a:t>Sage Words Health Communications</a:t>
            </a:r>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5306C36F-4E02-944A-B719-4F6CA130297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Lst>
  <p:hf hdr="0" dt="0"/>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healthliteracyoutloud.com/2011/05/31/health-literacy-out-loud-59-surgeon-general-richard-h-carmona-m-d-m-p-h-facs-talks-about-the-importance-of-health-literacy/%23more-19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microsoft.com/office/2007/relationships/hdphoto" Target="../media/hdphoto2.wdp"/><Relationship Id="rId6" Type="http://schemas.openxmlformats.org/officeDocument/2006/relationships/image" Target="../media/image14.jpeg"/><Relationship Id="rId7" Type="http://schemas.openxmlformats.org/officeDocument/2006/relationships/hyperlink" Target="mailto:HealthLiteracy@lincs.ed.gov"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image" Target="../media/image1.jpeg"/><Relationship Id="rId5" Type="http://schemas.openxmlformats.org/officeDocument/2006/relationships/image" Target="../media/image16.emf"/><Relationship Id="rId6" Type="http://schemas.openxmlformats.org/officeDocument/2006/relationships/image" Target="../media/image17.emf"/><Relationship Id="rId7" Type="http://schemas.openxmlformats.org/officeDocument/2006/relationships/image" Target="../media/image18.emf"/><Relationship Id="rId8" Type="http://schemas.openxmlformats.org/officeDocument/2006/relationships/image" Target="../media/image19.emf"/><Relationship Id="rId9" Type="http://schemas.openxmlformats.org/officeDocument/2006/relationships/image" Target="../media/image20.emf"/><Relationship Id="rId1" Type="http://schemas.openxmlformats.org/officeDocument/2006/relationships/tags" Target="../tags/tag1.xml"/><Relationship Id="rId2"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4" Type="http://schemas.microsoft.com/office/2007/relationships/hdphoto" Target="../media/hdphoto3.wdp"/><Relationship Id="rId5" Type="http://schemas.microsoft.com/office/2007/relationships/hdphoto" Target="../media/hdphoto4.wdp"/><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png"/><Relationship Id="rId5"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microsoft.com/office/2007/relationships/hdphoto" Target="../media/hdphoto2.wdp"/><Relationship Id="rId6" Type="http://schemas.openxmlformats.org/officeDocument/2006/relationships/image" Target="../media/image14.jpeg"/><Relationship Id="rId7" Type="http://schemas.openxmlformats.org/officeDocument/2006/relationships/hyperlink" Target="mailto:HealthLiteracy@lincs.ed.gov" TargetMode="External"/><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hyperlink" Target="http://www.sagewords.org" TargetMode="External"/><Relationship Id="rId5"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9408" y="666750"/>
            <a:ext cx="7342188" cy="1924050"/>
          </a:xfrm>
          <a:effectLst/>
          <a:scene3d>
            <a:camera prst="perspectiveRight"/>
            <a:lightRig rig="threePt" dir="t"/>
          </a:scene3d>
        </p:spPr>
        <p:txBody>
          <a:bodyPr anchor="ctr"/>
          <a:lstStyle/>
          <a:p>
            <a:r>
              <a:rPr lang="en-US" sz="7200" b="1" dirty="0" smtClean="0">
                <a:solidFill>
                  <a:schemeClr val="accent4">
                    <a:lumMod val="75000"/>
                  </a:schemeClr>
                </a:solidFill>
              </a:rPr>
              <a:t>   </a:t>
            </a:r>
            <a:r>
              <a:rPr lang="en-US" b="1" dirty="0" smtClean="0">
                <a:solidFill>
                  <a:schemeClr val="accent4">
                    <a:lumMod val="75000"/>
                  </a:schemeClr>
                </a:solidFill>
              </a:rPr>
              <a:t>Teach Back</a:t>
            </a:r>
            <a:endParaRPr lang="en-US" b="1" dirty="0">
              <a:solidFill>
                <a:schemeClr val="accent4">
                  <a:lumMod val="75000"/>
                </a:schemeClr>
              </a:solidFill>
            </a:endParaRPr>
          </a:p>
        </p:txBody>
      </p:sp>
      <p:sp>
        <p:nvSpPr>
          <p:cNvPr id="3" name="Subtitle 2"/>
          <p:cNvSpPr>
            <a:spLocks noGrp="1"/>
          </p:cNvSpPr>
          <p:nvPr>
            <p:ph type="subTitle" idx="1"/>
          </p:nvPr>
        </p:nvSpPr>
        <p:spPr>
          <a:xfrm>
            <a:off x="914400" y="3539751"/>
            <a:ext cx="7342188" cy="843118"/>
          </a:xfrm>
        </p:spPr>
        <p:txBody>
          <a:bodyPr>
            <a:normAutofit/>
          </a:bodyPr>
          <a:lstStyle/>
          <a:p>
            <a:r>
              <a:rPr lang="en-US" sz="4000" dirty="0" smtClean="0">
                <a:solidFill>
                  <a:srgbClr val="000000">
                    <a:lumMod val="75000"/>
                    <a:lumOff val="25000"/>
                  </a:srgbClr>
                </a:solidFill>
                <a:ea typeface="+mj-ea"/>
                <a:cs typeface="+mj-cs"/>
              </a:rPr>
              <a:t>Fast, Efficient, and Normal</a:t>
            </a:r>
            <a:endParaRPr lang="en-US" sz="4000" dirty="0"/>
          </a:p>
        </p:txBody>
      </p:sp>
      <p:pic>
        <p:nvPicPr>
          <p:cNvPr id="7" name="Picture 6" descr="Logo.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75188" y="5638800"/>
            <a:ext cx="3429000" cy="457200"/>
          </a:xfrm>
          <a:prstGeom prst="rect">
            <a:avLst/>
          </a:prstGeom>
        </p:spPr>
      </p:pic>
      <p:sp>
        <p:nvSpPr>
          <p:cNvPr id="8" name="TextBox 7"/>
          <p:cNvSpPr txBox="1"/>
          <p:nvPr/>
        </p:nvSpPr>
        <p:spPr>
          <a:xfrm>
            <a:off x="4442935" y="4992469"/>
            <a:ext cx="3658661" cy="646331"/>
          </a:xfrm>
          <a:prstGeom prst="rect">
            <a:avLst/>
          </a:prstGeom>
          <a:noFill/>
        </p:spPr>
        <p:txBody>
          <a:bodyPr wrap="none" rtlCol="0">
            <a:spAutoFit/>
          </a:bodyPr>
          <a:lstStyle/>
          <a:p>
            <a:pPr algn="r"/>
            <a:r>
              <a:rPr lang="en-US" dirty="0" smtClean="0"/>
              <a:t>Wisconsin Health Literacy Summit</a:t>
            </a:r>
          </a:p>
          <a:p>
            <a:pPr algn="r"/>
            <a:r>
              <a:rPr lang="en-US" dirty="0" smtClean="0"/>
              <a:t>April 9, 2013</a:t>
            </a:r>
            <a:endParaRPr lang="en-US" dirty="0"/>
          </a:p>
        </p:txBody>
      </p:sp>
      <p:pic>
        <p:nvPicPr>
          <p:cNvPr id="13" name="Picture 12" descr="sageleafsingle.jpg"/>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152876" y="5511800"/>
            <a:ext cx="622312" cy="534786"/>
          </a:xfrm>
          <a:prstGeom prst="rect">
            <a:avLst/>
          </a:prstGeom>
        </p:spPr>
      </p:pic>
    </p:spTree>
    <p:extLst>
      <p:ext uri="{BB962C8B-B14F-4D97-AF65-F5344CB8AC3E}">
        <p14:creationId xmlns:p14="http://schemas.microsoft.com/office/powerpoint/2010/main" val="8375390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a:t>At the conclusion of this presentation, participants </a:t>
            </a:r>
            <a:r>
              <a:rPr lang="en-US" dirty="0" smtClean="0"/>
              <a:t>will be </a:t>
            </a:r>
            <a:r>
              <a:rPr lang="en-US" dirty="0"/>
              <a:t>able to:</a:t>
            </a:r>
          </a:p>
          <a:p>
            <a:r>
              <a:rPr lang="en-US" dirty="0" smtClean="0"/>
              <a:t>Define the teach back method and give examples of where/when it can be used in the clinic or hospital setting.</a:t>
            </a:r>
            <a:endParaRPr lang="en-US" dirty="0"/>
          </a:p>
          <a:p>
            <a:r>
              <a:rPr lang="en-US" dirty="0" smtClean="0"/>
              <a:t>Identify </a:t>
            </a:r>
            <a:r>
              <a:rPr lang="en-US" dirty="0"/>
              <a:t>some </a:t>
            </a:r>
            <a:r>
              <a:rPr lang="en-US" dirty="0" smtClean="0"/>
              <a:t>of the ways the teach back method can assist patients’ understanding of instructions and information.</a:t>
            </a:r>
            <a:endParaRPr lang="en-US" dirty="0"/>
          </a:p>
          <a:p>
            <a:r>
              <a:rPr lang="en-US" dirty="0" smtClean="0"/>
              <a:t>Demonstrate teach back steps that improve efficiency, and improve clients’ understanding and accuracy for instructions and information.</a:t>
            </a:r>
            <a:endParaRPr lang="en-US" dirty="0"/>
          </a:p>
        </p:txBody>
      </p:sp>
      <p:sp>
        <p:nvSpPr>
          <p:cNvPr id="4" name="Footer Placeholder 3"/>
          <p:cNvSpPr>
            <a:spLocks noGrp="1"/>
          </p:cNvSpPr>
          <p:nvPr>
            <p:ph type="ftr" sz="quarter" idx="11"/>
          </p:nvPr>
        </p:nvSpPr>
        <p:spPr/>
        <p:txBody>
          <a:bodyPr/>
          <a:lstStyle/>
          <a:p>
            <a:r>
              <a:rPr lang="en-US" sz="1000" smtClean="0">
                <a:solidFill>
                  <a:schemeClr val="accent6">
                    <a:lumMod val="50000"/>
                  </a:schemeClr>
                </a:solidFill>
                <a:latin typeface="+mn-lt"/>
              </a:rPr>
              <a:t>Sage Words Health Communications</a:t>
            </a:r>
            <a:endParaRPr lang="en-US" sz="1000" dirty="0">
              <a:solidFill>
                <a:schemeClr val="accent6">
                  <a:lumMod val="50000"/>
                </a:schemeClr>
              </a:solidFill>
              <a:latin typeface="+mn-lt"/>
            </a:endParaRPr>
          </a:p>
        </p:txBody>
      </p:sp>
      <p:sp>
        <p:nvSpPr>
          <p:cNvPr id="5" name="Slide Number Placeholder 4"/>
          <p:cNvSpPr>
            <a:spLocks noGrp="1"/>
          </p:cNvSpPr>
          <p:nvPr>
            <p:ph type="sldNum" sz="quarter" idx="12"/>
          </p:nvPr>
        </p:nvSpPr>
        <p:spPr/>
        <p:txBody>
          <a:bodyPr/>
          <a:lstStyle/>
          <a:p>
            <a:fld id="{5306C36F-4E02-944A-B719-4F6CA130297D}" type="slidenum">
              <a:rPr lang="en-US" smtClean="0"/>
              <a:t>2</a:t>
            </a:fld>
            <a:endParaRPr lang="en-US"/>
          </a:p>
        </p:txBody>
      </p:sp>
    </p:spTree>
    <p:extLst>
      <p:ext uri="{BB962C8B-B14F-4D97-AF65-F5344CB8AC3E}">
        <p14:creationId xmlns:p14="http://schemas.microsoft.com/office/powerpoint/2010/main" val="38983188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 of Interest</a:t>
            </a:r>
            <a:endParaRPr lang="en-US" dirty="0"/>
          </a:p>
        </p:txBody>
      </p:sp>
      <p:sp>
        <p:nvSpPr>
          <p:cNvPr id="3" name="Content Placeholder 2"/>
          <p:cNvSpPr>
            <a:spLocks noGrp="1"/>
          </p:cNvSpPr>
          <p:nvPr>
            <p:ph idx="1"/>
          </p:nvPr>
        </p:nvSpPr>
        <p:spPr/>
        <p:txBody>
          <a:bodyPr/>
          <a:lstStyle/>
          <a:p>
            <a:pPr>
              <a:lnSpc>
                <a:spcPct val="90000"/>
              </a:lnSpc>
              <a:spcBef>
                <a:spcPts val="0"/>
              </a:spcBef>
            </a:pPr>
            <a:endParaRPr lang="en-US" dirty="0" smtClean="0"/>
          </a:p>
          <a:p>
            <a:pPr>
              <a:lnSpc>
                <a:spcPct val="90000"/>
              </a:lnSpc>
              <a:spcBef>
                <a:spcPts val="0"/>
              </a:spcBef>
            </a:pPr>
            <a:r>
              <a:rPr lang="en-US" dirty="0" smtClean="0"/>
              <a:t>I </a:t>
            </a:r>
            <a:r>
              <a:rPr lang="en-US" dirty="0"/>
              <a:t>work </a:t>
            </a:r>
            <a:r>
              <a:rPr lang="en-US" dirty="0" smtClean="0"/>
              <a:t>as an independent contractor with the non-profit Sage Words Health Communications.</a:t>
            </a:r>
            <a:endParaRPr lang="en-US" dirty="0"/>
          </a:p>
          <a:p>
            <a:pPr>
              <a:lnSpc>
                <a:spcPct val="90000"/>
              </a:lnSpc>
            </a:pPr>
            <a:endParaRPr lang="en-US" dirty="0"/>
          </a:p>
          <a:p>
            <a:pPr>
              <a:lnSpc>
                <a:spcPct val="90000"/>
              </a:lnSpc>
            </a:pPr>
            <a:r>
              <a:rPr lang="en-US" dirty="0"/>
              <a:t>I do not have any </a:t>
            </a:r>
            <a:r>
              <a:rPr lang="en-US" dirty="0" smtClean="0"/>
              <a:t>other relationships </a:t>
            </a:r>
            <a:r>
              <a:rPr lang="en-US" dirty="0"/>
              <a:t>with pharmaceutical companies, biomedical device manufacturers, and/or other corporations whose products or services are related to pertinent therapeutic areas.</a:t>
            </a:r>
          </a:p>
          <a:p>
            <a:endParaRPr lang="en-US" dirty="0"/>
          </a:p>
        </p:txBody>
      </p:sp>
      <p:sp>
        <p:nvSpPr>
          <p:cNvPr id="4" name="Footer Placeholder 3"/>
          <p:cNvSpPr>
            <a:spLocks noGrp="1"/>
          </p:cNvSpPr>
          <p:nvPr>
            <p:ph type="ftr" sz="quarter" idx="11"/>
          </p:nvPr>
        </p:nvSpPr>
        <p:spPr/>
        <p:txBody>
          <a:bodyPr/>
          <a:lstStyle/>
          <a:p>
            <a:r>
              <a:rPr lang="en-US" sz="1000" smtClean="0">
                <a:solidFill>
                  <a:srgbClr val="558140"/>
                </a:solidFill>
                <a:latin typeface="+mn-lt"/>
              </a:rPr>
              <a:t>Sage Words Health Communications</a:t>
            </a:r>
            <a:endParaRPr lang="en-US" sz="1000" dirty="0">
              <a:solidFill>
                <a:srgbClr val="558140"/>
              </a:solidFill>
              <a:latin typeface="+mn-lt"/>
            </a:endParaRPr>
          </a:p>
        </p:txBody>
      </p:sp>
      <p:sp>
        <p:nvSpPr>
          <p:cNvPr id="5" name="Slide Number Placeholder 4"/>
          <p:cNvSpPr>
            <a:spLocks noGrp="1"/>
          </p:cNvSpPr>
          <p:nvPr>
            <p:ph type="sldNum" sz="quarter" idx="12"/>
          </p:nvPr>
        </p:nvSpPr>
        <p:spPr/>
        <p:txBody>
          <a:bodyPr/>
          <a:lstStyle/>
          <a:p>
            <a:fld id="{5306C36F-4E02-944A-B719-4F6CA130297D}" type="slidenum">
              <a:rPr lang="en-US" smtClean="0"/>
              <a:t>3</a:t>
            </a:fld>
            <a:endParaRPr lang="en-US"/>
          </a:p>
        </p:txBody>
      </p:sp>
    </p:spTree>
    <p:extLst>
      <p:ext uri="{BB962C8B-B14F-4D97-AF65-F5344CB8AC3E}">
        <p14:creationId xmlns:p14="http://schemas.microsoft.com/office/powerpoint/2010/main" val="110538337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definition from an MD</a:t>
            </a:r>
            <a:endParaRPr lang="en-US" dirty="0"/>
          </a:p>
        </p:txBody>
      </p:sp>
      <p:sp>
        <p:nvSpPr>
          <p:cNvPr id="3" name="Content Placeholder 2"/>
          <p:cNvSpPr>
            <a:spLocks noGrp="1"/>
          </p:cNvSpPr>
          <p:nvPr>
            <p:ph idx="1"/>
          </p:nvPr>
        </p:nvSpPr>
        <p:spPr>
          <a:xfrm>
            <a:off x="578379" y="2133601"/>
            <a:ext cx="3722687" cy="3931920"/>
          </a:xfrm>
        </p:spPr>
        <p:txBody>
          <a:bodyPr>
            <a:normAutofit fontScale="77500" lnSpcReduction="20000"/>
          </a:bodyPr>
          <a:lstStyle/>
          <a:p>
            <a:pPr marL="0" indent="0">
              <a:buNone/>
            </a:pPr>
            <a:r>
              <a:rPr lang="en-US" dirty="0" smtClean="0"/>
              <a:t>Teach</a:t>
            </a:r>
            <a:r>
              <a:rPr lang="en-US" dirty="0"/>
              <a:t>-back is a way for practitioners to confirm that what they </a:t>
            </a:r>
            <a:r>
              <a:rPr lang="en-US" dirty="0" smtClean="0"/>
              <a:t>explained </a:t>
            </a:r>
            <a:r>
              <a:rPr lang="en-US" dirty="0"/>
              <a:t>to the patient was clear and understood. Patient understanding is confirmed when the patient explains it back to the practitioner or does a return demonstration (instead of just saying, “Yes, I understand.”)</a:t>
            </a:r>
          </a:p>
          <a:p>
            <a:pPr marL="0" indent="0">
              <a:buNone/>
            </a:pPr>
            <a:r>
              <a:rPr lang="en-US" dirty="0" smtClean="0"/>
              <a:t>            Darren </a:t>
            </a:r>
            <a:r>
              <a:rPr lang="en-US" dirty="0"/>
              <a:t>A. </a:t>
            </a:r>
            <a:r>
              <a:rPr lang="en-US" dirty="0" err="1" smtClean="0"/>
              <a:t>DeWalt</a:t>
            </a:r>
            <a:r>
              <a:rPr lang="en-US" dirty="0" smtClean="0"/>
              <a:t> MD</a:t>
            </a:r>
          </a:p>
          <a:p>
            <a:pPr marL="114300" indent="0">
              <a:buNone/>
            </a:pPr>
            <a:r>
              <a:rPr lang="en-US" sz="1600" dirty="0" smtClean="0"/>
              <a:t>Teach </a:t>
            </a:r>
            <a:r>
              <a:rPr lang="en-US" sz="1600" dirty="0"/>
              <a:t>Back:  The Benefits and </a:t>
            </a:r>
            <a:r>
              <a:rPr lang="en-US" sz="1600" dirty="0" smtClean="0"/>
              <a:t>Challenges.”  </a:t>
            </a:r>
            <a:r>
              <a:rPr lang="en-US" sz="1600" dirty="0"/>
              <a:t>October 10, </a:t>
            </a:r>
            <a:r>
              <a:rPr lang="en-US" sz="1600" dirty="0" smtClean="0"/>
              <a:t>2011 Engaging the Patient blog</a:t>
            </a:r>
          </a:p>
          <a:p>
            <a:pPr marL="114300" indent="0">
              <a:buNone/>
            </a:pPr>
            <a:r>
              <a:rPr lang="en-US" sz="1600" dirty="0" smtClean="0"/>
              <a:t> </a:t>
            </a:r>
            <a:r>
              <a:rPr lang="en-US" sz="1600" dirty="0"/>
              <a:t>http://</a:t>
            </a:r>
            <a:r>
              <a:rPr lang="en-US" sz="1600" dirty="0" err="1"/>
              <a:t>engagingthepatient.com</a:t>
            </a:r>
            <a:r>
              <a:rPr lang="en-US" sz="1600" dirty="0"/>
              <a:t>/2011/10/10/teach-back-the-benefits-and-challenges/</a:t>
            </a:r>
          </a:p>
          <a:p>
            <a:pPr marL="0" indent="0">
              <a:buNone/>
            </a:pPr>
            <a:endParaRPr lang="en-US" dirty="0" smtClean="0"/>
          </a:p>
          <a:p>
            <a:pPr marL="0" indent="0">
              <a:buNone/>
            </a:pPr>
            <a:endParaRPr lang="en-US" dirty="0"/>
          </a:p>
        </p:txBody>
      </p:sp>
      <p:pic>
        <p:nvPicPr>
          <p:cNvPr id="4" name="Picture 3" descr="final color[1].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622799" y="1920430"/>
            <a:ext cx="4030133" cy="4145091"/>
          </a:xfrm>
          <a:prstGeom prst="rect">
            <a:avLst/>
          </a:prstGeom>
        </p:spPr>
      </p:pic>
      <p:sp>
        <p:nvSpPr>
          <p:cNvPr id="5" name="Footer Placeholder 4"/>
          <p:cNvSpPr>
            <a:spLocks noGrp="1"/>
          </p:cNvSpPr>
          <p:nvPr>
            <p:ph type="ftr" sz="quarter" idx="11"/>
          </p:nvPr>
        </p:nvSpPr>
        <p:spPr/>
        <p:txBody>
          <a:bodyPr/>
          <a:lstStyle/>
          <a:p>
            <a:r>
              <a:rPr lang="en-US" sz="1000" dirty="0" smtClean="0">
                <a:solidFill>
                  <a:srgbClr val="558140"/>
                </a:solidFill>
                <a:latin typeface="+mn-lt"/>
              </a:rPr>
              <a:t>Sage Words Health Communications</a:t>
            </a:r>
            <a:endParaRPr lang="en-US" sz="1000" dirty="0">
              <a:solidFill>
                <a:srgbClr val="558140"/>
              </a:solidFill>
              <a:latin typeface="+mn-lt"/>
            </a:endParaRPr>
          </a:p>
        </p:txBody>
      </p:sp>
      <p:sp>
        <p:nvSpPr>
          <p:cNvPr id="6" name="Slide Number Placeholder 5"/>
          <p:cNvSpPr>
            <a:spLocks noGrp="1"/>
          </p:cNvSpPr>
          <p:nvPr>
            <p:ph type="sldNum" sz="quarter" idx="12"/>
          </p:nvPr>
        </p:nvSpPr>
        <p:spPr/>
        <p:txBody>
          <a:bodyPr/>
          <a:lstStyle/>
          <a:p>
            <a:fld id="{5306C36F-4E02-944A-B719-4F6CA130297D}" type="slidenum">
              <a:rPr lang="en-US" smtClean="0"/>
              <a:t>4</a:t>
            </a:fld>
            <a:endParaRPr lang="en-US"/>
          </a:p>
        </p:txBody>
      </p:sp>
    </p:spTree>
    <p:extLst>
      <p:ext uri="{BB962C8B-B14F-4D97-AF65-F5344CB8AC3E}">
        <p14:creationId xmlns:p14="http://schemas.microsoft.com/office/powerpoint/2010/main" val="179579900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5</a:t>
            </a:fld>
            <a:endParaRPr lang="en-US"/>
          </a:p>
        </p:txBody>
      </p:sp>
      <p:pic>
        <p:nvPicPr>
          <p:cNvPr id="9" name="Picture 8" descr="Exhibit 3 HL car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78537" y="1050291"/>
            <a:ext cx="3235236" cy="4512309"/>
          </a:xfrm>
          <a:prstGeom prst="rect">
            <a:avLst/>
          </a:prstGeom>
          <a:ln>
            <a:solidFill>
              <a:schemeClr val="tx1"/>
            </a:solidFill>
          </a:ln>
        </p:spPr>
      </p:pic>
      <p:sp>
        <p:nvSpPr>
          <p:cNvPr id="10" name="Donut 9"/>
          <p:cNvSpPr/>
          <p:nvPr/>
        </p:nvSpPr>
        <p:spPr>
          <a:xfrm>
            <a:off x="2827737" y="3937000"/>
            <a:ext cx="1375963" cy="850900"/>
          </a:xfrm>
          <a:prstGeom prst="donut">
            <a:avLst>
              <a:gd name="adj" fmla="val 4260"/>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279400" y="5919927"/>
            <a:ext cx="8575040" cy="400110"/>
          </a:xfrm>
          <a:prstGeom prst="rect">
            <a:avLst/>
          </a:prstGeom>
          <a:noFill/>
        </p:spPr>
        <p:txBody>
          <a:bodyPr wrap="square" rtlCol="0">
            <a:spAutoFit/>
          </a:bodyPr>
          <a:lstStyle/>
          <a:p>
            <a:r>
              <a:rPr lang="en-US" sz="1000" dirty="0" smtClean="0"/>
              <a:t>Source:  New </a:t>
            </a:r>
            <a:r>
              <a:rPr lang="en-US" sz="1000" dirty="0"/>
              <a:t>Federal Policy </a:t>
            </a:r>
            <a:r>
              <a:rPr lang="en-US" sz="1000" dirty="0" smtClean="0"/>
              <a:t>Initiatives To </a:t>
            </a:r>
            <a:r>
              <a:rPr lang="en-US" sz="1000" dirty="0"/>
              <a:t>Boost Health Literacy </a:t>
            </a:r>
            <a:r>
              <a:rPr lang="en-US" sz="1000" dirty="0" smtClean="0"/>
              <a:t>Can Help </a:t>
            </a:r>
            <a:r>
              <a:rPr lang="en-US" sz="1000" dirty="0"/>
              <a:t>The Nation Move </a:t>
            </a:r>
            <a:r>
              <a:rPr lang="en-US" sz="1000" dirty="0" smtClean="0"/>
              <a:t>Beyond The </a:t>
            </a:r>
            <a:r>
              <a:rPr lang="en-US" sz="1000" dirty="0"/>
              <a:t>Cycle Of Costly ‘Crisis Care</a:t>
            </a:r>
            <a:r>
              <a:rPr lang="en-US" sz="1000" dirty="0" smtClean="0"/>
              <a:t>’ </a:t>
            </a:r>
            <a:r>
              <a:rPr lang="en-US" sz="1000" dirty="0"/>
              <a:t>By </a:t>
            </a:r>
            <a:r>
              <a:rPr lang="en-US" sz="1000" dirty="0" smtClean="0"/>
              <a:t>HK</a:t>
            </a:r>
            <a:r>
              <a:rPr lang="en-US" sz="1000" dirty="0"/>
              <a:t>. </a:t>
            </a:r>
            <a:r>
              <a:rPr lang="en-US" sz="1000" dirty="0" err="1"/>
              <a:t>Koh</a:t>
            </a:r>
            <a:r>
              <a:rPr lang="en-US" sz="1000" dirty="0"/>
              <a:t>, </a:t>
            </a:r>
            <a:r>
              <a:rPr lang="en-US" sz="1000" dirty="0" smtClean="0"/>
              <a:t>DM</a:t>
            </a:r>
            <a:r>
              <a:rPr lang="en-US" sz="1000" dirty="0"/>
              <a:t>. Berwick, </a:t>
            </a:r>
            <a:r>
              <a:rPr lang="en-US" sz="1000" dirty="0" smtClean="0"/>
              <a:t>C </a:t>
            </a:r>
            <a:r>
              <a:rPr lang="en-US" sz="1000" dirty="0"/>
              <a:t>M. Clancy, </a:t>
            </a:r>
            <a:r>
              <a:rPr lang="en-US" sz="1000" dirty="0" smtClean="0"/>
              <a:t>C </a:t>
            </a:r>
            <a:r>
              <a:rPr lang="en-US" sz="1000" dirty="0" err="1"/>
              <a:t>Baur</a:t>
            </a:r>
            <a:r>
              <a:rPr lang="en-US" sz="1000" dirty="0"/>
              <a:t>, </a:t>
            </a:r>
            <a:r>
              <a:rPr lang="en-US" sz="1000" dirty="0" smtClean="0"/>
              <a:t>C </a:t>
            </a:r>
            <a:r>
              <a:rPr lang="en-US" sz="1000" dirty="0"/>
              <a:t>Brach, </a:t>
            </a:r>
            <a:r>
              <a:rPr lang="en-US" sz="1000" dirty="0" smtClean="0"/>
              <a:t>LM</a:t>
            </a:r>
            <a:r>
              <a:rPr lang="en-US" sz="1000" dirty="0"/>
              <a:t>. Harris, </a:t>
            </a:r>
            <a:r>
              <a:rPr lang="en-US" sz="1000" dirty="0" smtClean="0"/>
              <a:t>and E </a:t>
            </a:r>
            <a:r>
              <a:rPr lang="en-US" sz="1000" dirty="0"/>
              <a:t>G. </a:t>
            </a:r>
            <a:r>
              <a:rPr lang="en-US" sz="1000" dirty="0" err="1" smtClean="0"/>
              <a:t>Zerhusen</a:t>
            </a:r>
            <a:r>
              <a:rPr lang="en-US" sz="1000" dirty="0" smtClean="0"/>
              <a:t>. </a:t>
            </a:r>
            <a:r>
              <a:rPr lang="en-US" sz="1000" dirty="0"/>
              <a:t>Downloaded from </a:t>
            </a:r>
            <a:r>
              <a:rPr lang="en-US" sz="1000" dirty="0" err="1"/>
              <a:t>content.healthaffairs.org</a:t>
            </a:r>
            <a:r>
              <a:rPr lang="en-US" sz="1000" dirty="0"/>
              <a:t> by </a:t>
            </a:r>
            <a:r>
              <a:rPr lang="en-US" sz="1000" i="1" dirty="0"/>
              <a:t>Health Affairs </a:t>
            </a:r>
            <a:r>
              <a:rPr lang="en-US" sz="1000" dirty="0"/>
              <a:t>on May 6, 2012</a:t>
            </a:r>
          </a:p>
        </p:txBody>
      </p:sp>
      <p:sp>
        <p:nvSpPr>
          <p:cNvPr id="3" name="TextBox 2"/>
          <p:cNvSpPr txBox="1"/>
          <p:nvPr/>
        </p:nvSpPr>
        <p:spPr>
          <a:xfrm>
            <a:off x="711200" y="348734"/>
            <a:ext cx="7682762" cy="523220"/>
          </a:xfrm>
          <a:prstGeom prst="rect">
            <a:avLst/>
          </a:prstGeom>
          <a:noFill/>
        </p:spPr>
        <p:txBody>
          <a:bodyPr wrap="none" rtlCol="0">
            <a:spAutoFit/>
          </a:bodyPr>
          <a:lstStyle/>
          <a:p>
            <a:r>
              <a:rPr lang="en-US" sz="2800" dirty="0" smtClean="0">
                <a:latin typeface="+mj-lt"/>
              </a:rPr>
              <a:t>The Role of Teach Back in Health Literate Care</a:t>
            </a:r>
            <a:endParaRPr lang="en-US" sz="2800" dirty="0">
              <a:latin typeface="+mj-lt"/>
            </a:endParaRPr>
          </a:p>
        </p:txBody>
      </p:sp>
    </p:spTree>
    <p:extLst>
      <p:ext uri="{BB962C8B-B14F-4D97-AF65-F5344CB8AC3E}">
        <p14:creationId xmlns:p14="http://schemas.microsoft.com/office/powerpoint/2010/main" val="234639345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866" y="244158"/>
            <a:ext cx="8551333" cy="1339850"/>
          </a:xfrm>
          <a:solidFill>
            <a:schemeClr val="accent1">
              <a:lumMod val="20000"/>
              <a:lumOff val="80000"/>
            </a:schemeClr>
          </a:solidFill>
        </p:spPr>
        <p:txBody>
          <a:bodyPr/>
          <a:lstStyle/>
          <a:p>
            <a:r>
              <a:rPr lang="en-US" dirty="0" smtClean="0"/>
              <a:t>Dr. </a:t>
            </a:r>
            <a:r>
              <a:rPr lang="en-US" dirty="0" err="1" smtClean="0"/>
              <a:t>Dewalt</a:t>
            </a:r>
            <a:r>
              <a:rPr lang="en-US" dirty="0" smtClean="0"/>
              <a:t> also said</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3200" dirty="0" smtClean="0"/>
              <a:t>“I </a:t>
            </a:r>
            <a:r>
              <a:rPr lang="en-US" sz="3200" dirty="0"/>
              <a:t>have to </a:t>
            </a:r>
            <a:r>
              <a:rPr lang="en-US" sz="3200" b="1" dirty="0">
                <a:solidFill>
                  <a:srgbClr val="000000"/>
                </a:solidFill>
              </a:rPr>
              <a:t>work</a:t>
            </a:r>
            <a:r>
              <a:rPr lang="en-US" sz="3200" dirty="0"/>
              <a:t> on integrating teach-back into my own </a:t>
            </a:r>
            <a:r>
              <a:rPr lang="en-US" sz="3200" dirty="0" smtClean="0"/>
              <a:t>practice… because </a:t>
            </a:r>
            <a:r>
              <a:rPr lang="en-US" sz="3200" dirty="0"/>
              <a:t>being taught how to do the teach-back method does not mean I use it when I should. In fact, I was embarrassed the first few times I taught teach-back because </a:t>
            </a:r>
            <a:r>
              <a:rPr lang="en-US" sz="3200" b="1" dirty="0">
                <a:solidFill>
                  <a:srgbClr val="000000"/>
                </a:solidFill>
              </a:rPr>
              <a:t>I knew in my heart that I didn’t use it very </a:t>
            </a:r>
            <a:r>
              <a:rPr lang="en-US" sz="3200" b="1" dirty="0" smtClean="0">
                <a:solidFill>
                  <a:srgbClr val="000000"/>
                </a:solidFill>
              </a:rPr>
              <a:t>often.</a:t>
            </a:r>
            <a:r>
              <a:rPr lang="en-US" sz="3200" dirty="0" smtClean="0"/>
              <a:t>”</a:t>
            </a:r>
          </a:p>
          <a:p>
            <a:pPr marL="0" indent="0" algn="r">
              <a:buNone/>
            </a:pPr>
            <a:r>
              <a:rPr lang="en-US" sz="1400" dirty="0"/>
              <a:t> http://</a:t>
            </a:r>
            <a:r>
              <a:rPr lang="en-US" sz="1400" dirty="0" err="1"/>
              <a:t>engagingthepatient.com</a:t>
            </a:r>
            <a:r>
              <a:rPr lang="en-US" sz="1400" dirty="0"/>
              <a:t>/2011/10/10/teach-back-the-benefits-and-challenges/</a:t>
            </a:r>
          </a:p>
          <a:p>
            <a:pPr marL="0" indent="0" algn="r">
              <a:buNone/>
            </a:pPr>
            <a:endParaRPr lang="en-US" sz="1300" dirty="0" smtClean="0"/>
          </a:p>
        </p:txBody>
      </p:sp>
      <p:sp>
        <p:nvSpPr>
          <p:cNvPr id="4" name="Footer Placeholder 3"/>
          <p:cNvSpPr>
            <a:spLocks noGrp="1"/>
          </p:cNvSpPr>
          <p:nvPr>
            <p:ph type="ftr" sz="quarter" idx="11"/>
          </p:nvPr>
        </p:nvSpPr>
        <p:spPr/>
        <p:txBody>
          <a:bodyPr/>
          <a:lstStyle/>
          <a:p>
            <a:r>
              <a:rPr lang="en-US" sz="1000" dirty="0" smtClean="0">
                <a:solidFill>
                  <a:srgbClr val="558140"/>
                </a:solidFill>
                <a:latin typeface="+mn-lt"/>
              </a:rPr>
              <a:t>Sage Words Health Communications</a:t>
            </a:r>
            <a:endParaRPr lang="en-US" sz="1000" dirty="0">
              <a:solidFill>
                <a:srgbClr val="558140"/>
              </a:solidFill>
              <a:latin typeface="+mn-lt"/>
            </a:endParaRPr>
          </a:p>
        </p:txBody>
      </p:sp>
      <p:sp>
        <p:nvSpPr>
          <p:cNvPr id="5" name="Slide Number Placeholder 4"/>
          <p:cNvSpPr>
            <a:spLocks noGrp="1"/>
          </p:cNvSpPr>
          <p:nvPr>
            <p:ph type="sldNum" sz="quarter" idx="12"/>
          </p:nvPr>
        </p:nvSpPr>
        <p:spPr/>
        <p:txBody>
          <a:bodyPr/>
          <a:lstStyle/>
          <a:p>
            <a:fld id="{5306C36F-4E02-944A-B719-4F6CA130297D}" type="slidenum">
              <a:rPr lang="en-US" smtClean="0"/>
              <a:t>6</a:t>
            </a:fld>
            <a:endParaRPr lang="en-US"/>
          </a:p>
        </p:txBody>
      </p:sp>
    </p:spTree>
    <p:extLst>
      <p:ext uri="{BB962C8B-B14F-4D97-AF65-F5344CB8AC3E}">
        <p14:creationId xmlns:p14="http://schemas.microsoft.com/office/powerpoint/2010/main" val="85951185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1313" y="244158"/>
            <a:ext cx="7345362" cy="1339850"/>
          </a:xfrm>
        </p:spPr>
        <p:txBody>
          <a:bodyPr>
            <a:normAutofit fontScale="90000"/>
          </a:bodyPr>
          <a:lstStyle/>
          <a:p>
            <a:r>
              <a:rPr lang="en-US" dirty="0" smtClean="0">
                <a:solidFill>
                  <a:schemeClr val="bg2"/>
                </a:solidFill>
              </a:rPr>
              <a:t>Why is it so hard to incorporate</a:t>
            </a:r>
            <a:r>
              <a:rPr lang="fr-FR" dirty="0" smtClean="0">
                <a:solidFill>
                  <a:schemeClr val="bg2"/>
                </a:solidFill>
              </a:rPr>
              <a:t>?</a:t>
            </a:r>
            <a:endParaRPr lang="en-US" dirty="0">
              <a:solidFill>
                <a:schemeClr val="bg2"/>
              </a:solidFill>
            </a:endParaRPr>
          </a:p>
        </p:txBody>
      </p:sp>
      <p:sp>
        <p:nvSpPr>
          <p:cNvPr id="3" name="Content Placeholder 2"/>
          <p:cNvSpPr>
            <a:spLocks noGrp="1"/>
          </p:cNvSpPr>
          <p:nvPr>
            <p:ph idx="1"/>
          </p:nvPr>
        </p:nvSpPr>
        <p:spPr>
          <a:xfrm>
            <a:off x="389467" y="1710267"/>
            <a:ext cx="8398933" cy="4690533"/>
          </a:xfrm>
          <a:solidFill>
            <a:srgbClr val="CFE1DC"/>
          </a:solidFill>
        </p:spPr>
        <p:txBody>
          <a:bodyPr anchor="ctr">
            <a:noAutofit/>
          </a:bodyPr>
          <a:lstStyle/>
          <a:p>
            <a:pPr algn="ctr"/>
            <a:r>
              <a:rPr lang="en-US" sz="4400" dirty="0" smtClean="0"/>
              <a:t>Not rocket science</a:t>
            </a:r>
          </a:p>
          <a:p>
            <a:pPr algn="ctr"/>
            <a:r>
              <a:rPr lang="en-US" sz="4400" dirty="0"/>
              <a:t>A</a:t>
            </a:r>
            <a:r>
              <a:rPr lang="en-US" sz="4400" dirty="0" smtClean="0"/>
              <a:t> few steps which can be explained in minutes</a:t>
            </a:r>
          </a:p>
          <a:p>
            <a:pPr algn="ctr"/>
            <a:r>
              <a:rPr lang="en-US" sz="4400" dirty="0"/>
              <a:t>C</a:t>
            </a:r>
            <a:r>
              <a:rPr lang="en-US" sz="4400" dirty="0" smtClean="0"/>
              <a:t>onceptually easy to understand</a:t>
            </a:r>
            <a:endParaRPr lang="en-US" sz="4400" dirty="0"/>
          </a:p>
        </p:txBody>
      </p:sp>
      <p:pic>
        <p:nvPicPr>
          <p:cNvPr id="6" name="Picture 5" descr="MR900315598.JPG"/>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p:blipFill>
        <p:spPr>
          <a:xfrm>
            <a:off x="900112" y="244158"/>
            <a:ext cx="1540934" cy="1339850"/>
          </a:xfrm>
          <a:prstGeom prst="rect">
            <a:avLst/>
          </a:prstGeom>
        </p:spPr>
      </p:pic>
      <p:sp>
        <p:nvSpPr>
          <p:cNvPr id="4" name="Footer Placeholder 3"/>
          <p:cNvSpPr>
            <a:spLocks noGrp="1"/>
          </p:cNvSpPr>
          <p:nvPr>
            <p:ph type="ftr" sz="quarter" idx="11"/>
          </p:nvPr>
        </p:nvSpPr>
        <p:spPr/>
        <p:txBody>
          <a:bodyPr/>
          <a:lstStyle/>
          <a:p>
            <a:r>
              <a:rPr lang="en-US" sz="1000" dirty="0" smtClean="0">
                <a:solidFill>
                  <a:srgbClr val="558140"/>
                </a:solidFill>
                <a:latin typeface="+mn-lt"/>
              </a:rPr>
              <a:t>Sage Words Health Communications</a:t>
            </a:r>
            <a:endParaRPr lang="en-US" sz="1000" dirty="0">
              <a:solidFill>
                <a:srgbClr val="558140"/>
              </a:solidFill>
              <a:latin typeface="+mn-lt"/>
            </a:endParaRPr>
          </a:p>
        </p:txBody>
      </p:sp>
      <p:sp>
        <p:nvSpPr>
          <p:cNvPr id="5" name="Slide Number Placeholder 4"/>
          <p:cNvSpPr>
            <a:spLocks noGrp="1"/>
          </p:cNvSpPr>
          <p:nvPr>
            <p:ph type="sldNum" sz="quarter" idx="12"/>
          </p:nvPr>
        </p:nvSpPr>
        <p:spPr/>
        <p:txBody>
          <a:bodyPr/>
          <a:lstStyle/>
          <a:p>
            <a:fld id="{5306C36F-4E02-944A-B719-4F6CA130297D}" type="slidenum">
              <a:rPr lang="en-US" smtClean="0"/>
              <a:t>7</a:t>
            </a:fld>
            <a:endParaRPr lang="en-US"/>
          </a:p>
        </p:txBody>
      </p:sp>
    </p:spTree>
    <p:extLst>
      <p:ext uri="{BB962C8B-B14F-4D97-AF65-F5344CB8AC3E}">
        <p14:creationId xmlns:p14="http://schemas.microsoft.com/office/powerpoint/2010/main" val="288224484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Possible Answers</a:t>
            </a:r>
            <a:endParaRPr lang="en-US" dirty="0"/>
          </a:p>
        </p:txBody>
      </p:sp>
      <p:sp>
        <p:nvSpPr>
          <p:cNvPr id="3" name="Content Placeholder 2"/>
          <p:cNvSpPr>
            <a:spLocks noGrp="1"/>
          </p:cNvSpPr>
          <p:nvPr>
            <p:ph idx="1"/>
          </p:nvPr>
        </p:nvSpPr>
        <p:spPr>
          <a:xfrm>
            <a:off x="292100" y="1676400"/>
            <a:ext cx="8562340" cy="4695191"/>
          </a:xfrm>
          <a:solidFill>
            <a:schemeClr val="accent1">
              <a:lumMod val="40000"/>
              <a:lumOff val="60000"/>
            </a:schemeClr>
          </a:solidFill>
        </p:spPr>
        <p:txBody>
          <a:bodyPr>
            <a:normAutofit/>
          </a:bodyPr>
          <a:lstStyle/>
          <a:p>
            <a:pPr marL="0" indent="0">
              <a:buNone/>
            </a:pPr>
            <a:endParaRPr lang="en-US" sz="900" dirty="0"/>
          </a:p>
          <a:p>
            <a:pPr algn="ctr"/>
            <a:r>
              <a:rPr lang="en-US" sz="3600" dirty="0" smtClean="0"/>
              <a:t>Difficult to change </a:t>
            </a:r>
          </a:p>
          <a:p>
            <a:pPr marL="0" indent="0" algn="ctr">
              <a:lnSpc>
                <a:spcPct val="70000"/>
              </a:lnSpc>
              <a:buNone/>
            </a:pPr>
            <a:r>
              <a:rPr lang="en-US" sz="2000" dirty="0" smtClean="0">
                <a:solidFill>
                  <a:schemeClr val="tx1"/>
                </a:solidFill>
              </a:rPr>
              <a:t>“</a:t>
            </a:r>
            <a:r>
              <a:rPr lang="en-US" sz="2000" dirty="0">
                <a:solidFill>
                  <a:schemeClr val="tx1"/>
                </a:solidFill>
              </a:rPr>
              <a:t>Many clinicians are like me and have difficulty changing their routines </a:t>
            </a:r>
            <a:endParaRPr lang="en-US" sz="2000" dirty="0" smtClean="0">
              <a:solidFill>
                <a:schemeClr val="tx1"/>
              </a:solidFill>
            </a:endParaRPr>
          </a:p>
          <a:p>
            <a:pPr marL="0" indent="0" algn="ctr">
              <a:lnSpc>
                <a:spcPct val="70000"/>
              </a:lnSpc>
              <a:buNone/>
            </a:pPr>
            <a:r>
              <a:rPr lang="en-US" sz="2000" dirty="0" smtClean="0">
                <a:solidFill>
                  <a:schemeClr val="tx1"/>
                </a:solidFill>
              </a:rPr>
              <a:t>and </a:t>
            </a:r>
            <a:r>
              <a:rPr lang="en-US" sz="2000" dirty="0">
                <a:solidFill>
                  <a:schemeClr val="tx1"/>
                </a:solidFill>
              </a:rPr>
              <a:t>integrating new </a:t>
            </a:r>
            <a:r>
              <a:rPr lang="en-US" sz="2000" dirty="0" smtClean="0">
                <a:solidFill>
                  <a:schemeClr val="tx1"/>
                </a:solidFill>
              </a:rPr>
              <a:t>strategies.”  Dr</a:t>
            </a:r>
            <a:r>
              <a:rPr lang="en-US" sz="2000" dirty="0">
                <a:solidFill>
                  <a:schemeClr val="tx1"/>
                </a:solidFill>
              </a:rPr>
              <a:t>. </a:t>
            </a:r>
            <a:r>
              <a:rPr lang="en-US" sz="2000" dirty="0" err="1">
                <a:solidFill>
                  <a:schemeClr val="tx1"/>
                </a:solidFill>
              </a:rPr>
              <a:t>Dewalt</a:t>
            </a:r>
            <a:endParaRPr lang="en-US" sz="2000" dirty="0">
              <a:solidFill>
                <a:schemeClr val="tx1"/>
              </a:solidFill>
            </a:endParaRPr>
          </a:p>
          <a:p>
            <a:pPr marL="1946275" lvl="8" indent="0" algn="ctr">
              <a:buNone/>
            </a:pPr>
            <a:endParaRPr lang="en-US" sz="800" dirty="0"/>
          </a:p>
          <a:p>
            <a:pPr algn="ctr"/>
            <a:r>
              <a:rPr lang="en-US" sz="3600" dirty="0" smtClean="0"/>
              <a:t>Does it really work?</a:t>
            </a:r>
          </a:p>
          <a:p>
            <a:pPr marL="693738" lvl="3" indent="0">
              <a:buNone/>
            </a:pPr>
            <a:endParaRPr lang="en-US" sz="3600" dirty="0" smtClean="0"/>
          </a:p>
          <a:p>
            <a:pPr algn="ctr"/>
            <a:r>
              <a:rPr lang="en-US" sz="3600" dirty="0" smtClean="0"/>
              <a:t>Takes too much time</a:t>
            </a:r>
          </a:p>
          <a:p>
            <a:endParaRPr lang="en-US" dirty="0"/>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8</a:t>
            </a:fld>
            <a:endParaRPr lang="en-US"/>
          </a:p>
        </p:txBody>
      </p:sp>
    </p:spTree>
    <p:extLst>
      <p:ext uri="{BB962C8B-B14F-4D97-AF65-F5344CB8AC3E}">
        <p14:creationId xmlns:p14="http://schemas.microsoft.com/office/powerpoint/2010/main" val="12717982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244158"/>
            <a:ext cx="8600440" cy="1339850"/>
          </a:xfrm>
          <a:solidFill>
            <a:schemeClr val="accent6">
              <a:lumMod val="20000"/>
              <a:lumOff val="80000"/>
            </a:schemeClr>
          </a:solidFill>
        </p:spPr>
        <p:txBody>
          <a:bodyPr/>
          <a:lstStyle/>
          <a:p>
            <a:r>
              <a:rPr lang="en-US" dirty="0" smtClean="0"/>
              <a:t>Delivery and Reception</a:t>
            </a:r>
            <a:endParaRPr lang="en-US" dirty="0"/>
          </a:p>
        </p:txBody>
      </p:sp>
      <p:sp>
        <p:nvSpPr>
          <p:cNvPr id="3" name="Content Placeholder 2"/>
          <p:cNvSpPr>
            <a:spLocks noGrp="1"/>
          </p:cNvSpPr>
          <p:nvPr>
            <p:ph idx="1"/>
          </p:nvPr>
        </p:nvSpPr>
        <p:spPr/>
        <p:txBody>
          <a:bodyPr>
            <a:noAutofit/>
          </a:bodyPr>
          <a:lstStyle/>
          <a:p>
            <a:pPr marL="0" indent="0">
              <a:buNone/>
            </a:pPr>
            <a:r>
              <a:rPr lang="en-US" dirty="0" smtClean="0"/>
              <a:t>“</a:t>
            </a:r>
            <a:r>
              <a:rPr lang="en-US" dirty="0"/>
              <a:t>The most amazing thing about this ‘ah ha’ moment was that I had no idea she did not understand until I asked her to teach it back to me. I was so wrapped up in delivering the message that I didn’t realize it was not being received.</a:t>
            </a:r>
            <a:r>
              <a:rPr lang="en-US" dirty="0" smtClean="0"/>
              <a:t>”  </a:t>
            </a:r>
          </a:p>
          <a:p>
            <a:pPr marL="0" indent="0">
              <a:buNone/>
            </a:pPr>
            <a:endParaRPr lang="en-US" dirty="0"/>
          </a:p>
          <a:p>
            <a:pPr marL="0" indent="0">
              <a:buNone/>
            </a:pPr>
            <a:r>
              <a:rPr lang="en-US" sz="1600" dirty="0" smtClean="0"/>
              <a:t>Source:  North Carolina Program on Health Literacy </a:t>
            </a:r>
            <a:r>
              <a:rPr lang="en-US" sz="1600" i="1" dirty="0" smtClean="0"/>
              <a:t>via</a:t>
            </a:r>
            <a:r>
              <a:rPr lang="en-US" sz="1600" dirty="0" smtClean="0"/>
              <a:t> UW Medicine System’s University </a:t>
            </a:r>
            <a:r>
              <a:rPr lang="en-US" sz="1600" dirty="0"/>
              <a:t>of Washington Medical </a:t>
            </a:r>
            <a:r>
              <a:rPr lang="en-US" sz="1600" dirty="0" smtClean="0"/>
              <a:t>Center slide show “Teach Back: A tool to enhance patient understanding.</a:t>
            </a:r>
            <a:r>
              <a:rPr lang="en-US" sz="1600" dirty="0"/>
              <a:t> </a:t>
            </a:r>
            <a:r>
              <a:rPr lang="en-US" sz="1600" dirty="0" smtClean="0"/>
              <a:t>07</a:t>
            </a:r>
            <a:r>
              <a:rPr lang="en-US" sz="1600" dirty="0"/>
              <a:t>/2011 </a:t>
            </a:r>
            <a:r>
              <a:rPr lang="en-US" sz="1100" dirty="0"/>
              <a:t>http://</a:t>
            </a:r>
            <a:r>
              <a:rPr lang="en-US" sz="1100" dirty="0" err="1"/>
              <a:t>depts.washington.edu</a:t>
            </a:r>
            <a:r>
              <a:rPr lang="en-US" sz="1100" dirty="0"/>
              <a:t>/</a:t>
            </a:r>
            <a:r>
              <a:rPr lang="en-US" sz="1100" dirty="0" err="1"/>
              <a:t>pfes</a:t>
            </a:r>
            <a:r>
              <a:rPr lang="en-US" sz="1100" dirty="0"/>
              <a:t>/PDFs/Teach_Back_Slideshow_7_5_11.pdf</a:t>
            </a:r>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9</a:t>
            </a:fld>
            <a:endParaRPr lang="en-US"/>
          </a:p>
        </p:txBody>
      </p:sp>
    </p:spTree>
    <p:extLst>
      <p:ext uri="{BB962C8B-B14F-4D97-AF65-F5344CB8AC3E}">
        <p14:creationId xmlns:p14="http://schemas.microsoft.com/office/powerpoint/2010/main" val="82981334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734" y="244158"/>
            <a:ext cx="8517466" cy="1339850"/>
          </a:xfrm>
          <a:solidFill>
            <a:srgbClr val="CFE1DC"/>
          </a:solidFill>
        </p:spPr>
        <p:txBody>
          <a:bodyPr>
            <a:normAutofit fontScale="90000"/>
          </a:bodyPr>
          <a:lstStyle/>
          <a:p>
            <a:r>
              <a:rPr lang="en-US" dirty="0" smtClean="0"/>
              <a:t>Health Literate Communication</a:t>
            </a:r>
            <a:endParaRPr lang="en-US" dirty="0"/>
          </a:p>
        </p:txBody>
      </p:sp>
      <p:sp>
        <p:nvSpPr>
          <p:cNvPr id="3" name="Content Placeholder 2"/>
          <p:cNvSpPr>
            <a:spLocks noGrp="1"/>
          </p:cNvSpPr>
          <p:nvPr>
            <p:ph idx="1"/>
          </p:nvPr>
        </p:nvSpPr>
        <p:spPr>
          <a:xfrm>
            <a:off x="321734" y="1710267"/>
            <a:ext cx="8517466" cy="4656666"/>
          </a:xfrm>
        </p:spPr>
        <p:txBody>
          <a:bodyPr anchor="ctr">
            <a:normAutofit fontScale="25000" lnSpcReduction="20000"/>
          </a:bodyPr>
          <a:lstStyle/>
          <a:p>
            <a:pPr marL="0" indent="0" algn="ctr">
              <a:buNone/>
            </a:pPr>
            <a:endParaRPr lang="en-US" sz="12300" dirty="0" smtClean="0"/>
          </a:p>
          <a:p>
            <a:pPr marL="0" indent="0" algn="ctr">
              <a:buNone/>
            </a:pPr>
            <a:endParaRPr lang="en-US" sz="12300" dirty="0" smtClean="0"/>
          </a:p>
          <a:p>
            <a:pPr marL="0" indent="0" algn="ctr">
              <a:buNone/>
            </a:pPr>
            <a:r>
              <a:rPr lang="en-US" sz="11200" dirty="0" smtClean="0"/>
              <a:t>“</a:t>
            </a:r>
            <a:r>
              <a:rPr lang="en-US" sz="11200" dirty="0"/>
              <a:t>They [paramedic on the street, a nurse in a public health </a:t>
            </a:r>
            <a:r>
              <a:rPr lang="en-US" sz="11200" dirty="0" smtClean="0"/>
              <a:t>clinic] </a:t>
            </a:r>
            <a:r>
              <a:rPr lang="en-US" sz="11200" dirty="0"/>
              <a:t>have to </a:t>
            </a:r>
            <a:r>
              <a:rPr lang="en-US" sz="11200" dirty="0">
                <a:solidFill>
                  <a:srgbClr val="000000"/>
                </a:solidFill>
              </a:rPr>
              <a:t>carefully</a:t>
            </a:r>
            <a:r>
              <a:rPr lang="en-US" sz="11200" dirty="0"/>
              <a:t> figure out how they’re going </a:t>
            </a:r>
            <a:endParaRPr lang="en-US" sz="11200" dirty="0" smtClean="0"/>
          </a:p>
          <a:p>
            <a:pPr marL="0" indent="0" algn="ctr">
              <a:buNone/>
            </a:pPr>
            <a:r>
              <a:rPr lang="en-US" sz="11200" b="1" dirty="0" smtClean="0">
                <a:solidFill>
                  <a:srgbClr val="008000"/>
                </a:solidFill>
              </a:rPr>
              <a:t>to</a:t>
            </a:r>
            <a:r>
              <a:rPr lang="en-US" sz="11200" b="1" dirty="0" smtClean="0">
                <a:solidFill>
                  <a:srgbClr val="000000"/>
                </a:solidFill>
              </a:rPr>
              <a:t> </a:t>
            </a:r>
            <a:r>
              <a:rPr lang="en-US" sz="11200" b="1" dirty="0">
                <a:solidFill>
                  <a:srgbClr val="008000"/>
                </a:solidFill>
              </a:rPr>
              <a:t>translate</a:t>
            </a:r>
            <a:r>
              <a:rPr lang="en-US" sz="11200" b="1" dirty="0">
                <a:solidFill>
                  <a:srgbClr val="000000"/>
                </a:solidFill>
              </a:rPr>
              <a:t> </a:t>
            </a:r>
            <a:endParaRPr lang="en-US" sz="11200" b="1" dirty="0" smtClean="0">
              <a:solidFill>
                <a:srgbClr val="000000"/>
              </a:solidFill>
            </a:endParaRPr>
          </a:p>
          <a:p>
            <a:pPr marL="0" indent="0" algn="ctr">
              <a:buNone/>
            </a:pPr>
            <a:r>
              <a:rPr lang="en-US" sz="11200" b="1" dirty="0" smtClean="0">
                <a:solidFill>
                  <a:srgbClr val="000000"/>
                </a:solidFill>
              </a:rPr>
              <a:t>what </a:t>
            </a:r>
            <a:r>
              <a:rPr lang="en-US" sz="11200" b="1" dirty="0">
                <a:solidFill>
                  <a:srgbClr val="000000"/>
                </a:solidFill>
              </a:rPr>
              <a:t>they know to an end user </a:t>
            </a:r>
            <a:r>
              <a:rPr lang="en-US" sz="11200" dirty="0"/>
              <a:t>who needs that information so they can pursue optimal health and wellness.”  </a:t>
            </a:r>
            <a:endParaRPr lang="en-US" sz="11200" dirty="0" smtClean="0"/>
          </a:p>
          <a:p>
            <a:pPr marL="0" indent="0" algn="ctr">
              <a:buNone/>
            </a:pPr>
            <a:r>
              <a:rPr lang="en-US" sz="11200" dirty="0" smtClean="0"/>
              <a:t>Richard </a:t>
            </a:r>
            <a:r>
              <a:rPr lang="en-US" sz="11200" dirty="0"/>
              <a:t>Carmona </a:t>
            </a:r>
          </a:p>
          <a:p>
            <a:pPr marL="0" indent="0" algn="ctr">
              <a:buNone/>
            </a:pPr>
            <a:r>
              <a:rPr lang="en-US" sz="4800" dirty="0" smtClean="0"/>
              <a:t>17th </a:t>
            </a:r>
            <a:r>
              <a:rPr lang="en-US" sz="4800" dirty="0"/>
              <a:t>Surgeon General of the United </a:t>
            </a:r>
            <a:r>
              <a:rPr lang="en-US" sz="4800" dirty="0" smtClean="0"/>
              <a:t>States</a:t>
            </a:r>
          </a:p>
          <a:p>
            <a:pPr marL="0" indent="0" algn="ctr">
              <a:buNone/>
            </a:pPr>
            <a:r>
              <a:rPr lang="en-US" sz="4000" u="sng" dirty="0">
                <a:hlinkClick r:id="rId3"/>
              </a:rPr>
              <a:t>http://www.healthliteracyoutloud.com/2011/05/31/health-literacy-out-loud-59-surgeon-general-richard-h-carmona-m-d-m-p-h-facs-talks-about-the-importance-of-health-literacy/#more-190</a:t>
            </a:r>
            <a:endParaRPr lang="en-US" sz="4000" dirty="0"/>
          </a:p>
          <a:p>
            <a:pPr marL="0" indent="0" algn="ctr">
              <a:buNone/>
            </a:pPr>
            <a:r>
              <a:rPr lang="en-US" sz="7200" dirty="0"/>
              <a:t> </a:t>
            </a:r>
          </a:p>
          <a:p>
            <a:pPr marL="0" indent="0" algn="ctr">
              <a:buNone/>
            </a:pPr>
            <a:endParaRPr lang="en-US" dirty="0"/>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10</a:t>
            </a:fld>
            <a:endParaRPr lang="en-US"/>
          </a:p>
        </p:txBody>
      </p:sp>
    </p:spTree>
    <p:extLst>
      <p:ext uri="{BB962C8B-B14F-4D97-AF65-F5344CB8AC3E}">
        <p14:creationId xmlns:p14="http://schemas.microsoft.com/office/powerpoint/2010/main" val="304466523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Yet another way of saying this:</a:t>
            </a:r>
            <a:endParaRPr lang="en-US" sz="4000" dirty="0"/>
          </a:p>
        </p:txBody>
      </p:sp>
      <p:sp>
        <p:nvSpPr>
          <p:cNvPr id="3" name="Content Placeholder 2"/>
          <p:cNvSpPr>
            <a:spLocks noGrp="1"/>
          </p:cNvSpPr>
          <p:nvPr>
            <p:ph idx="1"/>
          </p:nvPr>
        </p:nvSpPr>
        <p:spPr>
          <a:xfrm>
            <a:off x="228600" y="1689100"/>
            <a:ext cx="8625840" cy="4667249"/>
          </a:xfrm>
          <a:solidFill>
            <a:schemeClr val="accent1">
              <a:lumMod val="20000"/>
              <a:lumOff val="80000"/>
            </a:schemeClr>
          </a:solidFill>
        </p:spPr>
        <p:txBody>
          <a:bodyPr>
            <a:normAutofit/>
          </a:bodyPr>
          <a:lstStyle/>
          <a:p>
            <a:pPr marL="236538" lvl="1" indent="0">
              <a:buNone/>
            </a:pPr>
            <a:r>
              <a:rPr lang="en-US" dirty="0"/>
              <a:t>As communicators, we tend to do the following</a:t>
            </a:r>
            <a:r>
              <a:rPr lang="en-US" dirty="0" smtClean="0"/>
              <a:t>:</a:t>
            </a:r>
          </a:p>
          <a:p>
            <a:pPr marL="236538" lvl="1" indent="0">
              <a:buNone/>
            </a:pPr>
            <a:endParaRPr lang="en-US" sz="1500" dirty="0"/>
          </a:p>
          <a:p>
            <a:pPr lvl="5"/>
            <a:r>
              <a:rPr lang="en-US" sz="2400" dirty="0"/>
              <a:t>o</a:t>
            </a:r>
            <a:r>
              <a:rPr lang="en-US" sz="2400" dirty="0" smtClean="0"/>
              <a:t>verestimate </a:t>
            </a:r>
            <a:r>
              <a:rPr lang="en-US" sz="2400" dirty="0"/>
              <a:t>what other people </a:t>
            </a:r>
            <a:r>
              <a:rPr lang="en-US" sz="2400" dirty="0" smtClean="0"/>
              <a:t>know.</a:t>
            </a:r>
            <a:endParaRPr lang="en-US" sz="2400" dirty="0"/>
          </a:p>
          <a:p>
            <a:pPr lvl="5"/>
            <a:r>
              <a:rPr lang="en-US" sz="2400" dirty="0"/>
              <a:t>d</a:t>
            </a:r>
            <a:r>
              <a:rPr lang="en-US" sz="2400" dirty="0" smtClean="0"/>
              <a:t>efault </a:t>
            </a:r>
            <a:r>
              <a:rPr lang="en-US" sz="2400" dirty="0"/>
              <a:t>to our own models—</a:t>
            </a:r>
            <a:r>
              <a:rPr lang="en-US" sz="2400" dirty="0" err="1"/>
              <a:t>ie</a:t>
            </a:r>
            <a:r>
              <a:rPr lang="en-US" sz="2400" dirty="0"/>
              <a:t> to what </a:t>
            </a:r>
            <a:r>
              <a:rPr lang="en-US" sz="2400" u="sng" dirty="0"/>
              <a:t>we</a:t>
            </a:r>
            <a:r>
              <a:rPr lang="en-US" sz="2400" dirty="0"/>
              <a:t> </a:t>
            </a:r>
            <a:r>
              <a:rPr lang="en-US" sz="2400" dirty="0" smtClean="0"/>
              <a:t>know. </a:t>
            </a:r>
            <a:endParaRPr lang="en-US" sz="2400" dirty="0"/>
          </a:p>
          <a:p>
            <a:pPr lvl="5"/>
            <a:r>
              <a:rPr lang="en-US" sz="2400" dirty="0"/>
              <a:t>t</a:t>
            </a:r>
            <a:r>
              <a:rPr lang="en-US" sz="2400" dirty="0" smtClean="0"/>
              <a:t>hen </a:t>
            </a:r>
            <a:r>
              <a:rPr lang="en-US" sz="2400" dirty="0"/>
              <a:t>we adjust, but insufficiently</a:t>
            </a:r>
            <a:r>
              <a:rPr lang="en-US" sz="2400" dirty="0" smtClean="0"/>
              <a:t>.</a:t>
            </a:r>
          </a:p>
          <a:p>
            <a:pPr marL="1257300" lvl="5" indent="0">
              <a:buNone/>
            </a:pPr>
            <a:endParaRPr lang="en-US" sz="2400" dirty="0"/>
          </a:p>
          <a:p>
            <a:pPr marL="236538" lvl="1" indent="0">
              <a:buNone/>
            </a:pPr>
            <a:r>
              <a:rPr lang="en-US" dirty="0"/>
              <a:t>This tends to be especially true </a:t>
            </a:r>
            <a:r>
              <a:rPr lang="en-US" b="1" dirty="0">
                <a:solidFill>
                  <a:srgbClr val="000000"/>
                </a:solidFill>
              </a:rPr>
              <a:t>when the information is familiar to us</a:t>
            </a:r>
            <a:r>
              <a:rPr lang="en-US" dirty="0"/>
              <a:t>.  </a:t>
            </a:r>
            <a:r>
              <a:rPr lang="en-US" dirty="0" smtClean="0"/>
              <a:t>Instead, </a:t>
            </a:r>
            <a:r>
              <a:rPr lang="en-US" dirty="0"/>
              <a:t>we need good models of what our patients know.  And until we check in, we can’t </a:t>
            </a:r>
            <a:r>
              <a:rPr lang="en-US" dirty="0" smtClean="0"/>
              <a:t>know. </a:t>
            </a:r>
          </a:p>
          <a:p>
            <a:pPr lvl="1"/>
            <a:endParaRPr lang="en-US" dirty="0"/>
          </a:p>
          <a:p>
            <a:pPr marL="236538" lvl="1" indent="0" algn="ctr">
              <a:buNone/>
            </a:pPr>
            <a:r>
              <a:rPr lang="en-US" sz="1100" dirty="0" smtClean="0"/>
              <a:t>“</a:t>
            </a:r>
            <a:r>
              <a:rPr lang="en-US" sz="1100" b="1" dirty="0" smtClean="0"/>
              <a:t>Numeracy</a:t>
            </a:r>
            <a:r>
              <a:rPr lang="en-US" sz="1100" b="1" dirty="0"/>
              <a:t>, Risk, and Health </a:t>
            </a:r>
            <a:r>
              <a:rPr lang="en-US" sz="1100" b="1" dirty="0" smtClean="0"/>
              <a:t>Decisions”</a:t>
            </a:r>
            <a:r>
              <a:rPr lang="en-US" sz="1100" dirty="0"/>
              <a:t> Ellen Peters PhD. </a:t>
            </a:r>
            <a:r>
              <a:rPr lang="en-US" sz="1100" dirty="0" smtClean="0"/>
              <a:t>Presentation, Institute for Healthcare Advancement </a:t>
            </a:r>
          </a:p>
          <a:p>
            <a:pPr marL="236538" lvl="1" indent="0" algn="ctr">
              <a:buNone/>
            </a:pPr>
            <a:r>
              <a:rPr lang="en-US" sz="1100" dirty="0" smtClean="0"/>
              <a:t>11</a:t>
            </a:r>
            <a:r>
              <a:rPr lang="en-US" sz="1100" baseline="30000" dirty="0" smtClean="0"/>
              <a:t>th</a:t>
            </a:r>
            <a:r>
              <a:rPr lang="en-US" sz="1100" dirty="0" smtClean="0"/>
              <a:t> Annual Health Literacy Conference May 11, 2012 </a:t>
            </a:r>
            <a:endParaRPr lang="en-US" sz="1100" dirty="0"/>
          </a:p>
          <a:p>
            <a:endParaRPr lang="en-US" dirty="0"/>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11</a:t>
            </a:fld>
            <a:endParaRPr lang="en-US"/>
          </a:p>
        </p:txBody>
      </p:sp>
    </p:spTree>
    <p:extLst>
      <p:ext uri="{BB962C8B-B14F-4D97-AF65-F5344CB8AC3E}">
        <p14:creationId xmlns:p14="http://schemas.microsoft.com/office/powerpoint/2010/main" val="142760366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28600" y="262466"/>
            <a:ext cx="8686800" cy="6358467"/>
          </a:xfrm>
          <a:prstGeom prst="rect">
            <a:avLst/>
          </a:prstGeom>
        </p:spPr>
      </p:pic>
      <p:sp>
        <p:nvSpPr>
          <p:cNvPr id="73729" name="Rounded Rectangular Callout 3"/>
          <p:cNvSpPr>
            <a:spLocks noChangeArrowheads="1"/>
          </p:cNvSpPr>
          <p:nvPr/>
        </p:nvSpPr>
        <p:spPr bwMode="auto">
          <a:xfrm>
            <a:off x="2057400" y="1524000"/>
            <a:ext cx="6096000" cy="1676400"/>
          </a:xfrm>
          <a:prstGeom prst="wedgeRoundRectCallout">
            <a:avLst>
              <a:gd name="adj1" fmla="val -16365"/>
              <a:gd name="adj2" fmla="val 49513"/>
              <a:gd name="adj3" fmla="val 16667"/>
            </a:avLst>
          </a:prstGeom>
          <a:solidFill>
            <a:schemeClr val="accent2">
              <a:lumMod val="20000"/>
              <a:lumOff val="80000"/>
            </a:schemeClr>
          </a:solidFill>
          <a:ln w="9525">
            <a:solidFill>
              <a:schemeClr val="tx1"/>
            </a:solidFill>
            <a:round/>
            <a:headEnd/>
            <a:tailEnd/>
          </a:ln>
        </p:spPr>
        <p:txBody>
          <a:bodyPr/>
          <a:lstStyle/>
          <a:p>
            <a:pPr algn="ctr" defTabSz="914400" eaLnBrk="0" fontAlgn="base" hangingPunct="0">
              <a:spcBef>
                <a:spcPct val="0"/>
              </a:spcBef>
              <a:spcAft>
                <a:spcPts val="600"/>
              </a:spcAft>
            </a:pPr>
            <a:r>
              <a:rPr lang="en-US" sz="3200" dirty="0">
                <a:solidFill>
                  <a:srgbClr val="FF0000"/>
                </a:solidFill>
                <a:latin typeface="Arial" charset="0"/>
                <a:ea typeface="ＭＳ Ｐゴシック" charset="0"/>
                <a:cs typeface="ＭＳ Ｐゴシック" charset="0"/>
              </a:rPr>
              <a:t>“…how many sexual partners have you had in the last six months…”</a:t>
            </a:r>
          </a:p>
        </p:txBody>
      </p:sp>
      <p:sp>
        <p:nvSpPr>
          <p:cNvPr id="73730" name="Rounded Rectangle 5"/>
          <p:cNvSpPr>
            <a:spLocks noChangeArrowheads="1"/>
          </p:cNvSpPr>
          <p:nvPr/>
        </p:nvSpPr>
        <p:spPr bwMode="auto">
          <a:xfrm>
            <a:off x="1752600" y="3048000"/>
            <a:ext cx="2362200" cy="1828800"/>
          </a:xfrm>
          <a:prstGeom prst="roundRect">
            <a:avLst>
              <a:gd name="adj" fmla="val 16667"/>
            </a:avLst>
          </a:prstGeom>
          <a:solidFill>
            <a:schemeClr val="bg2">
              <a:lumMod val="20000"/>
              <a:lumOff val="80000"/>
            </a:schemeClr>
          </a:solidFill>
          <a:ln w="9525">
            <a:solidFill>
              <a:schemeClr val="tx1"/>
            </a:solidFill>
            <a:round/>
            <a:headEnd/>
            <a:tailEnd/>
          </a:ln>
        </p:spPr>
        <p:txBody>
          <a:bodyPr anchor="ctr"/>
          <a:lstStyle/>
          <a:p>
            <a:pPr algn="ctr" defTabSz="914400" eaLnBrk="0" fontAlgn="base" hangingPunct="0">
              <a:spcBef>
                <a:spcPct val="0"/>
              </a:spcBef>
              <a:spcAft>
                <a:spcPct val="0"/>
              </a:spcAft>
            </a:pPr>
            <a:r>
              <a:rPr lang="en-US" sz="2400" dirty="0">
                <a:solidFill>
                  <a:srgbClr val="292934"/>
                </a:solidFill>
                <a:latin typeface="Arial" charset="0"/>
                <a:ea typeface="ＭＳ Ｐゴシック" charset="0"/>
                <a:cs typeface="ＭＳ Ｐゴシック" charset="0"/>
              </a:rPr>
              <a:t>This is making me kind of nervous.</a:t>
            </a:r>
          </a:p>
        </p:txBody>
      </p:sp>
      <p:sp>
        <p:nvSpPr>
          <p:cNvPr id="73731" name="Rounded Rectangle 6"/>
          <p:cNvSpPr>
            <a:spLocks noChangeArrowheads="1"/>
          </p:cNvSpPr>
          <p:nvPr/>
        </p:nvSpPr>
        <p:spPr bwMode="auto">
          <a:xfrm>
            <a:off x="4114800" y="3505200"/>
            <a:ext cx="2362200" cy="2362200"/>
          </a:xfrm>
          <a:prstGeom prst="roundRect">
            <a:avLst>
              <a:gd name="adj" fmla="val 16667"/>
            </a:avLst>
          </a:prstGeom>
          <a:solidFill>
            <a:schemeClr val="accent1">
              <a:lumMod val="20000"/>
              <a:lumOff val="80000"/>
            </a:schemeClr>
          </a:solidFill>
          <a:ln w="9525">
            <a:solidFill>
              <a:schemeClr val="tx1"/>
            </a:solidFill>
            <a:round/>
            <a:headEnd/>
            <a:tailEnd/>
          </a:ln>
        </p:spPr>
        <p:txBody>
          <a:bodyPr anchor="ctr"/>
          <a:lstStyle/>
          <a:p>
            <a:pPr algn="ctr" defTabSz="914400" eaLnBrk="0" fontAlgn="base" hangingPunct="0">
              <a:spcBef>
                <a:spcPct val="0"/>
              </a:spcBef>
              <a:spcAft>
                <a:spcPct val="0"/>
              </a:spcAft>
            </a:pPr>
            <a:r>
              <a:rPr lang="en-US" sz="2400" dirty="0">
                <a:solidFill>
                  <a:srgbClr val="292934"/>
                </a:solidFill>
                <a:latin typeface="Arial" charset="0"/>
                <a:ea typeface="ＭＳ Ｐゴシック" charset="0"/>
                <a:cs typeface="ＭＳ Ｐゴシック" charset="0"/>
              </a:rPr>
              <a:t>Plus when I left my three-year old off at day care she was crying…</a:t>
            </a:r>
          </a:p>
        </p:txBody>
      </p:sp>
      <p:sp>
        <p:nvSpPr>
          <p:cNvPr id="73732" name="Rounded Rectangle 4"/>
          <p:cNvSpPr>
            <a:spLocks noChangeArrowheads="1"/>
          </p:cNvSpPr>
          <p:nvPr/>
        </p:nvSpPr>
        <p:spPr bwMode="auto">
          <a:xfrm>
            <a:off x="6400800" y="3733800"/>
            <a:ext cx="2514600" cy="2133600"/>
          </a:xfrm>
          <a:prstGeom prst="roundRect">
            <a:avLst>
              <a:gd name="adj" fmla="val 16667"/>
            </a:avLst>
          </a:prstGeom>
          <a:solidFill>
            <a:schemeClr val="bg2">
              <a:lumMod val="20000"/>
              <a:lumOff val="80000"/>
            </a:schemeClr>
          </a:solidFill>
          <a:ln w="9525">
            <a:solidFill>
              <a:schemeClr val="tx1"/>
            </a:solidFill>
            <a:round/>
            <a:headEnd/>
            <a:tailEnd/>
          </a:ln>
        </p:spPr>
        <p:txBody>
          <a:bodyPr anchor="ctr"/>
          <a:lstStyle/>
          <a:p>
            <a:pPr algn="ctr" defTabSz="914400" eaLnBrk="0" fontAlgn="base" hangingPunct="0">
              <a:spcBef>
                <a:spcPct val="0"/>
              </a:spcBef>
              <a:spcAft>
                <a:spcPct val="0"/>
              </a:spcAft>
            </a:pPr>
            <a:r>
              <a:rPr lang="en-US" sz="2400" dirty="0">
                <a:solidFill>
                  <a:srgbClr val="292934"/>
                </a:solidFill>
                <a:latin typeface="Arial" charset="0"/>
                <a:ea typeface="ＭＳ Ｐゴシック" charset="0"/>
                <a:cs typeface="ＭＳ Ｐゴシック" charset="0"/>
              </a:rPr>
              <a:t>I really just need to get going.  I can’t afford to lose any work time.</a:t>
            </a:r>
          </a:p>
        </p:txBody>
      </p:sp>
      <p:sp>
        <p:nvSpPr>
          <p:cNvPr id="6" name="Rounded Rectangle 4"/>
          <p:cNvSpPr>
            <a:spLocks noChangeArrowheads="1"/>
          </p:cNvSpPr>
          <p:nvPr/>
        </p:nvSpPr>
        <p:spPr bwMode="auto">
          <a:xfrm>
            <a:off x="762000" y="414866"/>
            <a:ext cx="8077200" cy="1261533"/>
          </a:xfrm>
          <a:prstGeom prst="roundRect">
            <a:avLst>
              <a:gd name="adj" fmla="val 16667"/>
            </a:avLst>
          </a:prstGeom>
          <a:solidFill>
            <a:schemeClr val="bg2">
              <a:lumMod val="20000"/>
              <a:lumOff val="80000"/>
            </a:schemeClr>
          </a:solidFill>
          <a:ln w="9525">
            <a:solidFill>
              <a:schemeClr val="tx1"/>
            </a:solidFill>
            <a:round/>
            <a:headEnd/>
            <a:tailEnd/>
          </a:ln>
        </p:spPr>
        <p:txBody>
          <a:bodyPr anchor="ctr"/>
          <a:lstStyle/>
          <a:p>
            <a:pPr algn="ctr" defTabSz="914400" eaLnBrk="0" fontAlgn="base" hangingPunct="0">
              <a:spcBef>
                <a:spcPct val="0"/>
              </a:spcBef>
              <a:spcAft>
                <a:spcPct val="0"/>
              </a:spcAft>
            </a:pPr>
            <a:r>
              <a:rPr lang="en-US" sz="2400" dirty="0">
                <a:solidFill>
                  <a:srgbClr val="292934"/>
                </a:solidFill>
                <a:latin typeface="Arial" charset="0"/>
                <a:ea typeface="ＭＳ Ｐゴシック" charset="0"/>
                <a:cs typeface="ＭＳ Ｐゴシック" charset="0"/>
              </a:rPr>
              <a:t>What?  What is this about?  What do they know that I don’t?  Why are they asking me THIS question? What are they thinking about me?</a:t>
            </a:r>
          </a:p>
        </p:txBody>
      </p:sp>
      <p:sp>
        <p:nvSpPr>
          <p:cNvPr id="8" name="Rounded Rectangle 5"/>
          <p:cNvSpPr>
            <a:spLocks noChangeArrowheads="1"/>
          </p:cNvSpPr>
          <p:nvPr/>
        </p:nvSpPr>
        <p:spPr bwMode="auto">
          <a:xfrm>
            <a:off x="228600" y="4800600"/>
            <a:ext cx="3962400" cy="1447800"/>
          </a:xfrm>
          <a:prstGeom prst="roundRect">
            <a:avLst>
              <a:gd name="adj" fmla="val 16667"/>
            </a:avLst>
          </a:prstGeom>
          <a:solidFill>
            <a:schemeClr val="bg2">
              <a:lumMod val="20000"/>
              <a:lumOff val="80000"/>
            </a:schemeClr>
          </a:solidFill>
          <a:ln w="9525">
            <a:solidFill>
              <a:schemeClr val="tx1"/>
            </a:solidFill>
            <a:round/>
            <a:headEnd/>
            <a:tailEnd/>
          </a:ln>
        </p:spPr>
        <p:txBody>
          <a:bodyPr anchor="ctr"/>
          <a:lstStyle/>
          <a:p>
            <a:pPr algn="ctr" defTabSz="914400" eaLnBrk="0" fontAlgn="base" hangingPunct="0">
              <a:spcBef>
                <a:spcPct val="0"/>
              </a:spcBef>
              <a:spcAft>
                <a:spcPct val="0"/>
              </a:spcAft>
            </a:pPr>
            <a:r>
              <a:rPr lang="en-US" sz="2400" dirty="0">
                <a:solidFill>
                  <a:srgbClr val="292934"/>
                </a:solidFill>
                <a:latin typeface="Arial" charset="0"/>
                <a:ea typeface="ＭＳ Ｐゴシック" charset="0"/>
                <a:cs typeface="ＭＳ Ｐゴシック" charset="0"/>
              </a:rPr>
              <a:t>Gee I’ve never been to this clinic before– not sure I’m doing this right.</a:t>
            </a:r>
          </a:p>
        </p:txBody>
      </p:sp>
      <p:sp>
        <p:nvSpPr>
          <p:cNvPr id="2" name="Footer Placeholder 1"/>
          <p:cNvSpPr>
            <a:spLocks noGrp="1"/>
          </p:cNvSpPr>
          <p:nvPr>
            <p:ph type="ftr" sz="quarter" idx="11"/>
          </p:nvPr>
        </p:nvSpPr>
        <p:spPr/>
        <p:txBody>
          <a:bodyPr/>
          <a:lstStyle/>
          <a:p>
            <a:pPr lvl="0"/>
            <a:r>
              <a:rPr lang="en-US" sz="1000" dirty="0">
                <a:solidFill>
                  <a:schemeClr val="bg2"/>
                </a:solidFill>
                <a:latin typeface="Times New Roman"/>
              </a:rPr>
              <a:t>Sage Words Health Communications</a:t>
            </a:r>
          </a:p>
        </p:txBody>
      </p:sp>
      <p:sp>
        <p:nvSpPr>
          <p:cNvPr id="3" name="Slide Number Placeholder 2"/>
          <p:cNvSpPr>
            <a:spLocks noGrp="1"/>
          </p:cNvSpPr>
          <p:nvPr>
            <p:ph type="sldNum" sz="quarter" idx="12"/>
          </p:nvPr>
        </p:nvSpPr>
        <p:spPr/>
        <p:txBody>
          <a:bodyPr/>
          <a:lstStyle/>
          <a:p>
            <a:fld id="{5306C36F-4E02-944A-B719-4F6CA130297D}" type="slidenum">
              <a:rPr lang="en-US" smtClean="0"/>
              <a:t>12</a:t>
            </a:fld>
            <a:endParaRPr lang="en-US"/>
          </a:p>
        </p:txBody>
      </p:sp>
    </p:spTree>
    <p:extLst>
      <p:ext uri="{BB962C8B-B14F-4D97-AF65-F5344CB8AC3E}">
        <p14:creationId xmlns:p14="http://schemas.microsoft.com/office/powerpoint/2010/main" val="25170188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7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7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7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8" presetClass="entr" presetSubtype="0" accel="50000" fill="hold" grpId="0" nodeType="clickEffect">
                                  <p:stCondLst>
                                    <p:cond delay="0"/>
                                  </p:stCondLst>
                                  <p:childTnLst>
                                    <p:set>
                                      <p:cBhvr>
                                        <p:cTn id="22" dur="1" fill="hold">
                                          <p:stCondLst>
                                            <p:cond delay="0"/>
                                          </p:stCondLst>
                                        </p:cTn>
                                        <p:tgtEl>
                                          <p:spTgt spid="73729"/>
                                        </p:tgtEl>
                                        <p:attrNameLst>
                                          <p:attrName>style.visibility</p:attrName>
                                        </p:attrNameLst>
                                      </p:cBhvr>
                                      <p:to>
                                        <p:strVal val="visible"/>
                                      </p:to>
                                    </p:set>
                                    <p:set>
                                      <p:cBhvr>
                                        <p:cTn id="23" dur="455" fill="hold">
                                          <p:stCondLst>
                                            <p:cond delay="0"/>
                                          </p:stCondLst>
                                        </p:cTn>
                                        <p:tgtEl>
                                          <p:spTgt spid="73729"/>
                                        </p:tgtEl>
                                        <p:attrNameLst>
                                          <p:attrName>style.rotation</p:attrName>
                                        </p:attrNameLst>
                                      </p:cBhvr>
                                      <p:to>
                                        <p:strVal val="-45.0"/>
                                      </p:to>
                                    </p:set>
                                    <p:anim calcmode="lin" valueType="num">
                                      <p:cBhvr>
                                        <p:cTn id="24" dur="455" fill="hold">
                                          <p:stCondLst>
                                            <p:cond delay="455"/>
                                          </p:stCondLst>
                                        </p:cTn>
                                        <p:tgtEl>
                                          <p:spTgt spid="73729"/>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73729"/>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73729"/>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73729"/>
                                        </p:tgtEl>
                                        <p:attrNameLst>
                                          <p:attrName>ppt_y</p:attrName>
                                        </p:attrNameLst>
                                      </p:cBhvr>
                                      <p:tavLst>
                                        <p:tav tm="0">
                                          <p:val>
                                            <p:strVal val="#ppt_y-(0.354*#ppt_w-0.172*#ppt_h)"/>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29" grpId="0" animBg="1"/>
      <p:bldP spid="73730" grpId="0" animBg="1"/>
      <p:bldP spid="73731" grpId="0" animBg="1"/>
      <p:bldP spid="73732" grpId="0" animBg="1"/>
      <p:bldP spid="6" grpId="0" animBg="1"/>
      <p:bldP spid="8" grpId="0" animBg="1"/>
      <p:bldP spid="8"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5941" y="186267"/>
            <a:ext cx="8923867" cy="6519333"/>
          </a:xfrm>
          <a:prstGeom prst="rect">
            <a:avLst/>
          </a:prstGeom>
        </p:spPr>
      </p:pic>
      <p:sp>
        <p:nvSpPr>
          <p:cNvPr id="73729" name="Rounded Rectangular Callout 3"/>
          <p:cNvSpPr>
            <a:spLocks noChangeArrowheads="1"/>
          </p:cNvSpPr>
          <p:nvPr/>
        </p:nvSpPr>
        <p:spPr bwMode="auto">
          <a:xfrm>
            <a:off x="1676400" y="2362200"/>
            <a:ext cx="6096000" cy="1676400"/>
          </a:xfrm>
          <a:prstGeom prst="wedgeRoundRectCallout">
            <a:avLst>
              <a:gd name="adj1" fmla="val -9"/>
              <a:gd name="adj2" fmla="val 171606"/>
              <a:gd name="adj3" fmla="val 16667"/>
            </a:avLst>
          </a:prstGeom>
          <a:solidFill>
            <a:schemeClr val="accent6">
              <a:lumMod val="20000"/>
              <a:lumOff val="80000"/>
            </a:schemeClr>
          </a:solidFill>
          <a:ln w="9525">
            <a:solidFill>
              <a:schemeClr val="tx1"/>
            </a:solidFill>
            <a:round/>
            <a:headEnd/>
            <a:tailEnd/>
          </a:ln>
        </p:spPr>
        <p:txBody>
          <a:bodyPr/>
          <a:lstStyle/>
          <a:p>
            <a:pPr algn="ctr" defTabSz="914400" eaLnBrk="0" fontAlgn="base" hangingPunct="0">
              <a:spcBef>
                <a:spcPct val="0"/>
              </a:spcBef>
              <a:spcAft>
                <a:spcPts val="600"/>
              </a:spcAft>
            </a:pPr>
            <a:r>
              <a:rPr lang="en-US" sz="3200" dirty="0">
                <a:solidFill>
                  <a:srgbClr val="292934"/>
                </a:solidFill>
                <a:latin typeface="Arial" charset="0"/>
                <a:ea typeface="ＭＳ Ｐゴシック" charset="0"/>
                <a:cs typeface="ＭＳ Ｐゴシック" charset="0"/>
              </a:rPr>
              <a:t>“…how many sexual partners have you had in the last six months…”</a:t>
            </a:r>
          </a:p>
        </p:txBody>
      </p:sp>
      <p:sp>
        <p:nvSpPr>
          <p:cNvPr id="73730" name="Rounded Rectangle 5"/>
          <p:cNvSpPr>
            <a:spLocks noChangeArrowheads="1"/>
          </p:cNvSpPr>
          <p:nvPr/>
        </p:nvSpPr>
        <p:spPr bwMode="auto">
          <a:xfrm>
            <a:off x="1143000" y="3657600"/>
            <a:ext cx="2362200" cy="1524000"/>
          </a:xfrm>
          <a:prstGeom prst="roundRect">
            <a:avLst>
              <a:gd name="adj" fmla="val 16667"/>
            </a:avLst>
          </a:prstGeom>
          <a:solidFill>
            <a:srgbClr val="D9DFE1"/>
          </a:solidFill>
          <a:ln w="9525">
            <a:solidFill>
              <a:schemeClr val="tx1"/>
            </a:solidFill>
            <a:round/>
            <a:headEnd/>
            <a:tailEnd/>
          </a:ln>
        </p:spPr>
        <p:txBody>
          <a:bodyPr/>
          <a:lstStyle/>
          <a:p>
            <a:pPr defTabSz="914400" eaLnBrk="0" fontAlgn="base" hangingPunct="0">
              <a:spcBef>
                <a:spcPct val="0"/>
              </a:spcBef>
              <a:spcAft>
                <a:spcPct val="0"/>
              </a:spcAft>
            </a:pPr>
            <a:r>
              <a:rPr lang="en-US" sz="2400" dirty="0">
                <a:solidFill>
                  <a:srgbClr val="292934"/>
                </a:solidFill>
                <a:latin typeface="Arial" charset="0"/>
                <a:ea typeface="ＭＳ Ｐゴシック" charset="0"/>
                <a:cs typeface="ＭＳ Ｐゴシック" charset="0"/>
              </a:rPr>
              <a:t>Hepatitis B is sexually transmitted.</a:t>
            </a:r>
          </a:p>
        </p:txBody>
      </p:sp>
      <p:sp>
        <p:nvSpPr>
          <p:cNvPr id="73731" name="Rounded Rectangle 6"/>
          <p:cNvSpPr>
            <a:spLocks noChangeArrowheads="1"/>
          </p:cNvSpPr>
          <p:nvPr/>
        </p:nvSpPr>
        <p:spPr bwMode="auto">
          <a:xfrm>
            <a:off x="3429000" y="3962400"/>
            <a:ext cx="2590800" cy="2514600"/>
          </a:xfrm>
          <a:prstGeom prst="roundRect">
            <a:avLst>
              <a:gd name="adj" fmla="val 16667"/>
            </a:avLst>
          </a:prstGeom>
          <a:solidFill>
            <a:srgbClr val="D9DFE1"/>
          </a:solidFill>
          <a:ln w="9525">
            <a:solidFill>
              <a:schemeClr val="tx1"/>
            </a:solidFill>
            <a:round/>
            <a:headEnd/>
            <a:tailEnd/>
          </a:ln>
        </p:spPr>
        <p:txBody>
          <a:bodyPr/>
          <a:lstStyle/>
          <a:p>
            <a:pPr defTabSz="914400" eaLnBrk="0" fontAlgn="base" hangingPunct="0">
              <a:spcBef>
                <a:spcPct val="0"/>
              </a:spcBef>
              <a:spcAft>
                <a:spcPct val="0"/>
              </a:spcAft>
            </a:pPr>
            <a:r>
              <a:rPr lang="en-US" sz="2400" dirty="0">
                <a:solidFill>
                  <a:srgbClr val="292934"/>
                </a:solidFill>
                <a:latin typeface="Arial" charset="0"/>
                <a:ea typeface="ＭＳ Ｐゴシック" charset="0"/>
                <a:cs typeface="ＭＳ Ｐゴシック" charset="0"/>
              </a:rPr>
              <a:t>Except during the acute phase, you may be infected but not have any symptoms.</a:t>
            </a:r>
          </a:p>
        </p:txBody>
      </p:sp>
      <p:sp>
        <p:nvSpPr>
          <p:cNvPr id="73732" name="Rounded Rectangle 4"/>
          <p:cNvSpPr>
            <a:spLocks noChangeArrowheads="1"/>
          </p:cNvSpPr>
          <p:nvPr/>
        </p:nvSpPr>
        <p:spPr bwMode="auto">
          <a:xfrm>
            <a:off x="5943600" y="4267200"/>
            <a:ext cx="2209800" cy="1143000"/>
          </a:xfrm>
          <a:prstGeom prst="roundRect">
            <a:avLst>
              <a:gd name="adj" fmla="val 16667"/>
            </a:avLst>
          </a:prstGeom>
          <a:solidFill>
            <a:srgbClr val="D9DFE1"/>
          </a:solidFill>
          <a:ln w="9525">
            <a:solidFill>
              <a:schemeClr val="tx1"/>
            </a:solidFill>
            <a:round/>
            <a:headEnd/>
            <a:tailEnd/>
          </a:ln>
        </p:spPr>
        <p:txBody>
          <a:bodyPr/>
          <a:lstStyle/>
          <a:p>
            <a:pPr defTabSz="914400" eaLnBrk="0" fontAlgn="base" hangingPunct="0">
              <a:spcBef>
                <a:spcPct val="0"/>
              </a:spcBef>
              <a:spcAft>
                <a:spcPct val="0"/>
              </a:spcAft>
            </a:pPr>
            <a:r>
              <a:rPr lang="en-US" sz="2400" dirty="0" err="1">
                <a:solidFill>
                  <a:srgbClr val="292934"/>
                </a:solidFill>
                <a:latin typeface="Arial" charset="0"/>
                <a:ea typeface="ＭＳ Ｐゴシック" charset="0"/>
                <a:cs typeface="ＭＳ Ｐゴシック" charset="0"/>
              </a:rPr>
              <a:t>Hep</a:t>
            </a:r>
            <a:r>
              <a:rPr lang="en-US" sz="2400" dirty="0">
                <a:solidFill>
                  <a:srgbClr val="292934"/>
                </a:solidFill>
                <a:latin typeface="Arial" charset="0"/>
                <a:ea typeface="ＭＳ Ｐゴシック" charset="0"/>
                <a:cs typeface="ＭＳ Ｐゴシック" charset="0"/>
              </a:rPr>
              <a:t> B is contagious…</a:t>
            </a:r>
          </a:p>
        </p:txBody>
      </p:sp>
      <p:sp>
        <p:nvSpPr>
          <p:cNvPr id="6" name="Rounded Rectangle 4"/>
          <p:cNvSpPr>
            <a:spLocks noChangeArrowheads="1"/>
          </p:cNvSpPr>
          <p:nvPr/>
        </p:nvSpPr>
        <p:spPr bwMode="auto">
          <a:xfrm>
            <a:off x="685800" y="457200"/>
            <a:ext cx="7772400" cy="1905000"/>
          </a:xfrm>
          <a:prstGeom prst="roundRect">
            <a:avLst>
              <a:gd name="adj" fmla="val 16667"/>
            </a:avLst>
          </a:prstGeom>
          <a:solidFill>
            <a:schemeClr val="bg2">
              <a:lumMod val="20000"/>
              <a:lumOff val="80000"/>
            </a:schemeClr>
          </a:solidFill>
          <a:ln w="9525">
            <a:solidFill>
              <a:schemeClr val="tx1"/>
            </a:solidFill>
            <a:round/>
            <a:headEnd/>
            <a:tailEnd/>
          </a:ln>
        </p:spPr>
        <p:txBody>
          <a:bodyPr/>
          <a:lstStyle/>
          <a:p>
            <a:pPr defTabSz="914400" eaLnBrk="0" fontAlgn="base" hangingPunct="0">
              <a:spcBef>
                <a:spcPct val="0"/>
              </a:spcBef>
              <a:spcAft>
                <a:spcPct val="0"/>
              </a:spcAft>
            </a:pPr>
            <a:r>
              <a:rPr lang="en-US" sz="2400" dirty="0">
                <a:solidFill>
                  <a:schemeClr val="tx1">
                    <a:lumMod val="95000"/>
                    <a:lumOff val="5000"/>
                  </a:schemeClr>
                </a:solidFill>
                <a:latin typeface="Arial" charset="0"/>
                <a:ea typeface="ＭＳ Ｐゴシック" charset="0"/>
                <a:cs typeface="ＭＳ Ｐゴシック" charset="0"/>
              </a:rPr>
              <a:t>This is a routine question.  We ask all our patients this question.  Our goal is to understand whether or not you might be </a:t>
            </a:r>
            <a:r>
              <a:rPr lang="en-US" sz="2400" dirty="0" smtClean="0">
                <a:solidFill>
                  <a:schemeClr val="tx1">
                    <a:lumMod val="95000"/>
                    <a:lumOff val="5000"/>
                  </a:schemeClr>
                </a:solidFill>
                <a:latin typeface="Arial" charset="0"/>
                <a:ea typeface="ＭＳ Ｐゴシック" charset="0"/>
                <a:cs typeface="ＭＳ Ｐゴシック" charset="0"/>
              </a:rPr>
              <a:t>at risk for </a:t>
            </a:r>
            <a:r>
              <a:rPr lang="en-US" sz="2400" dirty="0">
                <a:solidFill>
                  <a:schemeClr val="tx1">
                    <a:lumMod val="95000"/>
                    <a:lumOff val="5000"/>
                  </a:schemeClr>
                </a:solidFill>
                <a:latin typeface="Arial" charset="0"/>
                <a:ea typeface="ＭＳ Ｐゴシック" charset="0"/>
                <a:cs typeface="ＭＳ Ｐゴシック" charset="0"/>
              </a:rPr>
              <a:t>sexually transmitted diseases like Hepatitis B.</a:t>
            </a:r>
          </a:p>
        </p:txBody>
      </p:sp>
      <p:sp>
        <p:nvSpPr>
          <p:cNvPr id="2" name="Footer Placeholder 1"/>
          <p:cNvSpPr>
            <a:spLocks noGrp="1"/>
          </p:cNvSpPr>
          <p:nvPr>
            <p:ph type="ftr" sz="quarter" idx="11"/>
          </p:nvPr>
        </p:nvSpPr>
        <p:spPr/>
        <p:txBody>
          <a:bodyPr/>
          <a:lstStyle/>
          <a:p>
            <a:pPr lvl="0"/>
            <a:r>
              <a:rPr lang="en-US" sz="1000" dirty="0">
                <a:solidFill>
                  <a:srgbClr val="7C8F97"/>
                </a:solidFill>
                <a:latin typeface="Times New Roman"/>
              </a:rPr>
              <a:t>Sage Words Health Communications</a:t>
            </a:r>
          </a:p>
        </p:txBody>
      </p:sp>
      <p:sp>
        <p:nvSpPr>
          <p:cNvPr id="3" name="Slide Number Placeholder 2"/>
          <p:cNvSpPr>
            <a:spLocks noGrp="1"/>
          </p:cNvSpPr>
          <p:nvPr>
            <p:ph type="sldNum" sz="quarter" idx="12"/>
          </p:nvPr>
        </p:nvSpPr>
        <p:spPr/>
        <p:txBody>
          <a:bodyPr/>
          <a:lstStyle/>
          <a:p>
            <a:fld id="{5306C36F-4E02-944A-B719-4F6CA130297D}" type="slidenum">
              <a:rPr lang="en-US" smtClean="0"/>
              <a:t>13</a:t>
            </a:fld>
            <a:endParaRPr lang="en-US"/>
          </a:p>
        </p:txBody>
      </p:sp>
    </p:spTree>
    <p:extLst>
      <p:ext uri="{BB962C8B-B14F-4D97-AF65-F5344CB8AC3E}">
        <p14:creationId xmlns:p14="http://schemas.microsoft.com/office/powerpoint/2010/main" val="38924697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7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7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7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7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29" grpId="0" animBg="1"/>
      <p:bldP spid="73730" grpId="0" animBg="1"/>
      <p:bldP spid="73731" grpId="0" animBg="1"/>
      <p:bldP spid="73732"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descr="skd181913sdc.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48545" y="1222166"/>
            <a:ext cx="5195455" cy="5635835"/>
          </a:xfrm>
          <a:prstGeom prst="rect">
            <a:avLst/>
          </a:prstGeom>
        </p:spPr>
      </p:pic>
      <p:sp>
        <p:nvSpPr>
          <p:cNvPr id="5" name="TextBox 4"/>
          <p:cNvSpPr txBox="1"/>
          <p:nvPr/>
        </p:nvSpPr>
        <p:spPr>
          <a:xfrm>
            <a:off x="1362364" y="3186545"/>
            <a:ext cx="1414219" cy="707886"/>
          </a:xfrm>
          <a:prstGeom prst="rect">
            <a:avLst/>
          </a:prstGeom>
          <a:noFill/>
        </p:spPr>
        <p:txBody>
          <a:bodyPr wrap="none" rtlCol="0">
            <a:spAutoFit/>
          </a:bodyPr>
          <a:lstStyle/>
          <a:p>
            <a:r>
              <a:rPr lang="en-US" sz="4000" dirty="0" smtClean="0"/>
              <a:t>AND</a:t>
            </a:r>
            <a:endParaRPr lang="en-US" sz="4000" dirty="0"/>
          </a:p>
        </p:txBody>
      </p:sp>
      <p:sp>
        <p:nvSpPr>
          <p:cNvPr id="6" name="TextBox 5"/>
          <p:cNvSpPr txBox="1"/>
          <p:nvPr/>
        </p:nvSpPr>
        <p:spPr>
          <a:xfrm rot="929071">
            <a:off x="4032820" y="3145662"/>
            <a:ext cx="3186840" cy="369332"/>
          </a:xfrm>
          <a:prstGeom prst="rect">
            <a:avLst/>
          </a:prstGeom>
          <a:noFill/>
        </p:spPr>
        <p:txBody>
          <a:bodyPr wrap="none" rtlCol="0">
            <a:spAutoFit/>
          </a:bodyPr>
          <a:lstStyle/>
          <a:p>
            <a:r>
              <a:rPr lang="en-US" dirty="0" smtClean="0"/>
              <a:t>     This is what I need to know</a:t>
            </a:r>
            <a:endParaRPr lang="en-US" dirty="0"/>
          </a:p>
        </p:txBody>
      </p:sp>
      <p:sp>
        <p:nvSpPr>
          <p:cNvPr id="7" name="TextBox 6"/>
          <p:cNvSpPr txBox="1"/>
          <p:nvPr/>
        </p:nvSpPr>
        <p:spPr>
          <a:xfrm>
            <a:off x="311078" y="4872305"/>
            <a:ext cx="5485195" cy="1569660"/>
          </a:xfrm>
          <a:prstGeom prst="rect">
            <a:avLst/>
          </a:prstGeom>
          <a:noFill/>
        </p:spPr>
        <p:txBody>
          <a:bodyPr wrap="none" rtlCol="0">
            <a:spAutoFit/>
          </a:bodyPr>
          <a:lstStyle/>
          <a:p>
            <a:pPr algn="ctr"/>
            <a:r>
              <a:rPr lang="en-US" sz="3200" dirty="0" smtClean="0"/>
              <a:t>a way of enabling your clients</a:t>
            </a:r>
          </a:p>
          <a:p>
            <a:pPr algn="ctr"/>
            <a:r>
              <a:rPr lang="en-US" sz="3200" dirty="0" smtClean="0"/>
              <a:t>to tell you </a:t>
            </a:r>
          </a:p>
          <a:p>
            <a:pPr algn="ctr"/>
            <a:r>
              <a:rPr lang="en-US" sz="3200" dirty="0" smtClean="0"/>
              <a:t>what they don’t understand</a:t>
            </a:r>
            <a:endParaRPr lang="en-US" sz="3200" dirty="0"/>
          </a:p>
        </p:txBody>
      </p:sp>
      <p:sp>
        <p:nvSpPr>
          <p:cNvPr id="8" name="TextBox 7"/>
          <p:cNvSpPr txBox="1"/>
          <p:nvPr/>
        </p:nvSpPr>
        <p:spPr>
          <a:xfrm>
            <a:off x="62896" y="669759"/>
            <a:ext cx="7071567" cy="1569660"/>
          </a:xfrm>
          <a:prstGeom prst="rect">
            <a:avLst/>
          </a:prstGeom>
          <a:noFill/>
        </p:spPr>
        <p:txBody>
          <a:bodyPr wrap="none" rtlCol="0">
            <a:spAutoFit/>
          </a:bodyPr>
          <a:lstStyle/>
          <a:p>
            <a:pPr algn="ctr"/>
            <a:r>
              <a:rPr lang="en-US" sz="3200" dirty="0" smtClean="0"/>
              <a:t>Teach back is a way for you to check in,    </a:t>
            </a:r>
          </a:p>
          <a:p>
            <a:pPr algn="ctr"/>
            <a:r>
              <a:rPr lang="en-US" sz="3200" dirty="0" smtClean="0"/>
              <a:t>to discover the gaps in information,</a:t>
            </a:r>
          </a:p>
          <a:p>
            <a:pPr algn="ctr"/>
            <a:r>
              <a:rPr lang="en-US" sz="3200" dirty="0" smtClean="0"/>
              <a:t> and missing context,</a:t>
            </a:r>
            <a:endParaRPr lang="en-US" sz="3200" dirty="0"/>
          </a:p>
        </p:txBody>
      </p:sp>
      <p:sp>
        <p:nvSpPr>
          <p:cNvPr id="2" name="Footer Placeholder 1"/>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3" name="Slide Number Placeholder 2"/>
          <p:cNvSpPr>
            <a:spLocks noGrp="1"/>
          </p:cNvSpPr>
          <p:nvPr>
            <p:ph type="sldNum" sz="quarter" idx="12"/>
          </p:nvPr>
        </p:nvSpPr>
        <p:spPr/>
        <p:txBody>
          <a:bodyPr/>
          <a:lstStyle/>
          <a:p>
            <a:fld id="{5306C36F-4E02-944A-B719-4F6CA130297D}" type="slidenum">
              <a:rPr lang="en-US" smtClean="0"/>
              <a:t>14</a:t>
            </a:fld>
            <a:endParaRPr lang="en-US"/>
          </a:p>
        </p:txBody>
      </p:sp>
    </p:spTree>
    <p:extLst>
      <p:ext uri="{BB962C8B-B14F-4D97-AF65-F5344CB8AC3E}">
        <p14:creationId xmlns:p14="http://schemas.microsoft.com/office/powerpoint/2010/main" val="418384202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Exercise A</a:t>
            </a:r>
            <a:br>
              <a:rPr lang="en-US" dirty="0" smtClean="0"/>
            </a:br>
            <a:r>
              <a:rPr lang="en-US" dirty="0" smtClean="0"/>
              <a:t/>
            </a:r>
            <a:br>
              <a:rPr lang="en-US" dirty="0" smtClean="0"/>
            </a:br>
            <a:endParaRPr lang="en-US" sz="3100" dirty="0"/>
          </a:p>
        </p:txBody>
      </p:sp>
      <p:sp>
        <p:nvSpPr>
          <p:cNvPr id="3" name="Content Placeholder 2"/>
          <p:cNvSpPr>
            <a:spLocks noGrp="1"/>
          </p:cNvSpPr>
          <p:nvPr>
            <p:ph idx="1"/>
          </p:nvPr>
        </p:nvSpPr>
        <p:spPr>
          <a:xfrm>
            <a:off x="900113" y="2133601"/>
            <a:ext cx="7345363" cy="3931920"/>
          </a:xfrm>
        </p:spPr>
        <p:txBody>
          <a:bodyPr anchor="ctr">
            <a:normAutofit/>
          </a:bodyPr>
          <a:lstStyle/>
          <a:p>
            <a:pPr marL="0" indent="0">
              <a:buNone/>
            </a:pPr>
            <a:endParaRPr lang="en-US" dirty="0"/>
          </a:p>
        </p:txBody>
      </p:sp>
      <p:pic>
        <p:nvPicPr>
          <p:cNvPr id="4" name="Picture 3" descr="MR900341325.JPG"/>
          <p:cNvPicPr>
            <a:picLocks noChangeAspect="1"/>
          </p:cNvPicPr>
          <p:nvPr/>
        </p:nvPicPr>
        <p:blipFill rotWithShape="1">
          <a:blip r:embed="rId3" cstate="print">
            <a:duotone>
              <a:prstClr val="black"/>
              <a:schemeClr val="accent1">
                <a:tint val="45000"/>
                <a:satMod val="400000"/>
              </a:schemeClr>
            </a:duotone>
            <a:alphaModFix amt="22000"/>
            <a:extLst>
              <a:ext uri="{28A0092B-C50C-407E-A947-70E740481C1C}">
                <a14:useLocalDpi xmlns:a14="http://schemas.microsoft.com/office/drawing/2010/main"/>
              </a:ext>
            </a:extLst>
          </a:blip>
          <a:srcRect/>
          <a:stretch/>
        </p:blipFill>
        <p:spPr>
          <a:xfrm>
            <a:off x="304799" y="330941"/>
            <a:ext cx="1794933" cy="1253067"/>
          </a:xfrm>
          <a:prstGeom prst="rect">
            <a:avLst/>
          </a:prstGeom>
        </p:spPr>
      </p:pic>
      <p:pic>
        <p:nvPicPr>
          <p:cNvPr id="7" name="Picture 6" descr="MR900341341.JPG"/>
          <p:cNvPicPr>
            <a:picLocks noChangeAspect="1"/>
          </p:cNvPicPr>
          <p:nvPr/>
        </p:nvPicPr>
        <p:blipFill rotWithShape="1">
          <a:blip r:embed="rId4" cstate="print">
            <a:alphaModFix amt="22000"/>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a:ext>
            </a:extLst>
          </a:blip>
          <a:srcRect/>
          <a:stretch/>
        </p:blipFill>
        <p:spPr>
          <a:xfrm flipH="1">
            <a:off x="6249915" y="330941"/>
            <a:ext cx="879017" cy="1253067"/>
          </a:xfrm>
          <a:prstGeom prst="rect">
            <a:avLst/>
          </a:prstGeom>
        </p:spPr>
      </p:pic>
      <p:pic>
        <p:nvPicPr>
          <p:cNvPr id="15" name="Picture 14" descr="MR900185061.JPG"/>
          <p:cNvPicPr>
            <a:picLocks noChangeAspect="1"/>
          </p:cNvPicPr>
          <p:nvPr/>
        </p:nvPicPr>
        <p:blipFill rotWithShape="1">
          <a:blip r:embed="rId6" cstate="print">
            <a:duotone>
              <a:schemeClr val="accent6">
                <a:shade val="45000"/>
                <a:satMod val="135000"/>
              </a:schemeClr>
              <a:prstClr val="white"/>
            </a:duotone>
            <a:alphaModFix amt="56000"/>
            <a:extLst>
              <a:ext uri="{28A0092B-C50C-407E-A947-70E740481C1C}">
                <a14:useLocalDpi xmlns:a14="http://schemas.microsoft.com/office/drawing/2010/main"/>
              </a:ext>
            </a:extLst>
          </a:blip>
          <a:srcRect/>
          <a:stretch/>
        </p:blipFill>
        <p:spPr>
          <a:xfrm>
            <a:off x="2150532" y="330941"/>
            <a:ext cx="778935" cy="1253067"/>
          </a:xfrm>
          <a:prstGeom prst="rect">
            <a:avLst/>
          </a:prstGeom>
        </p:spPr>
      </p:pic>
      <p:pic>
        <p:nvPicPr>
          <p:cNvPr id="16" name="Picture 15" descr="MR900341325.JPG"/>
          <p:cNvPicPr>
            <a:picLocks noChangeAspect="1"/>
          </p:cNvPicPr>
          <p:nvPr/>
        </p:nvPicPr>
        <p:blipFill rotWithShape="1">
          <a:blip r:embed="rId3" cstate="print">
            <a:duotone>
              <a:prstClr val="black"/>
              <a:schemeClr val="accent1">
                <a:tint val="45000"/>
                <a:satMod val="400000"/>
              </a:schemeClr>
            </a:duotone>
            <a:alphaModFix amt="22000"/>
            <a:extLst>
              <a:ext uri="{28A0092B-C50C-407E-A947-70E740481C1C}">
                <a14:useLocalDpi xmlns:a14="http://schemas.microsoft.com/office/drawing/2010/main"/>
              </a:ext>
            </a:extLst>
          </a:blip>
          <a:srcRect/>
          <a:stretch/>
        </p:blipFill>
        <p:spPr>
          <a:xfrm flipH="1">
            <a:off x="7128932" y="330941"/>
            <a:ext cx="1659465" cy="1253067"/>
          </a:xfrm>
          <a:prstGeom prst="rect">
            <a:avLst/>
          </a:prstGeom>
        </p:spPr>
      </p:pic>
      <p:sp>
        <p:nvSpPr>
          <p:cNvPr id="5" name="Rectangle 4"/>
          <p:cNvSpPr/>
          <p:nvPr/>
        </p:nvSpPr>
        <p:spPr>
          <a:xfrm>
            <a:off x="835288" y="2133601"/>
            <a:ext cx="2528887" cy="3235412"/>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chemeClr val="tx1"/>
                </a:solidFill>
              </a:rPr>
              <a:t>Group 1</a:t>
            </a:r>
            <a:endParaRPr lang="en-US" sz="3200" b="1" dirty="0">
              <a:solidFill>
                <a:schemeClr val="tx1"/>
              </a:solidFill>
            </a:endParaRPr>
          </a:p>
        </p:txBody>
      </p:sp>
      <p:sp>
        <p:nvSpPr>
          <p:cNvPr id="6" name="Rectangle 5"/>
          <p:cNvSpPr/>
          <p:nvPr/>
        </p:nvSpPr>
        <p:spPr>
          <a:xfrm>
            <a:off x="3364175" y="2133601"/>
            <a:ext cx="2462285" cy="3235412"/>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rgbClr val="000000"/>
                </a:solidFill>
              </a:rPr>
              <a:t>Group 2</a:t>
            </a:r>
            <a:endParaRPr lang="en-US" sz="3200" b="1" dirty="0">
              <a:solidFill>
                <a:srgbClr val="000000"/>
              </a:solidFill>
            </a:endParaRPr>
          </a:p>
        </p:txBody>
      </p:sp>
      <p:sp>
        <p:nvSpPr>
          <p:cNvPr id="10" name="Rectangle 9"/>
          <p:cNvSpPr/>
          <p:nvPr/>
        </p:nvSpPr>
        <p:spPr>
          <a:xfrm>
            <a:off x="5846989" y="2133601"/>
            <a:ext cx="2462285" cy="3235412"/>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rgbClr val="000000"/>
                </a:solidFill>
              </a:rPr>
              <a:t>Group 3</a:t>
            </a:r>
            <a:endParaRPr lang="en-US" sz="3200" b="1" dirty="0">
              <a:solidFill>
                <a:srgbClr val="000000"/>
              </a:solidFill>
            </a:endParaRPr>
          </a:p>
        </p:txBody>
      </p:sp>
      <p:sp>
        <p:nvSpPr>
          <p:cNvPr id="8" name="TextBox 7"/>
          <p:cNvSpPr txBox="1"/>
          <p:nvPr/>
        </p:nvSpPr>
        <p:spPr>
          <a:xfrm>
            <a:off x="876333" y="5380548"/>
            <a:ext cx="7303088" cy="523220"/>
          </a:xfrm>
          <a:prstGeom prst="rect">
            <a:avLst/>
          </a:prstGeom>
          <a:noFill/>
        </p:spPr>
        <p:txBody>
          <a:bodyPr wrap="none" rtlCol="0">
            <a:spAutoFit/>
          </a:bodyPr>
          <a:lstStyle/>
          <a:p>
            <a:pPr algn="ctr"/>
            <a:r>
              <a:rPr lang="en-US" sz="1400" dirty="0" smtClean="0"/>
              <a:t>This exercise is a variation on one offered by Jen Kimbrough, Research Assistant Professor, </a:t>
            </a:r>
          </a:p>
          <a:p>
            <a:pPr algn="ctr"/>
            <a:r>
              <a:rPr lang="en-US" sz="1400" dirty="0" smtClean="0"/>
              <a:t>UNC Greensboro,</a:t>
            </a:r>
            <a:r>
              <a:rPr lang="en-US" sz="1400" dirty="0"/>
              <a:t> </a:t>
            </a:r>
            <a:r>
              <a:rPr lang="en-US" sz="1400" dirty="0" smtClean="0"/>
              <a:t>to Health and Health Literacy Discussion list  </a:t>
            </a:r>
            <a:r>
              <a:rPr lang="en-US" sz="1400" u="sng" dirty="0" smtClean="0">
                <a:hlinkClick r:id="rId7"/>
              </a:rPr>
              <a:t>HealthLiteracy</a:t>
            </a:r>
            <a:r>
              <a:rPr lang="en-US" sz="1400" u="sng" dirty="0">
                <a:hlinkClick r:id="rId7"/>
              </a:rPr>
              <a:t>@lincs.ed.gov</a:t>
            </a:r>
            <a:r>
              <a:rPr lang="en-US" sz="1400" dirty="0" smtClean="0"/>
              <a:t> </a:t>
            </a:r>
            <a:endParaRPr lang="en-US" sz="1400" dirty="0"/>
          </a:p>
        </p:txBody>
      </p:sp>
      <p:sp>
        <p:nvSpPr>
          <p:cNvPr id="9" name="Footer Placeholder 8"/>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11" name="Slide Number Placeholder 10"/>
          <p:cNvSpPr>
            <a:spLocks noGrp="1"/>
          </p:cNvSpPr>
          <p:nvPr>
            <p:ph type="sldNum" sz="quarter" idx="12"/>
          </p:nvPr>
        </p:nvSpPr>
        <p:spPr/>
        <p:txBody>
          <a:bodyPr/>
          <a:lstStyle/>
          <a:p>
            <a:fld id="{5306C36F-4E02-944A-B719-4F6CA130297D}" type="slidenum">
              <a:rPr lang="en-US" smtClean="0"/>
              <a:t>15</a:t>
            </a:fld>
            <a:endParaRPr lang="en-US"/>
          </a:p>
        </p:txBody>
      </p:sp>
    </p:spTree>
    <p:extLst>
      <p:ext uri="{BB962C8B-B14F-4D97-AF65-F5344CB8AC3E}">
        <p14:creationId xmlns:p14="http://schemas.microsoft.com/office/powerpoint/2010/main" val="1136399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60000"/>
                    <a:lumOff val="40000"/>
                  </a:schemeClr>
                </a:solidFill>
              </a:rPr>
              <a:t>Teach Back:  </a:t>
            </a:r>
            <a:br>
              <a:rPr lang="en-US" b="1" dirty="0" smtClean="0">
                <a:solidFill>
                  <a:schemeClr val="accent1">
                    <a:lumMod val="60000"/>
                    <a:lumOff val="40000"/>
                  </a:schemeClr>
                </a:solidFill>
              </a:rPr>
            </a:br>
            <a:r>
              <a:rPr lang="en-US" b="1" dirty="0" smtClean="0">
                <a:solidFill>
                  <a:schemeClr val="accent1">
                    <a:lumMod val="60000"/>
                    <a:lumOff val="40000"/>
                  </a:schemeClr>
                </a:solidFill>
              </a:rPr>
              <a:t>Five quick steps</a:t>
            </a:r>
            <a:endParaRPr lang="en-US" b="1" dirty="0">
              <a:solidFill>
                <a:schemeClr val="accent1">
                  <a:lumMod val="60000"/>
                  <a:lumOff val="40000"/>
                </a:schemeClr>
              </a:solidFill>
            </a:endParaRPr>
          </a:p>
        </p:txBody>
      </p:sp>
      <p:sp>
        <p:nvSpPr>
          <p:cNvPr id="3" name="Content Placeholder 2"/>
          <p:cNvSpPr>
            <a:spLocks noGrp="1"/>
          </p:cNvSpPr>
          <p:nvPr>
            <p:ph idx="1"/>
          </p:nvPr>
        </p:nvSpPr>
        <p:spPr>
          <a:xfrm>
            <a:off x="659770" y="1880486"/>
            <a:ext cx="8027031" cy="4505635"/>
          </a:xfrm>
        </p:spPr>
        <p:txBody>
          <a:bodyPr>
            <a:normAutofit fontScale="77500" lnSpcReduction="20000"/>
          </a:bodyPr>
          <a:lstStyle/>
          <a:p>
            <a:pPr marL="0" indent="0">
              <a:buNone/>
            </a:pPr>
            <a:r>
              <a:rPr lang="en-US" b="1" dirty="0"/>
              <a:t> </a:t>
            </a:r>
            <a:r>
              <a:rPr lang="en-US" sz="1600" b="1" dirty="0" smtClean="0"/>
              <a:t>Step </a:t>
            </a:r>
            <a:r>
              <a:rPr lang="en-US" sz="1600" b="1" dirty="0"/>
              <a:t>1:  </a:t>
            </a:r>
            <a:r>
              <a:rPr lang="en-US" sz="1600" b="1" dirty="0" smtClean="0"/>
              <a:t>Think ahead</a:t>
            </a:r>
            <a:endParaRPr lang="en-US" sz="1600" dirty="0"/>
          </a:p>
          <a:p>
            <a:pPr lvl="2"/>
            <a:r>
              <a:rPr lang="en-US" sz="1600" dirty="0" smtClean="0">
                <a:solidFill>
                  <a:srgbClr val="000000"/>
                </a:solidFill>
              </a:rPr>
              <a:t>“Triage</a:t>
            </a:r>
            <a:r>
              <a:rPr lang="en-US" sz="1600" dirty="0">
                <a:solidFill>
                  <a:srgbClr val="000000"/>
                </a:solidFill>
              </a:rPr>
              <a:t>” the </a:t>
            </a:r>
            <a:r>
              <a:rPr lang="en-US" sz="1600" dirty="0" smtClean="0">
                <a:solidFill>
                  <a:srgbClr val="000000"/>
                </a:solidFill>
              </a:rPr>
              <a:t>information</a:t>
            </a:r>
            <a:endParaRPr lang="en-US" sz="1600" dirty="0">
              <a:solidFill>
                <a:srgbClr val="000000"/>
              </a:solidFill>
            </a:endParaRPr>
          </a:p>
          <a:p>
            <a:pPr lvl="2"/>
            <a:r>
              <a:rPr lang="en-US" sz="1600" dirty="0">
                <a:solidFill>
                  <a:srgbClr val="000000"/>
                </a:solidFill>
              </a:rPr>
              <a:t>O</a:t>
            </a:r>
            <a:r>
              <a:rPr lang="en-US" sz="1600" dirty="0" smtClean="0">
                <a:solidFill>
                  <a:srgbClr val="000000"/>
                </a:solidFill>
              </a:rPr>
              <a:t>rganize </a:t>
            </a:r>
            <a:r>
              <a:rPr lang="en-US" sz="1600" dirty="0">
                <a:solidFill>
                  <a:srgbClr val="000000"/>
                </a:solidFill>
              </a:rPr>
              <a:t>(chunk) information (no more than two or three key facts</a:t>
            </a:r>
            <a:r>
              <a:rPr lang="en-US" sz="1600" dirty="0" smtClean="0">
                <a:solidFill>
                  <a:srgbClr val="000000"/>
                </a:solidFill>
              </a:rPr>
              <a:t>)</a:t>
            </a:r>
          </a:p>
          <a:p>
            <a:pPr marL="0" indent="0">
              <a:buNone/>
            </a:pPr>
            <a:r>
              <a:rPr lang="en-US" sz="1500" b="1" dirty="0" smtClean="0">
                <a:solidFill>
                  <a:schemeClr val="tx1"/>
                </a:solidFill>
              </a:rPr>
              <a:t>Step 2:  Explain</a:t>
            </a:r>
            <a:endParaRPr lang="en-US" sz="1500" b="1" dirty="0">
              <a:solidFill>
                <a:schemeClr val="tx1"/>
              </a:solidFill>
            </a:endParaRPr>
          </a:p>
          <a:p>
            <a:pPr lvl="2"/>
            <a:r>
              <a:rPr lang="en-US" sz="1600" dirty="0"/>
              <a:t>P</a:t>
            </a:r>
            <a:r>
              <a:rPr lang="en-US" sz="1600" dirty="0" smtClean="0"/>
              <a:t>lain </a:t>
            </a:r>
            <a:r>
              <a:rPr lang="en-US" sz="1600" dirty="0"/>
              <a:t>language</a:t>
            </a:r>
          </a:p>
          <a:p>
            <a:pPr lvl="2"/>
            <a:r>
              <a:rPr lang="en-US" sz="1600" dirty="0"/>
              <a:t>S</a:t>
            </a:r>
            <a:r>
              <a:rPr lang="en-US" sz="1600" dirty="0" smtClean="0"/>
              <a:t>low</a:t>
            </a:r>
            <a:r>
              <a:rPr lang="en-US" sz="1600" dirty="0"/>
              <a:t>, with </a:t>
            </a:r>
            <a:r>
              <a:rPr lang="en-US" sz="1600" dirty="0" smtClean="0"/>
              <a:t>pauses</a:t>
            </a:r>
            <a:endParaRPr lang="en-US" sz="1600" dirty="0"/>
          </a:p>
          <a:p>
            <a:pPr marL="0" indent="0">
              <a:buNone/>
            </a:pPr>
            <a:r>
              <a:rPr lang="en-US" sz="1600" b="1" dirty="0">
                <a:solidFill>
                  <a:schemeClr val="tx1"/>
                </a:solidFill>
              </a:rPr>
              <a:t>Step </a:t>
            </a:r>
            <a:r>
              <a:rPr lang="en-US" sz="1600" b="1" dirty="0" smtClean="0">
                <a:solidFill>
                  <a:schemeClr val="tx1"/>
                </a:solidFill>
              </a:rPr>
              <a:t>3:  </a:t>
            </a:r>
            <a:r>
              <a:rPr lang="en-US" sz="1600" b="1" dirty="0">
                <a:solidFill>
                  <a:schemeClr val="tx1"/>
                </a:solidFill>
              </a:rPr>
              <a:t>Ask the client to explain back to you, </a:t>
            </a:r>
            <a:r>
              <a:rPr lang="en-US" sz="1600" b="1" u="sng" dirty="0">
                <a:solidFill>
                  <a:schemeClr val="tx1"/>
                </a:solidFill>
              </a:rPr>
              <a:t>but take responsibility for the communication</a:t>
            </a:r>
            <a:r>
              <a:rPr lang="en-US" sz="1600" b="1" u="sng" dirty="0" smtClean="0">
                <a:solidFill>
                  <a:schemeClr val="tx1"/>
                </a:solidFill>
              </a:rPr>
              <a:t>.</a:t>
            </a:r>
            <a:endParaRPr lang="en-US" sz="1600" dirty="0">
              <a:solidFill>
                <a:schemeClr val="tx1"/>
              </a:solidFill>
            </a:endParaRPr>
          </a:p>
          <a:p>
            <a:pPr lvl="2">
              <a:lnSpc>
                <a:spcPct val="130000"/>
              </a:lnSpc>
            </a:pPr>
            <a:r>
              <a:rPr lang="en-US" sz="1700" dirty="0">
                <a:solidFill>
                  <a:srgbClr val="000000"/>
                </a:solidFill>
              </a:rPr>
              <a:t> “I want to be sure that</a:t>
            </a:r>
            <a:r>
              <a:rPr lang="en-US" sz="1700" u="sng" dirty="0">
                <a:solidFill>
                  <a:srgbClr val="000000"/>
                </a:solidFill>
              </a:rPr>
              <a:t> I</a:t>
            </a:r>
            <a:r>
              <a:rPr lang="en-US" sz="1700" dirty="0">
                <a:solidFill>
                  <a:srgbClr val="000000"/>
                </a:solidFill>
              </a:rPr>
              <a:t> did a good job explaining about …, because this can be confusing/is complicated/is a lot of information.. Can you </a:t>
            </a:r>
            <a:r>
              <a:rPr lang="en-US" sz="1700" dirty="0" smtClean="0">
                <a:solidFill>
                  <a:srgbClr val="000000"/>
                </a:solidFill>
              </a:rPr>
              <a:t>explain to me what I just told you… Would you mind saying back to me what I just told you</a:t>
            </a:r>
            <a:endParaRPr lang="en-US" sz="1700" dirty="0">
              <a:solidFill>
                <a:srgbClr val="000000"/>
              </a:solidFill>
            </a:endParaRPr>
          </a:p>
          <a:p>
            <a:pPr marL="0" indent="0">
              <a:buNone/>
            </a:pPr>
            <a:r>
              <a:rPr lang="en-US" sz="1600" b="1" dirty="0" smtClean="0"/>
              <a:t>Step </a:t>
            </a:r>
            <a:r>
              <a:rPr lang="en-US" sz="1600" b="1" dirty="0"/>
              <a:t>4</a:t>
            </a:r>
            <a:r>
              <a:rPr lang="en-US" sz="1600" b="1" dirty="0" smtClean="0"/>
              <a:t>:  Listen</a:t>
            </a:r>
            <a:endParaRPr lang="en-US" sz="1600" dirty="0"/>
          </a:p>
          <a:p>
            <a:pPr lvl="2"/>
            <a:r>
              <a:rPr lang="en-US" sz="1600" dirty="0"/>
              <a:t>Allow time for the patient to respond. Try not to interrupt</a:t>
            </a:r>
            <a:r>
              <a:rPr lang="en-US" sz="1600" dirty="0" smtClean="0"/>
              <a:t>.</a:t>
            </a:r>
            <a:endParaRPr lang="en-US" sz="1600" dirty="0"/>
          </a:p>
          <a:p>
            <a:pPr marL="0" indent="0">
              <a:buNone/>
            </a:pPr>
            <a:r>
              <a:rPr lang="en-US" sz="1600" b="1" dirty="0"/>
              <a:t>Step </a:t>
            </a:r>
            <a:r>
              <a:rPr lang="en-US" sz="1600" b="1" dirty="0" smtClean="0"/>
              <a:t>5:  </a:t>
            </a:r>
            <a:r>
              <a:rPr lang="en-US" sz="1600" b="1" dirty="0"/>
              <a:t>Affirm, or if necessary, say it again</a:t>
            </a:r>
            <a:r>
              <a:rPr lang="en-US" sz="1600" dirty="0"/>
              <a:t>.</a:t>
            </a:r>
          </a:p>
          <a:p>
            <a:pPr lvl="2"/>
            <a:r>
              <a:rPr lang="en-US" sz="1600" dirty="0"/>
              <a:t> </a:t>
            </a:r>
            <a:r>
              <a:rPr lang="en-US" sz="1600" dirty="0" smtClean="0"/>
              <a:t>Rephrase</a:t>
            </a:r>
            <a:r>
              <a:rPr lang="en-US" sz="1600" dirty="0"/>
              <a:t>, don’t just </a:t>
            </a:r>
            <a:r>
              <a:rPr lang="en-US" sz="1600" dirty="0" smtClean="0"/>
              <a:t>repeat. You can also rephrase the question you ask</a:t>
            </a:r>
          </a:p>
          <a:p>
            <a:pPr lvl="2"/>
            <a:r>
              <a:rPr lang="en-US" sz="1600" dirty="0" smtClean="0"/>
              <a:t>Ask </a:t>
            </a:r>
            <a:r>
              <a:rPr lang="en-US" sz="1600" dirty="0"/>
              <a:t>the client to try again.</a:t>
            </a:r>
          </a:p>
          <a:p>
            <a:pPr lvl="2"/>
            <a:r>
              <a:rPr lang="en-US" sz="1600" dirty="0"/>
              <a:t>Continue until you feel the client can say the information accurately</a:t>
            </a:r>
          </a:p>
          <a:p>
            <a:endParaRPr lang="en-US" dirty="0"/>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16</a:t>
            </a:fld>
            <a:endParaRPr lang="en-US"/>
          </a:p>
        </p:txBody>
      </p:sp>
    </p:spTree>
    <p:extLst>
      <p:ext uri="{BB962C8B-B14F-4D97-AF65-F5344CB8AC3E}">
        <p14:creationId xmlns:p14="http://schemas.microsoft.com/office/powerpoint/2010/main" val="72355736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70933" y="1811107"/>
            <a:ext cx="8534400" cy="453117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Demonstration </a:t>
            </a:r>
            <a:endParaRPr lang="en-US" dirty="0"/>
          </a:p>
        </p:txBody>
      </p:sp>
      <p:pic>
        <p:nvPicPr>
          <p:cNvPr id="4" name="Picture 3" descr="final color[1].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683933" y="1801898"/>
            <a:ext cx="4538134" cy="4531170"/>
          </a:xfrm>
          <a:prstGeom prst="rect">
            <a:avLst/>
          </a:prstGeom>
        </p:spPr>
      </p:pic>
      <p:sp>
        <p:nvSpPr>
          <p:cNvPr id="6" name="TextBox 5"/>
          <p:cNvSpPr txBox="1"/>
          <p:nvPr/>
        </p:nvSpPr>
        <p:spPr>
          <a:xfrm>
            <a:off x="900113" y="3894666"/>
            <a:ext cx="979755" cy="646331"/>
          </a:xfrm>
          <a:prstGeom prst="rect">
            <a:avLst/>
          </a:prstGeom>
          <a:noFill/>
        </p:spPr>
        <p:txBody>
          <a:bodyPr wrap="none" rtlCol="0">
            <a:spAutoFit/>
          </a:bodyPr>
          <a:lstStyle/>
          <a:p>
            <a:r>
              <a:rPr lang="en-US" dirty="0" smtClean="0"/>
              <a:t>Patient</a:t>
            </a:r>
          </a:p>
          <a:p>
            <a:r>
              <a:rPr lang="en-US" dirty="0" smtClean="0"/>
              <a:t>Theresa</a:t>
            </a:r>
            <a:endParaRPr lang="en-US" dirty="0"/>
          </a:p>
        </p:txBody>
      </p:sp>
      <p:sp>
        <p:nvSpPr>
          <p:cNvPr id="7" name="Curved Right Arrow 6"/>
          <p:cNvSpPr/>
          <p:nvPr/>
        </p:nvSpPr>
        <p:spPr>
          <a:xfrm rot="5130488">
            <a:off x="1857419" y="2560363"/>
            <a:ext cx="494439" cy="1832243"/>
          </a:xfrm>
          <a:prstGeom prst="curvedRightArrow">
            <a:avLst>
              <a:gd name="adj1" fmla="val 0"/>
              <a:gd name="adj2" fmla="val 60566"/>
              <a:gd name="adj3" fmla="val 4378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Curved Right Arrow 7"/>
          <p:cNvSpPr/>
          <p:nvPr/>
        </p:nvSpPr>
        <p:spPr>
          <a:xfrm rot="14713672">
            <a:off x="7208352" y="3296753"/>
            <a:ext cx="494439" cy="1832243"/>
          </a:xfrm>
          <a:prstGeom prst="curvedRightArrow">
            <a:avLst>
              <a:gd name="adj1" fmla="val 0"/>
              <a:gd name="adj2" fmla="val 60566"/>
              <a:gd name="adj3" fmla="val 4378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7718163" y="2835109"/>
            <a:ext cx="1021208" cy="646331"/>
          </a:xfrm>
          <a:prstGeom prst="rect">
            <a:avLst/>
          </a:prstGeom>
          <a:noFill/>
        </p:spPr>
        <p:txBody>
          <a:bodyPr wrap="none" rtlCol="0">
            <a:spAutoFit/>
          </a:bodyPr>
          <a:lstStyle/>
          <a:p>
            <a:r>
              <a:rPr lang="en-US" dirty="0" smtClean="0"/>
              <a:t>Provider</a:t>
            </a:r>
          </a:p>
          <a:p>
            <a:r>
              <a:rPr lang="en-US" dirty="0" smtClean="0"/>
              <a:t>Kath</a:t>
            </a:r>
            <a:endParaRPr lang="en-US" dirty="0"/>
          </a:p>
        </p:txBody>
      </p:sp>
      <p:sp>
        <p:nvSpPr>
          <p:cNvPr id="3" name="Footer Placeholder 2"/>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10" name="Slide Number Placeholder 9"/>
          <p:cNvSpPr>
            <a:spLocks noGrp="1"/>
          </p:cNvSpPr>
          <p:nvPr>
            <p:ph type="sldNum" sz="quarter" idx="12"/>
          </p:nvPr>
        </p:nvSpPr>
        <p:spPr/>
        <p:txBody>
          <a:bodyPr/>
          <a:lstStyle/>
          <a:p>
            <a:fld id="{5306C36F-4E02-944A-B719-4F6CA130297D}" type="slidenum">
              <a:rPr lang="en-US" smtClean="0"/>
              <a:t>17</a:t>
            </a:fld>
            <a:endParaRPr lang="en-US"/>
          </a:p>
        </p:txBody>
      </p:sp>
    </p:spTree>
    <p:extLst>
      <p:ext uri="{BB962C8B-B14F-4D97-AF65-F5344CB8AC3E}">
        <p14:creationId xmlns:p14="http://schemas.microsoft.com/office/powerpoint/2010/main" val="33311337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4" y="269413"/>
            <a:ext cx="8416636" cy="1254587"/>
          </a:xfrm>
          <a:solidFill>
            <a:srgbClr val="BAD6AD"/>
          </a:solidFill>
        </p:spPr>
        <p:txBody>
          <a:bodyPr anchor="t">
            <a:normAutofit/>
          </a:bodyPr>
          <a:lstStyle/>
          <a:p>
            <a:r>
              <a:rPr lang="en-US" sz="3100" dirty="0" smtClean="0"/>
              <a:t/>
            </a:r>
            <a:br>
              <a:rPr lang="en-US" sz="3100" dirty="0" smtClean="0"/>
            </a:br>
            <a:r>
              <a:rPr lang="en-US" sz="3100" dirty="0" smtClean="0"/>
              <a:t> Step 1:  Think ahead</a:t>
            </a:r>
            <a:endParaRPr lang="en-US" dirty="0"/>
          </a:p>
        </p:txBody>
      </p:sp>
      <p:sp>
        <p:nvSpPr>
          <p:cNvPr id="3" name="Content Placeholder 2"/>
          <p:cNvSpPr>
            <a:spLocks noGrp="1"/>
          </p:cNvSpPr>
          <p:nvPr>
            <p:ph idx="1"/>
          </p:nvPr>
        </p:nvSpPr>
        <p:spPr>
          <a:xfrm>
            <a:off x="698500" y="2133601"/>
            <a:ext cx="8064500" cy="3931920"/>
          </a:xfrm>
        </p:spPr>
        <p:txBody>
          <a:bodyPr>
            <a:normAutofit/>
          </a:bodyPr>
          <a:lstStyle/>
          <a:p>
            <a:pPr marL="0" indent="0">
              <a:buNone/>
            </a:pPr>
            <a:endParaRPr lang="en-US" dirty="0" smtClean="0"/>
          </a:p>
          <a:p>
            <a:pPr marL="0" indent="0">
              <a:buNone/>
            </a:pPr>
            <a:endParaRPr lang="en-US" dirty="0"/>
          </a:p>
          <a:p>
            <a:pPr marL="1143000" lvl="5" indent="0">
              <a:buNone/>
            </a:pPr>
            <a:endParaRPr lang="en-US" dirty="0" smtClean="0"/>
          </a:p>
          <a:p>
            <a:endParaRPr lang="en-US" dirty="0"/>
          </a:p>
          <a:p>
            <a:pPr marL="0" indent="0">
              <a:buNone/>
            </a:pPr>
            <a:endParaRPr lang="en-US" dirty="0"/>
          </a:p>
        </p:txBody>
      </p:sp>
      <p:sp>
        <p:nvSpPr>
          <p:cNvPr id="7" name="Rectangle 6"/>
          <p:cNvSpPr/>
          <p:nvPr/>
        </p:nvSpPr>
        <p:spPr>
          <a:xfrm>
            <a:off x="346364" y="1660236"/>
            <a:ext cx="8416636" cy="4696113"/>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2"/>
            <a:endParaRPr lang="en-US" sz="2400" dirty="0">
              <a:solidFill>
                <a:srgbClr val="000000"/>
              </a:solidFill>
            </a:endParaRPr>
          </a:p>
          <a:p>
            <a:pPr lvl="1"/>
            <a:r>
              <a:rPr lang="en-US" sz="2400" dirty="0" smtClean="0">
                <a:solidFill>
                  <a:srgbClr val="000000"/>
                </a:solidFill>
              </a:rPr>
              <a:t>“Triage” the information</a:t>
            </a:r>
          </a:p>
          <a:p>
            <a:pPr lvl="1"/>
            <a:endParaRPr lang="en-US" sz="2400" dirty="0" smtClean="0">
              <a:solidFill>
                <a:srgbClr val="000000"/>
              </a:solidFill>
            </a:endParaRPr>
          </a:p>
          <a:p>
            <a:pPr marL="1200150" lvl="2" indent="-285750">
              <a:buFont typeface="Arial"/>
              <a:buChar char="•"/>
            </a:pPr>
            <a:r>
              <a:rPr lang="en-US" sz="2000" dirty="0" smtClean="0">
                <a:solidFill>
                  <a:srgbClr val="000000"/>
                </a:solidFill>
              </a:rPr>
              <a:t>What’s </a:t>
            </a:r>
            <a:r>
              <a:rPr lang="en-US" sz="2000" dirty="0">
                <a:solidFill>
                  <a:srgbClr val="000000"/>
                </a:solidFill>
              </a:rPr>
              <a:t>the most important thing I want my patient to know/understand?</a:t>
            </a:r>
          </a:p>
          <a:p>
            <a:pPr marL="1200150" lvl="2" indent="-285750">
              <a:buFont typeface="Arial"/>
              <a:buChar char="•"/>
            </a:pPr>
            <a:endParaRPr lang="en-US" sz="2000" dirty="0">
              <a:solidFill>
                <a:srgbClr val="000000"/>
              </a:solidFill>
            </a:endParaRPr>
          </a:p>
          <a:p>
            <a:pPr marL="1200150" lvl="2" indent="-285750">
              <a:buFont typeface="Arial"/>
              <a:buChar char="•"/>
            </a:pPr>
            <a:r>
              <a:rPr lang="en-US" sz="2000" dirty="0">
                <a:solidFill>
                  <a:srgbClr val="000000"/>
                </a:solidFill>
              </a:rPr>
              <a:t>What does the patient want to know?</a:t>
            </a:r>
          </a:p>
          <a:p>
            <a:pPr marL="1200150" lvl="2" indent="-285750">
              <a:buFont typeface="Arial"/>
              <a:buChar char="•"/>
            </a:pPr>
            <a:endParaRPr lang="en-US" sz="2000" dirty="0">
              <a:solidFill>
                <a:srgbClr val="000000"/>
              </a:solidFill>
            </a:endParaRPr>
          </a:p>
          <a:p>
            <a:pPr marL="1200150" lvl="2" indent="-285750">
              <a:buFont typeface="Arial"/>
              <a:buChar char="•"/>
            </a:pPr>
            <a:r>
              <a:rPr lang="en-US" sz="2000" dirty="0">
                <a:solidFill>
                  <a:srgbClr val="000000"/>
                </a:solidFill>
              </a:rPr>
              <a:t>What is important to be able to do at home without mistakes?</a:t>
            </a:r>
          </a:p>
          <a:p>
            <a:pPr marL="1200150" lvl="2" indent="-285750">
              <a:buFont typeface="Arial"/>
              <a:buChar char="•"/>
            </a:pPr>
            <a:endParaRPr lang="en-US" sz="2000" dirty="0">
              <a:solidFill>
                <a:srgbClr val="000000"/>
              </a:solidFill>
            </a:endParaRPr>
          </a:p>
          <a:p>
            <a:pPr marL="1200150" lvl="2" indent="-285750">
              <a:buFont typeface="Arial"/>
              <a:buChar char="•"/>
            </a:pPr>
            <a:r>
              <a:rPr lang="en-US" sz="2000" dirty="0">
                <a:solidFill>
                  <a:srgbClr val="000000"/>
                </a:solidFill>
              </a:rPr>
              <a:t>What do I really want them to remember?</a:t>
            </a:r>
          </a:p>
          <a:p>
            <a:pPr marL="2343150" lvl="7" indent="-285750">
              <a:buFont typeface="Arial"/>
              <a:buChar char="•"/>
            </a:pPr>
            <a:r>
              <a:rPr lang="en-US" sz="2000" dirty="0">
                <a:solidFill>
                  <a:srgbClr val="000000"/>
                </a:solidFill>
              </a:rPr>
              <a:t>How much can I ask them to remember</a:t>
            </a:r>
            <a:r>
              <a:rPr lang="en-US" sz="2000" dirty="0" smtClean="0">
                <a:solidFill>
                  <a:srgbClr val="000000"/>
                </a:solidFill>
              </a:rPr>
              <a:t>?</a:t>
            </a:r>
          </a:p>
          <a:p>
            <a:pPr marL="2343150" lvl="7" indent="-285750">
              <a:buFont typeface="Arial"/>
              <a:buChar char="•"/>
            </a:pPr>
            <a:endParaRPr lang="en-US" sz="2000" dirty="0">
              <a:solidFill>
                <a:srgbClr val="000000"/>
              </a:solidFill>
            </a:endParaRPr>
          </a:p>
          <a:p>
            <a:pPr marL="971550" lvl="4" indent="-285750">
              <a:buFont typeface="Arial"/>
              <a:buChar char="•"/>
            </a:pPr>
            <a:r>
              <a:rPr lang="en-US" sz="2000" dirty="0" smtClean="0">
                <a:solidFill>
                  <a:srgbClr val="000000"/>
                </a:solidFill>
              </a:rPr>
              <a:t> </a:t>
            </a:r>
            <a:r>
              <a:rPr lang="en-US" sz="2000" dirty="0">
                <a:solidFill>
                  <a:srgbClr val="000000"/>
                </a:solidFill>
              </a:rPr>
              <a:t>What’s the most difficult thing for my patient to do?  </a:t>
            </a:r>
          </a:p>
          <a:p>
            <a:pPr marL="57150" lvl="2" indent="-285750">
              <a:buFont typeface="Arial"/>
              <a:buChar char="•"/>
            </a:pPr>
            <a:endParaRPr lang="en-US" dirty="0">
              <a:solidFill>
                <a:srgbClr val="000000"/>
              </a:solidFill>
            </a:endParaRPr>
          </a:p>
        </p:txBody>
      </p:sp>
      <p:sp>
        <p:nvSpPr>
          <p:cNvPr id="8" name="Footer Placeholder 7"/>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9" name="Slide Number Placeholder 8"/>
          <p:cNvSpPr>
            <a:spLocks noGrp="1"/>
          </p:cNvSpPr>
          <p:nvPr>
            <p:ph type="sldNum" sz="quarter" idx="12"/>
          </p:nvPr>
        </p:nvSpPr>
        <p:spPr/>
        <p:txBody>
          <a:bodyPr/>
          <a:lstStyle/>
          <a:p>
            <a:fld id="{5306C36F-4E02-944A-B719-4F6CA130297D}" type="slidenum">
              <a:rPr lang="en-US" smtClean="0"/>
              <a:t>18</a:t>
            </a:fld>
            <a:endParaRPr lang="en-US"/>
          </a:p>
        </p:txBody>
      </p:sp>
    </p:spTree>
    <p:extLst>
      <p:ext uri="{BB962C8B-B14F-4D97-AF65-F5344CB8AC3E}">
        <p14:creationId xmlns:p14="http://schemas.microsoft.com/office/powerpoint/2010/main" val="277241778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0800" y="215900"/>
            <a:ext cx="8915400" cy="1143000"/>
          </a:xfrm>
        </p:spPr>
        <p:txBody>
          <a:bodyPr>
            <a:normAutofit fontScale="90000"/>
          </a:bodyPr>
          <a:lstStyle/>
          <a:p>
            <a:pPr eaLnBrk="1" hangingPunct="1"/>
            <a:r>
              <a:rPr lang="en-US" sz="3600" dirty="0">
                <a:solidFill>
                  <a:schemeClr val="accent4"/>
                </a:solidFill>
                <a:latin typeface="Arial" charset="0"/>
              </a:rPr>
              <a:t>Information </a:t>
            </a:r>
            <a:r>
              <a:rPr lang="en-US" sz="3600" dirty="0" smtClean="0">
                <a:solidFill>
                  <a:schemeClr val="accent4"/>
                </a:solidFill>
                <a:latin typeface="Arial" charset="0"/>
              </a:rPr>
              <a:t/>
            </a:r>
            <a:br>
              <a:rPr lang="en-US" sz="3600" dirty="0" smtClean="0">
                <a:solidFill>
                  <a:schemeClr val="accent4"/>
                </a:solidFill>
                <a:latin typeface="Arial" charset="0"/>
              </a:rPr>
            </a:br>
            <a:r>
              <a:rPr lang="en-US" sz="3600" dirty="0" smtClean="0">
                <a:solidFill>
                  <a:schemeClr val="accent4"/>
                </a:solidFill>
                <a:latin typeface="Arial" charset="0"/>
              </a:rPr>
              <a:t>Recommended </a:t>
            </a:r>
            <a:r>
              <a:rPr lang="en-US" sz="3600" dirty="0">
                <a:solidFill>
                  <a:schemeClr val="accent4"/>
                </a:solidFill>
                <a:latin typeface="Arial" charset="0"/>
              </a:rPr>
              <a:t>by Guidelines</a:t>
            </a:r>
          </a:p>
        </p:txBody>
      </p:sp>
      <p:sp>
        <p:nvSpPr>
          <p:cNvPr id="15363" name="Rectangle 3"/>
          <p:cNvSpPr>
            <a:spLocks noGrp="1" noChangeArrowheads="1"/>
          </p:cNvSpPr>
          <p:nvPr>
            <p:ph type="body" sz="half" idx="1"/>
          </p:nvPr>
        </p:nvSpPr>
        <p:spPr>
          <a:xfrm>
            <a:off x="457200" y="1752600"/>
            <a:ext cx="4038600" cy="4470400"/>
          </a:xfrm>
        </p:spPr>
        <p:txBody>
          <a:bodyPr>
            <a:normAutofit fontScale="70000" lnSpcReduction="20000"/>
          </a:bodyPr>
          <a:lstStyle/>
          <a:p>
            <a:pPr marL="457200" indent="-457200" eaLnBrk="1" hangingPunct="1">
              <a:lnSpc>
                <a:spcPct val="90000"/>
              </a:lnSpc>
              <a:buFont typeface="+mj-lt"/>
              <a:buAutoNum type="arabicPeriod"/>
            </a:pPr>
            <a:r>
              <a:rPr lang="en-US" sz="2000" dirty="0"/>
              <a:t>General topics</a:t>
            </a:r>
          </a:p>
          <a:p>
            <a:pPr marL="457200" indent="-457200" eaLnBrk="1" hangingPunct="1">
              <a:lnSpc>
                <a:spcPct val="90000"/>
              </a:lnSpc>
              <a:buFont typeface="+mj-lt"/>
              <a:buAutoNum type="arabicPeriod"/>
            </a:pPr>
            <a:r>
              <a:rPr lang="en-US" sz="2000" dirty="0"/>
              <a:t>Explanation of heart failure</a:t>
            </a:r>
          </a:p>
          <a:p>
            <a:pPr marL="457200" indent="-457200" eaLnBrk="1" hangingPunct="1">
              <a:lnSpc>
                <a:spcPct val="90000"/>
              </a:lnSpc>
              <a:buFont typeface="+mj-lt"/>
              <a:buAutoNum type="arabicPeriod"/>
            </a:pPr>
            <a:r>
              <a:rPr lang="en-US" sz="2000" dirty="0"/>
              <a:t>Expected symptoms </a:t>
            </a:r>
            <a:r>
              <a:rPr lang="en-US" sz="2000" dirty="0" err="1"/>
              <a:t>vs</a:t>
            </a:r>
            <a:r>
              <a:rPr lang="en-US" sz="2000" dirty="0"/>
              <a:t> symptoms of worsening heart failure</a:t>
            </a:r>
          </a:p>
          <a:p>
            <a:pPr marL="457200" indent="-457200" eaLnBrk="1" hangingPunct="1">
              <a:lnSpc>
                <a:spcPct val="90000"/>
              </a:lnSpc>
              <a:buFont typeface="+mj-lt"/>
              <a:buAutoNum type="arabicPeriod"/>
            </a:pPr>
            <a:r>
              <a:rPr lang="en-US" sz="2000" dirty="0"/>
              <a:t>Psychological responses</a:t>
            </a:r>
          </a:p>
          <a:p>
            <a:pPr marL="457200" indent="-457200" eaLnBrk="1" hangingPunct="1">
              <a:lnSpc>
                <a:spcPct val="90000"/>
              </a:lnSpc>
              <a:buFont typeface="+mj-lt"/>
              <a:buAutoNum type="arabicPeriod"/>
            </a:pPr>
            <a:r>
              <a:rPr lang="en-US" sz="2000" dirty="0"/>
              <a:t>Self-monitoring with daily weights</a:t>
            </a:r>
          </a:p>
          <a:p>
            <a:pPr marL="457200" indent="-457200" eaLnBrk="1" hangingPunct="1">
              <a:lnSpc>
                <a:spcPct val="90000"/>
              </a:lnSpc>
              <a:buFont typeface="+mj-lt"/>
              <a:buAutoNum type="arabicPeriod"/>
            </a:pPr>
            <a:r>
              <a:rPr lang="en-US" sz="2000" dirty="0"/>
              <a:t>Action plan in case of increased symptoms</a:t>
            </a:r>
          </a:p>
          <a:p>
            <a:pPr marL="457200" indent="-457200" eaLnBrk="1" hangingPunct="1">
              <a:lnSpc>
                <a:spcPct val="90000"/>
              </a:lnSpc>
              <a:buFont typeface="+mj-lt"/>
              <a:buAutoNum type="arabicPeriod"/>
            </a:pPr>
            <a:r>
              <a:rPr lang="en-US" sz="2000" dirty="0"/>
              <a:t>Prognosis</a:t>
            </a:r>
          </a:p>
          <a:p>
            <a:pPr marL="457200" indent="-457200" eaLnBrk="1" hangingPunct="1">
              <a:lnSpc>
                <a:spcPct val="90000"/>
              </a:lnSpc>
              <a:buFont typeface="+mj-lt"/>
              <a:buAutoNum type="arabicPeriod"/>
            </a:pPr>
            <a:r>
              <a:rPr lang="en-US" sz="2000" dirty="0"/>
              <a:t>Advanced directives</a:t>
            </a:r>
          </a:p>
          <a:p>
            <a:pPr marL="457200" indent="-457200" eaLnBrk="1" hangingPunct="1">
              <a:lnSpc>
                <a:spcPct val="90000"/>
              </a:lnSpc>
              <a:buFont typeface="+mj-lt"/>
              <a:buAutoNum type="arabicPeriod"/>
            </a:pPr>
            <a:r>
              <a:rPr lang="en-US" sz="2000" dirty="0"/>
              <a:t>Dietary recommendations</a:t>
            </a:r>
          </a:p>
          <a:p>
            <a:pPr marL="457200" indent="-457200" eaLnBrk="1" hangingPunct="1">
              <a:lnSpc>
                <a:spcPct val="90000"/>
              </a:lnSpc>
              <a:buFont typeface="+mj-lt"/>
              <a:buAutoNum type="arabicPeriod"/>
            </a:pPr>
            <a:r>
              <a:rPr lang="en-US" sz="2000" dirty="0"/>
              <a:t>Sodium restriction</a:t>
            </a:r>
          </a:p>
          <a:p>
            <a:pPr marL="457200" indent="-457200" eaLnBrk="1" hangingPunct="1">
              <a:lnSpc>
                <a:spcPct val="90000"/>
              </a:lnSpc>
              <a:buFont typeface="+mj-lt"/>
              <a:buAutoNum type="arabicPeriod"/>
            </a:pPr>
            <a:r>
              <a:rPr lang="en-US" sz="2000" dirty="0"/>
              <a:t>Fluid restriction</a:t>
            </a:r>
          </a:p>
        </p:txBody>
      </p:sp>
      <p:sp>
        <p:nvSpPr>
          <p:cNvPr id="15364" name="Rectangle 4"/>
          <p:cNvSpPr>
            <a:spLocks noGrp="1" noChangeArrowheads="1"/>
          </p:cNvSpPr>
          <p:nvPr>
            <p:ph type="body" sz="half" idx="2"/>
          </p:nvPr>
        </p:nvSpPr>
        <p:spPr>
          <a:xfrm>
            <a:off x="4648200" y="1752600"/>
            <a:ext cx="4038600" cy="4572000"/>
          </a:xfrm>
        </p:spPr>
        <p:txBody>
          <a:bodyPr>
            <a:normAutofit fontScale="62500" lnSpcReduction="20000"/>
          </a:bodyPr>
          <a:lstStyle/>
          <a:p>
            <a:pPr marL="457200" indent="-457200" eaLnBrk="1" hangingPunct="1">
              <a:lnSpc>
                <a:spcPct val="90000"/>
              </a:lnSpc>
              <a:buFont typeface="+mj-lt"/>
              <a:buAutoNum type="arabicPeriod" startAt="12"/>
            </a:pPr>
            <a:r>
              <a:rPr lang="en-US" sz="2000" dirty="0"/>
              <a:t>Alcohol restriction </a:t>
            </a:r>
          </a:p>
          <a:p>
            <a:pPr marL="457200" indent="-457200" eaLnBrk="1" hangingPunct="1">
              <a:lnSpc>
                <a:spcPct val="90000"/>
              </a:lnSpc>
              <a:buFont typeface="+mj-lt"/>
              <a:buAutoNum type="arabicPeriod" startAt="12"/>
            </a:pPr>
            <a:r>
              <a:rPr lang="en-US" sz="2000" dirty="0"/>
              <a:t>Compliance strategies</a:t>
            </a:r>
          </a:p>
          <a:p>
            <a:pPr marL="457200" indent="-457200" eaLnBrk="1" hangingPunct="1">
              <a:lnSpc>
                <a:spcPct val="90000"/>
              </a:lnSpc>
              <a:buFont typeface="+mj-lt"/>
              <a:buAutoNum type="arabicPeriod" startAt="12"/>
            </a:pPr>
            <a:r>
              <a:rPr lang="en-US" sz="2000" dirty="0"/>
              <a:t>Activity and exercise</a:t>
            </a:r>
          </a:p>
          <a:p>
            <a:pPr marL="457200" indent="-457200" eaLnBrk="1" hangingPunct="1">
              <a:lnSpc>
                <a:spcPct val="90000"/>
              </a:lnSpc>
              <a:buFont typeface="+mj-lt"/>
              <a:buAutoNum type="arabicPeriod" startAt="12"/>
            </a:pPr>
            <a:r>
              <a:rPr lang="en-US" sz="2000" dirty="0"/>
              <a:t>Work and leisure activities</a:t>
            </a:r>
          </a:p>
          <a:p>
            <a:pPr marL="457200" indent="-457200" eaLnBrk="1" hangingPunct="1">
              <a:lnSpc>
                <a:spcPct val="90000"/>
              </a:lnSpc>
              <a:buFont typeface="+mj-lt"/>
              <a:buAutoNum type="arabicPeriod" startAt="12"/>
            </a:pPr>
            <a:r>
              <a:rPr lang="en-US" sz="2000" dirty="0"/>
              <a:t>Exercise program</a:t>
            </a:r>
          </a:p>
          <a:p>
            <a:pPr marL="457200" indent="-457200" eaLnBrk="1" hangingPunct="1">
              <a:lnSpc>
                <a:spcPct val="90000"/>
              </a:lnSpc>
              <a:buFont typeface="+mj-lt"/>
              <a:buAutoNum type="arabicPeriod" startAt="12"/>
            </a:pPr>
            <a:r>
              <a:rPr lang="en-US" sz="2000" dirty="0"/>
              <a:t>Sexual activity</a:t>
            </a:r>
          </a:p>
          <a:p>
            <a:pPr marL="457200" indent="-457200" eaLnBrk="1" hangingPunct="1">
              <a:lnSpc>
                <a:spcPct val="90000"/>
              </a:lnSpc>
              <a:buFont typeface="+mj-lt"/>
              <a:buAutoNum type="arabicPeriod" startAt="12"/>
            </a:pPr>
            <a:r>
              <a:rPr lang="en-US" sz="2000" dirty="0"/>
              <a:t>Compliance strategies</a:t>
            </a:r>
          </a:p>
          <a:p>
            <a:pPr marL="457200" indent="-457200" eaLnBrk="1" hangingPunct="1">
              <a:lnSpc>
                <a:spcPct val="90000"/>
              </a:lnSpc>
              <a:buFont typeface="+mj-lt"/>
              <a:buAutoNum type="arabicPeriod" startAt="12"/>
            </a:pPr>
            <a:r>
              <a:rPr lang="en-US" sz="2000" dirty="0"/>
              <a:t>Medications</a:t>
            </a:r>
          </a:p>
          <a:p>
            <a:pPr marL="457200" indent="-457200" eaLnBrk="1" hangingPunct="1">
              <a:lnSpc>
                <a:spcPct val="90000"/>
              </a:lnSpc>
              <a:buFont typeface="+mj-lt"/>
              <a:buAutoNum type="arabicPeriod" startAt="12"/>
            </a:pPr>
            <a:r>
              <a:rPr lang="en-US" sz="2000" dirty="0"/>
              <a:t>Nature of each drug and dosing and side effects</a:t>
            </a:r>
          </a:p>
          <a:p>
            <a:pPr marL="457200" indent="-457200" eaLnBrk="1" hangingPunct="1">
              <a:lnSpc>
                <a:spcPct val="90000"/>
              </a:lnSpc>
              <a:buFont typeface="+mj-lt"/>
              <a:buAutoNum type="arabicPeriod" startAt="12"/>
            </a:pPr>
            <a:r>
              <a:rPr lang="en-US" sz="2000" dirty="0"/>
              <a:t>Coping with a complicated regimen</a:t>
            </a:r>
          </a:p>
          <a:p>
            <a:pPr marL="457200" indent="-457200" eaLnBrk="1" hangingPunct="1">
              <a:lnSpc>
                <a:spcPct val="90000"/>
              </a:lnSpc>
              <a:buFont typeface="+mj-lt"/>
              <a:buAutoNum type="arabicPeriod" startAt="12"/>
            </a:pPr>
            <a:r>
              <a:rPr lang="en-US" sz="2000" dirty="0"/>
              <a:t>Compliance strategies</a:t>
            </a:r>
          </a:p>
          <a:p>
            <a:pPr marL="457200" indent="-457200" eaLnBrk="1" hangingPunct="1">
              <a:lnSpc>
                <a:spcPct val="90000"/>
              </a:lnSpc>
              <a:buFont typeface="+mj-lt"/>
              <a:buAutoNum type="arabicPeriod" startAt="12"/>
            </a:pPr>
            <a:r>
              <a:rPr lang="en-US" sz="2000" dirty="0"/>
              <a:t>Cost issues</a:t>
            </a:r>
          </a:p>
        </p:txBody>
      </p:sp>
      <p:sp>
        <p:nvSpPr>
          <p:cNvPr id="15365" name="Text Box 5"/>
          <p:cNvSpPr txBox="1">
            <a:spLocks noChangeArrowheads="1"/>
          </p:cNvSpPr>
          <p:nvPr/>
        </p:nvSpPr>
        <p:spPr bwMode="auto">
          <a:xfrm>
            <a:off x="812800" y="6333123"/>
            <a:ext cx="7720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sz="800" i="1" dirty="0"/>
              <a:t>Grady et al. Circulation. </a:t>
            </a:r>
            <a:r>
              <a:rPr lang="en-US" sz="800" dirty="0"/>
              <a:t>2000;102(19):2443-2456</a:t>
            </a:r>
            <a:r>
              <a:rPr lang="en-US" sz="800" dirty="0" smtClean="0"/>
              <a:t>. Slide from “Addressing </a:t>
            </a:r>
            <a:r>
              <a:rPr lang="en-US" sz="800" dirty="0"/>
              <a:t>the Problem of Health Literacy: Practical Approaches in </a:t>
            </a:r>
            <a:r>
              <a:rPr lang="en-US" sz="800" dirty="0" smtClean="0"/>
              <a:t>Practice,” </a:t>
            </a:r>
            <a:r>
              <a:rPr lang="en-US" sz="800" dirty="0"/>
              <a:t>Darren </a:t>
            </a:r>
            <a:r>
              <a:rPr lang="en-US" sz="800" dirty="0" err="1"/>
              <a:t>DeWalt</a:t>
            </a:r>
            <a:r>
              <a:rPr lang="en-US" sz="800" dirty="0"/>
              <a:t>, MD, MPH </a:t>
            </a:r>
          </a:p>
          <a:p>
            <a:pPr eaLnBrk="1" hangingPunct="1"/>
            <a:r>
              <a:rPr lang="en-US" sz="800" dirty="0"/>
              <a:t>&amp; Michael </a:t>
            </a:r>
            <a:r>
              <a:rPr lang="en-US" sz="800" dirty="0" err="1"/>
              <a:t>Pignone</a:t>
            </a:r>
            <a:r>
              <a:rPr lang="en-US" sz="800" dirty="0"/>
              <a:t>, MD, MPH </a:t>
            </a:r>
            <a:r>
              <a:rPr lang="en-US" sz="800" dirty="0" smtClean="0"/>
              <a:t> </a:t>
            </a:r>
            <a:r>
              <a:rPr lang="en-US" sz="800" dirty="0"/>
              <a:t>University of North Carolina-Chapel Hill  Department of Medicine http://</a:t>
            </a:r>
            <a:r>
              <a:rPr lang="en-US" sz="800" dirty="0" err="1"/>
              <a:t>www.nchealthliteracy.org</a:t>
            </a:r>
            <a:r>
              <a:rPr lang="en-US" sz="800" dirty="0"/>
              <a:t>/</a:t>
            </a:r>
            <a:r>
              <a:rPr lang="en-US" sz="800" dirty="0" err="1"/>
              <a:t>teachingaids.html</a:t>
            </a:r>
            <a:endParaRPr lang="en-US" sz="800" dirty="0"/>
          </a:p>
        </p:txBody>
      </p:sp>
    </p:spTree>
    <p:extLst>
      <p:ext uri="{BB962C8B-B14F-4D97-AF65-F5344CB8AC3E}">
        <p14:creationId xmlns:p14="http://schemas.microsoft.com/office/powerpoint/2010/main" val="343274899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other triage factors:</a:t>
            </a:r>
            <a:endParaRPr lang="en-US" dirty="0"/>
          </a:p>
        </p:txBody>
      </p:sp>
      <p:sp>
        <p:nvSpPr>
          <p:cNvPr id="3" name="Content Placeholder 2"/>
          <p:cNvSpPr>
            <a:spLocks noGrp="1"/>
          </p:cNvSpPr>
          <p:nvPr>
            <p:ph idx="1"/>
          </p:nvPr>
        </p:nvSpPr>
        <p:spPr>
          <a:xfrm>
            <a:off x="317500" y="1714500"/>
            <a:ext cx="8536940" cy="4641850"/>
          </a:xfrm>
          <a:solidFill>
            <a:schemeClr val="bg2">
              <a:lumMod val="20000"/>
              <a:lumOff val="80000"/>
            </a:schemeClr>
          </a:solidFill>
        </p:spPr>
        <p:txBody>
          <a:bodyPr>
            <a:normAutofit/>
          </a:bodyPr>
          <a:lstStyle/>
          <a:p>
            <a:pPr marL="0" indent="0">
              <a:buNone/>
            </a:pPr>
            <a:endParaRPr lang="en-US" dirty="0" smtClean="0"/>
          </a:p>
          <a:p>
            <a:pPr lvl="1"/>
            <a:r>
              <a:rPr lang="en-US" sz="2800" dirty="0" smtClean="0"/>
              <a:t>How </a:t>
            </a:r>
            <a:r>
              <a:rPr lang="en-US" sz="2800" dirty="0"/>
              <a:t>soon will you see this client again?  </a:t>
            </a:r>
            <a:endParaRPr lang="en-US" sz="2800" dirty="0" smtClean="0"/>
          </a:p>
          <a:p>
            <a:pPr lvl="1"/>
            <a:r>
              <a:rPr lang="en-US" sz="2800" dirty="0" smtClean="0"/>
              <a:t>How </a:t>
            </a:r>
            <a:r>
              <a:rPr lang="en-US" sz="2800" dirty="0"/>
              <a:t>likely is she to return for her appointment</a:t>
            </a:r>
            <a:r>
              <a:rPr lang="en-US" sz="2800" dirty="0" smtClean="0"/>
              <a:t>?</a:t>
            </a:r>
          </a:p>
          <a:p>
            <a:pPr lvl="1"/>
            <a:r>
              <a:rPr lang="en-US" sz="2800" dirty="0" smtClean="0"/>
              <a:t>How </a:t>
            </a:r>
            <a:r>
              <a:rPr lang="en-US" sz="2800" dirty="0"/>
              <a:t>easy is it for her to find and understand this information elsewhere?  </a:t>
            </a:r>
            <a:endParaRPr lang="en-US" sz="2800" dirty="0" smtClean="0"/>
          </a:p>
          <a:p>
            <a:pPr lvl="1"/>
            <a:r>
              <a:rPr lang="en-US" sz="2800" dirty="0" smtClean="0"/>
              <a:t>How </a:t>
            </a:r>
            <a:r>
              <a:rPr lang="en-US" sz="2800" dirty="0"/>
              <a:t>upset is this patient?  </a:t>
            </a:r>
            <a:endParaRPr lang="en-US" sz="2800" dirty="0" smtClean="0"/>
          </a:p>
          <a:p>
            <a:pPr lvl="1"/>
            <a:r>
              <a:rPr lang="en-US" sz="2800" dirty="0" smtClean="0"/>
              <a:t>How able </a:t>
            </a:r>
            <a:r>
              <a:rPr lang="en-US" sz="2800" dirty="0"/>
              <a:t>is she </a:t>
            </a:r>
            <a:r>
              <a:rPr lang="en-US" sz="2800" dirty="0" smtClean="0"/>
              <a:t>to retain information right now?</a:t>
            </a:r>
          </a:p>
          <a:p>
            <a:pPr lvl="1"/>
            <a:r>
              <a:rPr lang="en-US" sz="2800" dirty="0" smtClean="0"/>
              <a:t>Does my organization have health educators on staff?</a:t>
            </a:r>
            <a:endParaRPr lang="en-US" sz="2800" dirty="0"/>
          </a:p>
          <a:p>
            <a:endParaRPr lang="en-US" dirty="0"/>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20</a:t>
            </a:fld>
            <a:endParaRPr lang="en-US"/>
          </a:p>
        </p:txBody>
      </p:sp>
    </p:spTree>
    <p:extLst>
      <p:ext uri="{BB962C8B-B14F-4D97-AF65-F5344CB8AC3E}">
        <p14:creationId xmlns:p14="http://schemas.microsoft.com/office/powerpoint/2010/main" val="364751211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82" y="228601"/>
            <a:ext cx="8589818" cy="1339850"/>
          </a:xfrm>
          <a:noFill/>
        </p:spPr>
        <p:txBody>
          <a:bodyPr>
            <a:normAutofit fontScale="90000"/>
          </a:bodyPr>
          <a:lstStyle/>
          <a:p>
            <a:r>
              <a:rPr lang="en-US" dirty="0"/>
              <a:t/>
            </a:r>
            <a:br>
              <a:rPr lang="en-US" dirty="0"/>
            </a:br>
            <a:r>
              <a:rPr lang="en-US" dirty="0" smtClean="0"/>
              <a:t/>
            </a:r>
            <a:br>
              <a:rPr lang="en-US" dirty="0" smtClean="0"/>
            </a:br>
            <a:r>
              <a:rPr lang="en-US" sz="4400" dirty="0" smtClean="0"/>
              <a:t>Organize the information</a:t>
            </a:r>
            <a:r>
              <a:rPr lang="en-US" dirty="0"/>
              <a:t/>
            </a:r>
            <a:br>
              <a:rPr lang="en-US" dirty="0"/>
            </a:br>
            <a:r>
              <a:rPr lang="en-US" dirty="0" smtClean="0"/>
              <a:t/>
            </a:r>
            <a:br>
              <a:rPr lang="en-US" dirty="0" smtClean="0"/>
            </a:br>
            <a:endParaRPr lang="en-US" dirty="0"/>
          </a:p>
        </p:txBody>
      </p:sp>
      <p:sp>
        <p:nvSpPr>
          <p:cNvPr id="7" name="Footer Placeholder 6"/>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8" name="Slide Number Placeholder 7"/>
          <p:cNvSpPr>
            <a:spLocks noGrp="1"/>
          </p:cNvSpPr>
          <p:nvPr>
            <p:ph type="sldNum" sz="quarter" idx="12"/>
          </p:nvPr>
        </p:nvSpPr>
        <p:spPr/>
        <p:txBody>
          <a:bodyPr/>
          <a:lstStyle/>
          <a:p>
            <a:fld id="{5306C36F-4E02-944A-B719-4F6CA130297D}" type="slidenum">
              <a:rPr lang="en-US" smtClean="0"/>
              <a:t>21</a:t>
            </a:fld>
            <a:endParaRPr lang="en-US"/>
          </a:p>
        </p:txBody>
      </p:sp>
      <p:sp>
        <p:nvSpPr>
          <p:cNvPr id="6" name="Title 1"/>
          <p:cNvSpPr txBox="1">
            <a:spLocks/>
          </p:cNvSpPr>
          <p:nvPr/>
        </p:nvSpPr>
        <p:spPr>
          <a:xfrm>
            <a:off x="114300" y="1730058"/>
            <a:ext cx="8890000" cy="13398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a:lstStyle>
          <a:p>
            <a:r>
              <a:rPr lang="en-US" dirty="0" smtClean="0"/>
              <a:t>                          </a:t>
            </a:r>
            <a:r>
              <a:rPr lang="en-US" sz="4400" dirty="0" smtClean="0"/>
              <a:t>your teach back</a:t>
            </a:r>
            <a:endParaRPr lang="en-US" sz="4400" dirty="0"/>
          </a:p>
        </p:txBody>
      </p:sp>
      <p:grpSp>
        <p:nvGrpSpPr>
          <p:cNvPr id="9" name="Group 8"/>
          <p:cNvGrpSpPr/>
          <p:nvPr/>
        </p:nvGrpSpPr>
        <p:grpSpPr>
          <a:xfrm>
            <a:off x="350387" y="2036725"/>
            <a:ext cx="4293029" cy="830997"/>
            <a:chOff x="432526" y="461925"/>
            <a:chExt cx="4293029" cy="830997"/>
          </a:xfrm>
        </p:grpSpPr>
        <p:sp>
          <p:nvSpPr>
            <p:cNvPr id="10" name="TextBox 9"/>
            <p:cNvSpPr txBox="1"/>
            <p:nvPr/>
          </p:nvSpPr>
          <p:spPr>
            <a:xfrm>
              <a:off x="432526" y="461925"/>
              <a:ext cx="935172" cy="830997"/>
            </a:xfrm>
            <a:prstGeom prst="rect">
              <a:avLst/>
            </a:prstGeom>
            <a:solidFill>
              <a:schemeClr val="accent4">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sz="4800" dirty="0" smtClean="0"/>
                <a:t>“C</a:t>
              </a:r>
              <a:endParaRPr lang="en-US" sz="4800" dirty="0"/>
            </a:p>
          </p:txBody>
        </p:sp>
        <p:sp>
          <p:nvSpPr>
            <p:cNvPr id="11" name="TextBox 10"/>
            <p:cNvSpPr txBox="1"/>
            <p:nvPr/>
          </p:nvSpPr>
          <p:spPr>
            <a:xfrm>
              <a:off x="1394091" y="461925"/>
              <a:ext cx="737090" cy="830997"/>
            </a:xfrm>
            <a:prstGeom prst="rect">
              <a:avLst/>
            </a:prstGeom>
            <a:solidFill>
              <a:schemeClr val="accent6"/>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3600" dirty="0" smtClean="0"/>
                <a:t> </a:t>
              </a:r>
              <a:r>
                <a:rPr lang="en-US" sz="4800" dirty="0" smtClean="0"/>
                <a:t>h</a:t>
              </a:r>
              <a:r>
                <a:rPr lang="en-US" sz="3600" dirty="0" smtClean="0"/>
                <a:t>    </a:t>
              </a:r>
              <a:endParaRPr lang="en-US" sz="3600" dirty="0"/>
            </a:p>
          </p:txBody>
        </p:sp>
        <p:sp>
          <p:nvSpPr>
            <p:cNvPr id="12" name="TextBox 11"/>
            <p:cNvSpPr txBox="1"/>
            <p:nvPr/>
          </p:nvSpPr>
          <p:spPr>
            <a:xfrm>
              <a:off x="2164527" y="461925"/>
              <a:ext cx="737090" cy="830997"/>
            </a:xfrm>
            <a:prstGeom prst="rect">
              <a:avLst/>
            </a:prstGeom>
            <a:solidFill>
              <a:schemeClr val="bg2"/>
            </a:solid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600" dirty="0" smtClean="0"/>
                <a:t> </a:t>
              </a:r>
              <a:r>
                <a:rPr lang="en-US" sz="4800" dirty="0" smtClean="0"/>
                <a:t>u</a:t>
              </a:r>
              <a:r>
                <a:rPr lang="en-US" sz="3600" dirty="0" smtClean="0"/>
                <a:t>    </a:t>
              </a:r>
              <a:endParaRPr lang="en-US" sz="3600" dirty="0"/>
            </a:p>
          </p:txBody>
        </p:sp>
        <p:sp>
          <p:nvSpPr>
            <p:cNvPr id="13" name="TextBox 12"/>
            <p:cNvSpPr txBox="1"/>
            <p:nvPr/>
          </p:nvSpPr>
          <p:spPr>
            <a:xfrm>
              <a:off x="2932615" y="461925"/>
              <a:ext cx="737090" cy="830997"/>
            </a:xfrm>
            <a:prstGeom prst="rect">
              <a:avLst/>
            </a:prstGeom>
            <a:solidFill>
              <a:schemeClr val="accent6"/>
            </a:solid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3600" dirty="0" smtClean="0"/>
                <a:t> </a:t>
              </a:r>
              <a:r>
                <a:rPr lang="en-US" sz="4800" dirty="0" smtClean="0"/>
                <a:t>n</a:t>
              </a:r>
              <a:r>
                <a:rPr lang="en-US" sz="3600" dirty="0" smtClean="0"/>
                <a:t>    </a:t>
              </a:r>
              <a:endParaRPr lang="en-US" sz="3600" dirty="0"/>
            </a:p>
          </p:txBody>
        </p:sp>
        <p:sp>
          <p:nvSpPr>
            <p:cNvPr id="14" name="TextBox 13"/>
            <p:cNvSpPr txBox="1"/>
            <p:nvPr/>
          </p:nvSpPr>
          <p:spPr>
            <a:xfrm>
              <a:off x="3707805" y="461925"/>
              <a:ext cx="1017750" cy="830997"/>
            </a:xfrm>
            <a:prstGeom prst="rect">
              <a:avLst/>
            </a:prstGeom>
            <a:solidFill>
              <a:schemeClr val="accent4">
                <a:lumMod val="60000"/>
                <a:lumOff val="40000"/>
              </a:schemeClr>
            </a:solidFill>
            <a:ln>
              <a:noFill/>
            </a:ln>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4800" dirty="0" smtClean="0">
                  <a:solidFill>
                    <a:srgbClr val="000000"/>
                  </a:solidFill>
                </a:rPr>
                <a:t> k”    </a:t>
              </a:r>
              <a:endParaRPr lang="en-US" sz="4800" dirty="0">
                <a:solidFill>
                  <a:srgbClr val="000000"/>
                </a:solidFill>
              </a:endParaRPr>
            </a:p>
          </p:txBody>
        </p:sp>
      </p:grpSp>
      <p:sp>
        <p:nvSpPr>
          <p:cNvPr id="4" name="Rectangle 3"/>
          <p:cNvSpPr/>
          <p:nvPr/>
        </p:nvSpPr>
        <p:spPr>
          <a:xfrm>
            <a:off x="350387" y="3069908"/>
            <a:ext cx="8539613" cy="2451953"/>
          </a:xfrm>
          <a:prstGeom prst="rect">
            <a:avLst/>
          </a:prstGeom>
        </p:spPr>
        <p:txBody>
          <a:bodyPr wrap="square">
            <a:spAutoFit/>
          </a:bodyPr>
          <a:lstStyle/>
          <a:p>
            <a:pPr marL="571500" lvl="1" indent="-571500">
              <a:spcBef>
                <a:spcPts val="2000"/>
              </a:spcBef>
              <a:buClr>
                <a:schemeClr val="tx1">
                  <a:lumMod val="75000"/>
                  <a:lumOff val="25000"/>
                </a:schemeClr>
              </a:buClr>
              <a:buFont typeface="Arial"/>
              <a:buChar char="•"/>
            </a:pPr>
            <a:r>
              <a:rPr lang="en-US" sz="2400" dirty="0"/>
              <a:t>Don’t try to do teach back at the end of a long conversation.</a:t>
            </a:r>
          </a:p>
          <a:p>
            <a:pPr marL="571500" lvl="1" indent="-571500">
              <a:spcBef>
                <a:spcPts val="2000"/>
              </a:spcBef>
              <a:buClr>
                <a:schemeClr val="tx1">
                  <a:lumMod val="75000"/>
                  <a:lumOff val="25000"/>
                </a:schemeClr>
              </a:buClr>
              <a:buFont typeface="Arial"/>
              <a:buChar char="•"/>
            </a:pPr>
            <a:r>
              <a:rPr lang="en-US" sz="2400" dirty="0"/>
              <a:t>You might need to do teach back more than once during a session, for more than one “chunk.</a:t>
            </a:r>
            <a:r>
              <a:rPr lang="en-US" sz="2400" dirty="0" smtClean="0"/>
              <a:t>”</a:t>
            </a:r>
          </a:p>
          <a:p>
            <a:pPr marL="571500" lvl="1" indent="-571500">
              <a:spcBef>
                <a:spcPts val="2000"/>
              </a:spcBef>
              <a:buClr>
                <a:schemeClr val="tx1">
                  <a:lumMod val="75000"/>
                  <a:lumOff val="25000"/>
                </a:schemeClr>
              </a:buClr>
              <a:buFont typeface="Arial"/>
              <a:buChar char="•"/>
            </a:pPr>
            <a:r>
              <a:rPr lang="en-US" sz="2400" dirty="0" smtClean="0"/>
              <a:t>Organize your “chunk.”  Eliminate “extra” information and say it in a logical order.  </a:t>
            </a:r>
            <a:endParaRPr lang="en-US" sz="2800" dirty="0"/>
          </a:p>
        </p:txBody>
      </p:sp>
      <p:sp>
        <p:nvSpPr>
          <p:cNvPr id="15" name="5-Point Star 14"/>
          <p:cNvSpPr/>
          <p:nvPr/>
        </p:nvSpPr>
        <p:spPr>
          <a:xfrm>
            <a:off x="7386108" y="857250"/>
            <a:ext cx="234950" cy="215900"/>
          </a:xfrm>
          <a:prstGeom prst="star5">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9637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63204" y="329044"/>
            <a:ext cx="5472978" cy="1339850"/>
          </a:xfrm>
        </p:spPr>
        <p:txBody>
          <a:bodyPr>
            <a:normAutofit fontScale="90000"/>
          </a:bodyPr>
          <a:lstStyle/>
          <a:p>
            <a:r>
              <a:rPr lang="en-US" dirty="0" smtClean="0"/>
              <a:t>Example:</a:t>
            </a:r>
            <a:br>
              <a:rPr lang="en-US" dirty="0" smtClean="0"/>
            </a:br>
            <a:r>
              <a:rPr lang="en-US" dirty="0" smtClean="0"/>
              <a:t>  Birth Control Pills</a:t>
            </a:r>
            <a:endParaRPr lang="en-US" dirty="0"/>
          </a:p>
        </p:txBody>
      </p:sp>
      <p:pic>
        <p:nvPicPr>
          <p:cNvPr id="5" name="Picture 4" descr="skd181973sdc.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8114" y="1284377"/>
            <a:ext cx="4325660" cy="5572036"/>
          </a:xfrm>
          <a:prstGeom prst="rect">
            <a:avLst/>
          </a:prstGeom>
        </p:spPr>
      </p:pic>
      <p:sp>
        <p:nvSpPr>
          <p:cNvPr id="6" name="TextBox 5"/>
          <p:cNvSpPr txBox="1"/>
          <p:nvPr/>
        </p:nvSpPr>
        <p:spPr>
          <a:xfrm rot="21442833">
            <a:off x="725457" y="3663999"/>
            <a:ext cx="3094500" cy="2062103"/>
          </a:xfrm>
          <a:prstGeom prst="rect">
            <a:avLst/>
          </a:prstGeom>
          <a:noFill/>
        </p:spPr>
        <p:txBody>
          <a:bodyPr wrap="square" rtlCol="0">
            <a:spAutoFit/>
          </a:bodyPr>
          <a:lstStyle/>
          <a:p>
            <a:pPr algn="ctr"/>
            <a:r>
              <a:rPr lang="en-US" sz="3200" dirty="0" smtClean="0"/>
              <a:t>How am I ever </a:t>
            </a:r>
          </a:p>
          <a:p>
            <a:pPr algn="ctr"/>
            <a:r>
              <a:rPr lang="en-US" sz="3200" dirty="0" smtClean="0"/>
              <a:t>going to remember</a:t>
            </a:r>
          </a:p>
          <a:p>
            <a:pPr algn="ctr"/>
            <a:r>
              <a:rPr lang="en-US" sz="3200" dirty="0" smtClean="0"/>
              <a:t>all this stuff?</a:t>
            </a:r>
            <a:endParaRPr lang="en-US" sz="3200" dirty="0"/>
          </a:p>
        </p:txBody>
      </p:sp>
      <p:sp>
        <p:nvSpPr>
          <p:cNvPr id="3" name="Footer Placeholder 2"/>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4" name="Slide Number Placeholder 3"/>
          <p:cNvSpPr>
            <a:spLocks noGrp="1"/>
          </p:cNvSpPr>
          <p:nvPr>
            <p:ph type="sldNum" sz="quarter" idx="12"/>
          </p:nvPr>
        </p:nvSpPr>
        <p:spPr/>
        <p:txBody>
          <a:bodyPr/>
          <a:lstStyle/>
          <a:p>
            <a:fld id="{5306C36F-4E02-944A-B719-4F6CA130297D}" type="slidenum">
              <a:rPr lang="en-US" smtClean="0"/>
              <a:t>22</a:t>
            </a:fld>
            <a:endParaRPr lang="en-US"/>
          </a:p>
        </p:txBody>
      </p:sp>
      <p:sp>
        <p:nvSpPr>
          <p:cNvPr id="7" name="TextBox 6"/>
          <p:cNvSpPr txBox="1"/>
          <p:nvPr/>
        </p:nvSpPr>
        <p:spPr>
          <a:xfrm>
            <a:off x="4526304" y="1847275"/>
            <a:ext cx="4170357" cy="4524316"/>
          </a:xfrm>
          <a:prstGeom prst="rect">
            <a:avLst/>
          </a:prstGeom>
          <a:noFill/>
        </p:spPr>
        <p:txBody>
          <a:bodyPr wrap="square" rtlCol="0">
            <a:spAutoFit/>
          </a:bodyPr>
          <a:lstStyle/>
          <a:p>
            <a:r>
              <a:rPr lang="en-US" b="1" dirty="0" smtClean="0"/>
              <a:t>The provider has just:</a:t>
            </a:r>
          </a:p>
          <a:p>
            <a:endParaRPr lang="en-US" dirty="0"/>
          </a:p>
          <a:p>
            <a:pPr marL="285750" lvl="0" indent="-285750">
              <a:buFont typeface="Arial"/>
              <a:buChar char="•"/>
            </a:pPr>
            <a:r>
              <a:rPr lang="en-US" dirty="0"/>
              <a:t>Explained how the pill works to prevent </a:t>
            </a:r>
            <a:r>
              <a:rPr lang="en-US" dirty="0" smtClean="0"/>
              <a:t>pregnancy</a:t>
            </a:r>
          </a:p>
          <a:p>
            <a:pPr marL="285750" lvl="0" indent="-285750">
              <a:buFont typeface="Arial"/>
              <a:buChar char="•"/>
            </a:pPr>
            <a:r>
              <a:rPr lang="en-US" dirty="0"/>
              <a:t>W</a:t>
            </a:r>
            <a:r>
              <a:rPr lang="en-US" dirty="0" smtClean="0"/>
              <a:t>hen to start</a:t>
            </a:r>
            <a:endParaRPr lang="en-US" dirty="0"/>
          </a:p>
          <a:p>
            <a:pPr marL="285750" lvl="0" indent="-285750">
              <a:buFont typeface="Arial"/>
              <a:buChar char="•"/>
            </a:pPr>
            <a:r>
              <a:rPr lang="en-US" dirty="0"/>
              <a:t>H</a:t>
            </a:r>
            <a:r>
              <a:rPr lang="en-US" dirty="0" smtClean="0"/>
              <a:t>ow </a:t>
            </a:r>
            <a:r>
              <a:rPr lang="en-US" dirty="0"/>
              <a:t>to take the pill correctly, including what to do about missed pills</a:t>
            </a:r>
          </a:p>
          <a:p>
            <a:pPr marL="285750" lvl="0" indent="-285750">
              <a:buFont typeface="Arial"/>
              <a:buChar char="•"/>
            </a:pPr>
            <a:r>
              <a:rPr lang="en-US" dirty="0"/>
              <a:t>S</a:t>
            </a:r>
            <a:r>
              <a:rPr lang="en-US" dirty="0" smtClean="0"/>
              <a:t>ome </a:t>
            </a:r>
            <a:r>
              <a:rPr lang="en-US" dirty="0"/>
              <a:t>of the side effects you might experience when starting OCPs</a:t>
            </a:r>
          </a:p>
          <a:p>
            <a:pPr marL="285750" lvl="0" indent="-285750">
              <a:buFont typeface="Arial"/>
              <a:buChar char="•"/>
            </a:pPr>
            <a:r>
              <a:rPr lang="en-US" dirty="0"/>
              <a:t>The benefits and advantages of using birth control pills</a:t>
            </a:r>
          </a:p>
          <a:p>
            <a:pPr marL="285750" lvl="0" indent="-285750">
              <a:buFont typeface="Arial"/>
              <a:buChar char="•"/>
            </a:pPr>
            <a:r>
              <a:rPr lang="en-US" dirty="0"/>
              <a:t>The dangerous side effects</a:t>
            </a:r>
          </a:p>
          <a:p>
            <a:pPr marL="285750" lvl="0" indent="-285750">
              <a:buFont typeface="Arial"/>
              <a:buChar char="•"/>
            </a:pPr>
            <a:r>
              <a:rPr lang="en-US" dirty="0"/>
              <a:t>When you need to use a back-up method</a:t>
            </a:r>
          </a:p>
          <a:p>
            <a:endParaRPr lang="en-US" dirty="0"/>
          </a:p>
        </p:txBody>
      </p:sp>
    </p:spTree>
    <p:extLst>
      <p:ext uri="{BB962C8B-B14F-4D97-AF65-F5344CB8AC3E}">
        <p14:creationId xmlns:p14="http://schemas.microsoft.com/office/powerpoint/2010/main" val="228023149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23</a:t>
            </a:fld>
            <a:endParaRPr lang="en-US"/>
          </a:p>
        </p:txBody>
      </p:sp>
      <p:grpSp>
        <p:nvGrpSpPr>
          <p:cNvPr id="2" name="Group 1"/>
          <p:cNvGrpSpPr/>
          <p:nvPr/>
        </p:nvGrpSpPr>
        <p:grpSpPr>
          <a:xfrm>
            <a:off x="2478919" y="402591"/>
            <a:ext cx="3942746" cy="5499100"/>
            <a:chOff x="4561719" y="402591"/>
            <a:chExt cx="3942746" cy="5499100"/>
          </a:xfrm>
        </p:grpSpPr>
        <p:pic>
          <p:nvPicPr>
            <p:cNvPr id="9" name="Picture 8" descr="Exhibit 3 HL car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61719" y="402591"/>
              <a:ext cx="3942746" cy="5499100"/>
            </a:xfrm>
            <a:prstGeom prst="rect">
              <a:avLst/>
            </a:prstGeom>
            <a:ln>
              <a:solidFill>
                <a:schemeClr val="tx1"/>
              </a:solidFill>
            </a:ln>
          </p:spPr>
        </p:pic>
        <p:sp>
          <p:nvSpPr>
            <p:cNvPr id="10" name="Donut 9"/>
            <p:cNvSpPr/>
            <p:nvPr/>
          </p:nvSpPr>
          <p:spPr>
            <a:xfrm>
              <a:off x="4676019" y="3975100"/>
              <a:ext cx="1397121" cy="939800"/>
            </a:xfrm>
            <a:prstGeom prst="donut">
              <a:avLst>
                <a:gd name="adj" fmla="val 4260"/>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11" name="TextBox 10"/>
          <p:cNvSpPr txBox="1"/>
          <p:nvPr/>
        </p:nvSpPr>
        <p:spPr>
          <a:xfrm>
            <a:off x="279400" y="5919927"/>
            <a:ext cx="8575040" cy="400110"/>
          </a:xfrm>
          <a:prstGeom prst="rect">
            <a:avLst/>
          </a:prstGeom>
          <a:noFill/>
        </p:spPr>
        <p:txBody>
          <a:bodyPr wrap="square" rtlCol="0">
            <a:spAutoFit/>
          </a:bodyPr>
          <a:lstStyle/>
          <a:p>
            <a:r>
              <a:rPr lang="en-US" sz="1000" dirty="0" smtClean="0"/>
              <a:t>Source:  New </a:t>
            </a:r>
            <a:r>
              <a:rPr lang="en-US" sz="1000" dirty="0"/>
              <a:t>Federal Policy </a:t>
            </a:r>
            <a:r>
              <a:rPr lang="en-US" sz="1000" dirty="0" smtClean="0"/>
              <a:t>Initiatives To </a:t>
            </a:r>
            <a:r>
              <a:rPr lang="en-US" sz="1000" dirty="0"/>
              <a:t>Boost Health Literacy </a:t>
            </a:r>
            <a:r>
              <a:rPr lang="en-US" sz="1000" dirty="0" smtClean="0"/>
              <a:t>Can Help </a:t>
            </a:r>
            <a:r>
              <a:rPr lang="en-US" sz="1000" dirty="0"/>
              <a:t>The Nation Move </a:t>
            </a:r>
            <a:r>
              <a:rPr lang="en-US" sz="1000" dirty="0" smtClean="0"/>
              <a:t>Beyond The </a:t>
            </a:r>
            <a:r>
              <a:rPr lang="en-US" sz="1000" dirty="0"/>
              <a:t>Cycle Of Costly ‘Crisis Care</a:t>
            </a:r>
            <a:r>
              <a:rPr lang="en-US" sz="1000" dirty="0" smtClean="0"/>
              <a:t>’ </a:t>
            </a:r>
            <a:r>
              <a:rPr lang="en-US" sz="1000" dirty="0"/>
              <a:t>By </a:t>
            </a:r>
            <a:r>
              <a:rPr lang="en-US" sz="1000" dirty="0" smtClean="0"/>
              <a:t>HK</a:t>
            </a:r>
            <a:r>
              <a:rPr lang="en-US" sz="1000" dirty="0"/>
              <a:t>. </a:t>
            </a:r>
            <a:r>
              <a:rPr lang="en-US" sz="1000" dirty="0" err="1"/>
              <a:t>Koh</a:t>
            </a:r>
            <a:r>
              <a:rPr lang="en-US" sz="1000" dirty="0"/>
              <a:t>, </a:t>
            </a:r>
            <a:r>
              <a:rPr lang="en-US" sz="1000" dirty="0" smtClean="0"/>
              <a:t>DM</a:t>
            </a:r>
            <a:r>
              <a:rPr lang="en-US" sz="1000" dirty="0"/>
              <a:t>. Berwick, </a:t>
            </a:r>
            <a:r>
              <a:rPr lang="en-US" sz="1000" dirty="0" smtClean="0"/>
              <a:t>C </a:t>
            </a:r>
            <a:r>
              <a:rPr lang="en-US" sz="1000" dirty="0"/>
              <a:t>M. Clancy, </a:t>
            </a:r>
            <a:r>
              <a:rPr lang="en-US" sz="1000" dirty="0" smtClean="0"/>
              <a:t>C </a:t>
            </a:r>
            <a:r>
              <a:rPr lang="en-US" sz="1000" dirty="0" err="1"/>
              <a:t>Baur</a:t>
            </a:r>
            <a:r>
              <a:rPr lang="en-US" sz="1000" dirty="0"/>
              <a:t>, </a:t>
            </a:r>
            <a:r>
              <a:rPr lang="en-US" sz="1000" dirty="0" smtClean="0"/>
              <a:t>C </a:t>
            </a:r>
            <a:r>
              <a:rPr lang="en-US" sz="1000" dirty="0"/>
              <a:t>Brach, </a:t>
            </a:r>
            <a:r>
              <a:rPr lang="en-US" sz="1000" dirty="0" smtClean="0"/>
              <a:t>LM</a:t>
            </a:r>
            <a:r>
              <a:rPr lang="en-US" sz="1000" dirty="0"/>
              <a:t>. Harris, </a:t>
            </a:r>
            <a:r>
              <a:rPr lang="en-US" sz="1000" dirty="0" smtClean="0"/>
              <a:t>and E </a:t>
            </a:r>
            <a:r>
              <a:rPr lang="en-US" sz="1000" dirty="0"/>
              <a:t>G. </a:t>
            </a:r>
            <a:r>
              <a:rPr lang="en-US" sz="1000" dirty="0" err="1" smtClean="0"/>
              <a:t>Zerhusen</a:t>
            </a:r>
            <a:r>
              <a:rPr lang="en-US" sz="1000" dirty="0" smtClean="0"/>
              <a:t>. </a:t>
            </a:r>
            <a:r>
              <a:rPr lang="en-US" sz="1000" dirty="0"/>
              <a:t>Downloaded from </a:t>
            </a:r>
            <a:r>
              <a:rPr lang="en-US" sz="1000" dirty="0" err="1"/>
              <a:t>content.healthaffairs.org</a:t>
            </a:r>
            <a:r>
              <a:rPr lang="en-US" sz="1000" dirty="0"/>
              <a:t> by </a:t>
            </a:r>
            <a:r>
              <a:rPr lang="en-US" sz="1000" i="1" dirty="0"/>
              <a:t>Health Affairs </a:t>
            </a:r>
            <a:r>
              <a:rPr lang="en-US" sz="1000" dirty="0"/>
              <a:t>on May 6, 2012</a:t>
            </a:r>
          </a:p>
        </p:txBody>
      </p:sp>
    </p:spTree>
    <p:extLst>
      <p:ext uri="{BB962C8B-B14F-4D97-AF65-F5344CB8AC3E}">
        <p14:creationId xmlns:p14="http://schemas.microsoft.com/office/powerpoint/2010/main" val="112923994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82" y="244158"/>
            <a:ext cx="8589818" cy="1339850"/>
          </a:xfrm>
          <a:solidFill>
            <a:srgbClr val="BAD6AD"/>
          </a:solidFill>
        </p:spPr>
        <p:txBody>
          <a:bodyPr anchor="ctr">
            <a:noAutofit/>
          </a:bodyPr>
          <a:lstStyle/>
          <a:p>
            <a:r>
              <a:rPr lang="en-US" dirty="0"/>
              <a:t/>
            </a:r>
            <a:br>
              <a:rPr lang="en-US" dirty="0"/>
            </a:br>
            <a:r>
              <a:rPr lang="en-US" dirty="0" smtClean="0"/>
              <a:t>Step 2:  Explain</a:t>
            </a:r>
            <a:br>
              <a:rPr lang="en-US" dirty="0" smtClean="0"/>
            </a:br>
            <a:endParaRPr lang="en-US" dirty="0"/>
          </a:p>
        </p:txBody>
      </p:sp>
      <p:sp>
        <p:nvSpPr>
          <p:cNvPr id="3" name="Content Placeholder 2"/>
          <p:cNvSpPr>
            <a:spLocks noGrp="1"/>
          </p:cNvSpPr>
          <p:nvPr>
            <p:ph idx="1"/>
          </p:nvPr>
        </p:nvSpPr>
        <p:spPr/>
        <p:txBody>
          <a:bodyPr>
            <a:normAutofit/>
          </a:bodyPr>
          <a:lstStyle/>
          <a:p>
            <a:r>
              <a:rPr lang="en-US" sz="3600" dirty="0" smtClean="0"/>
              <a:t>Use </a:t>
            </a:r>
            <a:r>
              <a:rPr lang="en-US" sz="3600" dirty="0"/>
              <a:t>plain </a:t>
            </a:r>
            <a:r>
              <a:rPr lang="en-US" sz="3600" dirty="0" smtClean="0"/>
              <a:t>language</a:t>
            </a:r>
          </a:p>
          <a:p>
            <a:pPr marL="342900" lvl="1" indent="-342900">
              <a:spcBef>
                <a:spcPts val="2000"/>
              </a:spcBef>
              <a:buClr>
                <a:schemeClr val="tx1">
                  <a:lumMod val="75000"/>
                  <a:lumOff val="25000"/>
                </a:schemeClr>
              </a:buClr>
            </a:pPr>
            <a:r>
              <a:rPr lang="en-US" sz="3600" dirty="0"/>
              <a:t>Use “signpost” </a:t>
            </a:r>
            <a:r>
              <a:rPr lang="en-US" sz="3600" dirty="0" smtClean="0"/>
              <a:t>language</a:t>
            </a:r>
            <a:endParaRPr lang="en-US" sz="3600" dirty="0"/>
          </a:p>
          <a:p>
            <a:r>
              <a:rPr lang="en-US" sz="3600" dirty="0" smtClean="0"/>
              <a:t>Go </a:t>
            </a:r>
            <a:r>
              <a:rPr lang="en-US" sz="3600" dirty="0"/>
              <a:t>slowly and </a:t>
            </a:r>
            <a:r>
              <a:rPr lang="en-US" sz="3600" dirty="0" smtClean="0"/>
              <a:t>pause often</a:t>
            </a:r>
            <a:endParaRPr lang="en-US" sz="3600" dirty="0"/>
          </a:p>
          <a:p>
            <a:r>
              <a:rPr lang="en-US" sz="3600" dirty="0" smtClean="0"/>
              <a:t>Pay </a:t>
            </a:r>
            <a:r>
              <a:rPr lang="en-US" sz="3600" dirty="0"/>
              <a:t>attention to body language and facial </a:t>
            </a:r>
            <a:r>
              <a:rPr lang="en-US" sz="3600" dirty="0" smtClean="0"/>
              <a:t>expressions</a:t>
            </a:r>
          </a:p>
          <a:p>
            <a:endParaRPr lang="en-US" dirty="0"/>
          </a:p>
        </p:txBody>
      </p:sp>
      <p:sp>
        <p:nvSpPr>
          <p:cNvPr id="5" name="5-Point Star 4"/>
          <p:cNvSpPr/>
          <p:nvPr/>
        </p:nvSpPr>
        <p:spPr>
          <a:xfrm>
            <a:off x="5148896" y="2247900"/>
            <a:ext cx="470535" cy="381000"/>
          </a:xfrm>
          <a:prstGeom prst="star5">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7" name="Footer Placeholder 6"/>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8" name="Slide Number Placeholder 7"/>
          <p:cNvSpPr>
            <a:spLocks noGrp="1"/>
          </p:cNvSpPr>
          <p:nvPr>
            <p:ph type="sldNum" sz="quarter" idx="12"/>
          </p:nvPr>
        </p:nvSpPr>
        <p:spPr/>
        <p:txBody>
          <a:bodyPr/>
          <a:lstStyle/>
          <a:p>
            <a:fld id="{5306C36F-4E02-944A-B719-4F6CA130297D}" type="slidenum">
              <a:rPr lang="en-US" smtClean="0"/>
              <a:t>24</a:t>
            </a:fld>
            <a:endParaRPr lang="en-US"/>
          </a:p>
        </p:txBody>
      </p:sp>
    </p:spTree>
    <p:extLst>
      <p:ext uri="{BB962C8B-B14F-4D97-AF65-F5344CB8AC3E}">
        <p14:creationId xmlns:p14="http://schemas.microsoft.com/office/powerpoint/2010/main" val="32272906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AutoShape 2"/>
          <p:cNvSpPr>
            <a:spLocks noChangeArrowheads="1"/>
          </p:cNvSpPr>
          <p:nvPr/>
        </p:nvSpPr>
        <p:spPr bwMode="auto">
          <a:xfrm>
            <a:off x="914400" y="1134534"/>
            <a:ext cx="2590800" cy="685800"/>
          </a:xfrm>
          <a:prstGeom prst="wedgeRectCallout">
            <a:avLst>
              <a:gd name="adj1" fmla="val -44852"/>
              <a:gd name="adj2" fmla="val 156713"/>
            </a:avLst>
          </a:prstGeom>
          <a:solidFill>
            <a:schemeClr val="bg2">
              <a:lumMod val="40000"/>
              <a:lumOff val="60000"/>
            </a:schemeClr>
          </a:solidFill>
          <a:ln w="9525">
            <a:solidFill>
              <a:srgbClr val="000000"/>
            </a:solidFill>
            <a:miter lim="800000"/>
            <a:headEnd/>
            <a:tailEnd/>
          </a:ln>
          <a:effectLst/>
          <a:extLst/>
        </p:spPr>
        <p:txBody>
          <a:bodyPr wrap="none" anchor="ctr"/>
          <a:lstStyle/>
          <a:p>
            <a:pPr algn="ctr" eaLnBrk="0" hangingPunct="0">
              <a:defRPr/>
            </a:pPr>
            <a:r>
              <a:rPr lang="en-US" sz="2000" u="sng" dirty="0">
                <a:solidFill>
                  <a:srgbClr val="000000"/>
                </a:solidFill>
                <a:latin typeface="+mn-lt"/>
                <a:cs typeface="+mn-cs"/>
              </a:rPr>
              <a:t>First</a:t>
            </a:r>
            <a:r>
              <a:rPr lang="en-US" sz="2000" dirty="0">
                <a:solidFill>
                  <a:srgbClr val="000000"/>
                </a:solidFill>
                <a:latin typeface="+mn-lt"/>
                <a:cs typeface="+mn-cs"/>
              </a:rPr>
              <a:t> </a:t>
            </a:r>
            <a:r>
              <a:rPr lang="en-US" sz="2000" dirty="0" smtClean="0">
                <a:solidFill>
                  <a:srgbClr val="000000"/>
                </a:solidFill>
              </a:rPr>
              <a:t>you will need</a:t>
            </a:r>
            <a:r>
              <a:rPr lang="en-US" sz="2000" dirty="0" smtClean="0">
                <a:solidFill>
                  <a:srgbClr val="000000"/>
                </a:solidFill>
                <a:latin typeface="+mn-lt"/>
                <a:cs typeface="+mn-cs"/>
              </a:rPr>
              <a:t> </a:t>
            </a:r>
            <a:r>
              <a:rPr lang="en-US" sz="2000" dirty="0">
                <a:solidFill>
                  <a:srgbClr val="000000"/>
                </a:solidFill>
                <a:latin typeface="+mn-lt"/>
                <a:cs typeface="+mn-cs"/>
              </a:rPr>
              <a:t>to…</a:t>
            </a:r>
            <a:endParaRPr lang="en-US" sz="2000" dirty="0">
              <a:latin typeface="+mn-lt"/>
              <a:cs typeface="+mn-cs"/>
            </a:endParaRPr>
          </a:p>
        </p:txBody>
      </p:sp>
      <p:sp>
        <p:nvSpPr>
          <p:cNvPr id="371715" name="AutoShape 3"/>
          <p:cNvSpPr>
            <a:spLocks noChangeArrowheads="1"/>
          </p:cNvSpPr>
          <p:nvPr/>
        </p:nvSpPr>
        <p:spPr bwMode="auto">
          <a:xfrm>
            <a:off x="3505200" y="2971801"/>
            <a:ext cx="3962400" cy="990600"/>
          </a:xfrm>
          <a:prstGeom prst="wedgeRectCallout">
            <a:avLst>
              <a:gd name="adj1" fmla="val 43001"/>
              <a:gd name="adj2" fmla="val -83812"/>
            </a:avLst>
          </a:prstGeom>
          <a:solidFill>
            <a:schemeClr val="accent6">
              <a:lumMod val="20000"/>
              <a:lumOff val="80000"/>
            </a:schemeClr>
          </a:solidFill>
          <a:ln w="9525">
            <a:solidFill>
              <a:srgbClr val="000000"/>
            </a:solidFill>
            <a:miter lim="800000"/>
            <a:headEnd/>
            <a:tailEnd/>
          </a:ln>
          <a:effectLst/>
          <a:extLst/>
        </p:spPr>
        <p:txBody>
          <a:bodyPr wrap="none" anchor="ctr"/>
          <a:lstStyle/>
          <a:p>
            <a:pPr algn="ctr" eaLnBrk="0" hangingPunct="0">
              <a:defRPr/>
            </a:pPr>
            <a:r>
              <a:rPr lang="en-US" sz="2000" u="sng" dirty="0" smtClean="0">
                <a:solidFill>
                  <a:srgbClr val="000000"/>
                </a:solidFill>
                <a:latin typeface="+mn-lt"/>
                <a:cs typeface="+mn-cs"/>
              </a:rPr>
              <a:t>Next</a:t>
            </a:r>
            <a:r>
              <a:rPr lang="en-US" sz="2000" dirty="0" smtClean="0">
                <a:solidFill>
                  <a:srgbClr val="000000"/>
                </a:solidFill>
                <a:latin typeface="+mn-lt"/>
                <a:cs typeface="+mn-cs"/>
              </a:rPr>
              <a:t> </a:t>
            </a:r>
            <a:r>
              <a:rPr lang="en-US" sz="2000" dirty="0" smtClean="0">
                <a:solidFill>
                  <a:srgbClr val="000000"/>
                </a:solidFill>
              </a:rPr>
              <a:t>I want you to…</a:t>
            </a:r>
            <a:endParaRPr lang="en-US" sz="2000" dirty="0">
              <a:latin typeface="+mn-lt"/>
              <a:cs typeface="+mn-cs"/>
            </a:endParaRPr>
          </a:p>
        </p:txBody>
      </p:sp>
      <p:sp>
        <p:nvSpPr>
          <p:cNvPr id="371716" name="AutoShape 4"/>
          <p:cNvSpPr>
            <a:spLocks noChangeArrowheads="1"/>
          </p:cNvSpPr>
          <p:nvPr/>
        </p:nvSpPr>
        <p:spPr bwMode="auto">
          <a:xfrm>
            <a:off x="685801" y="4351866"/>
            <a:ext cx="2667000" cy="914400"/>
          </a:xfrm>
          <a:prstGeom prst="wedgeRectCallout">
            <a:avLst>
              <a:gd name="adj1" fmla="val 37700"/>
              <a:gd name="adj2" fmla="val -88018"/>
            </a:avLst>
          </a:prstGeom>
          <a:solidFill>
            <a:schemeClr val="accent4">
              <a:lumMod val="20000"/>
              <a:lumOff val="80000"/>
            </a:schemeClr>
          </a:solidFill>
          <a:ln w="9525">
            <a:solidFill>
              <a:srgbClr val="000000"/>
            </a:solidFill>
            <a:miter lim="800000"/>
            <a:headEnd/>
            <a:tailEnd/>
          </a:ln>
          <a:effectLst/>
          <a:extLst/>
        </p:spPr>
        <p:txBody>
          <a:bodyPr wrap="none" anchor="ctr"/>
          <a:lstStyle/>
          <a:p>
            <a:pPr algn="ctr" eaLnBrk="0" hangingPunct="0">
              <a:defRPr/>
            </a:pPr>
            <a:r>
              <a:rPr lang="en-US" sz="2000" dirty="0" smtClean="0">
                <a:solidFill>
                  <a:srgbClr val="000000"/>
                </a:solidFill>
                <a:latin typeface="+mn-lt"/>
                <a:cs typeface="+mn-cs"/>
              </a:rPr>
              <a:t>You need </a:t>
            </a:r>
            <a:r>
              <a:rPr lang="en-US" sz="2000" dirty="0">
                <a:solidFill>
                  <a:srgbClr val="000000"/>
                </a:solidFill>
                <a:latin typeface="+mn-lt"/>
                <a:cs typeface="+mn-cs"/>
              </a:rPr>
              <a:t>to do this  </a:t>
            </a:r>
          </a:p>
          <a:p>
            <a:pPr algn="ctr" eaLnBrk="0" hangingPunct="0">
              <a:defRPr/>
            </a:pPr>
            <a:r>
              <a:rPr lang="en-US" sz="2000" u="sng" dirty="0" smtClean="0">
                <a:solidFill>
                  <a:srgbClr val="000000"/>
                </a:solidFill>
                <a:latin typeface="+mn-lt"/>
                <a:cs typeface="+mn-cs"/>
              </a:rPr>
              <a:t>because</a:t>
            </a:r>
            <a:r>
              <a:rPr lang="en-US" sz="2000" dirty="0" smtClean="0">
                <a:solidFill>
                  <a:srgbClr val="000000"/>
                </a:solidFill>
              </a:rPr>
              <a:t>…</a:t>
            </a:r>
            <a:endParaRPr lang="en-US" sz="2000" dirty="0">
              <a:latin typeface="+mn-lt"/>
              <a:cs typeface="+mn-cs"/>
            </a:endParaRPr>
          </a:p>
        </p:txBody>
      </p:sp>
      <p:sp>
        <p:nvSpPr>
          <p:cNvPr id="371717" name="AutoShape 5"/>
          <p:cNvSpPr>
            <a:spLocks noChangeArrowheads="1"/>
          </p:cNvSpPr>
          <p:nvPr/>
        </p:nvSpPr>
        <p:spPr bwMode="auto">
          <a:xfrm>
            <a:off x="5393266" y="4673599"/>
            <a:ext cx="3090334" cy="1608668"/>
          </a:xfrm>
          <a:prstGeom prst="wedgeRectCallout">
            <a:avLst>
              <a:gd name="adj1" fmla="val -66102"/>
              <a:gd name="adj2" fmla="val 9287"/>
            </a:avLst>
          </a:prstGeom>
          <a:blipFill dpi="0" rotWithShape="1">
            <a:blip r:embed="rId4">
              <a:alphaModFix amt="43000"/>
              <a:duotone>
                <a:schemeClr val="accent1">
                  <a:satMod val="150000"/>
                  <a:lumMod val="50000"/>
                </a:schemeClr>
                <a:schemeClr val="accent1">
                  <a:satMod val="300000"/>
                  <a:lumMod val="125000"/>
                </a:schemeClr>
              </a:duotone>
            </a:blip>
            <a:srcRect/>
            <a:tile tx="0" ty="0" sx="100000" sy="100000" flip="none" algn="tl"/>
          </a:blipFill>
          <a:ln>
            <a:headEnd/>
            <a:tailEnd/>
          </a:ln>
          <a:extLst/>
        </p:spPr>
        <p:style>
          <a:lnRef idx="1">
            <a:schemeClr val="accent1"/>
          </a:lnRef>
          <a:fillRef idx="2">
            <a:schemeClr val="accent1"/>
          </a:fillRef>
          <a:effectRef idx="1">
            <a:schemeClr val="accent1"/>
          </a:effectRef>
          <a:fontRef idx="minor">
            <a:schemeClr val="dk1"/>
          </a:fontRef>
        </p:style>
        <p:txBody>
          <a:bodyPr wrap="none" anchor="ctr"/>
          <a:lstStyle/>
          <a:p>
            <a:pPr algn="ctr" eaLnBrk="0" hangingPunct="0">
              <a:defRPr/>
            </a:pPr>
            <a:r>
              <a:rPr lang="en-US" sz="2000" u="sng" dirty="0" smtClean="0">
                <a:solidFill>
                  <a:srgbClr val="000000"/>
                </a:solidFill>
                <a:latin typeface="+mn-lt"/>
                <a:cs typeface="+mn-cs"/>
              </a:rPr>
              <a:t>Now</a:t>
            </a:r>
            <a:r>
              <a:rPr lang="en-US" sz="2000" dirty="0" smtClean="0">
                <a:solidFill>
                  <a:srgbClr val="000000"/>
                </a:solidFill>
                <a:latin typeface="+mn-lt"/>
                <a:cs typeface="+mn-cs"/>
              </a:rPr>
              <a:t>, I want to make sure </a:t>
            </a:r>
          </a:p>
          <a:p>
            <a:pPr algn="ctr" eaLnBrk="0" hangingPunct="0">
              <a:defRPr/>
            </a:pPr>
            <a:r>
              <a:rPr lang="en-US" sz="2000" dirty="0" smtClean="0">
                <a:solidFill>
                  <a:srgbClr val="000000"/>
                </a:solidFill>
                <a:latin typeface="+mn-lt"/>
                <a:cs typeface="+mn-cs"/>
              </a:rPr>
              <a:t>I did a good job </a:t>
            </a:r>
          </a:p>
          <a:p>
            <a:pPr algn="ctr" eaLnBrk="0" hangingPunct="0">
              <a:defRPr/>
            </a:pPr>
            <a:r>
              <a:rPr lang="en-US" sz="2000" dirty="0" smtClean="0">
                <a:solidFill>
                  <a:srgbClr val="000000"/>
                </a:solidFill>
                <a:latin typeface="+mn-lt"/>
                <a:cs typeface="+mn-cs"/>
              </a:rPr>
              <a:t>of explaining.  </a:t>
            </a:r>
          </a:p>
          <a:p>
            <a:pPr algn="ctr" eaLnBrk="0" hangingPunct="0">
              <a:defRPr/>
            </a:pPr>
            <a:r>
              <a:rPr lang="en-US" sz="2000" dirty="0" smtClean="0">
                <a:solidFill>
                  <a:srgbClr val="000000"/>
                </a:solidFill>
                <a:latin typeface="+mn-lt"/>
                <a:cs typeface="+mn-cs"/>
              </a:rPr>
              <a:t>Can you tell me </a:t>
            </a:r>
          </a:p>
          <a:p>
            <a:pPr algn="ctr" eaLnBrk="0" hangingPunct="0">
              <a:defRPr/>
            </a:pPr>
            <a:r>
              <a:rPr lang="en-US" sz="2000" dirty="0" smtClean="0">
                <a:solidFill>
                  <a:srgbClr val="000000"/>
                </a:solidFill>
                <a:latin typeface="+mn-lt"/>
                <a:cs typeface="+mn-cs"/>
              </a:rPr>
              <a:t>what you’re going to do?</a:t>
            </a:r>
            <a:endParaRPr lang="en-US" sz="2000" dirty="0">
              <a:latin typeface="+mn-lt"/>
              <a:cs typeface="+mn-cs"/>
            </a:endParaRPr>
          </a:p>
        </p:txBody>
      </p:sp>
      <p:sp>
        <p:nvSpPr>
          <p:cNvPr id="371718" name="AutoShape 6"/>
          <p:cNvSpPr>
            <a:spLocks noChangeArrowheads="1"/>
          </p:cNvSpPr>
          <p:nvPr/>
        </p:nvSpPr>
        <p:spPr bwMode="auto">
          <a:xfrm>
            <a:off x="4724400" y="1185335"/>
            <a:ext cx="3886200" cy="914400"/>
          </a:xfrm>
          <a:prstGeom prst="wedgeRectCallout">
            <a:avLst>
              <a:gd name="adj1" fmla="val -57898"/>
              <a:gd name="adj2" fmla="val 86518"/>
            </a:avLst>
          </a:prstGeom>
          <a:blipFill dpi="0" rotWithShape="1">
            <a:blip r:embed="rId4">
              <a:alphaModFix amt="39000"/>
              <a:duotone>
                <a:schemeClr val="accent4">
                  <a:satMod val="150000"/>
                  <a:lumMod val="50000"/>
                </a:schemeClr>
                <a:schemeClr val="accent4">
                  <a:satMod val="300000"/>
                  <a:lumMod val="125000"/>
                </a:schemeClr>
              </a:duotone>
            </a:blip>
            <a:srcRect/>
            <a:tile tx="0" ty="0" sx="100000" sy="100000" flip="none" algn="tl"/>
          </a:blipFill>
          <a:ln>
            <a:headEnd/>
            <a:tailEnd/>
          </a:ln>
          <a:extLst/>
        </p:spPr>
        <p:style>
          <a:lnRef idx="1">
            <a:schemeClr val="accent4"/>
          </a:lnRef>
          <a:fillRef idx="2">
            <a:schemeClr val="accent4"/>
          </a:fillRef>
          <a:effectRef idx="1">
            <a:schemeClr val="accent4"/>
          </a:effectRef>
          <a:fontRef idx="minor">
            <a:schemeClr val="dk1"/>
          </a:fontRef>
        </p:style>
        <p:txBody>
          <a:bodyPr wrap="none" anchor="ctr"/>
          <a:lstStyle/>
          <a:p>
            <a:pPr algn="ctr" eaLnBrk="0" hangingPunct="0">
              <a:defRPr/>
            </a:pPr>
            <a:r>
              <a:rPr lang="en-US" sz="2000" dirty="0">
                <a:latin typeface="+mn-lt"/>
                <a:cs typeface="+mn-cs"/>
              </a:rPr>
              <a:t>  </a:t>
            </a:r>
            <a:r>
              <a:rPr lang="en-US" sz="2000" dirty="0" smtClean="0">
                <a:solidFill>
                  <a:srgbClr val="000000"/>
                </a:solidFill>
              </a:rPr>
              <a:t>It’s important</a:t>
            </a:r>
            <a:r>
              <a:rPr lang="en-US" sz="2000" dirty="0" smtClean="0">
                <a:solidFill>
                  <a:srgbClr val="000000"/>
                </a:solidFill>
                <a:latin typeface="+mn-lt"/>
                <a:cs typeface="+mn-cs"/>
              </a:rPr>
              <a:t> </a:t>
            </a:r>
            <a:r>
              <a:rPr lang="en-US" sz="2000" dirty="0">
                <a:solidFill>
                  <a:srgbClr val="000000"/>
                </a:solidFill>
                <a:latin typeface="+mn-lt"/>
                <a:cs typeface="+mn-cs"/>
              </a:rPr>
              <a:t>to do this </a:t>
            </a:r>
            <a:r>
              <a:rPr lang="en-US" sz="2000" u="sng" dirty="0" smtClean="0">
                <a:solidFill>
                  <a:srgbClr val="000000"/>
                </a:solidFill>
                <a:latin typeface="+mn-lt"/>
                <a:cs typeface="+mn-cs"/>
              </a:rPr>
              <a:t>because</a:t>
            </a:r>
            <a:r>
              <a:rPr lang="en-US" sz="2000" dirty="0" smtClean="0">
                <a:solidFill>
                  <a:srgbClr val="000000"/>
                </a:solidFill>
              </a:rPr>
              <a:t>…</a:t>
            </a:r>
            <a:endParaRPr lang="en-US" sz="2000" dirty="0">
              <a:latin typeface="+mn-lt"/>
              <a:cs typeface="+mn-cs"/>
            </a:endParaRPr>
          </a:p>
        </p:txBody>
      </p:sp>
      <p:pic>
        <p:nvPicPr>
          <p:cNvPr id="371719" name="Picture 7"/>
          <p:cNvPicPr>
            <a:picLocks noChangeAspect="1" noChangeArrowheads="1"/>
          </p:cNvPicPr>
          <p:nvPr/>
        </p:nvPicPr>
        <p:blipFill>
          <a:blip r:embed="rId5">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3098800" y="1871136"/>
            <a:ext cx="1524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71720" name="Picture 8"/>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85801" y="1981200"/>
            <a:ext cx="574675" cy="1290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71721" name="Picture 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505200" y="5029201"/>
            <a:ext cx="1524000" cy="893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71722" name="Picture 10"/>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315200" y="1981200"/>
            <a:ext cx="457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71723" name="Picture 11"/>
          <p:cNvPicPr>
            <a:picLocks noChangeAspect="1" noChangeArrowheads="1"/>
          </p:cNvPicPr>
          <p:nvPr/>
        </p:nvPicPr>
        <p:blipFill>
          <a:blip r:embed="rId9">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rot="20240456">
            <a:off x="2091914" y="3128972"/>
            <a:ext cx="1295400" cy="87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TextBox 1"/>
          <p:cNvSpPr txBox="1"/>
          <p:nvPr/>
        </p:nvSpPr>
        <p:spPr>
          <a:xfrm>
            <a:off x="609600" y="341868"/>
            <a:ext cx="8216462" cy="646331"/>
          </a:xfrm>
          <a:prstGeom prst="rect">
            <a:avLst/>
          </a:prstGeom>
          <a:noFill/>
        </p:spPr>
        <p:txBody>
          <a:bodyPr wrap="none" rtlCol="0">
            <a:spAutoFit/>
          </a:bodyPr>
          <a:lstStyle/>
          <a:p>
            <a:r>
              <a:rPr lang="en-US" sz="3600" dirty="0" smtClean="0"/>
              <a:t>An organizing tip:  use signpost language</a:t>
            </a:r>
            <a:endParaRPr lang="en-US" sz="3600" dirty="0"/>
          </a:p>
        </p:txBody>
      </p:sp>
      <p:sp>
        <p:nvSpPr>
          <p:cNvPr id="3" name="Footer Placeholder 2"/>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4" name="Slide Number Placeholder 3"/>
          <p:cNvSpPr>
            <a:spLocks noGrp="1"/>
          </p:cNvSpPr>
          <p:nvPr>
            <p:ph type="sldNum" sz="quarter" idx="12"/>
          </p:nvPr>
        </p:nvSpPr>
        <p:spPr/>
        <p:txBody>
          <a:bodyPr/>
          <a:lstStyle/>
          <a:p>
            <a:fld id="{5306C36F-4E02-944A-B719-4F6CA130297D}" type="slidenum">
              <a:rPr lang="en-US" smtClean="0"/>
              <a:t>25</a:t>
            </a:fld>
            <a:endParaRPr lang="en-US"/>
          </a:p>
        </p:txBody>
      </p:sp>
    </p:spTree>
    <p:custDataLst>
      <p:tags r:id="rId1"/>
    </p:custData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good thing is…</a:t>
            </a:r>
            <a:endParaRPr lang="en-US" dirty="0"/>
          </a:p>
        </p:txBody>
      </p:sp>
      <p:sp>
        <p:nvSpPr>
          <p:cNvPr id="3" name="Content Placeholder 2"/>
          <p:cNvSpPr>
            <a:spLocks noGrp="1"/>
          </p:cNvSpPr>
          <p:nvPr>
            <p:ph idx="1"/>
          </p:nvPr>
        </p:nvSpPr>
        <p:spPr>
          <a:xfrm>
            <a:off x="900112" y="1910080"/>
            <a:ext cx="7345363" cy="3931920"/>
          </a:xfrm>
        </p:spPr>
        <p:txBody>
          <a:bodyPr>
            <a:normAutofit/>
          </a:bodyPr>
          <a:lstStyle/>
          <a:p>
            <a:pPr marL="0" indent="0">
              <a:buNone/>
            </a:pPr>
            <a:r>
              <a:rPr lang="en-US" dirty="0"/>
              <a:t>i</a:t>
            </a:r>
            <a:r>
              <a:rPr lang="en-US" dirty="0" smtClean="0"/>
              <a:t>f you haven’t done these things—</a:t>
            </a:r>
          </a:p>
          <a:p>
            <a:pPr marL="1143000" lvl="5" indent="0">
              <a:buNone/>
            </a:pPr>
            <a:r>
              <a:rPr lang="en-US" dirty="0" smtClean="0"/>
              <a:t>                </a:t>
            </a:r>
            <a:r>
              <a:rPr lang="en-US" sz="3000" dirty="0" smtClean="0"/>
              <a:t> </a:t>
            </a:r>
          </a:p>
          <a:p>
            <a:pPr marL="1143000" lvl="5" indent="0">
              <a:buNone/>
            </a:pPr>
            <a:r>
              <a:rPr lang="en-US" sz="3000" dirty="0" smtClean="0"/>
              <a:t>           organize </a:t>
            </a:r>
            <a:r>
              <a:rPr lang="en-US" sz="3000" dirty="0"/>
              <a:t>the </a:t>
            </a:r>
            <a:r>
              <a:rPr lang="en-US" sz="3000" dirty="0" smtClean="0"/>
              <a:t>information</a:t>
            </a:r>
          </a:p>
          <a:p>
            <a:pPr marL="1143000" lvl="5" indent="0">
              <a:buNone/>
            </a:pPr>
            <a:endParaRPr lang="en-US" sz="3000" dirty="0"/>
          </a:p>
          <a:p>
            <a:pPr marL="1143000" lvl="5" indent="0">
              <a:buNone/>
            </a:pPr>
            <a:r>
              <a:rPr lang="en-US" sz="3000" dirty="0" smtClean="0"/>
              <a:t>	   use </a:t>
            </a:r>
            <a:r>
              <a:rPr lang="en-US" sz="3000" dirty="0"/>
              <a:t>p</a:t>
            </a:r>
            <a:r>
              <a:rPr lang="en-US" sz="3000" dirty="0" smtClean="0"/>
              <a:t>lain language</a:t>
            </a:r>
            <a:endParaRPr lang="en-US" sz="1400" dirty="0"/>
          </a:p>
          <a:p>
            <a:pPr marL="0" indent="0">
              <a:buNone/>
            </a:pPr>
            <a:r>
              <a:rPr lang="en-US" dirty="0" smtClean="0"/>
              <a:t>—your client will let you know in the teach back process.</a:t>
            </a:r>
            <a:endParaRPr lang="en-US" dirty="0"/>
          </a:p>
        </p:txBody>
      </p:sp>
      <p:sp>
        <p:nvSpPr>
          <p:cNvPr id="5" name="5-Point Star 4"/>
          <p:cNvSpPr/>
          <p:nvPr/>
        </p:nvSpPr>
        <p:spPr>
          <a:xfrm>
            <a:off x="2182284" y="2760133"/>
            <a:ext cx="696383" cy="677333"/>
          </a:xfrm>
          <a:prstGeom prst="star5">
            <a:avLst/>
          </a:prstGeom>
          <a:solidFill>
            <a:schemeClr val="accent4"/>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accent6">
                  <a:lumMod val="75000"/>
                </a:schemeClr>
              </a:solidFill>
            </a:endParaRPr>
          </a:p>
        </p:txBody>
      </p:sp>
      <p:sp>
        <p:nvSpPr>
          <p:cNvPr id="6" name="5-Point Star 5"/>
          <p:cNvSpPr/>
          <p:nvPr/>
        </p:nvSpPr>
        <p:spPr>
          <a:xfrm>
            <a:off x="2182284" y="3776135"/>
            <a:ext cx="696383" cy="626531"/>
          </a:xfrm>
          <a:prstGeom prst="star5">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7" name="Footer Placeholder 6"/>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8" name="Slide Number Placeholder 7"/>
          <p:cNvSpPr>
            <a:spLocks noGrp="1"/>
          </p:cNvSpPr>
          <p:nvPr>
            <p:ph type="sldNum" sz="quarter" idx="12"/>
          </p:nvPr>
        </p:nvSpPr>
        <p:spPr/>
        <p:txBody>
          <a:bodyPr/>
          <a:lstStyle/>
          <a:p>
            <a:fld id="{5306C36F-4E02-944A-B719-4F6CA130297D}" type="slidenum">
              <a:rPr lang="en-US" smtClean="0"/>
              <a:t>26</a:t>
            </a:fld>
            <a:endParaRPr lang="en-US"/>
          </a:p>
        </p:txBody>
      </p:sp>
      <p:sp>
        <p:nvSpPr>
          <p:cNvPr id="9" name="TextBox 8"/>
          <p:cNvSpPr txBox="1"/>
          <p:nvPr/>
        </p:nvSpPr>
        <p:spPr>
          <a:xfrm>
            <a:off x="406400" y="5518834"/>
            <a:ext cx="8331200" cy="815608"/>
          </a:xfrm>
          <a:prstGeom prst="rect">
            <a:avLst/>
          </a:prstGeom>
          <a:solidFill>
            <a:schemeClr val="accent2">
              <a:lumMod val="20000"/>
              <a:lumOff val="80000"/>
            </a:schemeClr>
          </a:solidFill>
          <a:ln>
            <a:solidFill>
              <a:schemeClr val="tx1"/>
            </a:solidFill>
          </a:ln>
        </p:spPr>
        <p:txBody>
          <a:bodyPr wrap="square" rtlCol="0">
            <a:spAutoFit/>
          </a:bodyPr>
          <a:lstStyle/>
          <a:p>
            <a:pPr algn="ctr"/>
            <a:r>
              <a:rPr lang="en-US" dirty="0" smtClean="0"/>
              <a:t>“We have been surprised at times by how different what we thought we said </a:t>
            </a:r>
          </a:p>
          <a:p>
            <a:pPr algn="ctr"/>
            <a:r>
              <a:rPr lang="en-US" dirty="0" smtClean="0"/>
              <a:t>and what the patient heard have actually been.”  Jeri Reid MD and Donna Roberts MD  </a:t>
            </a:r>
          </a:p>
          <a:p>
            <a:pPr algn="ctr"/>
            <a:r>
              <a:rPr lang="en-US" sz="1100" dirty="0" smtClean="0"/>
              <a:t>“The Teach Back Method for Improving Patients’ Health Literacy” </a:t>
            </a:r>
            <a:r>
              <a:rPr lang="en-US" sz="1100" dirty="0"/>
              <a:t>University of Louisville School of </a:t>
            </a:r>
            <a:r>
              <a:rPr lang="en-US" sz="1100" dirty="0" smtClean="0"/>
              <a:t>Medicine</a:t>
            </a:r>
            <a:endParaRPr lang="en-US" sz="1100" dirty="0"/>
          </a:p>
        </p:txBody>
      </p:sp>
    </p:spTree>
    <p:extLst>
      <p:ext uri="{BB962C8B-B14F-4D97-AF65-F5344CB8AC3E}">
        <p14:creationId xmlns:p14="http://schemas.microsoft.com/office/powerpoint/2010/main" val="19286355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04" y="278549"/>
            <a:ext cx="8543636" cy="1362364"/>
          </a:xfrm>
          <a:solidFill>
            <a:schemeClr val="accent6"/>
          </a:solidFill>
        </p:spPr>
        <p:style>
          <a:lnRef idx="1">
            <a:schemeClr val="accent5"/>
          </a:lnRef>
          <a:fillRef idx="2">
            <a:schemeClr val="accent5"/>
          </a:fillRef>
          <a:effectRef idx="1">
            <a:schemeClr val="accent5"/>
          </a:effectRef>
          <a:fontRef idx="minor">
            <a:schemeClr val="dk1"/>
          </a:fontRef>
        </p:style>
        <p:txBody>
          <a:bodyPr>
            <a:noAutofit/>
          </a:bodyPr>
          <a:lstStyle/>
          <a:p>
            <a:pPr lvl="0"/>
            <a:r>
              <a:rPr lang="en-US" sz="4000" dirty="0" smtClean="0">
                <a:latin typeface="Times New Roman"/>
                <a:cs typeface="Times New Roman"/>
              </a:rPr>
              <a:t/>
            </a:r>
            <a:br>
              <a:rPr lang="en-US" sz="4000" dirty="0" smtClean="0">
                <a:latin typeface="Times New Roman"/>
                <a:cs typeface="Times New Roman"/>
              </a:rPr>
            </a:br>
            <a:r>
              <a:rPr lang="en-US" sz="3200" dirty="0" smtClean="0">
                <a:latin typeface="+mj-lt"/>
                <a:cs typeface="Times New Roman"/>
              </a:rPr>
              <a:t>Step 3: Turn </a:t>
            </a:r>
            <a:r>
              <a:rPr lang="en-US" sz="3200" dirty="0">
                <a:latin typeface="+mj-lt"/>
                <a:cs typeface="Times New Roman"/>
              </a:rPr>
              <a:t>the ball over to </a:t>
            </a:r>
            <a:r>
              <a:rPr lang="en-US" sz="3200" dirty="0" smtClean="0">
                <a:latin typeface="+mj-lt"/>
                <a:cs typeface="Times New Roman"/>
              </a:rPr>
              <a:t>the client, </a:t>
            </a:r>
            <a:r>
              <a:rPr lang="en-US" sz="3200" dirty="0">
                <a:latin typeface="+mj-lt"/>
                <a:cs typeface="Times New Roman"/>
              </a:rPr>
              <a:t>but </a:t>
            </a:r>
            <a:r>
              <a:rPr lang="en-US" sz="3200" dirty="0" smtClean="0">
                <a:latin typeface="+mj-lt"/>
                <a:cs typeface="Times New Roman"/>
              </a:rPr>
              <a:t>remember to </a:t>
            </a:r>
            <a:r>
              <a:rPr lang="en-US" sz="3200" dirty="0">
                <a:latin typeface="+mj-lt"/>
                <a:cs typeface="Times New Roman"/>
              </a:rPr>
              <a:t>take </a:t>
            </a:r>
            <a:r>
              <a:rPr lang="en-US" sz="3200" dirty="0" smtClean="0">
                <a:latin typeface="+mj-lt"/>
                <a:cs typeface="Times New Roman"/>
              </a:rPr>
              <a:t>responsibility. </a:t>
            </a:r>
            <a:r>
              <a:rPr lang="en-US" sz="3600" dirty="0">
                <a:latin typeface="Times New Roman"/>
                <a:cs typeface="Times New Roman"/>
              </a:rPr>
              <a:t/>
            </a:r>
            <a:br>
              <a:rPr lang="en-US" sz="3600" dirty="0">
                <a:latin typeface="Times New Roman"/>
                <a:cs typeface="Times New Roman"/>
              </a:rPr>
            </a:br>
            <a:endParaRPr lang="en-US" sz="3600" dirty="0"/>
          </a:p>
        </p:txBody>
      </p:sp>
      <p:sp>
        <p:nvSpPr>
          <p:cNvPr id="3" name="Content Placeholder 2"/>
          <p:cNvSpPr>
            <a:spLocks noGrp="1"/>
          </p:cNvSpPr>
          <p:nvPr>
            <p:ph idx="1"/>
          </p:nvPr>
        </p:nvSpPr>
        <p:spPr/>
        <p:txBody>
          <a:bodyPr>
            <a:normAutofit fontScale="62500" lnSpcReduction="20000"/>
          </a:bodyPr>
          <a:lstStyle/>
          <a:p>
            <a:pPr lvl="0"/>
            <a:r>
              <a:rPr lang="en-US" sz="3800" dirty="0" smtClean="0">
                <a:solidFill>
                  <a:schemeClr val="tx1"/>
                </a:solidFill>
                <a:latin typeface="Times New Roman"/>
                <a:cs typeface="Times New Roman"/>
              </a:rPr>
              <a:t>First say </a:t>
            </a:r>
            <a:r>
              <a:rPr lang="en-US" sz="3800" b="1" dirty="0">
                <a:solidFill>
                  <a:srgbClr val="000000"/>
                </a:solidFill>
                <a:latin typeface="Times New Roman"/>
                <a:cs typeface="Times New Roman"/>
              </a:rPr>
              <a:t>“</a:t>
            </a:r>
            <a:r>
              <a:rPr lang="en-US" sz="3800" b="1" i="1" dirty="0">
                <a:solidFill>
                  <a:srgbClr val="000000"/>
                </a:solidFill>
                <a:latin typeface="Times New Roman"/>
                <a:cs typeface="Times New Roman"/>
              </a:rPr>
              <a:t>I want to be sure that I did a good job explaining </a:t>
            </a:r>
            <a:r>
              <a:rPr lang="en-US" sz="3800" b="1" i="1" dirty="0" smtClean="0">
                <a:solidFill>
                  <a:srgbClr val="000000"/>
                </a:solidFill>
                <a:latin typeface="Times New Roman"/>
                <a:cs typeface="Times New Roman"/>
              </a:rPr>
              <a:t>about…. because this is complicated and can </a:t>
            </a:r>
            <a:r>
              <a:rPr lang="en-US" sz="3800" b="1" i="1" dirty="0">
                <a:solidFill>
                  <a:srgbClr val="000000"/>
                </a:solidFill>
                <a:latin typeface="Times New Roman"/>
                <a:cs typeface="Times New Roman"/>
              </a:rPr>
              <a:t>be </a:t>
            </a:r>
            <a:r>
              <a:rPr lang="en-US" sz="3800" b="1" i="1" dirty="0" smtClean="0">
                <a:solidFill>
                  <a:srgbClr val="000000"/>
                </a:solidFill>
                <a:latin typeface="Times New Roman"/>
                <a:cs typeface="Times New Roman"/>
              </a:rPr>
              <a:t>confusing. </a:t>
            </a:r>
            <a:r>
              <a:rPr lang="en-US" sz="3800" i="1" dirty="0">
                <a:solidFill>
                  <a:srgbClr val="000000"/>
                </a:solidFill>
                <a:latin typeface="Times New Roman"/>
                <a:cs typeface="Times New Roman"/>
              </a:rPr>
              <a:t>Can you tell me/show </a:t>
            </a:r>
            <a:r>
              <a:rPr lang="en-US" sz="3800" i="1" dirty="0" smtClean="0">
                <a:solidFill>
                  <a:srgbClr val="000000"/>
                </a:solidFill>
                <a:latin typeface="Times New Roman"/>
                <a:cs typeface="Times New Roman"/>
              </a:rPr>
              <a:t>me_______?” </a:t>
            </a:r>
          </a:p>
          <a:p>
            <a:pPr lvl="0"/>
            <a:r>
              <a:rPr lang="en-US" sz="3800" dirty="0" smtClean="0">
                <a:solidFill>
                  <a:srgbClr val="000000"/>
                </a:solidFill>
                <a:latin typeface="Times New Roman"/>
                <a:cs typeface="Times New Roman"/>
              </a:rPr>
              <a:t>Or</a:t>
            </a:r>
            <a:r>
              <a:rPr lang="en-US" sz="3800" i="1" dirty="0" smtClean="0">
                <a:solidFill>
                  <a:srgbClr val="000000"/>
                </a:solidFill>
                <a:latin typeface="Times New Roman"/>
                <a:cs typeface="Times New Roman"/>
              </a:rPr>
              <a:t> </a:t>
            </a:r>
            <a:r>
              <a:rPr lang="en-US" sz="3800" b="1" i="1" dirty="0" smtClean="0">
                <a:solidFill>
                  <a:srgbClr val="000000"/>
                </a:solidFill>
                <a:latin typeface="Times New Roman"/>
                <a:cs typeface="Times New Roman"/>
              </a:rPr>
              <a:t>“That was a lot of information I just gave you.  I’m wondering if I said it clearly.  </a:t>
            </a:r>
            <a:r>
              <a:rPr lang="en-US" sz="3800" i="1" dirty="0" smtClean="0">
                <a:solidFill>
                  <a:srgbClr val="000000"/>
                </a:solidFill>
                <a:latin typeface="Times New Roman"/>
                <a:cs typeface="Times New Roman"/>
              </a:rPr>
              <a:t>Can you tell me </a:t>
            </a:r>
            <a:r>
              <a:rPr lang="en-US" sz="3800" i="1" u="sng" dirty="0" smtClean="0">
                <a:solidFill>
                  <a:srgbClr val="000000"/>
                </a:solidFill>
                <a:latin typeface="Times New Roman"/>
                <a:cs typeface="Times New Roman"/>
              </a:rPr>
              <a:t>what you are going to do </a:t>
            </a:r>
            <a:r>
              <a:rPr lang="en-US" sz="3800" i="1" dirty="0" smtClean="0">
                <a:solidFill>
                  <a:srgbClr val="000000"/>
                </a:solidFill>
                <a:latin typeface="Times New Roman"/>
                <a:cs typeface="Times New Roman"/>
              </a:rPr>
              <a:t>when you get home?</a:t>
            </a:r>
          </a:p>
          <a:p>
            <a:pPr lvl="0"/>
            <a:r>
              <a:rPr lang="en-US" sz="3800" dirty="0" smtClean="0">
                <a:solidFill>
                  <a:srgbClr val="000000"/>
                </a:solidFill>
                <a:latin typeface="Times New Roman"/>
                <a:cs typeface="Times New Roman"/>
              </a:rPr>
              <a:t>Or, </a:t>
            </a:r>
            <a:r>
              <a:rPr lang="en-US" sz="3800" i="1" dirty="0" smtClean="0">
                <a:solidFill>
                  <a:srgbClr val="000000"/>
                </a:solidFill>
                <a:latin typeface="Times New Roman"/>
                <a:cs typeface="Times New Roman"/>
              </a:rPr>
              <a:t>“ When you get home and your husband asks you </a:t>
            </a:r>
            <a:r>
              <a:rPr lang="en-US" sz="3800" i="1" u="sng" dirty="0" smtClean="0">
                <a:solidFill>
                  <a:srgbClr val="000000"/>
                </a:solidFill>
                <a:latin typeface="Times New Roman"/>
                <a:cs typeface="Times New Roman"/>
              </a:rPr>
              <a:t>what the doctor said</a:t>
            </a:r>
            <a:r>
              <a:rPr lang="en-US" sz="3800" i="1" dirty="0" smtClean="0">
                <a:solidFill>
                  <a:srgbClr val="000000"/>
                </a:solidFill>
                <a:latin typeface="Times New Roman"/>
                <a:cs typeface="Times New Roman"/>
              </a:rPr>
              <a:t>, what will you tell him?”</a:t>
            </a:r>
          </a:p>
          <a:p>
            <a:pPr lvl="0"/>
            <a:r>
              <a:rPr lang="en-US" sz="3800" dirty="0" smtClean="0">
                <a:solidFill>
                  <a:srgbClr val="000000"/>
                </a:solidFill>
                <a:latin typeface="Times New Roman"/>
                <a:cs typeface="Times New Roman"/>
              </a:rPr>
              <a:t>Or, </a:t>
            </a:r>
            <a:r>
              <a:rPr lang="en-US" sz="3800" i="1" dirty="0" smtClean="0">
                <a:solidFill>
                  <a:srgbClr val="000000"/>
                </a:solidFill>
                <a:latin typeface="Times New Roman"/>
                <a:cs typeface="Times New Roman"/>
              </a:rPr>
              <a:t>“Now, can you tell me how you would explain </a:t>
            </a:r>
            <a:r>
              <a:rPr lang="en-US" sz="3800" i="1" u="sng" dirty="0" smtClean="0">
                <a:solidFill>
                  <a:srgbClr val="000000"/>
                </a:solidFill>
                <a:latin typeface="Times New Roman"/>
                <a:cs typeface="Times New Roman"/>
              </a:rPr>
              <a:t>this</a:t>
            </a:r>
            <a:r>
              <a:rPr lang="en-US" sz="3800" i="1" dirty="0" smtClean="0">
                <a:solidFill>
                  <a:srgbClr val="000000"/>
                </a:solidFill>
                <a:latin typeface="Times New Roman"/>
                <a:cs typeface="Times New Roman"/>
              </a:rPr>
              <a:t> to a friend?”</a:t>
            </a:r>
            <a:endParaRPr lang="en-US" sz="3800" i="1" dirty="0">
              <a:solidFill>
                <a:srgbClr val="000000"/>
              </a:solidFill>
              <a:latin typeface="Times New Roman"/>
              <a:cs typeface="Times New Roman"/>
            </a:endParaRPr>
          </a:p>
          <a:p>
            <a:pPr marL="0" indent="0">
              <a:buNone/>
            </a:pPr>
            <a:endParaRPr lang="en-US" dirty="0"/>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27</a:t>
            </a:fld>
            <a:endParaRPr lang="en-US"/>
          </a:p>
        </p:txBody>
      </p:sp>
    </p:spTree>
    <p:extLst>
      <p:ext uri="{BB962C8B-B14F-4D97-AF65-F5344CB8AC3E}">
        <p14:creationId xmlns:p14="http://schemas.microsoft.com/office/powerpoint/2010/main" val="13038060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6">
                    <a:lumMod val="75000"/>
                  </a:schemeClr>
                </a:solidFill>
              </a:rPr>
              <a:t>The key to efficiency is focus</a:t>
            </a:r>
            <a:endParaRPr lang="en-US" dirty="0">
              <a:solidFill>
                <a:schemeClr val="accent6">
                  <a:lumMod val="75000"/>
                </a:schemeClr>
              </a:solidFill>
            </a:endParaRPr>
          </a:p>
        </p:txBody>
      </p:sp>
      <p:sp>
        <p:nvSpPr>
          <p:cNvPr id="3" name="Content Placeholder 2"/>
          <p:cNvSpPr>
            <a:spLocks noGrp="1"/>
          </p:cNvSpPr>
          <p:nvPr>
            <p:ph idx="1"/>
          </p:nvPr>
        </p:nvSpPr>
        <p:spPr>
          <a:xfrm>
            <a:off x="292100" y="1701801"/>
            <a:ext cx="8562340" cy="4654550"/>
          </a:xfrm>
          <a:solidFill>
            <a:schemeClr val="accent1">
              <a:lumMod val="20000"/>
              <a:lumOff val="80000"/>
            </a:schemeClr>
          </a:solidFill>
        </p:spPr>
        <p:txBody>
          <a:bodyPr>
            <a:normAutofit/>
          </a:bodyPr>
          <a:lstStyle/>
          <a:p>
            <a:endParaRPr lang="en-US" dirty="0" smtClean="0"/>
          </a:p>
          <a:p>
            <a:endParaRPr lang="en-US" dirty="0"/>
          </a:p>
          <a:p>
            <a:pPr algn="ctr"/>
            <a:r>
              <a:rPr lang="en-US" dirty="0" smtClean="0"/>
              <a:t>Can you explain THIS to a friend?</a:t>
            </a:r>
          </a:p>
          <a:p>
            <a:pPr algn="ctr"/>
            <a:r>
              <a:rPr lang="en-US" dirty="0" smtClean="0"/>
              <a:t>Can you tell your wife WHAT the doctor told you?</a:t>
            </a:r>
          </a:p>
          <a:p>
            <a:pPr algn="ctr"/>
            <a:r>
              <a:rPr lang="en-US" dirty="0" smtClean="0"/>
              <a:t>Can you tell me about __________________?</a:t>
            </a:r>
          </a:p>
          <a:p>
            <a:endParaRPr lang="en-US" dirty="0"/>
          </a:p>
          <a:p>
            <a:pPr marL="0" indent="0" algn="ctr">
              <a:buNone/>
            </a:pPr>
            <a:r>
              <a:rPr lang="en-US" dirty="0" smtClean="0"/>
              <a:t>Fill in that blank carefully!</a:t>
            </a:r>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28</a:t>
            </a:fld>
            <a:endParaRPr lang="en-US"/>
          </a:p>
        </p:txBody>
      </p:sp>
    </p:spTree>
    <p:extLst>
      <p:ext uri="{BB962C8B-B14F-4D97-AF65-F5344CB8AC3E}">
        <p14:creationId xmlns:p14="http://schemas.microsoft.com/office/powerpoint/2010/main" val="102022762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00113" y="28258"/>
            <a:ext cx="7345362" cy="1339850"/>
          </a:xfrm>
        </p:spPr>
        <p:txBody>
          <a:bodyPr/>
          <a:lstStyle/>
          <a:p>
            <a:r>
              <a:rPr lang="en-US" dirty="0" smtClean="0"/>
              <a:t>What if you said--</a:t>
            </a:r>
            <a:endParaRPr lang="en-US" dirty="0"/>
          </a:p>
        </p:txBody>
      </p:sp>
      <p:sp>
        <p:nvSpPr>
          <p:cNvPr id="4" name="Oval Callout 3"/>
          <p:cNvSpPr/>
          <p:nvPr/>
        </p:nvSpPr>
        <p:spPr>
          <a:xfrm>
            <a:off x="914400" y="1177608"/>
            <a:ext cx="3911600" cy="1958848"/>
          </a:xfrm>
          <a:prstGeom prst="wedgeEllipseCallout">
            <a:avLst>
              <a:gd name="adj1" fmla="val -82990"/>
              <a:gd name="adj2" fmla="val 48901"/>
            </a:avLst>
          </a:prstGeom>
          <a:ln w="3175" cmpd="sng">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2800" dirty="0" smtClean="0">
                <a:solidFill>
                  <a:schemeClr val="tx1"/>
                </a:solidFill>
              </a:rPr>
              <a:t>Okay, now tell me what I just said.</a:t>
            </a:r>
            <a:endParaRPr lang="en-US" sz="2800" dirty="0">
              <a:solidFill>
                <a:schemeClr val="tx1"/>
              </a:solidFill>
            </a:endParaRPr>
          </a:p>
        </p:txBody>
      </p:sp>
      <p:sp>
        <p:nvSpPr>
          <p:cNvPr id="5" name="Cloud Callout 4"/>
          <p:cNvSpPr/>
          <p:nvPr/>
        </p:nvSpPr>
        <p:spPr>
          <a:xfrm>
            <a:off x="2936876" y="2844800"/>
            <a:ext cx="4851399" cy="2540000"/>
          </a:xfrm>
          <a:prstGeom prst="cloudCallout">
            <a:avLst>
              <a:gd name="adj1" fmla="val 72929"/>
              <a:gd name="adj2" fmla="val 57231"/>
            </a:avLst>
          </a:prstGeom>
          <a:solidFill>
            <a:schemeClr val="bg2">
              <a:lumMod val="20000"/>
              <a:lumOff val="80000"/>
            </a:schemeClr>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srgbClr val="000000"/>
                </a:solidFill>
              </a:rPr>
              <a:t>Oh my, I don’t remember, this is like a test, I didn’t really get it, she’s going to think I’m an idiot, I don’t even know where to begin. And I feel sick!</a:t>
            </a:r>
            <a:endParaRPr lang="en-US" dirty="0">
              <a:solidFill>
                <a:srgbClr val="000000"/>
              </a:solidFill>
            </a:endParaRPr>
          </a:p>
        </p:txBody>
      </p:sp>
      <p:sp>
        <p:nvSpPr>
          <p:cNvPr id="3" name="Footer Placeholder 2"/>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6" name="Slide Number Placeholder 5"/>
          <p:cNvSpPr>
            <a:spLocks noGrp="1"/>
          </p:cNvSpPr>
          <p:nvPr>
            <p:ph type="sldNum" sz="quarter" idx="12"/>
          </p:nvPr>
        </p:nvSpPr>
        <p:spPr/>
        <p:txBody>
          <a:bodyPr/>
          <a:lstStyle/>
          <a:p>
            <a:fld id="{5306C36F-4E02-944A-B719-4F6CA130297D}" type="slidenum">
              <a:rPr lang="en-US" smtClean="0"/>
              <a:t>29</a:t>
            </a:fld>
            <a:endParaRPr lang="en-US"/>
          </a:p>
        </p:txBody>
      </p:sp>
      <p:sp>
        <p:nvSpPr>
          <p:cNvPr id="8" name="Oval Callout 7"/>
          <p:cNvSpPr/>
          <p:nvPr/>
        </p:nvSpPr>
        <p:spPr>
          <a:xfrm>
            <a:off x="5461000" y="4797108"/>
            <a:ext cx="2501900" cy="1425892"/>
          </a:xfrm>
          <a:prstGeom prst="wedgeEllipseCallout">
            <a:avLst>
              <a:gd name="adj1" fmla="val 89816"/>
              <a:gd name="adj2" fmla="val 8802"/>
            </a:avLst>
          </a:prstGeom>
          <a:solidFill>
            <a:srgbClr val="E5E9EA"/>
          </a:solidFill>
          <a:ln w="3175" cmpd="sng">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2800" dirty="0" smtClean="0">
                <a:solidFill>
                  <a:schemeClr val="tx1"/>
                </a:solidFill>
              </a:rPr>
              <a:t>I forgot.</a:t>
            </a:r>
            <a:endParaRPr lang="en-US" sz="2800" dirty="0">
              <a:solidFill>
                <a:schemeClr val="tx1"/>
              </a:solidFill>
            </a:endParaRPr>
          </a:p>
        </p:txBody>
      </p:sp>
    </p:spTree>
    <p:extLst>
      <p:ext uri="{BB962C8B-B14F-4D97-AF65-F5344CB8AC3E}">
        <p14:creationId xmlns:p14="http://schemas.microsoft.com/office/powerpoint/2010/main" val="320342017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124" y="244158"/>
            <a:ext cx="8604315" cy="1339850"/>
          </a:xfrm>
          <a:solidFill>
            <a:srgbClr val="BAD6AD"/>
          </a:solidFill>
        </p:spPr>
        <p:txBody>
          <a:bodyPr>
            <a:normAutofit/>
          </a:bodyPr>
          <a:lstStyle/>
          <a:p>
            <a:r>
              <a:rPr lang="en-US" dirty="0" smtClean="0"/>
              <a:t>Step 4:  Listen</a:t>
            </a:r>
            <a:endParaRPr lang="en-US" dirty="0"/>
          </a:p>
        </p:txBody>
      </p:sp>
      <p:sp>
        <p:nvSpPr>
          <p:cNvPr id="3" name="Content Placeholder 2"/>
          <p:cNvSpPr>
            <a:spLocks noGrp="1"/>
          </p:cNvSpPr>
          <p:nvPr>
            <p:ph idx="1"/>
          </p:nvPr>
        </p:nvSpPr>
        <p:spPr>
          <a:xfrm>
            <a:off x="250124" y="1682712"/>
            <a:ext cx="8604315" cy="4624386"/>
          </a:xfrm>
          <a:noFill/>
        </p:spPr>
        <p:style>
          <a:lnRef idx="1">
            <a:schemeClr val="accent4"/>
          </a:lnRef>
          <a:fillRef idx="2">
            <a:schemeClr val="accent4"/>
          </a:fillRef>
          <a:effectRef idx="1">
            <a:schemeClr val="accent4"/>
          </a:effectRef>
          <a:fontRef idx="minor">
            <a:schemeClr val="dk1"/>
          </a:fontRef>
        </p:style>
        <p:txBody>
          <a:bodyPr/>
          <a:lstStyle/>
          <a:p>
            <a:pPr algn="ctr"/>
            <a:endParaRPr lang="en-US" sz="4400" dirty="0" smtClean="0"/>
          </a:p>
          <a:p>
            <a:pPr marL="0" indent="0" algn="ctr">
              <a:buNone/>
            </a:pPr>
            <a:endParaRPr lang="en-US" dirty="0"/>
          </a:p>
          <a:p>
            <a:pPr marL="0" indent="0" algn="ctr">
              <a:buNone/>
            </a:pPr>
            <a:endParaRPr lang="en-US" dirty="0"/>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30</a:t>
            </a:fld>
            <a:endParaRPr lang="en-US"/>
          </a:p>
        </p:txBody>
      </p:sp>
      <p:pic>
        <p:nvPicPr>
          <p:cNvPr id="7" name="Picture 6" descr="P1080429.JPG"/>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9907" b="100000" l="0" r="100000"/>
                    </a14:imgEffect>
                  </a14:imgLayer>
                </a14:imgProps>
              </a:ext>
              <a:ext uri="{28A0092B-C50C-407E-A947-70E740481C1C}">
                <a14:useLocalDpi xmlns:a14="http://schemas.microsoft.com/office/drawing/2010/main"/>
              </a:ext>
            </a:extLst>
          </a:blip>
          <a:srcRect/>
          <a:stretch/>
        </p:blipFill>
        <p:spPr>
          <a:xfrm>
            <a:off x="1143014" y="2744232"/>
            <a:ext cx="3047986" cy="2223937"/>
          </a:xfrm>
          <a:prstGeom prst="rect">
            <a:avLst/>
          </a:prstGeom>
          <a:ln>
            <a:solidFill>
              <a:schemeClr val="tx1"/>
            </a:solidFill>
          </a:ln>
        </p:spPr>
      </p:pic>
      <p:sp>
        <p:nvSpPr>
          <p:cNvPr id="11" name="TextBox 10"/>
          <p:cNvSpPr txBox="1"/>
          <p:nvPr/>
        </p:nvSpPr>
        <p:spPr>
          <a:xfrm>
            <a:off x="4851400" y="1953698"/>
            <a:ext cx="3523959" cy="369332"/>
          </a:xfrm>
          <a:prstGeom prst="rect">
            <a:avLst/>
          </a:prstGeom>
          <a:noFill/>
        </p:spPr>
        <p:txBody>
          <a:bodyPr wrap="none" rtlCol="0">
            <a:spAutoFit/>
          </a:bodyPr>
          <a:lstStyle/>
          <a:p>
            <a:r>
              <a:rPr lang="en-US" dirty="0" smtClean="0"/>
              <a:t>Allow the patient time to respond.</a:t>
            </a:r>
            <a:endParaRPr lang="en-US" dirty="0"/>
          </a:p>
        </p:txBody>
      </p:sp>
      <p:sp>
        <p:nvSpPr>
          <p:cNvPr id="12" name="TextBox 11"/>
          <p:cNvSpPr txBox="1"/>
          <p:nvPr/>
        </p:nvSpPr>
        <p:spPr>
          <a:xfrm>
            <a:off x="1485900" y="4953000"/>
            <a:ext cx="2152152" cy="369332"/>
          </a:xfrm>
          <a:prstGeom prst="rect">
            <a:avLst/>
          </a:prstGeom>
          <a:noFill/>
        </p:spPr>
        <p:txBody>
          <a:bodyPr wrap="none" rtlCol="0">
            <a:spAutoFit/>
          </a:bodyPr>
          <a:lstStyle/>
          <a:p>
            <a:r>
              <a:rPr lang="en-US" dirty="0" smtClean="0"/>
              <a:t>Try not to interrupt.</a:t>
            </a:r>
            <a:endParaRPr lang="en-US" dirty="0"/>
          </a:p>
        </p:txBody>
      </p:sp>
      <p:sp>
        <p:nvSpPr>
          <p:cNvPr id="13" name="Cloud Callout 12"/>
          <p:cNvSpPr/>
          <p:nvPr/>
        </p:nvSpPr>
        <p:spPr>
          <a:xfrm>
            <a:off x="469900" y="1871664"/>
            <a:ext cx="1574800" cy="948768"/>
          </a:xfrm>
          <a:prstGeom prst="cloudCallout">
            <a:avLst>
              <a:gd name="adj1" fmla="val 36157"/>
              <a:gd name="adj2" fmla="val 69323"/>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bg2"/>
                </a:solidFill>
              </a:rPr>
              <a:t>…listening, listening, listening…</a:t>
            </a:r>
            <a:endParaRPr lang="en-US" sz="1200" dirty="0">
              <a:solidFill>
                <a:schemeClr val="bg2"/>
              </a:solidFill>
            </a:endParaRPr>
          </a:p>
        </p:txBody>
      </p:sp>
      <p:sp>
        <p:nvSpPr>
          <p:cNvPr id="18" name="Oval Callout 17"/>
          <p:cNvSpPr/>
          <p:nvPr/>
        </p:nvSpPr>
        <p:spPr>
          <a:xfrm>
            <a:off x="2197100" y="2221430"/>
            <a:ext cx="2374900" cy="599002"/>
          </a:xfrm>
          <a:prstGeom prst="wedgeEllipseCallout">
            <a:avLst>
              <a:gd name="adj1" fmla="val 3338"/>
              <a:gd name="adj2" fmla="val 78265"/>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I think…….maybe…</a:t>
            </a:r>
            <a:r>
              <a:rPr lang="en-US" dirty="0" smtClean="0">
                <a:solidFill>
                  <a:schemeClr val="tx1"/>
                </a:solidFill>
              </a:rPr>
              <a:t>.</a:t>
            </a:r>
            <a:endParaRPr lang="en-US" dirty="0">
              <a:solidFill>
                <a:schemeClr val="tx1"/>
              </a:solidFill>
            </a:endParaRPr>
          </a:p>
        </p:txBody>
      </p:sp>
      <p:pic>
        <p:nvPicPr>
          <p:cNvPr id="14" name="Picture 13" descr="P1080429.JPG"/>
          <p:cNvPicPr>
            <a:picLocks noChangeAspect="1"/>
          </p:cNvPicPr>
          <p:nvPr/>
        </p:nvPicPr>
        <p:blipFill rotWithShape="1">
          <a:blip r:embed="rId3" cstate="print">
            <a:extLst>
              <a:ext uri="{BEBA8EAE-BF5A-486C-A8C5-ECC9F3942E4B}">
                <a14:imgProps xmlns:a14="http://schemas.microsoft.com/office/drawing/2010/main">
                  <a14:imgLayer r:embed="rId5">
                    <a14:imgEffect>
                      <a14:backgroundRemoval t="9907" b="100000" l="0" r="100000"/>
                    </a14:imgEffect>
                  </a14:imgLayer>
                </a14:imgProps>
              </a:ext>
              <a:ext uri="{28A0092B-C50C-407E-A947-70E740481C1C}">
                <a14:useLocalDpi xmlns:a14="http://schemas.microsoft.com/office/drawing/2010/main"/>
              </a:ext>
            </a:extLst>
          </a:blip>
          <a:srcRect/>
          <a:stretch/>
        </p:blipFill>
        <p:spPr>
          <a:xfrm flipH="1">
            <a:off x="4965700" y="3442732"/>
            <a:ext cx="3047986" cy="2223937"/>
          </a:xfrm>
          <a:prstGeom prst="rect">
            <a:avLst/>
          </a:prstGeom>
          <a:ln>
            <a:solidFill>
              <a:schemeClr val="tx1"/>
            </a:solidFill>
          </a:ln>
        </p:spPr>
      </p:pic>
      <p:sp>
        <p:nvSpPr>
          <p:cNvPr id="15" name="Oval Callout 14"/>
          <p:cNvSpPr/>
          <p:nvPr/>
        </p:nvSpPr>
        <p:spPr>
          <a:xfrm>
            <a:off x="4825470" y="2552700"/>
            <a:ext cx="3747016" cy="1052045"/>
          </a:xfrm>
          <a:prstGeom prst="wedgeEllipseCallout">
            <a:avLst>
              <a:gd name="adj1" fmla="val -19477"/>
              <a:gd name="adj2" fmla="val 91235"/>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tx1"/>
                </a:solidFill>
              </a:rPr>
              <a:t>I guess maybe…</a:t>
            </a:r>
            <a:r>
              <a:rPr lang="en-US" sz="1400" dirty="0">
                <a:solidFill>
                  <a:schemeClr val="tx1"/>
                </a:solidFill>
              </a:rPr>
              <a:t>.I should take one pill in the morning with breakfast?</a:t>
            </a:r>
          </a:p>
        </p:txBody>
      </p:sp>
      <p:sp>
        <p:nvSpPr>
          <p:cNvPr id="16" name="Cloud Callout 15"/>
          <p:cNvSpPr/>
          <p:nvPr/>
        </p:nvSpPr>
        <p:spPr>
          <a:xfrm>
            <a:off x="5524501" y="5347732"/>
            <a:ext cx="3329938" cy="748268"/>
          </a:xfrm>
          <a:prstGeom prst="cloudCallout">
            <a:avLst>
              <a:gd name="adj1" fmla="val 9122"/>
              <a:gd name="adj2" fmla="val -128979"/>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bg2"/>
                </a:solidFill>
              </a:rPr>
              <a:t>…listening, listening, listening…</a:t>
            </a:r>
            <a:endParaRPr lang="en-US" sz="1200" dirty="0">
              <a:solidFill>
                <a:schemeClr val="bg2"/>
              </a:solidFill>
            </a:endParaRPr>
          </a:p>
        </p:txBody>
      </p:sp>
    </p:spTree>
    <p:extLst>
      <p:ext uri="{BB962C8B-B14F-4D97-AF65-F5344CB8AC3E}">
        <p14:creationId xmlns:p14="http://schemas.microsoft.com/office/powerpoint/2010/main" val="103928718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54000" y="1547091"/>
            <a:ext cx="8635999" cy="5006109"/>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4000" y="323273"/>
            <a:ext cx="8635999" cy="1223818"/>
          </a:xfrm>
        </p:spPr>
        <p:txBody>
          <a:bodyPr anchor="t">
            <a:noAutofit/>
          </a:bodyPr>
          <a:lstStyle/>
          <a:p>
            <a:pPr marL="571500" marR="0" lvl="2" indent="-342900" algn="ctr" defTabSz="914400" rtl="0" eaLnBrk="1" fontAlgn="auto" latinLnBrk="0" hangingPunct="1">
              <a:lnSpc>
                <a:spcPct val="100000"/>
              </a:lnSpc>
              <a:spcBef>
                <a:spcPts val="2000"/>
              </a:spcBef>
              <a:spcAft>
                <a:spcPts val="0"/>
              </a:spcAft>
              <a:tabLst/>
              <a:defRPr/>
            </a:pPr>
            <a:r>
              <a:rPr kumimoji="0" lang="en-US" sz="4900" b="0" i="0" u="none" strike="noStrike" kern="1200" cap="none" spc="0" normalizeH="0" baseline="0" noProof="0" dirty="0" smtClean="0">
                <a:ln>
                  <a:noFill/>
                </a:ln>
                <a:solidFill>
                  <a:srgbClr val="000000">
                    <a:lumMod val="75000"/>
                    <a:lumOff val="25000"/>
                  </a:srgbClr>
                </a:solidFill>
                <a:effectLst/>
                <a:uLnTx/>
                <a:uFillTx/>
                <a:latin typeface="Calisto MT"/>
                <a:ea typeface="+mn-ea"/>
                <a:cs typeface="+mn-cs"/>
              </a:rPr>
              <a:t>Cues to difficulty</a:t>
            </a:r>
            <a:r>
              <a:rPr kumimoji="0" lang="en-US" sz="4000" b="0" i="0" u="none" strike="noStrike" kern="1200" cap="none" spc="0" normalizeH="0" baseline="0" noProof="0" dirty="0" smtClean="0">
                <a:ln>
                  <a:noFill/>
                </a:ln>
                <a:solidFill>
                  <a:srgbClr val="000000">
                    <a:lumMod val="75000"/>
                    <a:lumOff val="25000"/>
                  </a:srgbClr>
                </a:solidFill>
                <a:effectLst/>
                <a:uLnTx/>
                <a:uFillTx/>
                <a:latin typeface="Calisto MT"/>
                <a:ea typeface="+mn-ea"/>
                <a:cs typeface="+mn-cs"/>
              </a:rPr>
              <a:t/>
            </a:r>
            <a:br>
              <a:rPr kumimoji="0" lang="en-US" sz="4000" b="0" i="0" u="none" strike="noStrike" kern="1200" cap="none" spc="0" normalizeH="0" baseline="0" noProof="0" dirty="0" smtClean="0">
                <a:ln>
                  <a:noFill/>
                </a:ln>
                <a:solidFill>
                  <a:srgbClr val="000000">
                    <a:lumMod val="75000"/>
                    <a:lumOff val="25000"/>
                  </a:srgbClr>
                </a:solidFill>
                <a:effectLst/>
                <a:uLnTx/>
                <a:uFillTx/>
                <a:latin typeface="Calisto MT"/>
                <a:ea typeface="+mn-ea"/>
                <a:cs typeface="+mn-cs"/>
              </a:rPr>
            </a:br>
            <a:endParaRPr lang="en-US" sz="4000" dirty="0"/>
          </a:p>
        </p:txBody>
      </p:sp>
      <p:sp>
        <p:nvSpPr>
          <p:cNvPr id="3" name="Content Placeholder 2"/>
          <p:cNvSpPr>
            <a:spLocks noGrp="1"/>
          </p:cNvSpPr>
          <p:nvPr>
            <p:ph idx="1"/>
          </p:nvPr>
        </p:nvSpPr>
        <p:spPr>
          <a:xfrm>
            <a:off x="2413000" y="1915903"/>
            <a:ext cx="5070475" cy="3931920"/>
          </a:xfrm>
        </p:spPr>
        <p:txBody>
          <a:bodyPr>
            <a:normAutofit fontScale="62500" lnSpcReduction="20000"/>
          </a:bodyPr>
          <a:lstStyle/>
          <a:p>
            <a:pPr marL="685800" lvl="2" indent="-457200">
              <a:spcBef>
                <a:spcPts val="2000"/>
              </a:spcBef>
            </a:pPr>
            <a:r>
              <a:rPr lang="en-US" sz="2800" dirty="0" smtClean="0"/>
              <a:t>Listen for vagueness and inaccuracies.</a:t>
            </a:r>
          </a:p>
          <a:p>
            <a:pPr marL="571500" lvl="2" indent="-342900">
              <a:spcBef>
                <a:spcPts val="2000"/>
              </a:spcBef>
            </a:pPr>
            <a:r>
              <a:rPr lang="en-US" sz="2800" dirty="0" smtClean="0"/>
              <a:t>Watch </a:t>
            </a:r>
            <a:r>
              <a:rPr lang="en-US" sz="2800" dirty="0"/>
              <a:t>your </a:t>
            </a:r>
            <a:r>
              <a:rPr lang="en-US" sz="2800" dirty="0" smtClean="0"/>
              <a:t>client: facial expressions, blank looks, fear, looking lost, looking away and so on.</a:t>
            </a:r>
          </a:p>
          <a:p>
            <a:pPr marL="685800" lvl="2" indent="-457200">
              <a:spcBef>
                <a:spcPts val="2000"/>
              </a:spcBef>
            </a:pPr>
            <a:r>
              <a:rPr lang="en-US" sz="2800" dirty="0" smtClean="0"/>
              <a:t> Be aware, as much as possible, of </a:t>
            </a:r>
            <a:r>
              <a:rPr lang="en-US" sz="2800" dirty="0"/>
              <a:t>the </a:t>
            </a:r>
            <a:r>
              <a:rPr lang="en-US" sz="2800" dirty="0" smtClean="0"/>
              <a:t>context </a:t>
            </a:r>
            <a:r>
              <a:rPr lang="en-US" sz="2800" dirty="0"/>
              <a:t>your </a:t>
            </a:r>
            <a:r>
              <a:rPr lang="en-US" sz="2800" dirty="0" smtClean="0"/>
              <a:t>client comes from. </a:t>
            </a:r>
            <a:endParaRPr lang="en-US" sz="2800" dirty="0"/>
          </a:p>
          <a:p>
            <a:pPr marL="685800" lvl="2" indent="-457200">
              <a:spcBef>
                <a:spcPts val="2000"/>
              </a:spcBef>
            </a:pPr>
            <a:r>
              <a:rPr lang="en-US" sz="2800" dirty="0" smtClean="0"/>
              <a:t> Rely on your experience:  </a:t>
            </a:r>
          </a:p>
          <a:p>
            <a:pPr marL="906462" lvl="5" indent="0">
              <a:spcBef>
                <a:spcPts val="2000"/>
              </a:spcBef>
              <a:buNone/>
            </a:pPr>
            <a:r>
              <a:rPr lang="en-US" sz="2800" dirty="0" smtClean="0"/>
              <a:t>What are misunderstandings or mistakes that occur over and over again with  clients in your practice, and within your specialty?</a:t>
            </a:r>
            <a:endParaRPr lang="en-US" sz="2800" dirty="0"/>
          </a:p>
          <a:p>
            <a:pPr marL="457200" lvl="3" indent="0">
              <a:spcBef>
                <a:spcPts val="2000"/>
              </a:spcBef>
              <a:buNone/>
            </a:pPr>
            <a:r>
              <a:rPr lang="en-US" dirty="0"/>
              <a:t> </a:t>
            </a:r>
            <a:r>
              <a:rPr lang="en-US" dirty="0" smtClean="0"/>
              <a:t>.</a:t>
            </a:r>
            <a:endParaRPr lang="en-US" dirty="0"/>
          </a:p>
        </p:txBody>
      </p:sp>
      <p:pic>
        <p:nvPicPr>
          <p:cNvPr id="4" name="Picture 3" descr="00414035.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2939" y="1878201"/>
            <a:ext cx="1452921" cy="1832255"/>
          </a:xfrm>
          <a:prstGeom prst="rect">
            <a:avLst/>
          </a:prstGeom>
          <a:ln>
            <a:solidFill>
              <a:schemeClr val="tx1"/>
            </a:solidFill>
          </a:ln>
        </p:spPr>
      </p:pic>
      <p:pic>
        <p:nvPicPr>
          <p:cNvPr id="12" name="Picture 11" descr="rbso_23.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193975" y="1573401"/>
            <a:ext cx="1950025" cy="4852800"/>
          </a:xfrm>
          <a:prstGeom prst="rect">
            <a:avLst/>
          </a:prstGeom>
        </p:spPr>
      </p:pic>
      <p:pic>
        <p:nvPicPr>
          <p:cNvPr id="13" name="Picture 12" descr="Macintosh HD:Users:kmaranderson:Downloads:MP900262310.JPG"/>
          <p:cNvPicPr/>
          <p:nvPr/>
        </p:nvPicPr>
        <p:blipFill rotWithShape="1">
          <a:blip r:embed="rId5" cstate="print">
            <a:extLst>
              <a:ext uri="{28A0092B-C50C-407E-A947-70E740481C1C}">
                <a14:useLocalDpi xmlns:a14="http://schemas.microsoft.com/office/drawing/2010/main"/>
              </a:ext>
            </a:extLst>
          </a:blip>
          <a:srcRect/>
          <a:stretch/>
        </p:blipFill>
        <p:spPr bwMode="auto">
          <a:xfrm>
            <a:off x="822939" y="4419192"/>
            <a:ext cx="2057400" cy="1755775"/>
          </a:xfrm>
          <a:prstGeom prst="rect">
            <a:avLst/>
          </a:prstGeom>
          <a:noFill/>
          <a:ln>
            <a:solidFill>
              <a:schemeClr val="tx1"/>
            </a:solidFill>
          </a:ln>
          <a:extLst>
            <a:ext uri="{53640926-AAD7-44d8-BBD7-CCE9431645EC}">
              <a14:shadowObscured xmlns:a14="http://schemas.microsoft.com/office/drawing/2010/main"/>
            </a:ext>
          </a:extLst>
        </p:spPr>
      </p:pic>
      <p:sp>
        <p:nvSpPr>
          <p:cNvPr id="6" name="Slide Number Placeholder 5"/>
          <p:cNvSpPr>
            <a:spLocks noGrp="1"/>
          </p:cNvSpPr>
          <p:nvPr>
            <p:ph type="sldNum" sz="quarter" idx="12"/>
          </p:nvPr>
        </p:nvSpPr>
        <p:spPr/>
        <p:txBody>
          <a:bodyPr/>
          <a:lstStyle/>
          <a:p>
            <a:fld id="{5306C36F-4E02-944A-B719-4F6CA130297D}" type="slidenum">
              <a:rPr lang="en-US" smtClean="0"/>
              <a:t>31</a:t>
            </a:fld>
            <a:endParaRPr lang="en-US"/>
          </a:p>
        </p:txBody>
      </p:sp>
    </p:spTree>
    <p:extLst>
      <p:ext uri="{BB962C8B-B14F-4D97-AF65-F5344CB8AC3E}">
        <p14:creationId xmlns:p14="http://schemas.microsoft.com/office/powerpoint/2010/main" val="219288661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124" y="244158"/>
            <a:ext cx="8604315" cy="1339850"/>
          </a:xfrm>
          <a:solidFill>
            <a:srgbClr val="BAD6AD"/>
          </a:solidFill>
        </p:spPr>
        <p:txBody>
          <a:bodyPr>
            <a:normAutofit fontScale="90000"/>
          </a:bodyPr>
          <a:lstStyle/>
          <a:p>
            <a:r>
              <a:rPr lang="en-US" dirty="0" smtClean="0"/>
              <a:t>Step 5:  Affirm, or if necessary, </a:t>
            </a:r>
            <a:br>
              <a:rPr lang="en-US" dirty="0" smtClean="0"/>
            </a:br>
            <a:r>
              <a:rPr lang="en-US" dirty="0" smtClean="0"/>
              <a:t>say it again</a:t>
            </a:r>
            <a:endParaRPr lang="en-US" dirty="0"/>
          </a:p>
        </p:txBody>
      </p:sp>
      <p:sp>
        <p:nvSpPr>
          <p:cNvPr id="3" name="Content Placeholder 2"/>
          <p:cNvSpPr>
            <a:spLocks noGrp="1"/>
          </p:cNvSpPr>
          <p:nvPr>
            <p:ph idx="1"/>
          </p:nvPr>
        </p:nvSpPr>
        <p:spPr>
          <a:xfrm>
            <a:off x="1519237" y="2228852"/>
            <a:ext cx="6253163" cy="3931920"/>
          </a:xfrm>
        </p:spPr>
        <p:txBody>
          <a:bodyPr/>
          <a:lstStyle/>
          <a:p>
            <a:r>
              <a:rPr lang="en-US" dirty="0" smtClean="0"/>
              <a:t>Follow up:  </a:t>
            </a:r>
            <a:r>
              <a:rPr lang="en-US" i="1" dirty="0" smtClean="0"/>
              <a:t>so, let’s see if I did a better job.   Show me how many pills you are going to take in the morning.</a:t>
            </a:r>
          </a:p>
          <a:p>
            <a:r>
              <a:rPr lang="en-US" dirty="0"/>
              <a:t>Rephrase, don’t just </a:t>
            </a:r>
            <a:r>
              <a:rPr lang="en-US" dirty="0" smtClean="0"/>
              <a:t>repeat the information. </a:t>
            </a:r>
            <a:r>
              <a:rPr lang="en-US" dirty="0"/>
              <a:t>Try a different question.</a:t>
            </a:r>
          </a:p>
          <a:p>
            <a:r>
              <a:rPr lang="en-US" dirty="0" smtClean="0"/>
              <a:t>Continue </a:t>
            </a:r>
            <a:r>
              <a:rPr lang="en-US" dirty="0"/>
              <a:t>until you feel the client can tell you what to do.</a:t>
            </a:r>
          </a:p>
          <a:p>
            <a:endParaRPr lang="en-US" dirty="0"/>
          </a:p>
          <a:p>
            <a:endParaRPr lang="en-US" dirty="0"/>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32</a:t>
            </a:fld>
            <a:endParaRPr lang="en-US"/>
          </a:p>
        </p:txBody>
      </p:sp>
    </p:spTree>
    <p:extLst>
      <p:ext uri="{BB962C8B-B14F-4D97-AF65-F5344CB8AC3E}">
        <p14:creationId xmlns:p14="http://schemas.microsoft.com/office/powerpoint/2010/main" val="72955842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2700" dirty="0"/>
              <a:t>Best way to make it </a:t>
            </a:r>
            <a:r>
              <a:rPr lang="en-US" sz="2700" dirty="0" smtClean="0"/>
              <a:t>normal, fast and efficient?   </a:t>
            </a:r>
            <a:r>
              <a:rPr lang="en-US" dirty="0"/>
              <a:t/>
            </a:r>
            <a:br>
              <a:rPr lang="en-US" dirty="0"/>
            </a:br>
            <a:r>
              <a:rPr lang="en-US" sz="4900" dirty="0" smtClean="0"/>
              <a:t>Practice!</a:t>
            </a:r>
            <a:endParaRPr lang="en-US" sz="4900" dirty="0"/>
          </a:p>
        </p:txBody>
      </p:sp>
      <p:pic>
        <p:nvPicPr>
          <p:cNvPr id="4" name="Content Placeholder 3" descr="practice.jpg"/>
          <p:cNvPicPr>
            <a:picLocks noGrp="1" noChangeAspect="1"/>
          </p:cNvPicPr>
          <p:nvPr>
            <p:ph idx="1"/>
          </p:nvPr>
        </p:nvPicPr>
        <p:blipFill>
          <a:blip r:embed="rId3" cstate="print">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a:effectLst>
            <a:outerShdw blurRad="50800" dist="38100" dir="5400000" algn="t" rotWithShape="0">
              <a:prstClr val="black">
                <a:alpha val="40000"/>
              </a:prstClr>
            </a:outerShdw>
          </a:effectLst>
        </p:spPr>
      </p:pic>
      <p:sp>
        <p:nvSpPr>
          <p:cNvPr id="3" name="Footer Placeholder 2"/>
          <p:cNvSpPr>
            <a:spLocks noGrp="1"/>
          </p:cNvSpPr>
          <p:nvPr>
            <p:ph type="ftr" sz="quarter" idx="11"/>
          </p:nvPr>
        </p:nvSpPr>
        <p:spPr>
          <a:xfrm>
            <a:off x="5958840" y="6473191"/>
            <a:ext cx="2895600" cy="257810"/>
          </a:xfrm>
        </p:spPr>
        <p:txBody>
          <a:bodyPr/>
          <a:lstStyle/>
          <a:p>
            <a:pPr lvl="0"/>
            <a:r>
              <a:rPr lang="en-US" sz="1000" dirty="0">
                <a:solidFill>
                  <a:srgbClr val="558140"/>
                </a:solidFill>
                <a:latin typeface="Times New Roman"/>
              </a:rPr>
              <a:t>Sage Words Health Communications</a:t>
            </a:r>
          </a:p>
          <a:p>
            <a:r>
              <a:rPr lang="en-US" dirty="0" smtClean="0"/>
              <a:t>s</a:t>
            </a:r>
            <a:endParaRPr lang="en-US" dirty="0"/>
          </a:p>
        </p:txBody>
      </p:sp>
      <p:sp>
        <p:nvSpPr>
          <p:cNvPr id="5" name="Slide Number Placeholder 4"/>
          <p:cNvSpPr>
            <a:spLocks noGrp="1"/>
          </p:cNvSpPr>
          <p:nvPr>
            <p:ph type="sldNum" sz="quarter" idx="12"/>
          </p:nvPr>
        </p:nvSpPr>
        <p:spPr/>
        <p:txBody>
          <a:bodyPr/>
          <a:lstStyle/>
          <a:p>
            <a:fld id="{5306C36F-4E02-944A-B719-4F6CA130297D}" type="slidenum">
              <a:rPr lang="en-US" smtClean="0"/>
              <a:t>33</a:t>
            </a:fld>
            <a:endParaRPr lang="en-US"/>
          </a:p>
        </p:txBody>
      </p:sp>
    </p:spTree>
    <p:extLst>
      <p:ext uri="{BB962C8B-B14F-4D97-AF65-F5344CB8AC3E}">
        <p14:creationId xmlns:p14="http://schemas.microsoft.com/office/powerpoint/2010/main" val="293147805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60000"/>
                    <a:lumOff val="40000"/>
                  </a:schemeClr>
                </a:solidFill>
              </a:rPr>
              <a:t>Teach Back:  </a:t>
            </a:r>
            <a:br>
              <a:rPr lang="en-US" b="1" dirty="0" smtClean="0">
                <a:solidFill>
                  <a:schemeClr val="accent1">
                    <a:lumMod val="60000"/>
                    <a:lumOff val="40000"/>
                  </a:schemeClr>
                </a:solidFill>
              </a:rPr>
            </a:br>
            <a:r>
              <a:rPr lang="en-US" b="1" dirty="0" smtClean="0">
                <a:solidFill>
                  <a:schemeClr val="accent1">
                    <a:lumMod val="60000"/>
                    <a:lumOff val="40000"/>
                  </a:schemeClr>
                </a:solidFill>
              </a:rPr>
              <a:t>Five quick steps</a:t>
            </a:r>
            <a:endParaRPr lang="en-US" b="1" dirty="0">
              <a:solidFill>
                <a:schemeClr val="accent1">
                  <a:lumMod val="60000"/>
                  <a:lumOff val="40000"/>
                </a:schemeClr>
              </a:solidFill>
            </a:endParaRPr>
          </a:p>
        </p:txBody>
      </p:sp>
      <p:sp>
        <p:nvSpPr>
          <p:cNvPr id="3" name="Content Placeholder 2"/>
          <p:cNvSpPr>
            <a:spLocks noGrp="1"/>
          </p:cNvSpPr>
          <p:nvPr>
            <p:ph idx="1"/>
          </p:nvPr>
        </p:nvSpPr>
        <p:spPr>
          <a:xfrm>
            <a:off x="659770" y="1880486"/>
            <a:ext cx="8027031" cy="4505635"/>
          </a:xfrm>
        </p:spPr>
        <p:txBody>
          <a:bodyPr>
            <a:normAutofit fontScale="77500" lnSpcReduction="20000"/>
          </a:bodyPr>
          <a:lstStyle/>
          <a:p>
            <a:pPr marL="0" indent="0">
              <a:buNone/>
            </a:pPr>
            <a:r>
              <a:rPr lang="en-US" b="1" dirty="0"/>
              <a:t> </a:t>
            </a:r>
            <a:r>
              <a:rPr lang="en-US" sz="1600" b="1" dirty="0" smtClean="0"/>
              <a:t>Step </a:t>
            </a:r>
            <a:r>
              <a:rPr lang="en-US" sz="1600" b="1" dirty="0"/>
              <a:t>1:  </a:t>
            </a:r>
            <a:r>
              <a:rPr lang="en-US" sz="1600" b="1" dirty="0" smtClean="0"/>
              <a:t>Think ahead</a:t>
            </a:r>
            <a:endParaRPr lang="en-US" sz="1600" dirty="0"/>
          </a:p>
          <a:p>
            <a:pPr lvl="2"/>
            <a:r>
              <a:rPr lang="en-US" sz="1600" dirty="0" smtClean="0">
                <a:solidFill>
                  <a:srgbClr val="000000"/>
                </a:solidFill>
              </a:rPr>
              <a:t>“Triage</a:t>
            </a:r>
            <a:r>
              <a:rPr lang="en-US" sz="1600" dirty="0">
                <a:solidFill>
                  <a:srgbClr val="000000"/>
                </a:solidFill>
              </a:rPr>
              <a:t>” the </a:t>
            </a:r>
            <a:r>
              <a:rPr lang="en-US" sz="1600" dirty="0" smtClean="0">
                <a:solidFill>
                  <a:srgbClr val="000000"/>
                </a:solidFill>
              </a:rPr>
              <a:t>information</a:t>
            </a:r>
            <a:endParaRPr lang="en-US" sz="1600" dirty="0">
              <a:solidFill>
                <a:srgbClr val="000000"/>
              </a:solidFill>
            </a:endParaRPr>
          </a:p>
          <a:p>
            <a:pPr lvl="2"/>
            <a:r>
              <a:rPr lang="en-US" sz="1600" dirty="0">
                <a:solidFill>
                  <a:srgbClr val="000000"/>
                </a:solidFill>
              </a:rPr>
              <a:t>O</a:t>
            </a:r>
            <a:r>
              <a:rPr lang="en-US" sz="1600" dirty="0" smtClean="0">
                <a:solidFill>
                  <a:srgbClr val="000000"/>
                </a:solidFill>
              </a:rPr>
              <a:t>rganize </a:t>
            </a:r>
            <a:r>
              <a:rPr lang="en-US" sz="1600" dirty="0">
                <a:solidFill>
                  <a:srgbClr val="000000"/>
                </a:solidFill>
              </a:rPr>
              <a:t>(chunk) information (no more than two or three key facts</a:t>
            </a:r>
            <a:r>
              <a:rPr lang="en-US" sz="1600" dirty="0" smtClean="0">
                <a:solidFill>
                  <a:srgbClr val="000000"/>
                </a:solidFill>
              </a:rPr>
              <a:t>)</a:t>
            </a:r>
          </a:p>
          <a:p>
            <a:pPr marL="0" indent="0">
              <a:buNone/>
            </a:pPr>
            <a:r>
              <a:rPr lang="en-US" sz="1500" b="1" dirty="0" smtClean="0">
                <a:solidFill>
                  <a:schemeClr val="tx1"/>
                </a:solidFill>
              </a:rPr>
              <a:t>Step 2:  Explain</a:t>
            </a:r>
            <a:endParaRPr lang="en-US" sz="1500" b="1" dirty="0">
              <a:solidFill>
                <a:schemeClr val="tx1"/>
              </a:solidFill>
            </a:endParaRPr>
          </a:p>
          <a:p>
            <a:pPr lvl="2"/>
            <a:r>
              <a:rPr lang="en-US" sz="1600" dirty="0"/>
              <a:t>P</a:t>
            </a:r>
            <a:r>
              <a:rPr lang="en-US" sz="1600" dirty="0" smtClean="0"/>
              <a:t>lain </a:t>
            </a:r>
            <a:r>
              <a:rPr lang="en-US" sz="1600" dirty="0"/>
              <a:t>language</a:t>
            </a:r>
          </a:p>
          <a:p>
            <a:pPr lvl="2"/>
            <a:r>
              <a:rPr lang="en-US" sz="1600" dirty="0"/>
              <a:t>S</a:t>
            </a:r>
            <a:r>
              <a:rPr lang="en-US" sz="1600" dirty="0" smtClean="0"/>
              <a:t>low</a:t>
            </a:r>
            <a:r>
              <a:rPr lang="en-US" sz="1600" dirty="0"/>
              <a:t>, with </a:t>
            </a:r>
            <a:r>
              <a:rPr lang="en-US" sz="1600" dirty="0" smtClean="0"/>
              <a:t>pauses</a:t>
            </a:r>
            <a:endParaRPr lang="en-US" sz="1600" dirty="0"/>
          </a:p>
          <a:p>
            <a:pPr marL="0" indent="0">
              <a:buNone/>
            </a:pPr>
            <a:r>
              <a:rPr lang="en-US" sz="1600" b="1" dirty="0">
                <a:solidFill>
                  <a:schemeClr val="tx1"/>
                </a:solidFill>
              </a:rPr>
              <a:t>Step </a:t>
            </a:r>
            <a:r>
              <a:rPr lang="en-US" sz="1600" b="1" dirty="0" smtClean="0">
                <a:solidFill>
                  <a:schemeClr val="tx1"/>
                </a:solidFill>
              </a:rPr>
              <a:t>3:  </a:t>
            </a:r>
            <a:r>
              <a:rPr lang="en-US" sz="1600" b="1" dirty="0">
                <a:solidFill>
                  <a:schemeClr val="tx1"/>
                </a:solidFill>
              </a:rPr>
              <a:t>Ask the client to explain back to you, </a:t>
            </a:r>
            <a:r>
              <a:rPr lang="en-US" sz="1600" b="1" u="sng" dirty="0">
                <a:solidFill>
                  <a:schemeClr val="tx1"/>
                </a:solidFill>
              </a:rPr>
              <a:t>but take responsibility for the communication</a:t>
            </a:r>
            <a:r>
              <a:rPr lang="en-US" sz="1600" b="1" u="sng" dirty="0" smtClean="0">
                <a:solidFill>
                  <a:schemeClr val="tx1"/>
                </a:solidFill>
              </a:rPr>
              <a:t>.</a:t>
            </a:r>
            <a:endParaRPr lang="en-US" sz="1600" dirty="0">
              <a:solidFill>
                <a:schemeClr val="tx1"/>
              </a:solidFill>
            </a:endParaRPr>
          </a:p>
          <a:p>
            <a:pPr lvl="2">
              <a:lnSpc>
                <a:spcPct val="130000"/>
              </a:lnSpc>
            </a:pPr>
            <a:r>
              <a:rPr lang="en-US" sz="1700" dirty="0">
                <a:solidFill>
                  <a:srgbClr val="000000"/>
                </a:solidFill>
              </a:rPr>
              <a:t> “I want to be sure that</a:t>
            </a:r>
            <a:r>
              <a:rPr lang="en-US" sz="1700" u="sng" dirty="0">
                <a:solidFill>
                  <a:srgbClr val="000000"/>
                </a:solidFill>
              </a:rPr>
              <a:t> I</a:t>
            </a:r>
            <a:r>
              <a:rPr lang="en-US" sz="1700" dirty="0">
                <a:solidFill>
                  <a:srgbClr val="000000"/>
                </a:solidFill>
              </a:rPr>
              <a:t> did a good job explaining about …, because this can be confusing/is complicated/is a lot of information.. Can you </a:t>
            </a:r>
            <a:r>
              <a:rPr lang="en-US" sz="1700" dirty="0" smtClean="0">
                <a:solidFill>
                  <a:srgbClr val="000000"/>
                </a:solidFill>
              </a:rPr>
              <a:t>explain to me what I just told you… Would you mind saying back to me what I just told you</a:t>
            </a:r>
            <a:endParaRPr lang="en-US" sz="1700" dirty="0">
              <a:solidFill>
                <a:srgbClr val="000000"/>
              </a:solidFill>
            </a:endParaRPr>
          </a:p>
          <a:p>
            <a:pPr marL="0" indent="0">
              <a:buNone/>
            </a:pPr>
            <a:r>
              <a:rPr lang="en-US" sz="1600" b="1" dirty="0" smtClean="0"/>
              <a:t>Step </a:t>
            </a:r>
            <a:r>
              <a:rPr lang="en-US" sz="1600" b="1" dirty="0"/>
              <a:t>4</a:t>
            </a:r>
            <a:r>
              <a:rPr lang="en-US" sz="1600" b="1" dirty="0" smtClean="0"/>
              <a:t>:  Listen</a:t>
            </a:r>
            <a:endParaRPr lang="en-US" sz="1600" dirty="0"/>
          </a:p>
          <a:p>
            <a:pPr lvl="2"/>
            <a:r>
              <a:rPr lang="en-US" sz="1600" dirty="0"/>
              <a:t>Allow time for the patient to respond. Try not to interrupt</a:t>
            </a:r>
            <a:r>
              <a:rPr lang="en-US" sz="1600" dirty="0" smtClean="0"/>
              <a:t>.</a:t>
            </a:r>
            <a:endParaRPr lang="en-US" sz="1600" dirty="0"/>
          </a:p>
          <a:p>
            <a:pPr marL="0" indent="0">
              <a:buNone/>
            </a:pPr>
            <a:r>
              <a:rPr lang="en-US" sz="1600" b="1" dirty="0"/>
              <a:t>Step </a:t>
            </a:r>
            <a:r>
              <a:rPr lang="en-US" sz="1600" b="1" dirty="0" smtClean="0"/>
              <a:t>5:  </a:t>
            </a:r>
            <a:r>
              <a:rPr lang="en-US" sz="1600" b="1" dirty="0"/>
              <a:t>Affirm, or if necessary, say it again</a:t>
            </a:r>
            <a:r>
              <a:rPr lang="en-US" sz="1600" dirty="0"/>
              <a:t>.</a:t>
            </a:r>
          </a:p>
          <a:p>
            <a:pPr lvl="2"/>
            <a:r>
              <a:rPr lang="en-US" sz="1600" dirty="0"/>
              <a:t> </a:t>
            </a:r>
            <a:r>
              <a:rPr lang="en-US" sz="1600" dirty="0" smtClean="0"/>
              <a:t>Rephrase</a:t>
            </a:r>
            <a:r>
              <a:rPr lang="en-US" sz="1600" dirty="0"/>
              <a:t>, don’t just </a:t>
            </a:r>
            <a:r>
              <a:rPr lang="en-US" sz="1600" dirty="0" smtClean="0"/>
              <a:t>repeat. You can also rephrase the question you ask</a:t>
            </a:r>
          </a:p>
          <a:p>
            <a:pPr lvl="2"/>
            <a:r>
              <a:rPr lang="en-US" sz="1600" dirty="0" smtClean="0"/>
              <a:t>Ask </a:t>
            </a:r>
            <a:r>
              <a:rPr lang="en-US" sz="1600" dirty="0"/>
              <a:t>the client to try again.</a:t>
            </a:r>
          </a:p>
          <a:p>
            <a:pPr lvl="2"/>
            <a:r>
              <a:rPr lang="en-US" sz="1600" dirty="0"/>
              <a:t>Continue until you feel the client can say the information accurately</a:t>
            </a:r>
          </a:p>
          <a:p>
            <a:endParaRPr lang="en-US" dirty="0"/>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34</a:t>
            </a:fld>
            <a:endParaRPr lang="en-US"/>
          </a:p>
        </p:txBody>
      </p:sp>
    </p:spTree>
    <p:extLst>
      <p:ext uri="{BB962C8B-B14F-4D97-AF65-F5344CB8AC3E}">
        <p14:creationId xmlns:p14="http://schemas.microsoft.com/office/powerpoint/2010/main" val="287101177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244158"/>
            <a:ext cx="8587740" cy="1339850"/>
          </a:xfrm>
        </p:spPr>
        <p:txBody>
          <a:bodyPr>
            <a:normAutofit/>
          </a:bodyPr>
          <a:lstStyle/>
          <a:p>
            <a:r>
              <a:rPr lang="en-US" sz="3600" dirty="0" smtClean="0">
                <a:solidFill>
                  <a:schemeClr val="accent4">
                    <a:lumMod val="75000"/>
                  </a:schemeClr>
                </a:solidFill>
              </a:rPr>
              <a:t>Practice in “real life” </a:t>
            </a:r>
            <a:br>
              <a:rPr lang="en-US" sz="3600" dirty="0" smtClean="0">
                <a:solidFill>
                  <a:schemeClr val="accent4">
                    <a:lumMod val="75000"/>
                  </a:schemeClr>
                </a:solidFill>
              </a:rPr>
            </a:br>
            <a:r>
              <a:rPr lang="en-US" sz="3600" dirty="0" smtClean="0">
                <a:solidFill>
                  <a:schemeClr val="accent4">
                    <a:lumMod val="75000"/>
                  </a:schemeClr>
                </a:solidFill>
              </a:rPr>
              <a:t>and then</a:t>
            </a:r>
            <a:r>
              <a:rPr lang="en-US" sz="3600" dirty="0">
                <a:solidFill>
                  <a:schemeClr val="accent4">
                    <a:lumMod val="75000"/>
                  </a:schemeClr>
                </a:solidFill>
              </a:rPr>
              <a:t> </a:t>
            </a:r>
            <a:r>
              <a:rPr lang="en-US" sz="3600" dirty="0" smtClean="0">
                <a:solidFill>
                  <a:schemeClr val="accent4">
                    <a:lumMod val="75000"/>
                  </a:schemeClr>
                </a:solidFill>
              </a:rPr>
              <a:t>evaluate:  </a:t>
            </a:r>
            <a:endParaRPr lang="en-US" sz="3600" dirty="0">
              <a:solidFill>
                <a:schemeClr val="accent4">
                  <a:lumMod val="75000"/>
                </a:schemeClr>
              </a:solidFill>
            </a:endParaRPr>
          </a:p>
        </p:txBody>
      </p:sp>
      <p:sp>
        <p:nvSpPr>
          <p:cNvPr id="3" name="Content Placeholder 2"/>
          <p:cNvSpPr>
            <a:spLocks noGrp="1"/>
          </p:cNvSpPr>
          <p:nvPr>
            <p:ph idx="1"/>
          </p:nvPr>
        </p:nvSpPr>
        <p:spPr>
          <a:xfrm>
            <a:off x="266700" y="1701800"/>
            <a:ext cx="8587740" cy="4654550"/>
          </a:xfrm>
          <a:blipFill dpi="0" rotWithShape="1">
            <a:blip r:embed="rId3">
              <a:alphaModFix amt="27000"/>
              <a:duotone>
                <a:schemeClr val="accent4">
                  <a:satMod val="150000"/>
                  <a:lumMod val="50000"/>
                </a:schemeClr>
                <a:schemeClr val="accent4">
                  <a:satMod val="300000"/>
                  <a:lumMod val="125000"/>
                </a:schemeClr>
              </a:duotone>
            </a:blip>
            <a:srcRect/>
            <a:tile tx="0" ty="0" sx="100000" sy="100000" flip="none" algn="tl"/>
          </a:blipFill>
        </p:spPr>
        <p:style>
          <a:lnRef idx="1">
            <a:schemeClr val="accent4"/>
          </a:lnRef>
          <a:fillRef idx="2">
            <a:schemeClr val="accent4"/>
          </a:fillRef>
          <a:effectRef idx="1">
            <a:schemeClr val="accent4"/>
          </a:effectRef>
          <a:fontRef idx="minor">
            <a:schemeClr val="dk1"/>
          </a:fontRef>
        </p:style>
        <p:txBody>
          <a:bodyPr anchor="ctr">
            <a:noAutofit/>
          </a:bodyPr>
          <a:lstStyle/>
          <a:p>
            <a:pPr lvl="4"/>
            <a:endParaRPr lang="en-US" sz="2600" dirty="0" smtClean="0"/>
          </a:p>
          <a:p>
            <a:pPr lvl="4"/>
            <a:endParaRPr lang="en-US" sz="2600" dirty="0"/>
          </a:p>
          <a:p>
            <a:pPr lvl="4"/>
            <a:r>
              <a:rPr lang="en-US" sz="2600" dirty="0" smtClean="0"/>
              <a:t>How </a:t>
            </a:r>
            <a:r>
              <a:rPr lang="en-US" sz="2600" dirty="0"/>
              <a:t>did it go?</a:t>
            </a:r>
          </a:p>
          <a:p>
            <a:pPr lvl="4"/>
            <a:r>
              <a:rPr lang="en-US" sz="2600" dirty="0"/>
              <a:t>What would you do </a:t>
            </a:r>
            <a:r>
              <a:rPr lang="en-US" sz="2600" dirty="0" smtClean="0"/>
              <a:t>differently</a:t>
            </a:r>
            <a:r>
              <a:rPr lang="en-US" sz="2600" dirty="0"/>
              <a:t>?</a:t>
            </a:r>
          </a:p>
          <a:p>
            <a:pPr lvl="4"/>
            <a:r>
              <a:rPr lang="en-US" sz="2600" dirty="0"/>
              <a:t>Did the patient seem to mind?</a:t>
            </a:r>
          </a:p>
          <a:p>
            <a:pPr lvl="4"/>
            <a:r>
              <a:rPr lang="en-US" sz="2600" dirty="0"/>
              <a:t>Did the teach-back uncover any miscommunication? </a:t>
            </a:r>
            <a:endParaRPr lang="en-US" sz="2600" dirty="0" smtClean="0"/>
          </a:p>
          <a:p>
            <a:pPr lvl="4"/>
            <a:r>
              <a:rPr lang="en-US" sz="2600" dirty="0" smtClean="0"/>
              <a:t>Did anything change between this time and the last time?</a:t>
            </a:r>
          </a:p>
          <a:p>
            <a:pPr lvl="4"/>
            <a:r>
              <a:rPr lang="en-US" sz="2600" dirty="0" smtClean="0"/>
              <a:t>How much time did it take?</a:t>
            </a:r>
          </a:p>
          <a:p>
            <a:pPr lvl="4"/>
            <a:endParaRPr lang="en-US" sz="2600" dirty="0"/>
          </a:p>
          <a:p>
            <a:pPr marL="114300" indent="0">
              <a:buNone/>
            </a:pPr>
            <a:r>
              <a:rPr lang="en-US" sz="1000" dirty="0" smtClean="0"/>
              <a:t>Adapted from Teach Back:  The Benefits and Challenges:  October </a:t>
            </a:r>
            <a:r>
              <a:rPr lang="en-US" sz="1000" dirty="0"/>
              <a:t>10, 2011 http://</a:t>
            </a:r>
            <a:r>
              <a:rPr lang="en-US" sz="1000" dirty="0" err="1"/>
              <a:t>engagingthepatient.com</a:t>
            </a:r>
            <a:r>
              <a:rPr lang="en-US" sz="1000" dirty="0"/>
              <a:t>/2011/10/10/teach-back-the-benefits-and-challenges/</a:t>
            </a:r>
          </a:p>
          <a:p>
            <a:pPr lvl="4"/>
            <a:endParaRPr lang="en-US" sz="2600" dirty="0"/>
          </a:p>
        </p:txBody>
      </p:sp>
      <p:sp>
        <p:nvSpPr>
          <p:cNvPr id="4" name="Footer Placeholder 3"/>
          <p:cNvSpPr>
            <a:spLocks noGrp="1"/>
          </p:cNvSpPr>
          <p:nvPr>
            <p:ph type="ftr" sz="quarter" idx="11"/>
          </p:nvPr>
        </p:nvSpPr>
        <p:spPr/>
        <p:txBody>
          <a:bodyPr/>
          <a:lstStyle/>
          <a:p>
            <a:pPr lvl="0"/>
            <a:r>
              <a:rPr lang="en-US" sz="1000"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35</a:t>
            </a:fld>
            <a:endParaRPr lang="en-US"/>
          </a:p>
        </p:txBody>
      </p:sp>
    </p:spTree>
    <p:extLst>
      <p:ext uri="{BB962C8B-B14F-4D97-AF65-F5344CB8AC3E}">
        <p14:creationId xmlns:p14="http://schemas.microsoft.com/office/powerpoint/2010/main" val="380310281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“Teach-Back” in </a:t>
            </a:r>
            <a:r>
              <a:rPr lang="en-US" b="1" u="sng" dirty="0"/>
              <a:t>Your</a:t>
            </a:r>
            <a:r>
              <a:rPr lang="en-US" b="1" dirty="0"/>
              <a:t> Words</a:t>
            </a:r>
            <a:endParaRPr lang="en-US" dirty="0"/>
          </a:p>
        </p:txBody>
      </p:sp>
      <p:sp>
        <p:nvSpPr>
          <p:cNvPr id="4" name="Rounded Rectangular Callout 3"/>
          <p:cNvSpPr/>
          <p:nvPr/>
        </p:nvSpPr>
        <p:spPr>
          <a:xfrm>
            <a:off x="2032000" y="1600200"/>
            <a:ext cx="6451600" cy="2336800"/>
          </a:xfrm>
          <a:prstGeom prst="wedgeRoundRectCallout">
            <a:avLst>
              <a:gd name="adj1" fmla="val -81200"/>
              <a:gd name="adj2" fmla="val -23007"/>
              <a:gd name="adj3" fmla="val 16667"/>
            </a:avLst>
          </a:prstGeom>
          <a:gradFill flip="none" rotWithShape="1">
            <a:gsLst>
              <a:gs pos="0">
                <a:schemeClr val="accent6">
                  <a:lumMod val="40000"/>
                  <a:lumOff val="60000"/>
                </a:schemeClr>
              </a:gs>
              <a:gs pos="100000">
                <a:srgbClr val="FFFFFF"/>
              </a:gs>
            </a:gsLst>
            <a:path path="rect">
              <a:fillToRect l="100000" t="100000"/>
            </a:path>
            <a:tileRect r="-100000" b="-10000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latin typeface="Times New Roman"/>
                <a:cs typeface="Times New Roman"/>
              </a:rPr>
              <a:t> </a:t>
            </a:r>
            <a:r>
              <a:rPr lang="en-US" sz="2000" b="1" dirty="0" smtClean="0">
                <a:solidFill>
                  <a:schemeClr val="tx1"/>
                </a:solidFill>
                <a:latin typeface="Times New Roman"/>
                <a:cs typeface="Times New Roman"/>
              </a:rPr>
              <a:t>Nurse Practitioner:</a:t>
            </a:r>
            <a:r>
              <a:rPr lang="en-US" sz="2000" dirty="0" smtClean="0">
                <a:solidFill>
                  <a:schemeClr val="tx1"/>
                </a:solidFill>
                <a:latin typeface="Times New Roman"/>
                <a:cs typeface="Times New Roman"/>
              </a:rPr>
              <a:t> I ask the client to tell me, ‘at what point are you going to take the pill, how are you going to use the package,’ so she can show to me that she knows how to use it.  I know that other staff are giving the information but I want to make sure that she understands that information, so…</a:t>
            </a:r>
            <a:endParaRPr lang="en-US" sz="2000" dirty="0">
              <a:solidFill>
                <a:schemeClr val="tx1"/>
              </a:solidFill>
            </a:endParaRPr>
          </a:p>
        </p:txBody>
      </p:sp>
      <p:sp>
        <p:nvSpPr>
          <p:cNvPr id="5" name="Rounded Rectangular Callout 4"/>
          <p:cNvSpPr/>
          <p:nvPr/>
        </p:nvSpPr>
        <p:spPr>
          <a:xfrm>
            <a:off x="457200" y="4165599"/>
            <a:ext cx="4064000" cy="883581"/>
          </a:xfrm>
          <a:prstGeom prst="wedgeRoundRectCallout">
            <a:avLst>
              <a:gd name="adj1" fmla="val 158194"/>
              <a:gd name="adj2" fmla="val 18277"/>
              <a:gd name="adj3" fmla="val 16667"/>
            </a:avLst>
          </a:prstGeom>
          <a:gradFill flip="none" rotWithShape="1">
            <a:gsLst>
              <a:gs pos="0">
                <a:schemeClr val="accent3">
                  <a:lumMod val="60000"/>
                  <a:lumOff val="40000"/>
                </a:schemeClr>
              </a:gs>
              <a:gs pos="100000">
                <a:srgbClr val="FFFFFF"/>
              </a:gs>
            </a:gsLst>
            <a:path path="rect">
              <a:fillToRect l="50000" t="50000" r="50000" b="50000"/>
            </a:path>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buNone/>
            </a:pPr>
            <a:r>
              <a:rPr lang="en-US" sz="2000" b="1" dirty="0" smtClean="0">
                <a:solidFill>
                  <a:srgbClr val="000000"/>
                </a:solidFill>
                <a:latin typeface="Times New Roman"/>
                <a:cs typeface="Times New Roman"/>
              </a:rPr>
              <a:t>Nurse:</a:t>
            </a:r>
            <a:r>
              <a:rPr lang="en-US" sz="2000" dirty="0" smtClean="0">
                <a:solidFill>
                  <a:srgbClr val="000000"/>
                </a:solidFill>
                <a:latin typeface="Times New Roman"/>
                <a:cs typeface="Times New Roman"/>
              </a:rPr>
              <a:t>  So, whatever we say, the nurse practitioner goes over it again.</a:t>
            </a:r>
          </a:p>
        </p:txBody>
      </p:sp>
      <p:sp>
        <p:nvSpPr>
          <p:cNvPr id="6" name="Rounded Rectangular Callout 5"/>
          <p:cNvSpPr/>
          <p:nvPr/>
        </p:nvSpPr>
        <p:spPr>
          <a:xfrm>
            <a:off x="1540933" y="5452533"/>
            <a:ext cx="6112934" cy="1086782"/>
          </a:xfrm>
          <a:prstGeom prst="wedgeRoundRectCallout">
            <a:avLst>
              <a:gd name="adj1" fmla="val -74366"/>
              <a:gd name="adj2" fmla="val 14171"/>
              <a:gd name="adj3" fmla="val 16667"/>
            </a:avLst>
          </a:prstGeom>
          <a:gradFill flip="none" rotWithShape="1">
            <a:gsLst>
              <a:gs pos="0">
                <a:schemeClr val="accent6">
                  <a:lumMod val="40000"/>
                  <a:lumOff val="60000"/>
                </a:schemeClr>
              </a:gs>
              <a:gs pos="100000">
                <a:srgbClr val="FFFFFF"/>
              </a:gs>
            </a:gsLst>
            <a:path path="rect">
              <a:fillToRect l="100000" t="100000"/>
            </a:path>
            <a:tileRect r="-100000" b="-10000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latin typeface="Times New Roman"/>
                <a:cs typeface="Times New Roman"/>
              </a:rPr>
              <a:t>Nurse Practitioner</a:t>
            </a:r>
            <a:r>
              <a:rPr lang="en-US" sz="2000" dirty="0" smtClean="0">
                <a:solidFill>
                  <a:srgbClr val="000000"/>
                </a:solidFill>
                <a:latin typeface="Times New Roman"/>
                <a:cs typeface="Times New Roman"/>
              </a:rPr>
              <a:t>:  If the client says, ‘she already told me,’ I say, ‘Okay, can you tell me </a:t>
            </a:r>
            <a:r>
              <a:rPr lang="en-US" sz="2000" u="sng" dirty="0" smtClean="0">
                <a:solidFill>
                  <a:srgbClr val="000000"/>
                </a:solidFill>
                <a:latin typeface="Times New Roman"/>
                <a:cs typeface="Times New Roman"/>
              </a:rPr>
              <a:t>what</a:t>
            </a:r>
            <a:r>
              <a:rPr lang="en-US" sz="2000" dirty="0" smtClean="0">
                <a:solidFill>
                  <a:srgbClr val="000000"/>
                </a:solidFill>
                <a:latin typeface="Times New Roman"/>
                <a:cs typeface="Times New Roman"/>
              </a:rPr>
              <a:t> she told you?’</a:t>
            </a:r>
            <a:endParaRPr lang="en-US" sz="2000" dirty="0">
              <a:solidFill>
                <a:srgbClr val="000000"/>
              </a:solidFill>
            </a:endParaRPr>
          </a:p>
        </p:txBody>
      </p:sp>
      <p:sp>
        <p:nvSpPr>
          <p:cNvPr id="3" name="Footer Placeholder 2"/>
          <p:cNvSpPr>
            <a:spLocks noGrp="1"/>
          </p:cNvSpPr>
          <p:nvPr>
            <p:ph type="ftr" sz="quarter" idx="11"/>
          </p:nvPr>
        </p:nvSpPr>
        <p:spPr>
          <a:xfrm>
            <a:off x="5958840" y="6574791"/>
            <a:ext cx="2895600" cy="257810"/>
          </a:xfrm>
        </p:spPr>
        <p:txBody>
          <a:bodyPr/>
          <a:lstStyle/>
          <a:p>
            <a:pPr lvl="0"/>
            <a:r>
              <a:rPr lang="en-US" sz="1000" dirty="0">
                <a:solidFill>
                  <a:srgbClr val="558140"/>
                </a:solidFill>
                <a:latin typeface="Times New Roman"/>
              </a:rPr>
              <a:t>Sage Words Health Communications</a:t>
            </a:r>
          </a:p>
        </p:txBody>
      </p:sp>
      <p:sp>
        <p:nvSpPr>
          <p:cNvPr id="7" name="Slide Number Placeholder 6"/>
          <p:cNvSpPr>
            <a:spLocks noGrp="1"/>
          </p:cNvSpPr>
          <p:nvPr>
            <p:ph type="sldNum" sz="quarter" idx="12"/>
          </p:nvPr>
        </p:nvSpPr>
        <p:spPr/>
        <p:txBody>
          <a:bodyPr/>
          <a:lstStyle/>
          <a:p>
            <a:fld id="{5306C36F-4E02-944A-B719-4F6CA130297D}" type="slidenum">
              <a:rPr lang="en-US" smtClean="0"/>
              <a:t>36</a:t>
            </a:fld>
            <a:endParaRPr lang="en-US"/>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ounded Rectangular Callout 3"/>
          <p:cNvSpPr/>
          <p:nvPr/>
        </p:nvSpPr>
        <p:spPr>
          <a:xfrm>
            <a:off x="237067" y="406400"/>
            <a:ext cx="7975600" cy="5486400"/>
          </a:xfrm>
          <a:prstGeom prst="wedgeRoundRectCallout">
            <a:avLst>
              <a:gd name="adj1" fmla="val 58102"/>
              <a:gd name="adj2" fmla="val 67014"/>
              <a:gd name="adj3" fmla="val 16667"/>
            </a:avLst>
          </a:prstGeom>
          <a:gradFill flip="none" rotWithShape="1">
            <a:gsLst>
              <a:gs pos="0">
                <a:schemeClr val="accent5">
                  <a:lumMod val="40000"/>
                  <a:lumOff val="60000"/>
                </a:schemeClr>
              </a:gs>
              <a:gs pos="100000">
                <a:srgbClr val="FFFFFF"/>
              </a:gs>
            </a:gsLst>
            <a:path path="circle">
              <a:fillToRect l="50000" t="50000" r="50000" b="50000"/>
            </a:path>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000" dirty="0" smtClean="0">
                <a:solidFill>
                  <a:srgbClr val="000000"/>
                </a:solidFill>
                <a:latin typeface="Times New Roman"/>
                <a:cs typeface="Times New Roman"/>
              </a:rPr>
              <a:t> </a:t>
            </a:r>
            <a:r>
              <a:rPr lang="en-US" sz="2000" b="1" dirty="0" smtClean="0">
                <a:solidFill>
                  <a:srgbClr val="000000"/>
                </a:solidFill>
                <a:latin typeface="Times New Roman"/>
                <a:cs typeface="Times New Roman"/>
              </a:rPr>
              <a:t>Medical Assistant: </a:t>
            </a:r>
            <a:r>
              <a:rPr lang="en-US" sz="2000" dirty="0" smtClean="0">
                <a:solidFill>
                  <a:srgbClr val="000000"/>
                </a:solidFill>
                <a:latin typeface="Times New Roman"/>
                <a:cs typeface="Times New Roman"/>
              </a:rPr>
              <a:t>I ask the client, okay, explain to me, if you miss a pill, what should you do?  If she doesn’t know how to explain it to me, right there, I already know, okay, she’s not really grasping this information.  </a:t>
            </a:r>
          </a:p>
          <a:p>
            <a:pPr>
              <a:buNone/>
            </a:pPr>
            <a:r>
              <a:rPr lang="en-US" sz="2000" dirty="0" smtClean="0">
                <a:solidFill>
                  <a:srgbClr val="000000"/>
                </a:solidFill>
                <a:latin typeface="Times New Roman"/>
                <a:cs typeface="Times New Roman"/>
              </a:rPr>
              <a:t> </a:t>
            </a:r>
          </a:p>
          <a:p>
            <a:pPr>
              <a:buNone/>
            </a:pPr>
            <a:r>
              <a:rPr lang="en-US" sz="2000" dirty="0" smtClean="0">
                <a:solidFill>
                  <a:srgbClr val="000000"/>
                </a:solidFill>
                <a:latin typeface="Times New Roman"/>
                <a:cs typeface="Times New Roman"/>
              </a:rPr>
              <a:t>    So I go over it with her again. This is what you do if you miss one pill, this is what you do if you miss it for two days. I give her an example.  I say, “Let’s say you left town for the weekend and left your pills at home. So you missed two pills.   What are you going to do now?”</a:t>
            </a:r>
          </a:p>
          <a:p>
            <a:pPr>
              <a:buNone/>
            </a:pPr>
            <a:endParaRPr lang="en-US" sz="2000" dirty="0" smtClean="0">
              <a:solidFill>
                <a:srgbClr val="000000"/>
              </a:solidFill>
              <a:latin typeface="Times New Roman"/>
              <a:cs typeface="Times New Roman"/>
            </a:endParaRPr>
          </a:p>
          <a:p>
            <a:pPr>
              <a:buNone/>
            </a:pPr>
            <a:r>
              <a:rPr lang="en-US" sz="2000" dirty="0" smtClean="0">
                <a:solidFill>
                  <a:srgbClr val="000000"/>
                </a:solidFill>
                <a:latin typeface="Times New Roman"/>
                <a:cs typeface="Times New Roman"/>
              </a:rPr>
              <a:t>    I also give her the pill packet. If she can’t show me what to do, I really don’t feel comfortable. </a:t>
            </a:r>
          </a:p>
          <a:p>
            <a:pPr>
              <a:buNone/>
            </a:pPr>
            <a:endParaRPr lang="en-US" sz="2000" dirty="0" smtClean="0">
              <a:solidFill>
                <a:srgbClr val="000000"/>
              </a:solidFill>
              <a:latin typeface="Times New Roman"/>
              <a:cs typeface="Times New Roman"/>
            </a:endParaRPr>
          </a:p>
          <a:p>
            <a:pPr>
              <a:buNone/>
            </a:pPr>
            <a:r>
              <a:rPr lang="en-US" sz="2000" dirty="0" smtClean="0">
                <a:solidFill>
                  <a:srgbClr val="000000"/>
                </a:solidFill>
                <a:latin typeface="Times New Roman"/>
                <a:cs typeface="Times New Roman"/>
              </a:rPr>
              <a:t>    Because they’re bound to miss their pill. It’s going to happen.  So it’s just like, okay you’ve got to really break it down for them.  </a:t>
            </a:r>
            <a:endParaRPr lang="en-US" sz="2000" dirty="0">
              <a:solidFill>
                <a:srgbClr val="000000"/>
              </a:solidFill>
            </a:endParaRPr>
          </a:p>
        </p:txBody>
      </p:sp>
      <p:sp>
        <p:nvSpPr>
          <p:cNvPr id="2" name="Footer Placeholder 1"/>
          <p:cNvSpPr>
            <a:spLocks noGrp="1"/>
          </p:cNvSpPr>
          <p:nvPr>
            <p:ph type="ftr" sz="quarter" idx="11"/>
          </p:nvPr>
        </p:nvSpPr>
        <p:spPr>
          <a:xfrm>
            <a:off x="237067" y="6498908"/>
            <a:ext cx="2895600" cy="257810"/>
          </a:xfrm>
        </p:spPr>
        <p:txBody>
          <a:bodyPr/>
          <a:lstStyle/>
          <a:p>
            <a:pPr lvl="0"/>
            <a:r>
              <a:rPr lang="en-US" dirty="0">
                <a:solidFill>
                  <a:srgbClr val="558140"/>
                </a:solidFill>
                <a:latin typeface="Times New Roman"/>
              </a:rPr>
              <a:t>Sage Words Health Communications</a:t>
            </a:r>
          </a:p>
        </p:txBody>
      </p:sp>
      <p:sp>
        <p:nvSpPr>
          <p:cNvPr id="3" name="Slide Number Placeholder 2"/>
          <p:cNvSpPr>
            <a:spLocks noGrp="1"/>
          </p:cNvSpPr>
          <p:nvPr>
            <p:ph type="sldNum" sz="quarter" idx="12"/>
          </p:nvPr>
        </p:nvSpPr>
        <p:spPr/>
        <p:txBody>
          <a:bodyPr/>
          <a:lstStyle/>
          <a:p>
            <a:fld id="{5306C36F-4E02-944A-B719-4F6CA130297D}" type="slidenum">
              <a:rPr lang="en-US" smtClean="0"/>
              <a:t>37</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4">
                                            <p:txEl>
                                              <p:pRg st="2" end="2"/>
                                            </p:txEl>
                                          </p:spTgt>
                                        </p:tgtEl>
                                        <p:attrNameLst>
                                          <p:attrName>style.color</p:attrName>
                                        </p:attrNameLst>
                                      </p:cBhvr>
                                      <p:to>
                                        <a:srgbClr val="EE1210"/>
                                      </p:to>
                                    </p:animClr>
                                  </p:childTnLst>
                                </p:cTn>
                              </p:par>
                            </p:childTnLst>
                          </p:cTn>
                        </p:par>
                      </p:childTnLst>
                    </p:cTn>
                  </p:par>
                  <p:par>
                    <p:cTn id="7" fill="hold">
                      <p:stCondLst>
                        <p:cond delay="indefinite"/>
                      </p:stCondLst>
                      <p:childTnLst>
                        <p:par>
                          <p:cTn id="8" fill="hold">
                            <p:stCondLst>
                              <p:cond delay="0"/>
                            </p:stCondLst>
                            <p:childTnLst>
                              <p:par>
                                <p:cTn id="9" presetID="19" presetClass="emph" presetSubtype="0" fill="hold" nodeType="clickEffect">
                                  <p:stCondLst>
                                    <p:cond delay="0"/>
                                  </p:stCondLst>
                                  <p:childTnLst>
                                    <p:animClr clrSpc="rgb" dir="cw">
                                      <p:cBhvr override="childStyle">
                                        <p:cTn id="10" dur="500" fill="hold"/>
                                        <p:tgtEl>
                                          <p:spTgt spid="4">
                                            <p:txEl>
                                              <p:pRg st="4" end="4"/>
                                            </p:txEl>
                                          </p:spTgt>
                                        </p:tgtEl>
                                        <p:attrNameLst>
                                          <p:attrName>style.color</p:attrName>
                                        </p:attrNameLst>
                                      </p:cBhvr>
                                      <p:to>
                                        <a:srgbClr val="000F9C"/>
                                      </p:to>
                                    </p:animClr>
                                    <p:animClr clrSpc="rgb" dir="cw">
                                      <p:cBhvr>
                                        <p:cTn id="11" dur="500" fill="hold"/>
                                        <p:tgtEl>
                                          <p:spTgt spid="4">
                                            <p:txEl>
                                              <p:pRg st="4" end="4"/>
                                            </p:txEl>
                                          </p:spTgt>
                                        </p:tgtEl>
                                        <p:attrNameLst>
                                          <p:attrName>fillcolor</p:attrName>
                                        </p:attrNameLst>
                                      </p:cBhvr>
                                      <p:to>
                                        <a:srgbClr val="000F9C"/>
                                      </p:to>
                                    </p:animClr>
                                    <p:set>
                                      <p:cBhvr>
                                        <p:cTn id="12" dur="500" fill="hold"/>
                                        <p:tgtEl>
                                          <p:spTgt spid="4">
                                            <p:txEl>
                                              <p:pRg st="4" end="4"/>
                                            </p:txEl>
                                          </p:spTgt>
                                        </p:tgtEl>
                                        <p:attrNameLst>
                                          <p:attrName>fill.type</p:attrName>
                                        </p:attrNameLst>
                                      </p:cBhvr>
                                      <p:to>
                                        <p:strVal val="solid"/>
                                      </p:to>
                                    </p:set>
                                    <p:set>
                                      <p:cBhvr>
                                        <p:cTn id="13" dur="500" fill="hold"/>
                                        <p:tgtEl>
                                          <p:spTgt spid="4">
                                            <p:txEl>
                                              <p:pRg st="4" end="4"/>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11" dirty="0" smtClean="0"/>
              <a:t>Repeat</a:t>
            </a:r>
            <a:r>
              <a:rPr lang="en-US" dirty="0" smtClean="0"/>
              <a:t>, </a:t>
            </a:r>
            <a:r>
              <a:rPr lang="en-US" sz="3556" dirty="0" smtClean="0"/>
              <a:t>repeat</a:t>
            </a:r>
            <a:r>
              <a:rPr lang="en-US" dirty="0" smtClean="0"/>
              <a:t>, </a:t>
            </a:r>
            <a:r>
              <a:rPr lang="en-US" sz="4000" dirty="0" smtClean="0"/>
              <a:t>repeat</a:t>
            </a:r>
            <a:r>
              <a:rPr lang="en-US" dirty="0" smtClean="0"/>
              <a:t>, </a:t>
            </a:r>
            <a:r>
              <a:rPr lang="en-US" sz="4444" dirty="0" smtClean="0"/>
              <a:t>repeat!</a:t>
            </a:r>
            <a:r>
              <a:rPr lang="en-US" sz="2800" dirty="0" smtClean="0"/>
              <a:t/>
            </a:r>
            <a:br>
              <a:rPr lang="en-US" sz="2800" dirty="0" smtClean="0"/>
            </a:br>
            <a:r>
              <a:rPr lang="en-US" sz="2800" dirty="0" smtClean="0"/>
              <a:t>Help your patient to:</a:t>
            </a:r>
            <a:endParaRPr lang="en-US" sz="2800" dirty="0">
              <a:effectLst>
                <a:reflection stA="50000" endPos="75000" dist="12700" dir="5400000" sy="-100000" algn="bl" rotWithShape="0"/>
              </a:effectLst>
            </a:endParaRPr>
          </a:p>
        </p:txBody>
      </p:sp>
      <p:pic>
        <p:nvPicPr>
          <p:cNvPr id="4" name="Content Placeholder 3" descr="pt.jpg"/>
          <p:cNvPicPr>
            <a:picLocks noGrp="1" noChangeAspect="1"/>
          </p:cNvPicPr>
          <p:nvPr>
            <p:ph idx="1"/>
          </p:nvPr>
        </p:nvPicPr>
        <p:blipFill>
          <a:blip r:embed="rId3" cstate="print">
            <a:lum bright="9000"/>
            <a:extLst>
              <a:ext uri="{28A0092B-C50C-407E-A947-70E740481C1C}">
                <a14:useLocalDpi xmlns:a14="http://schemas.microsoft.com/office/drawing/2010/main"/>
              </a:ext>
            </a:extLst>
          </a:blip>
          <a:srcRect/>
          <a:stretch>
            <a:fillRect/>
          </a:stretch>
        </p:blipFill>
        <p:spPr>
          <a:xfrm>
            <a:off x="3891585" y="2068641"/>
            <a:ext cx="1985117" cy="3820357"/>
          </a:xfrm>
          <a:ln>
            <a:solidFill>
              <a:schemeClr val="tx1"/>
            </a:solidFill>
          </a:ln>
          <a:effectLst>
            <a:glow rad="101600">
              <a:schemeClr val="accent2">
                <a:satMod val="175000"/>
                <a:alpha val="40000"/>
              </a:schemeClr>
            </a:glow>
            <a:softEdge rad="152400"/>
          </a:effectLst>
        </p:spPr>
      </p:pic>
      <p:pic>
        <p:nvPicPr>
          <p:cNvPr id="5" name="Picture 4" descr="ptturn.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1148386" y="2519264"/>
            <a:ext cx="2091066" cy="3682680"/>
          </a:xfrm>
          <a:prstGeom prst="rect">
            <a:avLst/>
          </a:prstGeom>
          <a:ln>
            <a:solidFill>
              <a:schemeClr val="tx1"/>
            </a:solidFill>
          </a:ln>
          <a:effectLst>
            <a:glow rad="101600">
              <a:schemeClr val="accent1">
                <a:satMod val="175000"/>
                <a:alpha val="40000"/>
              </a:schemeClr>
            </a:glow>
            <a:softEdge rad="292100"/>
          </a:effectLst>
        </p:spPr>
      </p:pic>
      <p:pic>
        <p:nvPicPr>
          <p:cNvPr id="6" name="Picture 5" descr="ReadingPatient.jp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589594" y="2595479"/>
            <a:ext cx="1919381" cy="2895620"/>
          </a:xfrm>
          <a:prstGeom prst="rect">
            <a:avLst/>
          </a:prstGeom>
          <a:ln>
            <a:solidFill>
              <a:schemeClr val="tx1"/>
            </a:solidFill>
          </a:ln>
          <a:effectLst>
            <a:glow rad="101600">
              <a:schemeClr val="accent6">
                <a:satMod val="175000"/>
                <a:alpha val="40000"/>
              </a:schemeClr>
            </a:glow>
            <a:softEdge rad="127000"/>
          </a:effectLst>
        </p:spPr>
      </p:pic>
      <p:sp>
        <p:nvSpPr>
          <p:cNvPr id="7" name="TextBox 6"/>
          <p:cNvSpPr txBox="1"/>
          <p:nvPr/>
        </p:nvSpPr>
        <p:spPr>
          <a:xfrm>
            <a:off x="950880" y="2415887"/>
            <a:ext cx="702912" cy="369332"/>
          </a:xfrm>
          <a:prstGeom prst="rect">
            <a:avLst/>
          </a:prstGeom>
          <a:solidFill>
            <a:schemeClr val="bg1"/>
          </a:solidFill>
          <a:effectLst/>
        </p:spPr>
        <p:txBody>
          <a:bodyPr wrap="none" rtlCol="0">
            <a:spAutoFit/>
          </a:bodyPr>
          <a:lstStyle/>
          <a:p>
            <a:r>
              <a:rPr lang="en-US" dirty="0" smtClean="0">
                <a:effectLst/>
              </a:rPr>
              <a:t>See it</a:t>
            </a:r>
            <a:endParaRPr lang="en-US" dirty="0">
              <a:effectLst/>
            </a:endParaRPr>
          </a:p>
        </p:txBody>
      </p:sp>
      <p:sp>
        <p:nvSpPr>
          <p:cNvPr id="9" name="TextBox 8"/>
          <p:cNvSpPr txBox="1"/>
          <p:nvPr/>
        </p:nvSpPr>
        <p:spPr>
          <a:xfrm>
            <a:off x="4301143" y="5832612"/>
            <a:ext cx="1253114" cy="369332"/>
          </a:xfrm>
          <a:prstGeom prst="rect">
            <a:avLst/>
          </a:prstGeom>
          <a:solidFill>
            <a:srgbClr val="FFFFFF"/>
          </a:solidFill>
        </p:spPr>
        <p:txBody>
          <a:bodyPr wrap="square" rtlCol="0">
            <a:spAutoFit/>
          </a:bodyPr>
          <a:lstStyle/>
          <a:p>
            <a:pPr algn="ctr"/>
            <a:r>
              <a:rPr lang="en-US" b="1" dirty="0" smtClean="0">
                <a:solidFill>
                  <a:schemeClr val="accent5">
                    <a:lumMod val="50000"/>
                  </a:schemeClr>
                </a:solidFill>
              </a:rPr>
              <a:t>Say it</a:t>
            </a:r>
            <a:endParaRPr lang="en-US" b="1" dirty="0">
              <a:solidFill>
                <a:schemeClr val="accent5">
                  <a:lumMod val="50000"/>
                </a:schemeClr>
              </a:solidFill>
            </a:endParaRPr>
          </a:p>
        </p:txBody>
      </p:sp>
      <p:sp>
        <p:nvSpPr>
          <p:cNvPr id="10" name="TextBox 9"/>
          <p:cNvSpPr txBox="1"/>
          <p:nvPr/>
        </p:nvSpPr>
        <p:spPr>
          <a:xfrm>
            <a:off x="7400821" y="5250047"/>
            <a:ext cx="1378953" cy="369332"/>
          </a:xfrm>
          <a:prstGeom prst="rect">
            <a:avLst/>
          </a:prstGeom>
          <a:solidFill>
            <a:srgbClr val="FFFFFF"/>
          </a:solidFill>
        </p:spPr>
        <p:txBody>
          <a:bodyPr wrap="none" rtlCol="0">
            <a:spAutoFit/>
          </a:bodyPr>
          <a:lstStyle/>
          <a:p>
            <a:r>
              <a:rPr lang="en-US" dirty="0" smtClean="0">
                <a:effectLst/>
              </a:rPr>
              <a:t>Take it home</a:t>
            </a:r>
            <a:endParaRPr lang="en-US" dirty="0">
              <a:effectLst/>
            </a:endParaRPr>
          </a:p>
        </p:txBody>
      </p:sp>
      <p:sp>
        <p:nvSpPr>
          <p:cNvPr id="8" name="Slide Number Placeholder 7"/>
          <p:cNvSpPr>
            <a:spLocks noGrp="1"/>
          </p:cNvSpPr>
          <p:nvPr>
            <p:ph type="sldNum" sz="quarter" idx="12"/>
          </p:nvPr>
        </p:nvSpPr>
        <p:spPr/>
        <p:txBody>
          <a:bodyPr/>
          <a:lstStyle/>
          <a:p>
            <a:fld id="{5306C36F-4E02-944A-B719-4F6CA130297D}" type="slidenum">
              <a:rPr lang="en-US" smtClean="0"/>
              <a:t>38</a:t>
            </a:fld>
            <a:endParaRPr lang="en-US"/>
          </a:p>
        </p:txBody>
      </p:sp>
      <p:sp>
        <p:nvSpPr>
          <p:cNvPr id="3" name="TextBox 2"/>
          <p:cNvSpPr txBox="1"/>
          <p:nvPr/>
        </p:nvSpPr>
        <p:spPr>
          <a:xfrm>
            <a:off x="3482026" y="3071969"/>
            <a:ext cx="819117" cy="369332"/>
          </a:xfrm>
          <a:prstGeom prst="rect">
            <a:avLst/>
          </a:prstGeom>
          <a:solidFill>
            <a:srgbClr val="FFFFFF"/>
          </a:solidFill>
        </p:spPr>
        <p:txBody>
          <a:bodyPr wrap="none" rtlCol="0">
            <a:spAutoFit/>
          </a:bodyPr>
          <a:lstStyle/>
          <a:p>
            <a:r>
              <a:rPr lang="en-US" dirty="0" smtClean="0"/>
              <a:t>Hear it</a:t>
            </a:r>
            <a:endParaRPr lang="en-US" dirty="0"/>
          </a:p>
        </p:txBody>
      </p:sp>
      <p:sp>
        <p:nvSpPr>
          <p:cNvPr id="11" name="Footer Placeholder 10"/>
          <p:cNvSpPr>
            <a:spLocks noGrp="1"/>
          </p:cNvSpPr>
          <p:nvPr>
            <p:ph type="ftr" sz="quarter" idx="11"/>
          </p:nvPr>
        </p:nvSpPr>
        <p:spPr/>
        <p:txBody>
          <a:bodyPr/>
          <a:lstStyle/>
          <a:p>
            <a:pPr lvl="0"/>
            <a:r>
              <a:rPr lang="en-US" dirty="0">
                <a:solidFill>
                  <a:srgbClr val="558140"/>
                </a:solidFill>
                <a:latin typeface="Times New Roman"/>
              </a:rPr>
              <a:t>Sage Words Health Communications</a:t>
            </a:r>
          </a:p>
        </p:txBody>
      </p:sp>
    </p:spTree>
    <p:extLst>
      <p:ext uri="{BB962C8B-B14F-4D97-AF65-F5344CB8AC3E}">
        <p14:creationId xmlns:p14="http://schemas.microsoft.com/office/powerpoint/2010/main" val="68585420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49766" y="1808915"/>
            <a:ext cx="8504674" cy="4547436"/>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MR900422223.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95658" y="3268892"/>
            <a:ext cx="1165642" cy="1804867"/>
          </a:xfrm>
          <a:prstGeom prst="rect">
            <a:avLst/>
          </a:prstGeom>
          <a:ln>
            <a:solidFill>
              <a:schemeClr val="tx1"/>
            </a:solidFill>
          </a:ln>
        </p:spPr>
      </p:pic>
      <p:pic>
        <p:nvPicPr>
          <p:cNvPr id="6" name="Picture 5" descr="MR900422224.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70000" y="3440343"/>
            <a:ext cx="1117600" cy="1633416"/>
          </a:xfrm>
          <a:prstGeom prst="rect">
            <a:avLst/>
          </a:prstGeom>
          <a:noFill/>
          <a:ln>
            <a:solidFill>
              <a:srgbClr val="000000"/>
            </a:solidFill>
          </a:ln>
        </p:spPr>
      </p:pic>
      <p:sp>
        <p:nvSpPr>
          <p:cNvPr id="7" name="TextBox 6"/>
          <p:cNvSpPr txBox="1"/>
          <p:nvPr/>
        </p:nvSpPr>
        <p:spPr>
          <a:xfrm>
            <a:off x="927337" y="5288443"/>
            <a:ext cx="3532638" cy="369332"/>
          </a:xfrm>
          <a:prstGeom prst="rect">
            <a:avLst/>
          </a:prstGeom>
          <a:solidFill>
            <a:schemeClr val="bg1"/>
          </a:solidFill>
          <a:ln>
            <a:solidFill>
              <a:schemeClr val="tx1"/>
            </a:solidFill>
          </a:ln>
        </p:spPr>
        <p:txBody>
          <a:bodyPr wrap="none" rtlCol="0">
            <a:spAutoFit/>
          </a:bodyPr>
          <a:lstStyle/>
          <a:p>
            <a:r>
              <a:rPr lang="en-US" dirty="0" smtClean="0"/>
              <a:t>Somebody told me how to do this.</a:t>
            </a:r>
            <a:endParaRPr lang="en-US" dirty="0"/>
          </a:p>
        </p:txBody>
      </p:sp>
      <p:sp>
        <p:nvSpPr>
          <p:cNvPr id="13" name="Oval Callout 12"/>
          <p:cNvSpPr/>
          <p:nvPr/>
        </p:nvSpPr>
        <p:spPr>
          <a:xfrm>
            <a:off x="3799338" y="1985673"/>
            <a:ext cx="3556000" cy="771324"/>
          </a:xfrm>
          <a:prstGeom prst="wedgeEllipseCallout">
            <a:avLst>
              <a:gd name="adj1" fmla="val 36004"/>
              <a:gd name="adj2" fmla="val 114492"/>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I can tell you how to do this!</a:t>
            </a:r>
            <a:endParaRPr lang="en-US" dirty="0">
              <a:solidFill>
                <a:srgbClr val="000000"/>
              </a:solidFill>
            </a:endParaRPr>
          </a:p>
        </p:txBody>
      </p:sp>
      <p:sp>
        <p:nvSpPr>
          <p:cNvPr id="14" name="TextBox 13"/>
          <p:cNvSpPr txBox="1"/>
          <p:nvPr/>
        </p:nvSpPr>
        <p:spPr>
          <a:xfrm>
            <a:off x="613557" y="712020"/>
            <a:ext cx="7638438" cy="646331"/>
          </a:xfrm>
          <a:prstGeom prst="rect">
            <a:avLst/>
          </a:prstGeom>
          <a:noFill/>
        </p:spPr>
        <p:txBody>
          <a:bodyPr wrap="square" rtlCol="0">
            <a:spAutoFit/>
          </a:bodyPr>
          <a:lstStyle/>
          <a:p>
            <a:pPr algn="ctr"/>
            <a:r>
              <a:rPr lang="en-US" sz="3600" b="1" dirty="0" smtClean="0">
                <a:solidFill>
                  <a:schemeClr val="accent4">
                    <a:lumMod val="75000"/>
                  </a:schemeClr>
                </a:solidFill>
              </a:rPr>
              <a:t>Helps to internalize the information</a:t>
            </a:r>
            <a:endParaRPr lang="en-US" sz="3600" b="1" dirty="0">
              <a:solidFill>
                <a:schemeClr val="accent4">
                  <a:lumMod val="75000"/>
                </a:schemeClr>
              </a:solidFill>
            </a:endParaRPr>
          </a:p>
        </p:txBody>
      </p:sp>
      <p:sp>
        <p:nvSpPr>
          <p:cNvPr id="16" name="Footer Placeholder 15"/>
          <p:cNvSpPr>
            <a:spLocks noGrp="1"/>
          </p:cNvSpPr>
          <p:nvPr>
            <p:ph type="ftr" sz="quarter" idx="11"/>
          </p:nvPr>
        </p:nvSpPr>
        <p:spPr/>
        <p:txBody>
          <a:bodyPr/>
          <a:lstStyle/>
          <a:p>
            <a:pPr lvl="0"/>
            <a:r>
              <a:rPr lang="en-US" dirty="0">
                <a:solidFill>
                  <a:srgbClr val="558140"/>
                </a:solidFill>
                <a:latin typeface="Times New Roman"/>
              </a:rPr>
              <a:t>Sage Words Health Communications</a:t>
            </a:r>
          </a:p>
        </p:txBody>
      </p:sp>
      <p:sp>
        <p:nvSpPr>
          <p:cNvPr id="17" name="Slide Number Placeholder 16"/>
          <p:cNvSpPr>
            <a:spLocks noGrp="1"/>
          </p:cNvSpPr>
          <p:nvPr>
            <p:ph type="sldNum" sz="quarter" idx="12"/>
          </p:nvPr>
        </p:nvSpPr>
        <p:spPr/>
        <p:txBody>
          <a:bodyPr/>
          <a:lstStyle/>
          <a:p>
            <a:fld id="{5306C36F-4E02-944A-B719-4F6CA130297D}" type="slidenum">
              <a:rPr lang="en-US" smtClean="0"/>
              <a:t>39</a:t>
            </a:fld>
            <a:endParaRPr lang="en-US"/>
          </a:p>
        </p:txBody>
      </p:sp>
      <p:sp>
        <p:nvSpPr>
          <p:cNvPr id="2" name="Right Arrow 1"/>
          <p:cNvSpPr/>
          <p:nvPr/>
        </p:nvSpPr>
        <p:spPr>
          <a:xfrm>
            <a:off x="3098800" y="3797300"/>
            <a:ext cx="3060700" cy="749300"/>
          </a:xfrm>
          <a:prstGeom prst="rightArrow">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Teach back</a:t>
            </a:r>
            <a:endParaRPr lang="en-US" dirty="0">
              <a:solidFill>
                <a:schemeClr val="tx1"/>
              </a:solidFill>
            </a:endParaRPr>
          </a:p>
        </p:txBody>
      </p:sp>
    </p:spTree>
    <p:extLst>
      <p:ext uri="{BB962C8B-B14F-4D97-AF65-F5344CB8AC3E}">
        <p14:creationId xmlns:p14="http://schemas.microsoft.com/office/powerpoint/2010/main" val="4447014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Doesn’t it take too much time?</a:t>
            </a:r>
            <a:endParaRPr lang="en-US" dirty="0"/>
          </a:p>
        </p:txBody>
      </p:sp>
      <p:sp>
        <p:nvSpPr>
          <p:cNvPr id="3" name="Content Placeholder 2"/>
          <p:cNvSpPr>
            <a:spLocks noGrp="1"/>
          </p:cNvSpPr>
          <p:nvPr>
            <p:ph idx="1"/>
          </p:nvPr>
        </p:nvSpPr>
        <p:spPr>
          <a:xfrm>
            <a:off x="330200" y="1714501"/>
            <a:ext cx="8524240" cy="4641849"/>
          </a:xfrm>
          <a:solidFill>
            <a:schemeClr val="accent4">
              <a:lumMod val="20000"/>
              <a:lumOff val="80000"/>
            </a:schemeClr>
          </a:solidFill>
        </p:spPr>
        <p:txBody>
          <a:bodyPr>
            <a:noAutofit/>
          </a:bodyPr>
          <a:lstStyle/>
          <a:p>
            <a:pPr marL="0" indent="0">
              <a:spcBef>
                <a:spcPts val="0"/>
              </a:spcBef>
              <a:buNone/>
            </a:pPr>
            <a:r>
              <a:rPr lang="en-US" sz="2000" dirty="0" smtClean="0"/>
              <a:t>“Busy </a:t>
            </a:r>
            <a:r>
              <a:rPr lang="en-US" sz="2000" dirty="0"/>
              <a:t>medical residents and practicing physicians may</a:t>
            </a:r>
            <a:r>
              <a:rPr lang="en-US" sz="2000" dirty="0" smtClean="0"/>
              <a:t>, however</a:t>
            </a:r>
            <a:r>
              <a:rPr lang="en-US" sz="2000" dirty="0"/>
              <a:t>, be reluctant to adopt new interviewing behaviors </a:t>
            </a:r>
            <a:r>
              <a:rPr lang="en-US" sz="2000" dirty="0" smtClean="0"/>
              <a:t>that they </a:t>
            </a:r>
            <a:r>
              <a:rPr lang="en-US" sz="2000" dirty="0"/>
              <a:t>believe will lengthen the medical encounter</a:t>
            </a:r>
            <a:r>
              <a:rPr lang="en-US" sz="2000" dirty="0" smtClean="0"/>
              <a:t>.”</a:t>
            </a:r>
          </a:p>
          <a:p>
            <a:pPr marL="0" indent="0">
              <a:spcBef>
                <a:spcPts val="0"/>
              </a:spcBef>
              <a:buNone/>
            </a:pPr>
            <a:endParaRPr lang="en-US" sz="2000" dirty="0"/>
          </a:p>
          <a:p>
            <a:pPr lvl="2">
              <a:spcBef>
                <a:spcPts val="0"/>
              </a:spcBef>
            </a:pPr>
            <a:r>
              <a:rPr lang="en-US" dirty="0" smtClean="0"/>
              <a:t>less </a:t>
            </a:r>
            <a:r>
              <a:rPr lang="en-US" dirty="0"/>
              <a:t>than 30 </a:t>
            </a:r>
            <a:r>
              <a:rPr lang="en-US" dirty="0" smtClean="0"/>
              <a:t>seconds = assess baseline understanding</a:t>
            </a:r>
          </a:p>
          <a:p>
            <a:pPr lvl="2">
              <a:spcBef>
                <a:spcPts val="0"/>
              </a:spcBef>
            </a:pPr>
            <a:r>
              <a:rPr lang="en-US" dirty="0" smtClean="0"/>
              <a:t>1 to </a:t>
            </a:r>
            <a:r>
              <a:rPr lang="en-US" dirty="0"/>
              <a:t>2 </a:t>
            </a:r>
            <a:r>
              <a:rPr lang="en-US" dirty="0" smtClean="0"/>
              <a:t>minutes</a:t>
            </a:r>
            <a:r>
              <a:rPr lang="en-US" dirty="0"/>
              <a:t> </a:t>
            </a:r>
            <a:r>
              <a:rPr lang="en-US" dirty="0" smtClean="0"/>
              <a:t>= teach back </a:t>
            </a:r>
          </a:p>
          <a:p>
            <a:pPr marL="579438" lvl="2" indent="0">
              <a:spcBef>
                <a:spcPts val="0"/>
              </a:spcBef>
              <a:buNone/>
            </a:pPr>
            <a:endParaRPr lang="en-US" dirty="0"/>
          </a:p>
          <a:p>
            <a:pPr marL="0" indent="0">
              <a:spcBef>
                <a:spcPts val="0"/>
              </a:spcBef>
              <a:buNone/>
            </a:pPr>
            <a:r>
              <a:rPr lang="en-US" sz="2000" dirty="0" smtClean="0"/>
              <a:t>Save time by</a:t>
            </a:r>
          </a:p>
          <a:p>
            <a:pPr lvl="2">
              <a:spcBef>
                <a:spcPts val="0"/>
              </a:spcBef>
            </a:pPr>
            <a:r>
              <a:rPr lang="en-US" dirty="0" smtClean="0"/>
              <a:t>tailoring information to </a:t>
            </a:r>
            <a:r>
              <a:rPr lang="en-US" dirty="0"/>
              <a:t>the patient’s individual </a:t>
            </a:r>
            <a:r>
              <a:rPr lang="en-US" dirty="0" smtClean="0"/>
              <a:t>needs </a:t>
            </a:r>
          </a:p>
          <a:p>
            <a:pPr lvl="2">
              <a:spcBef>
                <a:spcPts val="0"/>
              </a:spcBef>
            </a:pPr>
            <a:r>
              <a:rPr lang="en-US" dirty="0" smtClean="0"/>
              <a:t>limiting </a:t>
            </a:r>
            <a:r>
              <a:rPr lang="en-US" dirty="0"/>
              <a:t>the amount </a:t>
            </a:r>
            <a:r>
              <a:rPr lang="en-US" dirty="0" smtClean="0"/>
              <a:t>of information </a:t>
            </a:r>
            <a:r>
              <a:rPr lang="en-US" dirty="0"/>
              <a:t>provided to the most important </a:t>
            </a:r>
            <a:r>
              <a:rPr lang="en-US" dirty="0" smtClean="0"/>
              <a:t>points</a:t>
            </a:r>
            <a:r>
              <a:rPr lang="en-US" dirty="0"/>
              <a:t> </a:t>
            </a:r>
            <a:r>
              <a:rPr lang="en-US" dirty="0" smtClean="0"/>
              <a:t>(triage)</a:t>
            </a:r>
          </a:p>
          <a:p>
            <a:pPr marL="0" indent="0">
              <a:spcBef>
                <a:spcPts val="0"/>
              </a:spcBef>
              <a:buNone/>
            </a:pPr>
            <a:endParaRPr lang="en-US" sz="2000" dirty="0"/>
          </a:p>
          <a:p>
            <a:pPr marL="0" indent="0">
              <a:spcBef>
                <a:spcPts val="0"/>
              </a:spcBef>
              <a:buNone/>
            </a:pPr>
            <a:r>
              <a:rPr lang="en-US" sz="2000" dirty="0" smtClean="0"/>
              <a:t>“The net effect </a:t>
            </a:r>
            <a:r>
              <a:rPr lang="en-US" sz="2000" dirty="0"/>
              <a:t>on time </a:t>
            </a:r>
            <a:r>
              <a:rPr lang="en-US" sz="2000" dirty="0" smtClean="0"/>
              <a:t>is usually </a:t>
            </a:r>
            <a:r>
              <a:rPr lang="en-US" sz="2000" dirty="0"/>
              <a:t>neutral; some physicians actually save time</a:t>
            </a:r>
            <a:r>
              <a:rPr lang="en-US" sz="2000" dirty="0" smtClean="0"/>
              <a:t>.”</a:t>
            </a:r>
            <a:endParaRPr lang="en-US" sz="1000" dirty="0" smtClean="0"/>
          </a:p>
          <a:p>
            <a:pPr marL="0" indent="0">
              <a:spcBef>
                <a:spcPts val="0"/>
              </a:spcBef>
              <a:buNone/>
            </a:pPr>
            <a:endParaRPr lang="en-US" sz="1000" dirty="0"/>
          </a:p>
          <a:p>
            <a:pPr marL="0" indent="0">
              <a:spcBef>
                <a:spcPts val="0"/>
              </a:spcBef>
              <a:buNone/>
            </a:pPr>
            <a:r>
              <a:rPr lang="en-US" sz="1000" i="1" dirty="0" smtClean="0"/>
              <a:t>Teaching </a:t>
            </a:r>
            <a:r>
              <a:rPr lang="en-US" sz="1000" i="1" dirty="0"/>
              <a:t>About Health Literacy and Clear </a:t>
            </a:r>
            <a:r>
              <a:rPr lang="en-US" sz="1000" i="1" dirty="0" smtClean="0"/>
              <a:t>Communication  </a:t>
            </a:r>
            <a:r>
              <a:rPr lang="en-US" sz="1000" dirty="0" smtClean="0"/>
              <a:t>Sunil </a:t>
            </a:r>
            <a:r>
              <a:rPr lang="en-US" sz="1000" dirty="0" err="1"/>
              <a:t>Kripalani</a:t>
            </a:r>
            <a:r>
              <a:rPr lang="en-US" sz="1000" dirty="0"/>
              <a:t>, MD, </a:t>
            </a:r>
            <a:r>
              <a:rPr lang="en-US" sz="1000" dirty="0" smtClean="0"/>
              <a:t>MSc </a:t>
            </a:r>
            <a:r>
              <a:rPr lang="en-US" sz="1000" dirty="0"/>
              <a:t>Barry D. </a:t>
            </a:r>
            <a:r>
              <a:rPr lang="en-US" sz="1000" dirty="0" smtClean="0"/>
              <a:t>Weiss</a:t>
            </a:r>
            <a:r>
              <a:rPr lang="en-US" sz="1000" dirty="0"/>
              <a:t>.</a:t>
            </a:r>
            <a:r>
              <a:rPr lang="en-US" sz="1000" dirty="0" smtClean="0"/>
              <a:t> </a:t>
            </a:r>
            <a:r>
              <a:rPr lang="en-US" sz="1000" dirty="0"/>
              <a:t>J GEN INTERN MED 2006; 21:888–</a:t>
            </a:r>
            <a:r>
              <a:rPr lang="en-US" sz="1000" dirty="0" smtClean="0"/>
              <a:t>890.</a:t>
            </a:r>
          </a:p>
          <a:p>
            <a:pPr marL="0" indent="0">
              <a:buNone/>
            </a:pPr>
            <a:r>
              <a:rPr lang="en-US" sz="1000" dirty="0" smtClean="0"/>
              <a:t> </a:t>
            </a:r>
            <a:endParaRPr lang="en-US" sz="1000" dirty="0"/>
          </a:p>
        </p:txBody>
      </p:sp>
      <p:sp>
        <p:nvSpPr>
          <p:cNvPr id="4" name="Footer Placeholder 3"/>
          <p:cNvSpPr>
            <a:spLocks noGrp="1"/>
          </p:cNvSpPr>
          <p:nvPr>
            <p:ph type="ftr" sz="quarter" idx="11"/>
          </p:nvPr>
        </p:nvSpPr>
        <p:spPr/>
        <p:txBody>
          <a:bodyPr/>
          <a:lstStyle/>
          <a:p>
            <a:pPr lvl="0"/>
            <a:r>
              <a:rPr lang="en-US" dirty="0">
                <a:solidFill>
                  <a:srgbClr val="558140"/>
                </a:solidFill>
                <a:latin typeface="Times New Roman"/>
              </a:rPr>
              <a:t>Sage Words Health Communications</a:t>
            </a:r>
          </a:p>
        </p:txBody>
      </p:sp>
      <p:sp>
        <p:nvSpPr>
          <p:cNvPr id="5" name="Slide Number Placeholder 4"/>
          <p:cNvSpPr>
            <a:spLocks noGrp="1"/>
          </p:cNvSpPr>
          <p:nvPr>
            <p:ph type="sldNum" sz="quarter" idx="12"/>
          </p:nvPr>
        </p:nvSpPr>
        <p:spPr/>
        <p:txBody>
          <a:bodyPr/>
          <a:lstStyle/>
          <a:p>
            <a:fld id="{5306C36F-4E02-944A-B719-4F6CA130297D}" type="slidenum">
              <a:rPr lang="en-US" smtClean="0"/>
              <a:t>40</a:t>
            </a:fld>
            <a:endParaRPr lang="en-US"/>
          </a:p>
        </p:txBody>
      </p:sp>
    </p:spTree>
    <p:extLst>
      <p:ext uri="{BB962C8B-B14F-4D97-AF65-F5344CB8AC3E}">
        <p14:creationId xmlns:p14="http://schemas.microsoft.com/office/powerpoint/2010/main" val="229345544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Exercise A:</a:t>
            </a:r>
            <a:br>
              <a:rPr lang="en-US" dirty="0" smtClean="0"/>
            </a:br>
            <a:r>
              <a:rPr lang="en-US" dirty="0" smtClean="0"/>
              <a:t>Does it work?</a:t>
            </a:r>
            <a:endParaRPr lang="en-US" sz="3100" dirty="0"/>
          </a:p>
        </p:txBody>
      </p:sp>
      <p:sp>
        <p:nvSpPr>
          <p:cNvPr id="3" name="Content Placeholder 2"/>
          <p:cNvSpPr>
            <a:spLocks noGrp="1"/>
          </p:cNvSpPr>
          <p:nvPr>
            <p:ph idx="1"/>
          </p:nvPr>
        </p:nvSpPr>
        <p:spPr>
          <a:xfrm>
            <a:off x="900113" y="2133601"/>
            <a:ext cx="7345363" cy="3931920"/>
          </a:xfrm>
        </p:spPr>
        <p:txBody>
          <a:bodyPr anchor="ctr">
            <a:normAutofit/>
          </a:bodyPr>
          <a:lstStyle/>
          <a:p>
            <a:pPr marL="0" indent="0">
              <a:buNone/>
            </a:pPr>
            <a:endParaRPr lang="en-US" dirty="0"/>
          </a:p>
        </p:txBody>
      </p:sp>
      <p:pic>
        <p:nvPicPr>
          <p:cNvPr id="4" name="Picture 3" descr="MR900341325.JPG"/>
          <p:cNvPicPr>
            <a:picLocks noChangeAspect="1"/>
          </p:cNvPicPr>
          <p:nvPr/>
        </p:nvPicPr>
        <p:blipFill rotWithShape="1">
          <a:blip r:embed="rId3" cstate="print">
            <a:duotone>
              <a:prstClr val="black"/>
              <a:schemeClr val="accent1">
                <a:tint val="45000"/>
                <a:satMod val="400000"/>
              </a:schemeClr>
            </a:duotone>
            <a:alphaModFix amt="22000"/>
            <a:extLst>
              <a:ext uri="{28A0092B-C50C-407E-A947-70E740481C1C}">
                <a14:useLocalDpi xmlns:a14="http://schemas.microsoft.com/office/drawing/2010/main"/>
              </a:ext>
            </a:extLst>
          </a:blip>
          <a:srcRect/>
          <a:stretch/>
        </p:blipFill>
        <p:spPr>
          <a:xfrm>
            <a:off x="304799" y="330941"/>
            <a:ext cx="1794933" cy="1253067"/>
          </a:xfrm>
          <a:prstGeom prst="rect">
            <a:avLst/>
          </a:prstGeom>
        </p:spPr>
      </p:pic>
      <p:pic>
        <p:nvPicPr>
          <p:cNvPr id="7" name="Picture 6" descr="MR900341341.JPG"/>
          <p:cNvPicPr>
            <a:picLocks noChangeAspect="1"/>
          </p:cNvPicPr>
          <p:nvPr/>
        </p:nvPicPr>
        <p:blipFill rotWithShape="1">
          <a:blip r:embed="rId4" cstate="print">
            <a:alphaModFix amt="22000"/>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a:ext>
            </a:extLst>
          </a:blip>
          <a:srcRect/>
          <a:stretch/>
        </p:blipFill>
        <p:spPr>
          <a:xfrm flipH="1">
            <a:off x="6249915" y="330941"/>
            <a:ext cx="879017" cy="1253067"/>
          </a:xfrm>
          <a:prstGeom prst="rect">
            <a:avLst/>
          </a:prstGeom>
        </p:spPr>
      </p:pic>
      <p:pic>
        <p:nvPicPr>
          <p:cNvPr id="15" name="Picture 14" descr="MR900185061.JPG"/>
          <p:cNvPicPr>
            <a:picLocks noChangeAspect="1"/>
          </p:cNvPicPr>
          <p:nvPr/>
        </p:nvPicPr>
        <p:blipFill rotWithShape="1">
          <a:blip r:embed="rId6" cstate="print">
            <a:duotone>
              <a:schemeClr val="accent6">
                <a:shade val="45000"/>
                <a:satMod val="135000"/>
              </a:schemeClr>
              <a:prstClr val="white"/>
            </a:duotone>
            <a:alphaModFix amt="56000"/>
            <a:extLst>
              <a:ext uri="{28A0092B-C50C-407E-A947-70E740481C1C}">
                <a14:useLocalDpi xmlns:a14="http://schemas.microsoft.com/office/drawing/2010/main"/>
              </a:ext>
            </a:extLst>
          </a:blip>
          <a:srcRect/>
          <a:stretch/>
        </p:blipFill>
        <p:spPr>
          <a:xfrm>
            <a:off x="2150532" y="330941"/>
            <a:ext cx="778935" cy="1253067"/>
          </a:xfrm>
          <a:prstGeom prst="rect">
            <a:avLst/>
          </a:prstGeom>
        </p:spPr>
      </p:pic>
      <p:pic>
        <p:nvPicPr>
          <p:cNvPr id="16" name="Picture 15" descr="MR900341325.JPG"/>
          <p:cNvPicPr>
            <a:picLocks noChangeAspect="1"/>
          </p:cNvPicPr>
          <p:nvPr/>
        </p:nvPicPr>
        <p:blipFill rotWithShape="1">
          <a:blip r:embed="rId3" cstate="print">
            <a:duotone>
              <a:prstClr val="black"/>
              <a:schemeClr val="accent1">
                <a:tint val="45000"/>
                <a:satMod val="400000"/>
              </a:schemeClr>
            </a:duotone>
            <a:alphaModFix amt="22000"/>
            <a:extLst>
              <a:ext uri="{28A0092B-C50C-407E-A947-70E740481C1C}">
                <a14:useLocalDpi xmlns:a14="http://schemas.microsoft.com/office/drawing/2010/main"/>
              </a:ext>
            </a:extLst>
          </a:blip>
          <a:srcRect/>
          <a:stretch/>
        </p:blipFill>
        <p:spPr>
          <a:xfrm flipH="1">
            <a:off x="7128932" y="330941"/>
            <a:ext cx="1659465" cy="1253067"/>
          </a:xfrm>
          <a:prstGeom prst="rect">
            <a:avLst/>
          </a:prstGeom>
        </p:spPr>
      </p:pic>
      <p:sp>
        <p:nvSpPr>
          <p:cNvPr id="5" name="Rectangle 4"/>
          <p:cNvSpPr/>
          <p:nvPr/>
        </p:nvSpPr>
        <p:spPr>
          <a:xfrm>
            <a:off x="835288" y="2133601"/>
            <a:ext cx="2528887" cy="3235412"/>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chemeClr val="tx1"/>
                </a:solidFill>
              </a:rPr>
              <a:t>Group 1</a:t>
            </a:r>
            <a:endParaRPr lang="en-US" sz="3200" b="1" dirty="0">
              <a:solidFill>
                <a:schemeClr val="tx1"/>
              </a:solidFill>
            </a:endParaRPr>
          </a:p>
        </p:txBody>
      </p:sp>
      <p:sp>
        <p:nvSpPr>
          <p:cNvPr id="6" name="Rectangle 5"/>
          <p:cNvSpPr/>
          <p:nvPr/>
        </p:nvSpPr>
        <p:spPr>
          <a:xfrm>
            <a:off x="3364175" y="2133601"/>
            <a:ext cx="2462285" cy="3235412"/>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rgbClr val="000000"/>
                </a:solidFill>
              </a:rPr>
              <a:t>Group 2</a:t>
            </a:r>
            <a:endParaRPr lang="en-US" sz="3200" b="1" dirty="0">
              <a:solidFill>
                <a:srgbClr val="000000"/>
              </a:solidFill>
            </a:endParaRPr>
          </a:p>
        </p:txBody>
      </p:sp>
      <p:sp>
        <p:nvSpPr>
          <p:cNvPr id="10" name="Rectangle 9"/>
          <p:cNvSpPr/>
          <p:nvPr/>
        </p:nvSpPr>
        <p:spPr>
          <a:xfrm>
            <a:off x="5846989" y="2133601"/>
            <a:ext cx="2462285" cy="3235412"/>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rgbClr val="000000"/>
                </a:solidFill>
              </a:rPr>
              <a:t>Group 3</a:t>
            </a:r>
            <a:endParaRPr lang="en-US" sz="3200" b="1" dirty="0">
              <a:solidFill>
                <a:srgbClr val="000000"/>
              </a:solidFill>
            </a:endParaRPr>
          </a:p>
        </p:txBody>
      </p:sp>
      <p:sp>
        <p:nvSpPr>
          <p:cNvPr id="8" name="TextBox 7"/>
          <p:cNvSpPr txBox="1"/>
          <p:nvPr/>
        </p:nvSpPr>
        <p:spPr>
          <a:xfrm>
            <a:off x="876333" y="5380548"/>
            <a:ext cx="7303088" cy="523220"/>
          </a:xfrm>
          <a:prstGeom prst="rect">
            <a:avLst/>
          </a:prstGeom>
          <a:noFill/>
        </p:spPr>
        <p:txBody>
          <a:bodyPr wrap="none" rtlCol="0">
            <a:spAutoFit/>
          </a:bodyPr>
          <a:lstStyle/>
          <a:p>
            <a:pPr algn="ctr"/>
            <a:r>
              <a:rPr lang="en-US" sz="1400" dirty="0" smtClean="0"/>
              <a:t>This exercise is a variation on one offered by Jen Kimbrough, Research Assistant Professor, </a:t>
            </a:r>
          </a:p>
          <a:p>
            <a:pPr algn="ctr"/>
            <a:r>
              <a:rPr lang="en-US" sz="1400" dirty="0" smtClean="0"/>
              <a:t>UNC Greensboro,</a:t>
            </a:r>
            <a:r>
              <a:rPr lang="en-US" sz="1400" dirty="0"/>
              <a:t> </a:t>
            </a:r>
            <a:r>
              <a:rPr lang="en-US" sz="1400" dirty="0" smtClean="0"/>
              <a:t>to Health and Health Literacy Discussion list  </a:t>
            </a:r>
            <a:r>
              <a:rPr lang="en-US" sz="1400" u="sng" dirty="0" smtClean="0">
                <a:hlinkClick r:id="rId7"/>
              </a:rPr>
              <a:t>HealthLiteracy</a:t>
            </a:r>
            <a:r>
              <a:rPr lang="en-US" sz="1400" u="sng" dirty="0">
                <a:hlinkClick r:id="rId7"/>
              </a:rPr>
              <a:t>@lincs.ed.gov</a:t>
            </a:r>
            <a:r>
              <a:rPr lang="en-US" sz="1400" dirty="0" smtClean="0"/>
              <a:t> </a:t>
            </a:r>
            <a:endParaRPr lang="en-US" sz="1400" dirty="0"/>
          </a:p>
        </p:txBody>
      </p:sp>
      <p:sp>
        <p:nvSpPr>
          <p:cNvPr id="9" name="Footer Placeholder 8"/>
          <p:cNvSpPr>
            <a:spLocks noGrp="1"/>
          </p:cNvSpPr>
          <p:nvPr>
            <p:ph type="ftr" sz="quarter" idx="11"/>
          </p:nvPr>
        </p:nvSpPr>
        <p:spPr/>
        <p:txBody>
          <a:bodyPr/>
          <a:lstStyle/>
          <a:p>
            <a:pPr lvl="0"/>
            <a:r>
              <a:rPr lang="en-US" dirty="0">
                <a:solidFill>
                  <a:srgbClr val="558140"/>
                </a:solidFill>
                <a:latin typeface="Times New Roman"/>
              </a:rPr>
              <a:t>Sage Words Health Communications</a:t>
            </a:r>
          </a:p>
        </p:txBody>
      </p:sp>
      <p:sp>
        <p:nvSpPr>
          <p:cNvPr id="11" name="Slide Number Placeholder 10"/>
          <p:cNvSpPr>
            <a:spLocks noGrp="1"/>
          </p:cNvSpPr>
          <p:nvPr>
            <p:ph type="sldNum" sz="quarter" idx="12"/>
          </p:nvPr>
        </p:nvSpPr>
        <p:spPr/>
        <p:txBody>
          <a:bodyPr/>
          <a:lstStyle/>
          <a:p>
            <a:fld id="{5306C36F-4E02-944A-B719-4F6CA130297D}" type="slidenum">
              <a:rPr lang="en-US" smtClean="0"/>
              <a:t>41</a:t>
            </a:fld>
            <a:endParaRPr lang="en-US"/>
          </a:p>
        </p:txBody>
      </p:sp>
      <p:sp>
        <p:nvSpPr>
          <p:cNvPr id="12" name="TextBox 11"/>
          <p:cNvSpPr txBox="1"/>
          <p:nvPr/>
        </p:nvSpPr>
        <p:spPr>
          <a:xfrm>
            <a:off x="923273" y="4280075"/>
            <a:ext cx="2212912" cy="1015663"/>
          </a:xfrm>
          <a:prstGeom prst="rect">
            <a:avLst/>
          </a:prstGeom>
          <a:noFill/>
        </p:spPr>
        <p:txBody>
          <a:bodyPr wrap="square" rtlCol="0">
            <a:spAutoFit/>
          </a:bodyPr>
          <a:lstStyle/>
          <a:p>
            <a:pPr marL="171450" indent="-171450">
              <a:buFont typeface="Arial"/>
              <a:buChar char="•"/>
            </a:pPr>
            <a:r>
              <a:rPr lang="en-US" sz="1200" dirty="0" smtClean="0"/>
              <a:t>Say “yes” when asked if you understand</a:t>
            </a:r>
          </a:p>
          <a:p>
            <a:pPr marL="171450" indent="-171450">
              <a:buFont typeface="Arial"/>
              <a:buChar char="•"/>
            </a:pPr>
            <a:r>
              <a:rPr lang="en-US" sz="1200" dirty="0" smtClean="0"/>
              <a:t>NO questions.</a:t>
            </a:r>
          </a:p>
          <a:p>
            <a:pPr marL="171450" indent="-171450">
              <a:buFont typeface="Arial"/>
              <a:buChar char="•"/>
            </a:pPr>
            <a:r>
              <a:rPr lang="en-US" sz="1200" dirty="0" smtClean="0"/>
              <a:t>NO pencil and paper.</a:t>
            </a:r>
          </a:p>
          <a:p>
            <a:endParaRPr lang="en-US" sz="1200" dirty="0"/>
          </a:p>
        </p:txBody>
      </p:sp>
      <p:sp>
        <p:nvSpPr>
          <p:cNvPr id="17" name="TextBox 16"/>
          <p:cNvSpPr txBox="1"/>
          <p:nvPr/>
        </p:nvSpPr>
        <p:spPr>
          <a:xfrm>
            <a:off x="3369101" y="4336256"/>
            <a:ext cx="2212912" cy="1015663"/>
          </a:xfrm>
          <a:prstGeom prst="rect">
            <a:avLst/>
          </a:prstGeom>
          <a:noFill/>
        </p:spPr>
        <p:txBody>
          <a:bodyPr wrap="square" rtlCol="0">
            <a:spAutoFit/>
          </a:bodyPr>
          <a:lstStyle/>
          <a:p>
            <a:pPr marL="171450" indent="-171450">
              <a:buFont typeface="Arial"/>
              <a:buChar char="•"/>
            </a:pPr>
            <a:r>
              <a:rPr lang="en-US" sz="1200" dirty="0" smtClean="0"/>
              <a:t> Not invited to “say back” the information, but CAN ask questions.</a:t>
            </a:r>
          </a:p>
          <a:p>
            <a:pPr marL="171450" indent="-171450">
              <a:buFont typeface="Arial"/>
              <a:buChar char="•"/>
            </a:pPr>
            <a:r>
              <a:rPr lang="en-US" sz="1200" dirty="0" smtClean="0"/>
              <a:t>NO pencil and paper.</a:t>
            </a:r>
          </a:p>
          <a:p>
            <a:endParaRPr lang="en-US" sz="1200" dirty="0"/>
          </a:p>
        </p:txBody>
      </p:sp>
      <p:sp>
        <p:nvSpPr>
          <p:cNvPr id="18" name="TextBox 17"/>
          <p:cNvSpPr txBox="1"/>
          <p:nvPr/>
        </p:nvSpPr>
        <p:spPr>
          <a:xfrm>
            <a:off x="6032564" y="4307481"/>
            <a:ext cx="2212912" cy="830997"/>
          </a:xfrm>
          <a:prstGeom prst="rect">
            <a:avLst/>
          </a:prstGeom>
          <a:noFill/>
        </p:spPr>
        <p:txBody>
          <a:bodyPr wrap="square" rtlCol="0">
            <a:spAutoFit/>
          </a:bodyPr>
          <a:lstStyle/>
          <a:p>
            <a:pPr marL="171450" indent="-171450">
              <a:buFont typeface="Arial"/>
              <a:buChar char="•"/>
            </a:pPr>
            <a:r>
              <a:rPr lang="en-US" sz="1200" dirty="0" smtClean="0"/>
              <a:t>CAN ask questions.</a:t>
            </a:r>
          </a:p>
          <a:p>
            <a:pPr marL="171450" indent="-171450">
              <a:buFont typeface="Arial"/>
              <a:buChar char="•"/>
            </a:pPr>
            <a:r>
              <a:rPr lang="en-US" sz="1200" dirty="0" smtClean="0"/>
              <a:t>CAN use pencil and paper.</a:t>
            </a:r>
          </a:p>
          <a:p>
            <a:pPr marL="171450" indent="-171450">
              <a:buFont typeface="Arial"/>
              <a:buChar char="•"/>
            </a:pPr>
            <a:r>
              <a:rPr lang="en-US" sz="1200" dirty="0" smtClean="0"/>
              <a:t>IS </a:t>
            </a:r>
            <a:r>
              <a:rPr lang="en-US" sz="1200" dirty="0"/>
              <a:t>i</a:t>
            </a:r>
            <a:r>
              <a:rPr lang="en-US" sz="1200" dirty="0" smtClean="0"/>
              <a:t>nvited to “say back” the information</a:t>
            </a:r>
            <a:endParaRPr lang="en-US" sz="1200" dirty="0"/>
          </a:p>
        </p:txBody>
      </p:sp>
    </p:spTree>
    <p:extLst>
      <p:ext uri="{BB962C8B-B14F-4D97-AF65-F5344CB8AC3E}">
        <p14:creationId xmlns:p14="http://schemas.microsoft.com/office/powerpoint/2010/main" val="7712694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Correct answer:</a:t>
            </a:r>
            <a:endParaRPr lang="en-US" dirty="0"/>
          </a:p>
        </p:txBody>
      </p:sp>
      <p:sp>
        <p:nvSpPr>
          <p:cNvPr id="4" name="Rectangle 3"/>
          <p:cNvSpPr/>
          <p:nvPr/>
        </p:nvSpPr>
        <p:spPr>
          <a:xfrm>
            <a:off x="660400" y="2793999"/>
            <a:ext cx="1828800" cy="1778000"/>
          </a:xfrm>
          <a:prstGeom prst="rect">
            <a:avLst/>
          </a:prstGeom>
          <a:noFill/>
          <a:ln w="57150" cmpd="sng">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2751667" y="2793999"/>
            <a:ext cx="1778000" cy="1778000"/>
          </a:xfrm>
          <a:prstGeom prst="ellipse">
            <a:avLst/>
          </a:prstGeom>
          <a:pattFill prst="wdUpDiag">
            <a:fgClr>
              <a:schemeClr val="bg2"/>
            </a:fgClr>
            <a:bgClr>
              <a:prstClr val="white"/>
            </a:bgClr>
          </a:pattFill>
          <a:ln w="57150" cmpd="sng"/>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7" name="Oval 6"/>
          <p:cNvSpPr/>
          <p:nvPr/>
        </p:nvSpPr>
        <p:spPr>
          <a:xfrm>
            <a:off x="4689475" y="2793999"/>
            <a:ext cx="1778000" cy="17780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6687609" y="2793999"/>
            <a:ext cx="1778000" cy="1778000"/>
          </a:xfrm>
          <a:prstGeom prst="ellipse">
            <a:avLst/>
          </a:prstGeom>
          <a:solidFill>
            <a:schemeClr val="bg1"/>
          </a:solidFill>
          <a:ln w="57150" cmpd="sng">
            <a:solidFill>
              <a:schemeClr val="accent4">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812800" y="2760133"/>
            <a:ext cx="184666" cy="369332"/>
          </a:xfrm>
          <a:prstGeom prst="rect">
            <a:avLst/>
          </a:prstGeom>
          <a:noFill/>
        </p:spPr>
        <p:txBody>
          <a:bodyPr wrap="none" rtlCol="0">
            <a:spAutoFit/>
          </a:bodyPr>
          <a:lstStyle/>
          <a:p>
            <a:endParaRPr lang="en-US" dirty="0"/>
          </a:p>
        </p:txBody>
      </p:sp>
      <p:sp>
        <p:nvSpPr>
          <p:cNvPr id="3" name="Footer Placeholder 2"/>
          <p:cNvSpPr>
            <a:spLocks noGrp="1"/>
          </p:cNvSpPr>
          <p:nvPr>
            <p:ph type="ftr" sz="quarter" idx="11"/>
          </p:nvPr>
        </p:nvSpPr>
        <p:spPr/>
        <p:txBody>
          <a:bodyPr/>
          <a:lstStyle/>
          <a:p>
            <a:pPr lvl="0"/>
            <a:r>
              <a:rPr lang="en-US" dirty="0">
                <a:solidFill>
                  <a:srgbClr val="558140"/>
                </a:solidFill>
                <a:latin typeface="Times New Roman"/>
              </a:rPr>
              <a:t>Sage Words Health Communications</a:t>
            </a:r>
          </a:p>
        </p:txBody>
      </p:sp>
      <p:sp>
        <p:nvSpPr>
          <p:cNvPr id="6" name="Slide Number Placeholder 5"/>
          <p:cNvSpPr>
            <a:spLocks noGrp="1"/>
          </p:cNvSpPr>
          <p:nvPr>
            <p:ph type="sldNum" sz="quarter" idx="12"/>
          </p:nvPr>
        </p:nvSpPr>
        <p:spPr/>
        <p:txBody>
          <a:bodyPr/>
          <a:lstStyle/>
          <a:p>
            <a:fld id="{5306C36F-4E02-944A-B719-4F6CA130297D}" type="slidenum">
              <a:rPr lang="en-US" smtClean="0"/>
              <a:t>42</a:t>
            </a:fld>
            <a:endParaRPr lang="en-US"/>
          </a:p>
        </p:txBody>
      </p:sp>
    </p:spTree>
    <p:extLst>
      <p:ext uri="{BB962C8B-B14F-4D97-AF65-F5344CB8AC3E}">
        <p14:creationId xmlns:p14="http://schemas.microsoft.com/office/powerpoint/2010/main" val="426315250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pic>
        <p:nvPicPr>
          <p:cNvPr id="4" name="Picture 3" descr="Logo.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03491" y="2954868"/>
            <a:ext cx="5959475" cy="914400"/>
          </a:xfrm>
          <a:prstGeom prst="rect">
            <a:avLst/>
          </a:prstGeom>
        </p:spPr>
      </p:pic>
      <p:sp>
        <p:nvSpPr>
          <p:cNvPr id="6" name="TextBox 5"/>
          <p:cNvSpPr txBox="1"/>
          <p:nvPr/>
        </p:nvSpPr>
        <p:spPr>
          <a:xfrm>
            <a:off x="5800729" y="4097867"/>
            <a:ext cx="2210862" cy="1477328"/>
          </a:xfrm>
          <a:prstGeom prst="rect">
            <a:avLst/>
          </a:prstGeom>
          <a:noFill/>
        </p:spPr>
        <p:txBody>
          <a:bodyPr wrap="none" rtlCol="0">
            <a:spAutoFit/>
          </a:bodyPr>
          <a:lstStyle/>
          <a:p>
            <a:r>
              <a:rPr lang="en-US" dirty="0" smtClean="0"/>
              <a:t>PO Box 302772</a:t>
            </a:r>
          </a:p>
          <a:p>
            <a:r>
              <a:rPr lang="en-US" dirty="0" smtClean="0"/>
              <a:t>Austin, TX  78753</a:t>
            </a:r>
          </a:p>
          <a:p>
            <a:r>
              <a:rPr lang="en-US" dirty="0" smtClean="0"/>
              <a:t>512 468-9419</a:t>
            </a:r>
          </a:p>
          <a:p>
            <a:r>
              <a:rPr lang="en-US" dirty="0" smtClean="0">
                <a:hlinkClick r:id="rId4"/>
              </a:rPr>
              <a:t>www.sagewords.org</a:t>
            </a:r>
            <a:endParaRPr lang="en-US" dirty="0" smtClean="0"/>
          </a:p>
          <a:p>
            <a:r>
              <a:rPr lang="en-US" dirty="0" err="1" smtClean="0"/>
              <a:t>kath@sagewords.org</a:t>
            </a:r>
            <a:endParaRPr lang="en-US" dirty="0"/>
          </a:p>
        </p:txBody>
      </p:sp>
      <p:sp>
        <p:nvSpPr>
          <p:cNvPr id="7" name="Slide Number Placeholder 6"/>
          <p:cNvSpPr>
            <a:spLocks noGrp="1"/>
          </p:cNvSpPr>
          <p:nvPr>
            <p:ph type="sldNum" sz="quarter" idx="12"/>
          </p:nvPr>
        </p:nvSpPr>
        <p:spPr/>
        <p:txBody>
          <a:bodyPr/>
          <a:lstStyle/>
          <a:p>
            <a:fld id="{5306C36F-4E02-944A-B719-4F6CA130297D}" type="slidenum">
              <a:rPr lang="en-US" smtClean="0"/>
              <a:t>43</a:t>
            </a:fld>
            <a:endParaRPr lang="en-US"/>
          </a:p>
        </p:txBody>
      </p:sp>
      <p:pic>
        <p:nvPicPr>
          <p:cNvPr id="5" name="Picture 4" descr="sageleafsingle.jpg"/>
          <p:cNvPicPr>
            <a:picLocks noChangeAspect="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70137" y="3526367"/>
            <a:ext cx="2181639" cy="1874798"/>
          </a:xfrm>
          <a:prstGeom prst="rect">
            <a:avLst/>
          </a:prstGeom>
        </p:spPr>
      </p:pic>
    </p:spTree>
    <p:extLst>
      <p:ext uri="{BB962C8B-B14F-4D97-AF65-F5344CB8AC3E}">
        <p14:creationId xmlns:p14="http://schemas.microsoft.com/office/powerpoint/2010/main" val="1867954687"/>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7|1.1|0.9|0.7|0.9|0.8|1.1|0.9|0.9|0.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14244</TotalTime>
  <Words>3144</Words>
  <Application>Microsoft Macintosh PowerPoint</Application>
  <PresentationFormat>On-screen Show (4:3)</PresentationFormat>
  <Paragraphs>488</Paragraphs>
  <Slides>43</Slides>
  <Notes>40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Capital</vt:lpstr>
      <vt:lpstr>   Teach Back</vt:lpstr>
      <vt:lpstr>Objectives:</vt:lpstr>
      <vt:lpstr>Conflict of Interest</vt:lpstr>
      <vt:lpstr>A definition from an MD</vt:lpstr>
      <vt:lpstr>PowerPoint Presentation</vt:lpstr>
      <vt:lpstr>Dr. Dewalt also said</vt:lpstr>
      <vt:lpstr>Why is it so hard to incorporate?</vt:lpstr>
      <vt:lpstr>Three Possible Answers</vt:lpstr>
      <vt:lpstr>Delivery and Reception</vt:lpstr>
      <vt:lpstr>Health Literate Communication</vt:lpstr>
      <vt:lpstr>Yet another way of saying this:</vt:lpstr>
      <vt:lpstr>PowerPoint Presentation</vt:lpstr>
      <vt:lpstr>PowerPoint Presentation</vt:lpstr>
      <vt:lpstr>PowerPoint Presentation</vt:lpstr>
      <vt:lpstr> Exercise A  </vt:lpstr>
      <vt:lpstr>Teach Back:   Five quick steps</vt:lpstr>
      <vt:lpstr>Demonstration </vt:lpstr>
      <vt:lpstr>  Step 1:  Think ahead</vt:lpstr>
      <vt:lpstr>Information  Recommended by Guidelines</vt:lpstr>
      <vt:lpstr>Some other triage factors:</vt:lpstr>
      <vt:lpstr>  Organize the information  </vt:lpstr>
      <vt:lpstr>Example:   Birth Control Pills</vt:lpstr>
      <vt:lpstr>PowerPoint Presentation</vt:lpstr>
      <vt:lpstr> Step 2:  Explain </vt:lpstr>
      <vt:lpstr>PowerPoint Presentation</vt:lpstr>
      <vt:lpstr>The good thing is…</vt:lpstr>
      <vt:lpstr> Step 3: Turn the ball over to the client, but remember to take responsibility.  </vt:lpstr>
      <vt:lpstr>The key to efficiency is focus</vt:lpstr>
      <vt:lpstr>What if you said--</vt:lpstr>
      <vt:lpstr>Step 4:  Listen</vt:lpstr>
      <vt:lpstr>Cues to difficulty </vt:lpstr>
      <vt:lpstr>Step 5:  Affirm, or if necessary,  say it again</vt:lpstr>
      <vt:lpstr>Best way to make it normal, fast and efficient?    Practice!</vt:lpstr>
      <vt:lpstr>Teach Back:   Five quick steps</vt:lpstr>
      <vt:lpstr>Practice in “real life”  and then evaluate:  </vt:lpstr>
      <vt:lpstr>“Teach-Back” in Your Words</vt:lpstr>
      <vt:lpstr>PowerPoint Presentation</vt:lpstr>
      <vt:lpstr>Repeat, repeat, repeat, repeat! Help your patient to:</vt:lpstr>
      <vt:lpstr>PowerPoint Presentation</vt:lpstr>
      <vt:lpstr>Doesn’t it take too much time?</vt:lpstr>
      <vt:lpstr>Exercise A: Does it work?</vt:lpstr>
      <vt:lpstr>Correct answer:</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 Back:</dc:title>
  <dc:creator>kath@healthletter.com</dc:creator>
  <cp:lastModifiedBy>kath@healthletter.com</cp:lastModifiedBy>
  <cp:revision>239</cp:revision>
  <cp:lastPrinted>2012-06-13T14:44:18Z</cp:lastPrinted>
  <dcterms:created xsi:type="dcterms:W3CDTF">2012-03-03T19:16:44Z</dcterms:created>
  <dcterms:modified xsi:type="dcterms:W3CDTF">2013-03-26T21:35:20Z</dcterms:modified>
</cp:coreProperties>
</file>