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6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9" r:id="rId3"/>
    <p:sldId id="317" r:id="rId4"/>
    <p:sldId id="286" r:id="rId5"/>
    <p:sldId id="318" r:id="rId6"/>
    <p:sldId id="288" r:id="rId7"/>
    <p:sldId id="302" r:id="rId8"/>
    <p:sldId id="299" r:id="rId9"/>
    <p:sldId id="294" r:id="rId10"/>
    <p:sldId id="301" r:id="rId11"/>
    <p:sldId id="303" r:id="rId12"/>
    <p:sldId id="304" r:id="rId13"/>
    <p:sldId id="305" r:id="rId14"/>
    <p:sldId id="306" r:id="rId15"/>
    <p:sldId id="307" r:id="rId16"/>
    <p:sldId id="309" r:id="rId17"/>
    <p:sldId id="310" r:id="rId18"/>
    <p:sldId id="311" r:id="rId19"/>
    <p:sldId id="314" r:id="rId20"/>
    <p:sldId id="320" r:id="rId21"/>
    <p:sldId id="321" r:id="rId22"/>
    <p:sldId id="315" r:id="rId23"/>
    <p:sldId id="322" r:id="rId24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C9C34E1-987F-45A6-8AF8-1A02E8E36D3A}">
          <p14:sldIdLst>
            <p14:sldId id="256"/>
            <p14:sldId id="319"/>
            <p14:sldId id="317"/>
            <p14:sldId id="286"/>
            <p14:sldId id="318"/>
            <p14:sldId id="288"/>
            <p14:sldId id="302"/>
            <p14:sldId id="299"/>
            <p14:sldId id="294"/>
            <p14:sldId id="301"/>
            <p14:sldId id="303"/>
            <p14:sldId id="304"/>
            <p14:sldId id="305"/>
            <p14:sldId id="306"/>
            <p14:sldId id="307"/>
            <p14:sldId id="309"/>
            <p14:sldId id="310"/>
            <p14:sldId id="311"/>
            <p14:sldId id="314"/>
            <p14:sldId id="320"/>
            <p14:sldId id="321"/>
            <p14:sldId id="315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607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147" autoAdjust="0"/>
    <p:restoredTop sz="94017" autoAdjust="0"/>
  </p:normalViewPr>
  <p:slideViewPr>
    <p:cSldViewPr>
      <p:cViewPr varScale="1">
        <p:scale>
          <a:sx n="76" d="100"/>
          <a:sy n="76" d="100"/>
        </p:scale>
        <p:origin x="-14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98" y="-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417D6-2CA3-4CEF-8C60-0CE2EA939289}" type="datetimeFigureOut">
              <a:rPr lang="en-US" smtClean="0"/>
              <a:t>3/26/13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D4400-A28A-4990-B504-D8F8DF2CE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08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4BB9F-017E-466F-ACF5-7B4E6B4BE52C}" type="datetimeFigureOut">
              <a:rPr lang="en-US" smtClean="0"/>
              <a:t>3/26/13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E4874-9D70-4254-B42B-7E459BDF1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3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E4874-9D70-4254-B42B-7E459BDF19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34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1315B5-D449-4C31-B113-C5CDF0962047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22F57-B70F-46C9-97F7-86B3060E5A1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85C8BD-9BC7-40B0-97A1-DC566A53F529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9267B1-1887-48AB-8583-F52ACA9E79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0148C3-D53F-4DC5-9486-A3477EFD9913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8D312-78A0-4F88-8381-75BE416777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BF381-E275-48A6-9464-B92C8AB952CB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7AD87-8A0D-4841-9163-AB6A6FAD40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976A7-6F73-49D2-B37C-D9C58170059B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CFD726-6E7D-48D7-994B-29843EECEB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8C4025-179E-4E47-AC22-E1C7A0C3E6C6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B00AF-3B95-4587-B7CF-9D446C4EEF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064BCE-5CE8-4B56-80EB-2C6F967F9A91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DEAB1-12FE-4AF7-9194-AE115F82B78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9DADD3-A22C-469C-BEBE-618238720B71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F075A-B6F6-4D16-B604-49103CA6DE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2541AC-469D-4DCD-8E00-F58E7987DA2D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81C4B4D8-0A08-421D-8EDB-D71E1F50B22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8DAB0-094A-4CD1-AA31-926B7A9CAF4B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393CE-A9B0-4A1B-AAB9-722E3A04A72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45FF38-DA73-4510-A991-51FCBBF39819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DF94C-D991-4A78-BD6D-B7E2649948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139679-55AA-4D92-AA48-CA4AC663BA25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452C9F-9B72-4ABC-AD1C-BC34E16B5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01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Health Literacy:  A Local Health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139679-55AA-4D92-AA48-CA4AC663BA25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452C9F-9B72-4ABC-AD1C-BC34E16B5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4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7139679-55AA-4D92-AA48-CA4AC663BA25}" type="datetimeFigureOut">
              <a:rPr lang="en-US" smtClean="0"/>
              <a:pPr>
                <a:defRPr/>
              </a:pPr>
              <a:t>3/26/13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8452C9F-9B72-4ABC-AD1C-BC34E16B5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9" r:id="rId1"/>
    <p:sldLayoutId id="2147484870" r:id="rId2"/>
    <p:sldLayoutId id="2147484871" r:id="rId3"/>
    <p:sldLayoutId id="2147484872" r:id="rId4"/>
    <p:sldLayoutId id="2147484873" r:id="rId5"/>
    <p:sldLayoutId id="2147484874" r:id="rId6"/>
    <p:sldLayoutId id="2147484875" r:id="rId7"/>
    <p:sldLayoutId id="2147484876" r:id="rId8"/>
    <p:sldLayoutId id="2147484877" r:id="rId9"/>
    <p:sldLayoutId id="2147484878" r:id="rId10"/>
    <p:sldLayoutId id="2147484879" r:id="rId11"/>
    <p:sldLayoutId id="2147484880" r:id="rId12"/>
    <p:sldLayoutId id="2147484881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ealthysheboygancounty.org/resources/healthliteracysurveyexecutivesummary9703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mailto:Jean.beinemann@sheboygancounty.com" TargetMode="External"/><Relationship Id="rId3" Type="http://schemas.openxmlformats.org/officeDocument/2006/relationships/hyperlink" Target="mailto:Mary.Paluchniak@hsh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325315"/>
            <a:ext cx="4876800" cy="340848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Health Literacy:</a:t>
            </a:r>
            <a:r>
              <a:rPr lang="en-US" dirty="0"/>
              <a:t> 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 Health Priority in Sheboygan County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914400" y="3810000"/>
            <a:ext cx="7924800" cy="1981200"/>
          </a:xfrm>
        </p:spPr>
        <p:txBody>
          <a:bodyPr>
            <a:normAutofit/>
          </a:bodyPr>
          <a:lstStyle/>
          <a:p>
            <a:r>
              <a:rPr lang="en-US" dirty="0" smtClean="0"/>
              <a:t>Jean Beinemann and Mary Paluchniak</a:t>
            </a:r>
          </a:p>
          <a:p>
            <a:r>
              <a:rPr lang="en-US" dirty="0" smtClean="0"/>
              <a:t>Healthy Sheboygan County 2020</a:t>
            </a:r>
          </a:p>
        </p:txBody>
      </p:sp>
      <p:pic>
        <p:nvPicPr>
          <p:cNvPr id="4" name="Picture 5" descr="HSC 2020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t="30769" r="12766" b="25641"/>
          <a:stretch>
            <a:fillRect/>
          </a:stretch>
        </p:blipFill>
        <p:spPr bwMode="auto">
          <a:xfrm>
            <a:off x="5334000" y="4968688"/>
            <a:ext cx="25146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305800" cy="2667000"/>
          </a:xfrm>
        </p:spPr>
        <p:txBody>
          <a:bodyPr>
            <a:normAutofit/>
          </a:bodyPr>
          <a:lstStyle/>
          <a:p>
            <a:pPr lvl="0" algn="ctr"/>
            <a:r>
              <a:rPr lang="en-US" sz="3600" dirty="0" smtClean="0">
                <a:solidFill>
                  <a:schemeClr val="tx1"/>
                </a:solidFill>
              </a:rPr>
              <a:t>Both Mary and Jean have no conflicts of interest to declare.</a:t>
            </a:r>
            <a:br>
              <a:rPr lang="en-US" sz="3600" dirty="0" smtClean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Picture 5" descr="HSC 2020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t="30769" r="12766" b="25641"/>
          <a:stretch>
            <a:fillRect/>
          </a:stretch>
        </p:blipFill>
        <p:spPr bwMode="auto">
          <a:xfrm>
            <a:off x="3352800" y="4128016"/>
            <a:ext cx="25146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88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14574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Healthy Sheboygan County 2020 Coalition</a:t>
            </a:r>
            <a:endParaRPr lang="en-US" dirty="0"/>
          </a:p>
        </p:txBody>
      </p:sp>
      <p:pic>
        <p:nvPicPr>
          <p:cNvPr id="3" name="Picture 5" descr="HSC 2020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t="30769" r="12766" b="25641"/>
          <a:stretch>
            <a:fillRect/>
          </a:stretch>
        </p:blipFill>
        <p:spPr bwMode="auto">
          <a:xfrm>
            <a:off x="3085563" y="5181600"/>
            <a:ext cx="2895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2895600"/>
            <a:ext cx="8077200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j-lt"/>
              </a:rPr>
              <a:t>A community-based coalition in existence since 1993.  </a:t>
            </a:r>
          </a:p>
          <a:p>
            <a:pPr algn="ctr"/>
            <a:r>
              <a:rPr lang="en-US" sz="3200" dirty="0" smtClean="0">
                <a:latin typeface="+mj-lt"/>
              </a:rPr>
              <a:t>Making positive changes in the health of </a:t>
            </a:r>
          </a:p>
          <a:p>
            <a:pPr algn="ctr"/>
            <a:r>
              <a:rPr lang="en-US" sz="3200" dirty="0" smtClean="0">
                <a:latin typeface="+mj-lt"/>
              </a:rPr>
              <a:t>Sheboygan County</a:t>
            </a:r>
          </a:p>
        </p:txBody>
      </p:sp>
    </p:spTree>
    <p:extLst>
      <p:ext uri="{BB962C8B-B14F-4D97-AF65-F5344CB8AC3E}">
        <p14:creationId xmlns:p14="http://schemas.microsoft.com/office/powerpoint/2010/main" val="3575944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0"/>
            <a:ext cx="8591550" cy="20223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2009-2010 </a:t>
            </a:r>
            <a:br>
              <a:rPr lang="en-US" dirty="0" smtClean="0"/>
            </a:br>
            <a:r>
              <a:rPr lang="en-US" dirty="0" smtClean="0"/>
              <a:t>Community Assessment Completed and Distributed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304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84360"/>
            <a:ext cx="2590800" cy="32766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4038600"/>
            <a:ext cx="5867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Available at Healthy Sheboygan County Website: www.healthysheboygancounty.org</a:t>
            </a:r>
          </a:p>
          <a:p>
            <a:endParaRPr lang="en-US" dirty="0" smtClean="0"/>
          </a:p>
          <a:p>
            <a:endParaRPr lang="en-US" dirty="0" smtClean="0">
              <a:solidFill>
                <a:schemeClr val="accent2"/>
              </a:solidFill>
            </a:endParaRP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56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8876414C-90DB-425C-BC0B-DA11C8B743D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7891" name="Picture 3" descr="image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451034"/>
            <a:ext cx="5362811" cy="387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0600" y="1066800"/>
            <a:ext cx="716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Community Call To Action Event June 2011</a:t>
            </a:r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071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Five Health Priorities Selected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35480"/>
            <a:ext cx="69342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2800" dirty="0" smtClean="0"/>
              <a:t>Dental Access</a:t>
            </a:r>
            <a:endParaRPr lang="en-US" sz="2800" dirty="0"/>
          </a:p>
          <a:p>
            <a:pPr marL="342900" indent="-342900">
              <a:buFont typeface="Wingdings" pitchFamily="2" charset="2"/>
              <a:buChar char="v"/>
            </a:pPr>
            <a:r>
              <a:rPr lang="en-US" sz="2800" dirty="0" smtClean="0"/>
              <a:t>Mental Health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800" dirty="0" smtClean="0"/>
              <a:t>Health Literacy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800" dirty="0" smtClean="0"/>
              <a:t>Alcohol, Tobacco and Other Drug Abuse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800" dirty="0" smtClean="0"/>
              <a:t>Physical Activity, Obesity and Nutrition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4281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Local </a:t>
            </a:r>
            <a:r>
              <a:rPr lang="en-US" sz="3600" dirty="0" smtClean="0"/>
              <a:t>Findings which further </a:t>
            </a:r>
            <a:r>
              <a:rPr lang="en-US" sz="3600" dirty="0"/>
              <a:t>substantiate Health Literacy as a Priority</a:t>
            </a:r>
            <a:r>
              <a:rPr lang="en-US" sz="2800" dirty="0"/>
              <a:t/>
            </a:r>
            <a:br>
              <a:rPr lang="en-US" sz="28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 smtClean="0"/>
              <a:t>Health Policy Brief, 2009, by JA Vernon PhD estimates the annual healthcare costs attributable to low health literacy in Sheboygan County to be $112,484,240. (Wisconsin Literacy, Inc.)</a:t>
            </a:r>
          </a:p>
          <a:p>
            <a:r>
              <a:rPr lang="en-US" sz="2400" dirty="0" smtClean="0"/>
              <a:t>The Estimated Health Literacy Rankings of Wisconsin Counties, 20011, Josephine Mancuso, PhD ranks Sheboygan county 34 out of 72 counties.  (Health Literacy Wisconsin)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5485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6200" y="381000"/>
            <a:ext cx="90678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Fall 2011 - Development of Health Literacy Action Plan</a:t>
            </a:r>
            <a:endParaRPr lang="en-US" sz="32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1143000" y="2209800"/>
            <a:ext cx="7620000" cy="441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Plan developed with assistance of a facilitator</a:t>
            </a:r>
          </a:p>
          <a:p>
            <a:endParaRPr lang="en-US" sz="2800" dirty="0" smtClean="0"/>
          </a:p>
          <a:p>
            <a:r>
              <a:rPr lang="en-US" sz="2800" dirty="0" smtClean="0"/>
              <a:t>Funding for facilitator was supported with infrastructure dollars which were available for preparation for DPH accreditation process</a:t>
            </a:r>
          </a:p>
          <a:p>
            <a:endParaRPr lang="en-US" sz="2800" dirty="0" smtClean="0"/>
          </a:p>
          <a:p>
            <a:r>
              <a:rPr lang="en-US" sz="2800" dirty="0" smtClean="0"/>
              <a:t>Incorporated into the Sheboygan County Community Health Improvement Plan (CHIP</a:t>
            </a:r>
            <a:r>
              <a:rPr lang="en-US" sz="2800" dirty="0"/>
              <a:t>)</a:t>
            </a:r>
            <a:endParaRPr lang="en-US" sz="2800" dirty="0" smtClean="0"/>
          </a:p>
          <a:p>
            <a:endParaRPr lang="en-US" sz="2800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en-US" sz="2400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7592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-228600"/>
            <a:ext cx="8591550" cy="3276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 smtClean="0"/>
              <a:t>Community Health Improvement Plan (CHIP)            </a:t>
            </a:r>
            <a:br>
              <a:rPr lang="en-US" sz="3600" dirty="0" smtClean="0"/>
            </a:br>
            <a:r>
              <a:rPr lang="en-US" sz="3600" dirty="0" smtClean="0"/>
              <a:t>---The Health Literacy Action Plan is Incorporated</a:t>
            </a:r>
            <a:br>
              <a:rPr lang="en-US" sz="3600" dirty="0" smtClean="0"/>
            </a:br>
            <a:r>
              <a:rPr lang="en-US" sz="3600" dirty="0" smtClean="0"/>
              <a:t>into this 2012-2014 CHIP </a:t>
            </a:r>
            <a:endParaRPr lang="en-US" sz="3600" cap="non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00400"/>
            <a:ext cx="2432724" cy="31376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1" y="3752165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Available at Healthy Sheboygan </a:t>
            </a:r>
            <a:r>
              <a:rPr lang="en-US" dirty="0" smtClean="0"/>
              <a:t>County 2020 </a:t>
            </a:r>
            <a:r>
              <a:rPr lang="en-US" dirty="0"/>
              <a:t>Website: www.healthysheboygancounty.org</a:t>
            </a:r>
          </a:p>
        </p:txBody>
      </p:sp>
    </p:spTree>
    <p:extLst>
      <p:ext uri="{BB962C8B-B14F-4D97-AF65-F5344CB8AC3E}">
        <p14:creationId xmlns:p14="http://schemas.microsoft.com/office/powerpoint/2010/main" val="3691386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685800" y="2819400"/>
            <a:ext cx="8458201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Mission Statement:  </a:t>
            </a:r>
            <a:br>
              <a:rPr lang="en-US" dirty="0"/>
            </a:br>
            <a:r>
              <a:rPr lang="en-US" dirty="0"/>
              <a:t>To help people find, understand and use health information and services to make informed decisions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r>
              <a:rPr lang="en-US" dirty="0" smtClean="0"/>
              <a:t>Vision Statement:  </a:t>
            </a:r>
          </a:p>
          <a:p>
            <a:pPr marL="0" indent="0">
              <a:buNone/>
            </a:pPr>
            <a:r>
              <a:rPr lang="en-US" dirty="0" smtClean="0"/>
              <a:t>People understand health. 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000" i="1" dirty="0" smtClean="0"/>
              <a:t>Adopted from Health Literacy Wisconsin</a:t>
            </a:r>
            <a:endParaRPr lang="en-US" sz="2000" i="1" dirty="0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609601" y="609600"/>
            <a:ext cx="7924799" cy="18288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Health Literacy Mission and Vision Statements Guide our Work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0434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Action Plan: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58588" y="2286000"/>
            <a:ext cx="8763000" cy="4572000"/>
          </a:xfrm>
        </p:spPr>
        <p:txBody>
          <a:bodyPr/>
          <a:lstStyle/>
          <a:p>
            <a:r>
              <a:rPr lang="en-US" dirty="0" smtClean="0"/>
              <a:t>Assessments</a:t>
            </a:r>
          </a:p>
          <a:p>
            <a:pPr lvl="1"/>
            <a:r>
              <a:rPr lang="en-US" dirty="0" smtClean="0"/>
              <a:t>Health Care Provider (HCP) Survey – Spring 2012</a:t>
            </a:r>
          </a:p>
          <a:p>
            <a:pPr lvl="1"/>
            <a:r>
              <a:rPr lang="en-US" dirty="0" smtClean="0"/>
              <a:t>Community </a:t>
            </a:r>
            <a:r>
              <a:rPr lang="en-US" dirty="0"/>
              <a:t>M</a:t>
            </a:r>
            <a:r>
              <a:rPr lang="en-US" dirty="0" smtClean="0"/>
              <a:t>ember Survey – December 2012</a:t>
            </a:r>
          </a:p>
          <a:p>
            <a:endParaRPr lang="en-US" dirty="0" smtClean="0"/>
          </a:p>
          <a:p>
            <a:r>
              <a:rPr lang="en-US" dirty="0" smtClean="0"/>
              <a:t>Interventions</a:t>
            </a:r>
          </a:p>
          <a:p>
            <a:pPr lvl="1"/>
            <a:r>
              <a:rPr lang="en-US" dirty="0" smtClean="0"/>
              <a:t>Health Care Provider Education </a:t>
            </a:r>
            <a:r>
              <a:rPr lang="en-US" dirty="0"/>
              <a:t>P</a:t>
            </a:r>
            <a:r>
              <a:rPr lang="en-US" dirty="0" smtClean="0"/>
              <a:t>rogram – October 2012</a:t>
            </a:r>
          </a:p>
          <a:p>
            <a:pPr lvl="1"/>
            <a:r>
              <a:rPr lang="en-US" dirty="0" smtClean="0"/>
              <a:t>Focus groups – Spring/Summer 2013</a:t>
            </a:r>
          </a:p>
          <a:p>
            <a:pPr lvl="1"/>
            <a:r>
              <a:rPr lang="en-US" dirty="0" smtClean="0"/>
              <a:t>Community Awareness Campaign – October 2013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134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Health Care Partner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Goal: To assess how community healthcare facilities are addressing health literacy to positively impact patient understanding and satisfaction.  </a:t>
            </a:r>
          </a:p>
          <a:p>
            <a:endParaRPr lang="en-US" i="1" dirty="0" smtClean="0"/>
          </a:p>
          <a:p>
            <a:r>
              <a:rPr lang="en-US" dirty="0" smtClean="0"/>
              <a:t>Sixty-Five Respondents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265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49831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 smtClean="0"/>
              <a:t>Health Care Survey - Top </a:t>
            </a:r>
            <a:r>
              <a:rPr lang="en-US" sz="3200" dirty="0"/>
              <a:t>3 focus areas</a:t>
            </a:r>
            <a:r>
              <a:rPr lang="en-US" sz="3200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sz="3200" dirty="0" smtClean="0"/>
              <a:t>Staff Awareness</a:t>
            </a: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Community/Staff education</a:t>
            </a: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Cultural considerations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4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67% of HCP were interested in receiving training in health literacy</a:t>
            </a:r>
            <a:r>
              <a:rPr lang="en-US" sz="32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endParaRPr lang="en-US" sz="3200" dirty="0">
              <a:solidFill>
                <a:prstClr val="black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Executive Summary of Survey results link below: </a:t>
            </a:r>
          </a:p>
          <a:p>
            <a:pPr marL="0" lvl="0" indent="0">
              <a:buNone/>
            </a:pPr>
            <a:r>
              <a:rPr lang="en-US" sz="2200" dirty="0">
                <a:solidFill>
                  <a:schemeClr val="accent1"/>
                </a:solidFill>
                <a:hlinkClick r:id="rId2"/>
              </a:rPr>
              <a:t>http://www.healthysheboygancounty.org/resources/healthliteracysurveyexecutivesummary9703.pdf</a:t>
            </a:r>
            <a:endParaRPr lang="en-US" sz="22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79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2012 Community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 smtClean="0"/>
              <a:t>Purpose:  To learn more about health literacy and factors that influence levels of health literacy in Sheboygan county</a:t>
            </a:r>
          </a:p>
          <a:p>
            <a:endParaRPr lang="en-US" dirty="0"/>
          </a:p>
          <a:p>
            <a:r>
              <a:rPr lang="en-US" sz="3200" dirty="0" smtClean="0"/>
              <a:t>1082 Responses</a:t>
            </a:r>
          </a:p>
          <a:p>
            <a:r>
              <a:rPr lang="en-US" sz="3200" dirty="0" smtClean="0"/>
              <a:t>Responses largely collected via Survey Monkey and written surveys entered into Survey Monkey</a:t>
            </a:r>
          </a:p>
          <a:p>
            <a:r>
              <a:rPr lang="en-US" sz="3400" dirty="0"/>
              <a:t>Sites including work sites, senior meal sites, schools, community events, public health clinics, and social service organizations.   </a:t>
            </a:r>
          </a:p>
          <a:p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1558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2012 Community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 smtClean="0"/>
              <a:t>It is reasonable to conclude that those least likely to be “health literate” are also least likely to have filled out this survey.  </a:t>
            </a:r>
          </a:p>
          <a:p>
            <a:pPr marL="365760" lvl="1" indent="0">
              <a:buNone/>
            </a:pPr>
            <a:r>
              <a:rPr lang="en-US" sz="3000" dirty="0" smtClean="0"/>
              <a:t>Consequently, the results are probably only a conservative picture of the real depth of the problem.   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71028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932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Significant Findings: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dirty="0" smtClean="0"/>
              <a:t>Health literacy difficulties most prominent in the ER and Free/Reduced Cost Clinic settings.</a:t>
            </a:r>
          </a:p>
          <a:p>
            <a:r>
              <a:rPr lang="en-US" sz="2800" dirty="0" smtClean="0"/>
              <a:t>Those who are not receiving adequate information from their HCP do not aggressively fill their information gap through other sources.</a:t>
            </a:r>
          </a:p>
          <a:p>
            <a:r>
              <a:rPr lang="en-US" sz="2800" dirty="0" smtClean="0"/>
              <a:t>Individuals in the 26-35 year range have somewhat more difficulties than would be expected.</a:t>
            </a:r>
          </a:p>
          <a:p>
            <a:r>
              <a:rPr lang="en-US" sz="2800" dirty="0" smtClean="0"/>
              <a:t>Younger individuals are less comfortable asking their health care provider questions than older individuals are.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8513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Significant Findings Continued: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6783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endParaRPr lang="en-US" sz="2400" dirty="0" smtClean="0"/>
          </a:p>
          <a:p>
            <a:r>
              <a:rPr lang="en-US" sz="2800" dirty="0" smtClean="0"/>
              <a:t>Non-Caucasian individuals do not ask their HCP questions at higher percentages than would be expected based on their proportion of the survey respondents.</a:t>
            </a:r>
          </a:p>
          <a:p>
            <a:r>
              <a:rPr lang="en-US" sz="2800" dirty="0" smtClean="0"/>
              <a:t>Numerous subgroups of respondents had questions regarding their prescriptions.</a:t>
            </a:r>
          </a:p>
          <a:p>
            <a:r>
              <a:rPr lang="en-US" sz="2800" dirty="0" smtClean="0"/>
              <a:t>Many of the respondents in all subgroups had doubts about what to do when they are sick.</a:t>
            </a:r>
          </a:p>
          <a:p>
            <a:r>
              <a:rPr lang="en-US" sz="2800" dirty="0" smtClean="0"/>
              <a:t>Gender </a:t>
            </a:r>
            <a:r>
              <a:rPr lang="en-US" sz="2800" dirty="0"/>
              <a:t>does not seem to be a factor for persons asking follow-up questions when they don’t understand what their HCP has told them.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1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Next Step:  Focus Groups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sz="3200" dirty="0" smtClean="0"/>
              <a:t>To ensure that we did not miss anything in the big picture via survey process</a:t>
            </a:r>
          </a:p>
          <a:p>
            <a:pPr lvl="1"/>
            <a:r>
              <a:rPr lang="en-US" sz="3200" dirty="0" smtClean="0"/>
              <a:t>To gather further input from community which may require attention as we develop Community Health Literacy Campaign</a:t>
            </a:r>
          </a:p>
          <a:p>
            <a:pPr lvl="1"/>
            <a:r>
              <a:rPr lang="en-US" sz="3200" dirty="0" smtClean="0"/>
              <a:t>Facilitated by UW Extension Staff – Kevin Struck and Jane Jensen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03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38201"/>
            <a:ext cx="758149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October Health Literacy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503" y="1676400"/>
            <a:ext cx="8229600" cy="4389120"/>
          </a:xfrm>
        </p:spPr>
        <p:txBody>
          <a:bodyPr>
            <a:normAutofit/>
          </a:bodyPr>
          <a:lstStyle/>
          <a:p>
            <a:pPr lvl="8"/>
            <a:r>
              <a:rPr lang="en-US" sz="2800" dirty="0" smtClean="0"/>
              <a:t>Dr. Paul Smith and Erin Aagesen Presenters          </a:t>
            </a:r>
          </a:p>
          <a:p>
            <a:pPr lvl="8"/>
            <a:r>
              <a:rPr lang="en-US" sz="2800" dirty="0" smtClean="0"/>
              <a:t>36 Attended</a:t>
            </a:r>
          </a:p>
          <a:p>
            <a:pPr lvl="8"/>
            <a:r>
              <a:rPr lang="en-US" sz="2800" dirty="0" smtClean="0"/>
              <a:t>Feedback Very Positive – Increased</a:t>
            </a:r>
          </a:p>
          <a:p>
            <a:pPr marL="2286000" lvl="8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Awareness</a:t>
            </a:r>
          </a:p>
          <a:p>
            <a:pPr lvl="8"/>
            <a:r>
              <a:rPr lang="en-US" sz="2800" dirty="0" smtClean="0"/>
              <a:t>DVD Available of Event Available</a:t>
            </a:r>
          </a:p>
          <a:p>
            <a:pPr lvl="8"/>
            <a:r>
              <a:rPr lang="en-US" sz="2800" dirty="0" smtClean="0"/>
              <a:t>Increased Committee Membership for Future Health Literacy Work </a:t>
            </a:r>
          </a:p>
          <a:p>
            <a:pPr lvl="8"/>
            <a:endParaRPr lang="en-US" sz="2800" dirty="0"/>
          </a:p>
        </p:txBody>
      </p:sp>
      <p:pic>
        <p:nvPicPr>
          <p:cNvPr id="1027" name="Picture 3" descr="C:\Users\beinejmb\AppData\Local\Microsoft\Windows\Temporary Internet Files\Content.Outlook\WGCF80VW\PA1108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10" y="2024725"/>
            <a:ext cx="2247490" cy="168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948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Interventions</a:t>
            </a:r>
            <a:r>
              <a:rPr lang="en-US" dirty="0"/>
              <a:t> </a:t>
            </a:r>
            <a:r>
              <a:rPr lang="en-US" dirty="0" smtClean="0"/>
              <a:t>to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Weekly Healthy Sheboygan County 2020 Press Articles</a:t>
            </a:r>
          </a:p>
          <a:p>
            <a:r>
              <a:rPr lang="en-US" sz="3200" dirty="0" smtClean="0"/>
              <a:t>Website </a:t>
            </a:r>
          </a:p>
          <a:p>
            <a:r>
              <a:rPr lang="en-US" sz="3200" dirty="0" smtClean="0"/>
              <a:t>Community Presentations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438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Awareness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endParaRPr lang="en-US" sz="3200" dirty="0" smtClean="0"/>
          </a:p>
          <a:p>
            <a:r>
              <a:rPr lang="en-US" sz="3200" dirty="0" smtClean="0"/>
              <a:t>Will be developed based on the results of the Community Survey and information learned as a result of the Focus Groups</a:t>
            </a:r>
          </a:p>
          <a:p>
            <a:r>
              <a:rPr lang="en-US" sz="3200" dirty="0" smtClean="0"/>
              <a:t>October 2013 targeted rollout 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\\ch-is-fp-05\shared\Hsdph\HSC 2020\Health Literacy\hlmo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62200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94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More Information Contact: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133600"/>
            <a:ext cx="647700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Jean Beinemann, RN, BSN</a:t>
            </a:r>
          </a:p>
          <a:p>
            <a:r>
              <a:rPr lang="en-US" sz="2000" dirty="0" smtClean="0">
                <a:latin typeface="+mn-lt"/>
              </a:rPr>
              <a:t>Program Supervisor</a:t>
            </a:r>
          </a:p>
          <a:p>
            <a:r>
              <a:rPr lang="en-US" sz="2000" dirty="0" smtClean="0">
                <a:latin typeface="+mn-lt"/>
              </a:rPr>
              <a:t>Sheboygan County Health and Human Services</a:t>
            </a:r>
          </a:p>
          <a:p>
            <a:r>
              <a:rPr lang="en-US" sz="2000" dirty="0" smtClean="0">
                <a:latin typeface="+mn-lt"/>
              </a:rPr>
              <a:t>Phone: 920-459-6438</a:t>
            </a:r>
          </a:p>
          <a:p>
            <a:r>
              <a:rPr lang="en-US" sz="2000" dirty="0" smtClean="0">
                <a:latin typeface="+mn-lt"/>
                <a:hlinkClick r:id="rId2"/>
              </a:rPr>
              <a:t>Jean.beinemann@sheboygancounty.com</a:t>
            </a:r>
            <a:endParaRPr lang="en-US" sz="2000" dirty="0" smtClean="0">
              <a:latin typeface="+mn-lt"/>
            </a:endParaRPr>
          </a:p>
          <a:p>
            <a:endParaRPr lang="en-US" sz="2000" dirty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Mary </a:t>
            </a:r>
            <a:r>
              <a:rPr lang="en-US" sz="2000" dirty="0" err="1" smtClean="0">
                <a:latin typeface="+mn-lt"/>
              </a:rPr>
              <a:t>Paluchniak</a:t>
            </a:r>
            <a:r>
              <a:rPr lang="en-US" sz="2000" dirty="0" smtClean="0">
                <a:latin typeface="+mn-lt"/>
              </a:rPr>
              <a:t>, RN, BSN </a:t>
            </a:r>
          </a:p>
          <a:p>
            <a:r>
              <a:rPr lang="en-US" sz="2000" dirty="0" smtClean="0">
                <a:latin typeface="+mn-lt"/>
              </a:rPr>
              <a:t>Program Development Specialist</a:t>
            </a:r>
          </a:p>
          <a:p>
            <a:r>
              <a:rPr lang="en-US" sz="2000" dirty="0" smtClean="0">
                <a:latin typeface="+mn-lt"/>
              </a:rPr>
              <a:t>St. Nicholas Hospital</a:t>
            </a:r>
          </a:p>
          <a:p>
            <a:r>
              <a:rPr lang="en-US" sz="2000" dirty="0" smtClean="0">
                <a:latin typeface="+mn-lt"/>
              </a:rPr>
              <a:t>Phone: 920-451-7282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US" sz="2000" u="sng" dirty="0" smtClean="0">
                <a:latin typeface="+mn-lt"/>
                <a:hlinkClick r:id="rId3"/>
              </a:rPr>
              <a:t>Mary.Paluchniak@hshs.org</a:t>
            </a:r>
            <a:endParaRPr lang="en-US" sz="2000" dirty="0">
              <a:latin typeface="+mn-lt"/>
              <a:hlinkClick r:id="rId3"/>
            </a:endParaRPr>
          </a:p>
          <a:p>
            <a:r>
              <a:rPr lang="en-US" sz="2000" dirty="0" smtClean="0">
                <a:latin typeface="+mn-lt"/>
              </a:rPr>
              <a:t> </a:t>
            </a:r>
          </a:p>
          <a:p>
            <a:endParaRPr lang="en-US" sz="2800" dirty="0">
              <a:latin typeface="+mn-lt"/>
              <a:hlinkClick r:id="rId3"/>
            </a:endParaRPr>
          </a:p>
          <a:p>
            <a:endParaRPr lang="en-US" sz="3200" dirty="0">
              <a:hlinkClick r:id="rId3"/>
            </a:endParaRPr>
          </a:p>
          <a:p>
            <a:endParaRPr lang="en-US" sz="3200" dirty="0" smtClean="0">
              <a:hlinkClick r:id="rId3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87250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6232</TotalTime>
  <Words>769</Words>
  <Application>Microsoft Macintosh PowerPoint</Application>
  <PresentationFormat>On-screen Show (4:3)</PresentationFormat>
  <Paragraphs>128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    Health Literacy:   A Health Priority in Sheboygan County</vt:lpstr>
      <vt:lpstr>Both Mary and Jean have no conflicts of interest to declare. </vt:lpstr>
      <vt:lpstr>Healthy Sheboygan County 2020 Coalition</vt:lpstr>
      <vt:lpstr>2009-2010  Community Assessment Completed and Distributed</vt:lpstr>
      <vt:lpstr>PowerPoint Presentation</vt:lpstr>
      <vt:lpstr>Five Health Priorities Selected</vt:lpstr>
      <vt:lpstr>         Local Findings which further substantiate Health Literacy as a Priority </vt:lpstr>
      <vt:lpstr>Fall 2011 - Development of Health Literacy Action Plan</vt:lpstr>
      <vt:lpstr>     Community Health Improvement Plan (CHIP)             ---The Health Literacy Action Plan is Incorporated into this 2012-2014 CHIP </vt:lpstr>
      <vt:lpstr>Health Literacy Mission and Vision Statements Guide our Work</vt:lpstr>
      <vt:lpstr>Action Plan:</vt:lpstr>
      <vt:lpstr> Health Care Partner Survey</vt:lpstr>
      <vt:lpstr>  </vt:lpstr>
      <vt:lpstr> </vt:lpstr>
      <vt:lpstr>Fall 2012 Community Survey</vt:lpstr>
      <vt:lpstr>Fall 2012 Community Survey</vt:lpstr>
      <vt:lpstr>   Significant Findings: </vt:lpstr>
      <vt:lpstr>Significant Findings Continued:</vt:lpstr>
      <vt:lpstr>   Next Step:  Focus Groups </vt:lpstr>
      <vt:lpstr>October Health Literacy Training</vt:lpstr>
      <vt:lpstr>Additional Interventions to Date</vt:lpstr>
      <vt:lpstr>Community Awareness Campaign</vt:lpstr>
      <vt:lpstr>For More Information Contact: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Literacy Survery Results  2012</dc:title>
  <dc:creator>Home</dc:creator>
  <cp:lastModifiedBy>Erin Aagesen</cp:lastModifiedBy>
  <cp:revision>114</cp:revision>
  <cp:lastPrinted>2013-03-25T20:55:48Z</cp:lastPrinted>
  <dcterms:created xsi:type="dcterms:W3CDTF">2012-04-25T00:10:57Z</dcterms:created>
  <dcterms:modified xsi:type="dcterms:W3CDTF">2013-03-26T20:22:40Z</dcterms:modified>
</cp:coreProperties>
</file>