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11" r:id="rId3"/>
    <p:sldId id="310" r:id="rId4"/>
    <p:sldId id="312" r:id="rId5"/>
    <p:sldId id="282" r:id="rId6"/>
    <p:sldId id="292" r:id="rId7"/>
    <p:sldId id="309" r:id="rId8"/>
    <p:sldId id="286" r:id="rId9"/>
    <p:sldId id="272" r:id="rId10"/>
    <p:sldId id="302" r:id="rId11"/>
    <p:sldId id="301" r:id="rId12"/>
    <p:sldId id="288" r:id="rId13"/>
    <p:sldId id="258" r:id="rId14"/>
    <p:sldId id="274" r:id="rId15"/>
    <p:sldId id="273" r:id="rId16"/>
    <p:sldId id="295" r:id="rId17"/>
    <p:sldId id="300" r:id="rId18"/>
    <p:sldId id="279" r:id="rId19"/>
    <p:sldId id="278" r:id="rId20"/>
    <p:sldId id="299" r:id="rId21"/>
    <p:sldId id="290" r:id="rId22"/>
    <p:sldId id="297" r:id="rId23"/>
    <p:sldId id="304" r:id="rId24"/>
    <p:sldId id="260" r:id="rId25"/>
    <p:sldId id="259" r:id="rId26"/>
    <p:sldId id="307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4D033-3326-42F2-AA14-6F7AC8010AB7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4D3714D-CE5A-41EA-A1C9-DA5D5FE7ED1B}">
      <dgm:prSet phldrT="[Text]"/>
      <dgm:spPr/>
      <dgm:t>
        <a:bodyPr/>
        <a:lstStyle/>
        <a:p>
          <a:r>
            <a:rPr lang="en-US" b="1" dirty="0" smtClean="0"/>
            <a:t>Why?</a:t>
          </a:r>
          <a:endParaRPr lang="en-US" b="1" dirty="0"/>
        </a:p>
      </dgm:t>
    </dgm:pt>
    <dgm:pt modelId="{094659ED-FFEF-42B3-881F-2B6D424C3CA6}" type="parTrans" cxnId="{906CE093-6CAF-489C-8078-56188E33EF8F}">
      <dgm:prSet/>
      <dgm:spPr/>
      <dgm:t>
        <a:bodyPr/>
        <a:lstStyle/>
        <a:p>
          <a:endParaRPr lang="en-US"/>
        </a:p>
      </dgm:t>
    </dgm:pt>
    <dgm:pt modelId="{C933D464-63DC-4029-A1D1-89A027F5401F}" type="sibTrans" cxnId="{906CE093-6CAF-489C-8078-56188E33EF8F}">
      <dgm:prSet/>
      <dgm:spPr/>
      <dgm:t>
        <a:bodyPr/>
        <a:lstStyle/>
        <a:p>
          <a:endParaRPr lang="en-US"/>
        </a:p>
      </dgm:t>
    </dgm:pt>
    <dgm:pt modelId="{D7B8341F-3713-46A7-9373-EE32883F055C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000000"/>
              </a:solidFill>
            </a:rPr>
            <a:t>Why do I need health insurance?</a:t>
          </a:r>
          <a:endParaRPr lang="en-US" sz="3200" b="1" dirty="0">
            <a:solidFill>
              <a:srgbClr val="000000"/>
            </a:solidFill>
          </a:endParaRPr>
        </a:p>
      </dgm:t>
    </dgm:pt>
    <dgm:pt modelId="{D45C476B-F7B7-487A-957C-1E00C15ACE95}" type="parTrans" cxnId="{3F87A9CF-9B8A-4430-BBAC-0B3E120053C5}">
      <dgm:prSet/>
      <dgm:spPr/>
      <dgm:t>
        <a:bodyPr/>
        <a:lstStyle/>
        <a:p>
          <a:endParaRPr lang="en-US"/>
        </a:p>
      </dgm:t>
    </dgm:pt>
    <dgm:pt modelId="{2A36143A-BCDD-49D8-9637-69A34A5ACC42}" type="sibTrans" cxnId="{3F87A9CF-9B8A-4430-BBAC-0B3E120053C5}">
      <dgm:prSet/>
      <dgm:spPr/>
      <dgm:t>
        <a:bodyPr/>
        <a:lstStyle/>
        <a:p>
          <a:endParaRPr lang="en-US"/>
        </a:p>
      </dgm:t>
    </dgm:pt>
    <dgm:pt modelId="{0C4EA723-4E9D-48A8-947E-6575B820EB9C}">
      <dgm:prSet phldrT="[Text]"/>
      <dgm:spPr/>
      <dgm:t>
        <a:bodyPr/>
        <a:lstStyle/>
        <a:p>
          <a:r>
            <a:rPr lang="en-US" b="1" dirty="0" smtClean="0"/>
            <a:t>What?</a:t>
          </a:r>
          <a:endParaRPr lang="en-US" b="1" dirty="0"/>
        </a:p>
      </dgm:t>
    </dgm:pt>
    <dgm:pt modelId="{294CED07-08E7-4192-9CF3-A1B221C8D4AF}" type="parTrans" cxnId="{1D5F070E-BB50-45F0-8171-10A5EC0B1258}">
      <dgm:prSet/>
      <dgm:spPr/>
      <dgm:t>
        <a:bodyPr/>
        <a:lstStyle/>
        <a:p>
          <a:endParaRPr lang="en-US"/>
        </a:p>
      </dgm:t>
    </dgm:pt>
    <dgm:pt modelId="{B36D7E4F-CF1F-4315-BC85-B7BFDB4DA75E}" type="sibTrans" cxnId="{1D5F070E-BB50-45F0-8171-10A5EC0B1258}">
      <dgm:prSet/>
      <dgm:spPr/>
      <dgm:t>
        <a:bodyPr/>
        <a:lstStyle/>
        <a:p>
          <a:endParaRPr lang="en-US"/>
        </a:p>
      </dgm:t>
    </dgm:pt>
    <dgm:pt modelId="{D9B586AE-BABA-4291-9153-AEC60448F0E0}">
      <dgm:prSet phldrT="[Text]"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What do I need and want?</a:t>
          </a:r>
          <a:endParaRPr lang="en-US" b="1" dirty="0">
            <a:solidFill>
              <a:srgbClr val="000000"/>
            </a:solidFill>
          </a:endParaRPr>
        </a:p>
      </dgm:t>
    </dgm:pt>
    <dgm:pt modelId="{358BC07D-03DE-4FB6-BFD5-84342ABD574B}" type="parTrans" cxnId="{B6822272-F29E-4B67-A363-9C83F7536C5C}">
      <dgm:prSet/>
      <dgm:spPr/>
      <dgm:t>
        <a:bodyPr/>
        <a:lstStyle/>
        <a:p>
          <a:endParaRPr lang="en-US"/>
        </a:p>
      </dgm:t>
    </dgm:pt>
    <dgm:pt modelId="{458EBDA9-3C71-4173-9500-7091C0D65059}" type="sibTrans" cxnId="{B6822272-F29E-4B67-A363-9C83F7536C5C}">
      <dgm:prSet/>
      <dgm:spPr/>
      <dgm:t>
        <a:bodyPr/>
        <a:lstStyle/>
        <a:p>
          <a:endParaRPr lang="en-US"/>
        </a:p>
      </dgm:t>
    </dgm:pt>
    <dgm:pt modelId="{7DA62BAD-1EF2-49CE-8E08-C006C947A99F}">
      <dgm:prSet phldrT="[Text]"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What are my choices?</a:t>
          </a:r>
          <a:endParaRPr lang="en-US" b="1" dirty="0">
            <a:solidFill>
              <a:srgbClr val="000000"/>
            </a:solidFill>
          </a:endParaRPr>
        </a:p>
      </dgm:t>
    </dgm:pt>
    <dgm:pt modelId="{D138D40B-1DAA-4AC5-9147-E00629A2F215}" type="parTrans" cxnId="{669E43B0-BA8F-42D9-83E3-F0138066D80E}">
      <dgm:prSet/>
      <dgm:spPr/>
      <dgm:t>
        <a:bodyPr/>
        <a:lstStyle/>
        <a:p>
          <a:endParaRPr lang="en-US"/>
        </a:p>
      </dgm:t>
    </dgm:pt>
    <dgm:pt modelId="{71C4E5BA-399E-4B60-ABD6-24B9F4AECD51}" type="sibTrans" cxnId="{669E43B0-BA8F-42D9-83E3-F0138066D80E}">
      <dgm:prSet/>
      <dgm:spPr/>
      <dgm:t>
        <a:bodyPr/>
        <a:lstStyle/>
        <a:p>
          <a:endParaRPr lang="en-US"/>
        </a:p>
      </dgm:t>
    </dgm:pt>
    <dgm:pt modelId="{7F10E066-570A-457A-B034-C720A2D528AE}">
      <dgm:prSet phldrT="[Text]"/>
      <dgm:spPr/>
      <dgm:t>
        <a:bodyPr/>
        <a:lstStyle/>
        <a:p>
          <a:r>
            <a:rPr lang="en-US" b="1" dirty="0" smtClean="0"/>
            <a:t>How?</a:t>
          </a:r>
          <a:endParaRPr lang="en-US" b="1" dirty="0"/>
        </a:p>
      </dgm:t>
    </dgm:pt>
    <dgm:pt modelId="{6B002303-CF32-42C9-B4A7-7F7B0F154A5F}" type="parTrans" cxnId="{138ECADE-AF2E-46CC-A941-49A8A39178DF}">
      <dgm:prSet/>
      <dgm:spPr/>
      <dgm:t>
        <a:bodyPr/>
        <a:lstStyle/>
        <a:p>
          <a:endParaRPr lang="en-US"/>
        </a:p>
      </dgm:t>
    </dgm:pt>
    <dgm:pt modelId="{D0E7FC45-2ED7-46C1-BF11-541DC6192122}" type="sibTrans" cxnId="{138ECADE-AF2E-46CC-A941-49A8A39178DF}">
      <dgm:prSet/>
      <dgm:spPr/>
      <dgm:t>
        <a:bodyPr/>
        <a:lstStyle/>
        <a:p>
          <a:endParaRPr lang="en-US"/>
        </a:p>
      </dgm:t>
    </dgm:pt>
    <dgm:pt modelId="{04D3BD43-D48A-45B7-9128-650006E7BBF2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000000"/>
              </a:solidFill>
            </a:rPr>
            <a:t>How much will it cost?</a:t>
          </a:r>
          <a:endParaRPr lang="en-US" sz="3200" b="1" dirty="0">
            <a:solidFill>
              <a:srgbClr val="000000"/>
            </a:solidFill>
          </a:endParaRPr>
        </a:p>
      </dgm:t>
    </dgm:pt>
    <dgm:pt modelId="{B472B2BF-6071-4D99-9654-3BDD096F1D26}" type="parTrans" cxnId="{D70A3275-DB44-4172-94FD-EF3A28B42246}">
      <dgm:prSet/>
      <dgm:spPr/>
      <dgm:t>
        <a:bodyPr/>
        <a:lstStyle/>
        <a:p>
          <a:endParaRPr lang="en-US"/>
        </a:p>
      </dgm:t>
    </dgm:pt>
    <dgm:pt modelId="{6188F055-9C43-4508-AC0A-6D39F8032CBB}" type="sibTrans" cxnId="{D70A3275-DB44-4172-94FD-EF3A28B42246}">
      <dgm:prSet/>
      <dgm:spPr/>
      <dgm:t>
        <a:bodyPr/>
        <a:lstStyle/>
        <a:p>
          <a:endParaRPr lang="en-US"/>
        </a:p>
      </dgm:t>
    </dgm:pt>
    <dgm:pt modelId="{CBF32E7D-21CB-4DEF-830B-21314EABE3C4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000000"/>
              </a:solidFill>
            </a:rPr>
            <a:t>How much can I afford?</a:t>
          </a:r>
          <a:endParaRPr lang="en-US" sz="3200" b="1" dirty="0">
            <a:solidFill>
              <a:srgbClr val="000000"/>
            </a:solidFill>
          </a:endParaRPr>
        </a:p>
      </dgm:t>
    </dgm:pt>
    <dgm:pt modelId="{C21BB8F2-ADA0-4D86-9A10-356AD905935F}" type="parTrans" cxnId="{DB404786-CB13-4EAA-9AE1-95AED2EA9656}">
      <dgm:prSet/>
      <dgm:spPr/>
      <dgm:t>
        <a:bodyPr/>
        <a:lstStyle/>
        <a:p>
          <a:endParaRPr lang="en-US"/>
        </a:p>
      </dgm:t>
    </dgm:pt>
    <dgm:pt modelId="{3F7575D4-ECE1-4B13-9EB1-32D25DDBDB04}" type="sibTrans" cxnId="{DB404786-CB13-4EAA-9AE1-95AED2EA9656}">
      <dgm:prSet/>
      <dgm:spPr/>
      <dgm:t>
        <a:bodyPr/>
        <a:lstStyle/>
        <a:p>
          <a:endParaRPr lang="en-US"/>
        </a:p>
      </dgm:t>
    </dgm:pt>
    <dgm:pt modelId="{6BFCF3DD-C024-4F6D-9BEA-084CC54CB3D9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000000"/>
              </a:solidFill>
            </a:rPr>
            <a:t>Why is it important?</a:t>
          </a:r>
          <a:endParaRPr lang="en-US" sz="3200" b="1" dirty="0">
            <a:solidFill>
              <a:srgbClr val="000000"/>
            </a:solidFill>
          </a:endParaRPr>
        </a:p>
      </dgm:t>
    </dgm:pt>
    <dgm:pt modelId="{F21915E6-B528-4A74-B684-F80044B4C517}" type="parTrans" cxnId="{9976F744-22F9-4EF7-97EE-1D9751C28988}">
      <dgm:prSet/>
      <dgm:spPr/>
      <dgm:t>
        <a:bodyPr/>
        <a:lstStyle/>
        <a:p>
          <a:endParaRPr lang="en-US"/>
        </a:p>
      </dgm:t>
    </dgm:pt>
    <dgm:pt modelId="{0881E929-7B1E-4047-A4AE-BECF202DEDB2}" type="sibTrans" cxnId="{9976F744-22F9-4EF7-97EE-1D9751C28988}">
      <dgm:prSet/>
      <dgm:spPr/>
      <dgm:t>
        <a:bodyPr/>
        <a:lstStyle/>
        <a:p>
          <a:endParaRPr lang="en-US"/>
        </a:p>
      </dgm:t>
    </dgm:pt>
    <dgm:pt modelId="{04A50984-A391-4A59-93CF-B6A7964F482A}" type="pres">
      <dgm:prSet presAssocID="{3804D033-3326-42F2-AA14-6F7AC8010AB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2CFCE2-F4A3-4F65-B5C6-CA91A8437EA1}" type="pres">
      <dgm:prSet presAssocID="{A4D3714D-CE5A-41EA-A1C9-DA5D5FE7ED1B}" presName="composite" presStyleCnt="0"/>
      <dgm:spPr/>
      <dgm:t>
        <a:bodyPr/>
        <a:lstStyle/>
        <a:p>
          <a:endParaRPr lang="en-US"/>
        </a:p>
      </dgm:t>
    </dgm:pt>
    <dgm:pt modelId="{312846A5-8992-49B3-B136-CAC2CEA07E6D}" type="pres">
      <dgm:prSet presAssocID="{A4D3714D-CE5A-41EA-A1C9-DA5D5FE7ED1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259E8-50AF-436A-8789-40F124D9FB35}" type="pres">
      <dgm:prSet presAssocID="{A4D3714D-CE5A-41EA-A1C9-DA5D5FE7ED1B}" presName="descendantText" presStyleLbl="alignAcc1" presStyleIdx="0" presStyleCnt="3" custAng="0" custScaleX="90508" custScaleY="108340" custLinFactNeighborX="-2106" custLinFactNeighborY="181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CCFEA-574E-418B-BC98-99F4E5272B0D}" type="pres">
      <dgm:prSet presAssocID="{C933D464-63DC-4029-A1D1-89A027F5401F}" presName="sp" presStyleCnt="0"/>
      <dgm:spPr/>
      <dgm:t>
        <a:bodyPr/>
        <a:lstStyle/>
        <a:p>
          <a:endParaRPr lang="en-US"/>
        </a:p>
      </dgm:t>
    </dgm:pt>
    <dgm:pt modelId="{AA9F19EA-6C3C-4A7F-BB43-92EFABBAA4D1}" type="pres">
      <dgm:prSet presAssocID="{0C4EA723-4E9D-48A8-947E-6575B820EB9C}" presName="composite" presStyleCnt="0"/>
      <dgm:spPr/>
      <dgm:t>
        <a:bodyPr/>
        <a:lstStyle/>
        <a:p>
          <a:endParaRPr lang="en-US"/>
        </a:p>
      </dgm:t>
    </dgm:pt>
    <dgm:pt modelId="{F93D261E-6EB4-4E3F-9D75-35ABAE41FDE2}" type="pres">
      <dgm:prSet presAssocID="{0C4EA723-4E9D-48A8-947E-6575B820EB9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909C8-B3FC-47A3-8D85-6CE11C108634}" type="pres">
      <dgm:prSet presAssocID="{0C4EA723-4E9D-48A8-947E-6575B820EB9C}" presName="descendantText" presStyleLbl="alignAcc1" presStyleIdx="1" presStyleCnt="3" custScaleX="90461" custLinFactNeighborX="-2424" custLinFactNeighborY="82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3B47A-E92E-4920-A4B0-9288CFB1222F}" type="pres">
      <dgm:prSet presAssocID="{B36D7E4F-CF1F-4315-BC85-B7BFDB4DA75E}" presName="sp" presStyleCnt="0"/>
      <dgm:spPr/>
      <dgm:t>
        <a:bodyPr/>
        <a:lstStyle/>
        <a:p>
          <a:endParaRPr lang="en-US"/>
        </a:p>
      </dgm:t>
    </dgm:pt>
    <dgm:pt modelId="{61FE6F32-C0D3-4860-9994-61B74281E321}" type="pres">
      <dgm:prSet presAssocID="{7F10E066-570A-457A-B034-C720A2D528AE}" presName="composite" presStyleCnt="0"/>
      <dgm:spPr/>
      <dgm:t>
        <a:bodyPr/>
        <a:lstStyle/>
        <a:p>
          <a:endParaRPr lang="en-US"/>
        </a:p>
      </dgm:t>
    </dgm:pt>
    <dgm:pt modelId="{9BCFB8D6-D117-4422-BB50-063174BEB059}" type="pres">
      <dgm:prSet presAssocID="{7F10E066-570A-457A-B034-C720A2D528A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C55CAD-16A6-4AD0-BD3E-8BD2A6C4F90A}" type="pres">
      <dgm:prSet presAssocID="{7F10E066-570A-457A-B034-C720A2D528AE}" presName="descendantText" presStyleLbl="alignAcc1" presStyleIdx="2" presStyleCnt="3" custScaleX="92356" custLinFactNeighborX="-1658" custLinFactNeighborY="21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404786-CB13-4EAA-9AE1-95AED2EA9656}" srcId="{7F10E066-570A-457A-B034-C720A2D528AE}" destId="{CBF32E7D-21CB-4DEF-830B-21314EABE3C4}" srcOrd="1" destOrd="0" parTransId="{C21BB8F2-ADA0-4D86-9A10-356AD905935F}" sibTransId="{3F7575D4-ECE1-4B13-9EB1-32D25DDBDB04}"/>
    <dgm:cxn modelId="{9957E4D8-9D89-4F7E-8BCA-205976BA46B8}" type="presOf" srcId="{7F10E066-570A-457A-B034-C720A2D528AE}" destId="{9BCFB8D6-D117-4422-BB50-063174BEB059}" srcOrd="0" destOrd="0" presId="urn:microsoft.com/office/officeart/2005/8/layout/chevron2"/>
    <dgm:cxn modelId="{BD4B135B-160C-45C6-8AA7-F96C5479265A}" type="presOf" srcId="{A4D3714D-CE5A-41EA-A1C9-DA5D5FE7ED1B}" destId="{312846A5-8992-49B3-B136-CAC2CEA07E6D}" srcOrd="0" destOrd="0" presId="urn:microsoft.com/office/officeart/2005/8/layout/chevron2"/>
    <dgm:cxn modelId="{4CF05221-C9F9-4B43-8165-EE28542313D6}" type="presOf" srcId="{04D3BD43-D48A-45B7-9128-650006E7BBF2}" destId="{B0C55CAD-16A6-4AD0-BD3E-8BD2A6C4F90A}" srcOrd="0" destOrd="0" presId="urn:microsoft.com/office/officeart/2005/8/layout/chevron2"/>
    <dgm:cxn modelId="{4DF387DE-E994-4194-BCF8-330930617D87}" type="presOf" srcId="{0C4EA723-4E9D-48A8-947E-6575B820EB9C}" destId="{F93D261E-6EB4-4E3F-9D75-35ABAE41FDE2}" srcOrd="0" destOrd="0" presId="urn:microsoft.com/office/officeart/2005/8/layout/chevron2"/>
    <dgm:cxn modelId="{3AFA7431-5A23-4715-B460-9C1BE16A6784}" type="presOf" srcId="{CBF32E7D-21CB-4DEF-830B-21314EABE3C4}" destId="{B0C55CAD-16A6-4AD0-BD3E-8BD2A6C4F90A}" srcOrd="0" destOrd="1" presId="urn:microsoft.com/office/officeart/2005/8/layout/chevron2"/>
    <dgm:cxn modelId="{906CE093-6CAF-489C-8078-56188E33EF8F}" srcId="{3804D033-3326-42F2-AA14-6F7AC8010AB7}" destId="{A4D3714D-CE5A-41EA-A1C9-DA5D5FE7ED1B}" srcOrd="0" destOrd="0" parTransId="{094659ED-FFEF-42B3-881F-2B6D424C3CA6}" sibTransId="{C933D464-63DC-4029-A1D1-89A027F5401F}"/>
    <dgm:cxn modelId="{B6822272-F29E-4B67-A363-9C83F7536C5C}" srcId="{0C4EA723-4E9D-48A8-947E-6575B820EB9C}" destId="{D9B586AE-BABA-4291-9153-AEC60448F0E0}" srcOrd="0" destOrd="0" parTransId="{358BC07D-03DE-4FB6-BFD5-84342ABD574B}" sibTransId="{458EBDA9-3C71-4173-9500-7091C0D65059}"/>
    <dgm:cxn modelId="{9A8A79CC-EC76-4027-9BA8-82156E04EEC6}" type="presOf" srcId="{D9B586AE-BABA-4291-9153-AEC60448F0E0}" destId="{364909C8-B3FC-47A3-8D85-6CE11C108634}" srcOrd="0" destOrd="0" presId="urn:microsoft.com/office/officeart/2005/8/layout/chevron2"/>
    <dgm:cxn modelId="{D70A3275-DB44-4172-94FD-EF3A28B42246}" srcId="{7F10E066-570A-457A-B034-C720A2D528AE}" destId="{04D3BD43-D48A-45B7-9128-650006E7BBF2}" srcOrd="0" destOrd="0" parTransId="{B472B2BF-6071-4D99-9654-3BDD096F1D26}" sibTransId="{6188F055-9C43-4508-AC0A-6D39F8032CBB}"/>
    <dgm:cxn modelId="{E936AC48-B584-4D7C-A302-F8DD1918D3B2}" type="presOf" srcId="{D7B8341F-3713-46A7-9373-EE32883F055C}" destId="{16C259E8-50AF-436A-8789-40F124D9FB35}" srcOrd="0" destOrd="0" presId="urn:microsoft.com/office/officeart/2005/8/layout/chevron2"/>
    <dgm:cxn modelId="{1D5F070E-BB50-45F0-8171-10A5EC0B1258}" srcId="{3804D033-3326-42F2-AA14-6F7AC8010AB7}" destId="{0C4EA723-4E9D-48A8-947E-6575B820EB9C}" srcOrd="1" destOrd="0" parTransId="{294CED07-08E7-4192-9CF3-A1B221C8D4AF}" sibTransId="{B36D7E4F-CF1F-4315-BC85-B7BFDB4DA75E}"/>
    <dgm:cxn modelId="{138ECADE-AF2E-46CC-A941-49A8A39178DF}" srcId="{3804D033-3326-42F2-AA14-6F7AC8010AB7}" destId="{7F10E066-570A-457A-B034-C720A2D528AE}" srcOrd="2" destOrd="0" parTransId="{6B002303-CF32-42C9-B4A7-7F7B0F154A5F}" sibTransId="{D0E7FC45-2ED7-46C1-BF11-541DC6192122}"/>
    <dgm:cxn modelId="{9976F744-22F9-4EF7-97EE-1D9751C28988}" srcId="{A4D3714D-CE5A-41EA-A1C9-DA5D5FE7ED1B}" destId="{6BFCF3DD-C024-4F6D-9BEA-084CC54CB3D9}" srcOrd="1" destOrd="0" parTransId="{F21915E6-B528-4A74-B684-F80044B4C517}" sibTransId="{0881E929-7B1E-4047-A4AE-BECF202DEDB2}"/>
    <dgm:cxn modelId="{8318FFC8-A442-4374-A67C-2FE5B800C124}" type="presOf" srcId="{7DA62BAD-1EF2-49CE-8E08-C006C947A99F}" destId="{364909C8-B3FC-47A3-8D85-6CE11C108634}" srcOrd="0" destOrd="1" presId="urn:microsoft.com/office/officeart/2005/8/layout/chevron2"/>
    <dgm:cxn modelId="{438EEFD8-E0B3-4657-8120-6172AB0463CC}" type="presOf" srcId="{3804D033-3326-42F2-AA14-6F7AC8010AB7}" destId="{04A50984-A391-4A59-93CF-B6A7964F482A}" srcOrd="0" destOrd="0" presId="urn:microsoft.com/office/officeart/2005/8/layout/chevron2"/>
    <dgm:cxn modelId="{669E43B0-BA8F-42D9-83E3-F0138066D80E}" srcId="{0C4EA723-4E9D-48A8-947E-6575B820EB9C}" destId="{7DA62BAD-1EF2-49CE-8E08-C006C947A99F}" srcOrd="1" destOrd="0" parTransId="{D138D40B-1DAA-4AC5-9147-E00629A2F215}" sibTransId="{71C4E5BA-399E-4B60-ABD6-24B9F4AECD51}"/>
    <dgm:cxn modelId="{3F87A9CF-9B8A-4430-BBAC-0B3E120053C5}" srcId="{A4D3714D-CE5A-41EA-A1C9-DA5D5FE7ED1B}" destId="{D7B8341F-3713-46A7-9373-EE32883F055C}" srcOrd="0" destOrd="0" parTransId="{D45C476B-F7B7-487A-957C-1E00C15ACE95}" sibTransId="{2A36143A-BCDD-49D8-9637-69A34A5ACC42}"/>
    <dgm:cxn modelId="{105A064A-14BE-41BC-86FA-D7DF09993B49}" type="presOf" srcId="{6BFCF3DD-C024-4F6D-9BEA-084CC54CB3D9}" destId="{16C259E8-50AF-436A-8789-40F124D9FB35}" srcOrd="0" destOrd="1" presId="urn:microsoft.com/office/officeart/2005/8/layout/chevron2"/>
    <dgm:cxn modelId="{DBBD876E-814B-4B1E-9982-90CE44BBB404}" type="presParOf" srcId="{04A50984-A391-4A59-93CF-B6A7964F482A}" destId="{A22CFCE2-F4A3-4F65-B5C6-CA91A8437EA1}" srcOrd="0" destOrd="0" presId="urn:microsoft.com/office/officeart/2005/8/layout/chevron2"/>
    <dgm:cxn modelId="{F9C86188-3BC7-424E-BDE7-BB59A8923CC6}" type="presParOf" srcId="{A22CFCE2-F4A3-4F65-B5C6-CA91A8437EA1}" destId="{312846A5-8992-49B3-B136-CAC2CEA07E6D}" srcOrd="0" destOrd="0" presId="urn:microsoft.com/office/officeart/2005/8/layout/chevron2"/>
    <dgm:cxn modelId="{79BAB604-BA60-459A-8B22-00E1AD9A7098}" type="presParOf" srcId="{A22CFCE2-F4A3-4F65-B5C6-CA91A8437EA1}" destId="{16C259E8-50AF-436A-8789-40F124D9FB35}" srcOrd="1" destOrd="0" presId="urn:microsoft.com/office/officeart/2005/8/layout/chevron2"/>
    <dgm:cxn modelId="{9DE04E19-A0C3-43D0-B59C-081E0943A046}" type="presParOf" srcId="{04A50984-A391-4A59-93CF-B6A7964F482A}" destId="{DEDCCFEA-574E-418B-BC98-99F4E5272B0D}" srcOrd="1" destOrd="0" presId="urn:microsoft.com/office/officeart/2005/8/layout/chevron2"/>
    <dgm:cxn modelId="{6AC19574-FDEB-42E3-B9D5-7655C30ADB33}" type="presParOf" srcId="{04A50984-A391-4A59-93CF-B6A7964F482A}" destId="{AA9F19EA-6C3C-4A7F-BB43-92EFABBAA4D1}" srcOrd="2" destOrd="0" presId="urn:microsoft.com/office/officeart/2005/8/layout/chevron2"/>
    <dgm:cxn modelId="{BC1FC436-5695-4E6F-A497-C098CEDDB9F5}" type="presParOf" srcId="{AA9F19EA-6C3C-4A7F-BB43-92EFABBAA4D1}" destId="{F93D261E-6EB4-4E3F-9D75-35ABAE41FDE2}" srcOrd="0" destOrd="0" presId="urn:microsoft.com/office/officeart/2005/8/layout/chevron2"/>
    <dgm:cxn modelId="{3D001411-863E-45DD-838F-BA679DF21F35}" type="presParOf" srcId="{AA9F19EA-6C3C-4A7F-BB43-92EFABBAA4D1}" destId="{364909C8-B3FC-47A3-8D85-6CE11C108634}" srcOrd="1" destOrd="0" presId="urn:microsoft.com/office/officeart/2005/8/layout/chevron2"/>
    <dgm:cxn modelId="{557AF4B3-CD6B-49A7-AA55-7ED3F7BACB95}" type="presParOf" srcId="{04A50984-A391-4A59-93CF-B6A7964F482A}" destId="{BAF3B47A-E92E-4920-A4B0-9288CFB1222F}" srcOrd="3" destOrd="0" presId="urn:microsoft.com/office/officeart/2005/8/layout/chevron2"/>
    <dgm:cxn modelId="{B7FFAC36-BED9-4326-AD14-79B816C73C2F}" type="presParOf" srcId="{04A50984-A391-4A59-93CF-B6A7964F482A}" destId="{61FE6F32-C0D3-4860-9994-61B74281E321}" srcOrd="4" destOrd="0" presId="urn:microsoft.com/office/officeart/2005/8/layout/chevron2"/>
    <dgm:cxn modelId="{219283D4-0FA1-4C27-B0A0-172B31BB90D2}" type="presParOf" srcId="{61FE6F32-C0D3-4860-9994-61B74281E321}" destId="{9BCFB8D6-D117-4422-BB50-063174BEB059}" srcOrd="0" destOrd="0" presId="urn:microsoft.com/office/officeart/2005/8/layout/chevron2"/>
    <dgm:cxn modelId="{AD95138F-4AD3-4729-B604-7CB0ED7DD252}" type="presParOf" srcId="{61FE6F32-C0D3-4860-9994-61B74281E321}" destId="{B0C55CAD-16A6-4AD0-BD3E-8BD2A6C4F9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846A5-8992-49B3-B136-CAC2CEA07E6D}">
      <dsp:nvSpPr>
        <dsp:cNvPr id="0" name=""/>
        <dsp:cNvSpPr/>
      </dsp:nvSpPr>
      <dsp:spPr>
        <a:xfrm rot="5400000">
          <a:off x="-95529" y="288400"/>
          <a:ext cx="1609714" cy="112679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Why?</a:t>
          </a:r>
          <a:endParaRPr lang="en-US" sz="3100" b="1" kern="1200" dirty="0"/>
        </a:p>
      </dsp:txBody>
      <dsp:txXfrm rot="-5400000">
        <a:off x="145929" y="610343"/>
        <a:ext cx="1126799" cy="482915"/>
      </dsp:txXfrm>
    </dsp:sp>
    <dsp:sp modelId="{16C259E8-50AF-436A-8789-40F124D9FB35}">
      <dsp:nvSpPr>
        <dsp:cNvPr id="0" name=""/>
        <dsp:cNvSpPr/>
      </dsp:nvSpPr>
      <dsp:spPr>
        <a:xfrm rot="5400000">
          <a:off x="4363220" y="-2696066"/>
          <a:ext cx="1133576" cy="69113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>
              <a:solidFill>
                <a:srgbClr val="000000"/>
              </a:solidFill>
            </a:rPr>
            <a:t>Why do I need health insurance?</a:t>
          </a:r>
          <a:endParaRPr lang="en-US" sz="3200" b="1" kern="1200" dirty="0">
            <a:solidFill>
              <a:srgbClr val="00000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>
              <a:solidFill>
                <a:srgbClr val="000000"/>
              </a:solidFill>
            </a:rPr>
            <a:t>Why is it important?</a:t>
          </a:r>
          <a:endParaRPr lang="en-US" sz="3200" b="1" kern="1200" dirty="0">
            <a:solidFill>
              <a:srgbClr val="000000"/>
            </a:solidFill>
          </a:endParaRPr>
        </a:p>
      </dsp:txBody>
      <dsp:txXfrm rot="-5400000">
        <a:off x="1474323" y="248168"/>
        <a:ext cx="6856034" cy="1022902"/>
      </dsp:txXfrm>
    </dsp:sp>
    <dsp:sp modelId="{F93D261E-6EB4-4E3F-9D75-35ABAE41FDE2}">
      <dsp:nvSpPr>
        <dsp:cNvPr id="0" name=""/>
        <dsp:cNvSpPr/>
      </dsp:nvSpPr>
      <dsp:spPr>
        <a:xfrm rot="5400000">
          <a:off x="-95529" y="1706315"/>
          <a:ext cx="1609714" cy="1126799"/>
        </a:xfrm>
        <a:prstGeom prst="chevr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What?</a:t>
          </a:r>
          <a:endParaRPr lang="en-US" sz="3100" b="1" kern="1200" dirty="0"/>
        </a:p>
      </dsp:txBody>
      <dsp:txXfrm rot="-5400000">
        <a:off x="145929" y="2028258"/>
        <a:ext cx="1126799" cy="482915"/>
      </dsp:txXfrm>
    </dsp:sp>
    <dsp:sp modelId="{364909C8-B3FC-47A3-8D85-6CE11C108634}">
      <dsp:nvSpPr>
        <dsp:cNvPr id="0" name=""/>
        <dsp:cNvSpPr/>
      </dsp:nvSpPr>
      <dsp:spPr>
        <a:xfrm rot="5400000">
          <a:off x="4382569" y="-1380046"/>
          <a:ext cx="1046314" cy="69077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1" kern="1200" dirty="0" smtClean="0">
              <a:solidFill>
                <a:srgbClr val="000000"/>
              </a:solidFill>
            </a:rPr>
            <a:t>What do I need and want?</a:t>
          </a:r>
          <a:endParaRPr lang="en-US" sz="2900" b="1" kern="1200" dirty="0">
            <a:solidFill>
              <a:srgbClr val="000000"/>
            </a:solidFill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1" kern="1200" dirty="0" smtClean="0">
              <a:solidFill>
                <a:srgbClr val="000000"/>
              </a:solidFill>
            </a:rPr>
            <a:t>What are my choices?</a:t>
          </a:r>
          <a:endParaRPr lang="en-US" sz="2900" b="1" kern="1200" dirty="0">
            <a:solidFill>
              <a:srgbClr val="000000"/>
            </a:solidFill>
          </a:endParaRPr>
        </a:p>
      </dsp:txBody>
      <dsp:txXfrm rot="-5400000">
        <a:off x="1451836" y="1601764"/>
        <a:ext cx="6856705" cy="944160"/>
      </dsp:txXfrm>
    </dsp:sp>
    <dsp:sp modelId="{9BCFB8D6-D117-4422-BB50-063174BEB059}">
      <dsp:nvSpPr>
        <dsp:cNvPr id="0" name=""/>
        <dsp:cNvSpPr/>
      </dsp:nvSpPr>
      <dsp:spPr>
        <a:xfrm rot="5400000">
          <a:off x="-95529" y="3124230"/>
          <a:ext cx="1609714" cy="1126799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How?</a:t>
          </a:r>
          <a:endParaRPr lang="en-US" sz="3100" b="1" kern="1200" dirty="0"/>
        </a:p>
      </dsp:txBody>
      <dsp:txXfrm rot="-5400000">
        <a:off x="145929" y="3446173"/>
        <a:ext cx="1126799" cy="482915"/>
      </dsp:txXfrm>
    </dsp:sp>
    <dsp:sp modelId="{B0C55CAD-16A6-4AD0-BD3E-8BD2A6C4F90A}">
      <dsp:nvSpPr>
        <dsp:cNvPr id="0" name=""/>
        <dsp:cNvSpPr/>
      </dsp:nvSpPr>
      <dsp:spPr>
        <a:xfrm rot="5400000">
          <a:off x="4441062" y="-97933"/>
          <a:ext cx="1046314" cy="70524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>
              <a:solidFill>
                <a:srgbClr val="000000"/>
              </a:solidFill>
            </a:rPr>
            <a:t>How much will it cost?</a:t>
          </a:r>
          <a:endParaRPr lang="en-US" sz="3200" b="1" kern="1200" dirty="0">
            <a:solidFill>
              <a:srgbClr val="00000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>
              <a:solidFill>
                <a:srgbClr val="000000"/>
              </a:solidFill>
            </a:rPr>
            <a:t>How much can I afford?</a:t>
          </a:r>
          <a:endParaRPr lang="en-US" sz="3200" b="1" kern="1200" dirty="0">
            <a:solidFill>
              <a:srgbClr val="000000"/>
            </a:solidFill>
          </a:endParaRPr>
        </a:p>
      </dsp:txBody>
      <dsp:txXfrm rot="-5400000">
        <a:off x="1437976" y="2956230"/>
        <a:ext cx="7001411" cy="94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02394-A652-4251-8C55-3293352FFF6E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3DBB2-81D9-4945-9473-59E3BAFE5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5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3DBB2-81D9-4945-9473-59E3BAFE53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3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374F-E2B5-4295-A984-5AD217E7C44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what research and experts say are important things to consider and address when making health insurance</a:t>
            </a:r>
            <a:r>
              <a:rPr lang="en-US" dirty="0" smtClean="0"/>
              <a:t> </a:t>
            </a:r>
            <a:r>
              <a:rPr lang="en-US" baseline="0" dirty="0" smtClean="0"/>
              <a:t>decisions.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you need to understand the “why”- </a:t>
            </a:r>
            <a:r>
              <a:rPr lang="en-US" dirty="0"/>
              <a:t>why should I want health insurance, etc. </a:t>
            </a:r>
            <a:r>
              <a:rPr lang="en-US" dirty="0" smtClean="0"/>
              <a:t>and  </a:t>
            </a:r>
            <a:endParaRPr lang="en-US" dirty="0"/>
          </a:p>
          <a:p>
            <a:r>
              <a:rPr lang="en-US" baseline="0" dirty="0" smtClean="0"/>
              <a:t>why is this important</a:t>
            </a:r>
            <a:r>
              <a:rPr lang="en-US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you understand the why, we will </a:t>
            </a:r>
            <a:r>
              <a:rPr lang="en-US" dirty="0" smtClean="0"/>
              <a:t>consider t</a:t>
            </a:r>
            <a:r>
              <a:rPr lang="en-US" baseline="0" dirty="0" smtClean="0"/>
              <a:t>he “what”, as in helping you figure out what are your needs and wants  in health insurance coverage and how can </a:t>
            </a:r>
            <a:r>
              <a:rPr lang="en-US" dirty="0" smtClean="0"/>
              <a:t>you </a:t>
            </a:r>
            <a:r>
              <a:rPr lang="en-US" baseline="0" dirty="0" smtClean="0"/>
              <a:t>compare available options.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Finally, you need to understand the costs of</a:t>
            </a:r>
            <a:r>
              <a:rPr lang="en-US" dirty="0" smtClean="0"/>
              <a:t> your health insurance options and what you can afford.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Being able to answer</a:t>
            </a:r>
            <a:r>
              <a:rPr lang="en-US" dirty="0" smtClean="0"/>
              <a:t> these key questions will help you </a:t>
            </a:r>
            <a:r>
              <a:rPr lang="en-US" baseline="0" dirty="0" smtClean="0"/>
              <a:t>make a smart health insurance choice.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046AA-D520-48D2-9EC3-441F5AE9AC5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8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8A18A3-00C8-4230-A8AB-5A5B52E7492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9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046AA-D520-48D2-9EC3-441F5AE9AC5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7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2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5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4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7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7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3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5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1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1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1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C4EE7-0277-4394-9470-90F3A7728E7C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3D5DF-AEA4-47E4-A022-74DAE31F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7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braun@umd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m.edu/~/media/Files/Activity%20Files/PublicHealth/HealthLiteracy/Commissioned%20Papers/Health%20Literacy%20Implications%20of%20Health%20Care%20Reform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jama.jamanetwork.com/article.aspx?articleid=1104248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mersunion.org/pub/Health_Insurance_Literacy_Roundtable_rpt.pdf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xtension.umd.edu/insur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ir.org/files/Health_Insurance_Literacy_Issues_Brief_2.25.13.pdf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7e4ubbzAV14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Health Literacy </a:t>
            </a:r>
            <a:r>
              <a:rPr lang="en-US" b="1" dirty="0" smtClean="0">
                <a:solidFill>
                  <a:srgbClr val="0000FF"/>
                </a:solidFill>
              </a:rPr>
              <a:t/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and </a:t>
            </a:r>
            <a:r>
              <a:rPr lang="en-US" b="1" dirty="0">
                <a:solidFill>
                  <a:srgbClr val="0000FF"/>
                </a:solidFill>
              </a:rPr>
              <a:t>the Affordable Care Act 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7145" y="2318080"/>
            <a:ext cx="8382000" cy="325755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Presented by 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Bonnie Braun, PhD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Professor, Extension Specialist and Faculty Scholar,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Horowitz Center for Health Literacy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University of Maryland College Park</a:t>
            </a:r>
          </a:p>
          <a:p>
            <a:r>
              <a:rPr lang="en-US" dirty="0" smtClean="0">
                <a:solidFill>
                  <a:srgbClr val="000000"/>
                </a:solidFill>
                <a:hlinkClick r:id="rId3"/>
              </a:rPr>
              <a:t>bbraun@umd.edu</a:t>
            </a:r>
            <a:endParaRPr lang="en-US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Wisconsin Health Literacy Summit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April 10, 2013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568703"/>
            <a:ext cx="3095625" cy="87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381000" y="228600"/>
            <a:ext cx="8382000" cy="632460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4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536"/>
            <a:ext cx="8839200" cy="65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63291" y="5334000"/>
            <a:ext cx="48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3"/>
              </a:rPr>
              <a:t>http://www.iom.edu/~/media/Files/Activity%20Files/PublicHealth/HealthLiteracy/Commissioned%20Papers/Health%20Literacy%20Implications%20of%20Health%20Care%20Reform.pdf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307282" y="6202278"/>
            <a:ext cx="1184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October 2010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53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Direct References to Health Literacy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Section 3501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Requires AHRQ research be available to the public ... </a:t>
            </a:r>
            <a:r>
              <a:rPr lang="en-US" i="1" dirty="0" smtClean="0">
                <a:solidFill>
                  <a:srgbClr val="000000"/>
                </a:solidFill>
              </a:rPr>
              <a:t>to reflect varying needs of … providers and consumers and diverse levels of health literacy.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Section 3506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000000"/>
                </a:solidFill>
              </a:rPr>
              <a:t>“</a:t>
            </a:r>
            <a:r>
              <a:rPr lang="en-US" dirty="0" smtClean="0">
                <a:solidFill>
                  <a:srgbClr val="000000"/>
                </a:solidFill>
              </a:rPr>
              <a:t>Decision aids must reflect varying needs of consumers and diverse levels of health literacy.” 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Section </a:t>
            </a:r>
            <a:r>
              <a:rPr lang="en-US" b="1" dirty="0" smtClean="0">
                <a:solidFill>
                  <a:srgbClr val="000000"/>
                </a:solidFill>
              </a:rPr>
              <a:t>3507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“To consult with … </a:t>
            </a:r>
            <a:r>
              <a:rPr lang="en-US" i="1" dirty="0" smtClean="0">
                <a:solidFill>
                  <a:srgbClr val="000000"/>
                </a:solidFill>
              </a:rPr>
              <a:t>experts in health literary.”</a:t>
            </a:r>
          </a:p>
          <a:p>
            <a:pPr marL="0" indent="0">
              <a:buNone/>
            </a:pPr>
            <a:endParaRPr lang="en-US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Sectio</a:t>
            </a:r>
            <a:r>
              <a:rPr lang="en-US" b="1" dirty="0">
                <a:solidFill>
                  <a:srgbClr val="000000"/>
                </a:solidFill>
              </a:rPr>
              <a:t>n 5301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Preferences for training grants in </a:t>
            </a:r>
            <a:r>
              <a:rPr lang="en-US" i="1" dirty="0" smtClean="0">
                <a:solidFill>
                  <a:srgbClr val="000000"/>
                </a:solidFill>
              </a:rPr>
              <a:t>cultural competence and health literacy. 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0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Indirect References in 6 Domains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Insurance Reform, Outreach and Enrollment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Individual Protections, Equity n Special Populations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Workforce Development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rabicParenR" startAt="4"/>
            </a:pPr>
            <a:r>
              <a:rPr lang="en-US" dirty="0" smtClean="0">
                <a:solidFill>
                  <a:srgbClr val="000000"/>
                </a:solidFill>
              </a:rPr>
              <a:t>Health Information</a:t>
            </a:r>
          </a:p>
          <a:p>
            <a:pPr marL="514350" indent="-514350">
              <a:buAutoNum type="arabicParenR" startAt="4"/>
            </a:pPr>
            <a:endParaRPr lang="en-US" dirty="0" smtClean="0">
              <a:solidFill>
                <a:srgbClr val="000000"/>
              </a:solidFill>
            </a:endParaRPr>
          </a:p>
          <a:p>
            <a:pPr marL="514350" indent="-514350">
              <a:buAutoNum type="arabicParenR" startAt="4"/>
            </a:pPr>
            <a:r>
              <a:rPr lang="en-US" dirty="0" smtClean="0">
                <a:solidFill>
                  <a:srgbClr val="000000"/>
                </a:solidFill>
              </a:rPr>
              <a:t>Public Health, Health Promotion and Prevention &amp; Wellness</a:t>
            </a:r>
          </a:p>
          <a:p>
            <a:pPr marL="514350" indent="-514350">
              <a:buAutoNum type="arabicParenR" startAt="4"/>
            </a:pPr>
            <a:r>
              <a:rPr lang="en-US" dirty="0" smtClean="0">
                <a:solidFill>
                  <a:srgbClr val="000000"/>
                </a:solidFill>
              </a:rPr>
              <a:t>Innovations in Quality and Delivery and Costs of Care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3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Consumer Challenge Posed by ACA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2954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“The </a:t>
            </a:r>
            <a:r>
              <a:rPr lang="en-US" sz="2400" dirty="0">
                <a:solidFill>
                  <a:srgbClr val="000000"/>
                </a:solidFill>
              </a:rPr>
              <a:t>ongoing evolution of the health care system is </a:t>
            </a:r>
            <a:r>
              <a:rPr lang="en-US" sz="2400" dirty="0" smtClean="0">
                <a:solidFill>
                  <a:srgbClr val="000000"/>
                </a:solidFill>
              </a:rPr>
              <a:t>leading US </a:t>
            </a:r>
            <a:r>
              <a:rPr lang="en-US" sz="2400" dirty="0">
                <a:solidFill>
                  <a:srgbClr val="000000"/>
                </a:solidFill>
              </a:rPr>
              <a:t>households toward </a:t>
            </a:r>
            <a:r>
              <a:rPr lang="en-US" sz="2400" b="1" dirty="0">
                <a:solidFill>
                  <a:srgbClr val="000000"/>
                </a:solidFill>
              </a:rPr>
              <a:t>greater responsibility for </a:t>
            </a:r>
            <a:r>
              <a:rPr lang="en-US" sz="2400" b="1" dirty="0" smtClean="0">
                <a:solidFill>
                  <a:srgbClr val="000000"/>
                </a:solidFill>
              </a:rPr>
              <a:t>their own                      well-being</a:t>
            </a:r>
            <a:r>
              <a:rPr lang="en-US" sz="2400" b="1" dirty="0">
                <a:solidFill>
                  <a:srgbClr val="000000"/>
                </a:solidFill>
              </a:rPr>
              <a:t>.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With </a:t>
            </a:r>
            <a:r>
              <a:rPr lang="en-US" sz="2400" dirty="0">
                <a:solidFill>
                  <a:srgbClr val="000000"/>
                </a:solidFill>
              </a:rPr>
              <a:t>this responsibility, however, </a:t>
            </a:r>
            <a:r>
              <a:rPr lang="en-US" sz="2400" dirty="0" smtClean="0">
                <a:solidFill>
                  <a:srgbClr val="000000"/>
                </a:solidFill>
              </a:rPr>
              <a:t>comes an </a:t>
            </a:r>
            <a:r>
              <a:rPr lang="en-US" sz="2400" b="1" dirty="0">
                <a:solidFill>
                  <a:srgbClr val="000000"/>
                </a:solidFill>
              </a:rPr>
              <a:t>increasing need </a:t>
            </a:r>
            <a:r>
              <a:rPr lang="en-US" sz="2400" dirty="0">
                <a:solidFill>
                  <a:srgbClr val="000000"/>
                </a:solidFill>
              </a:rPr>
              <a:t>to be able to find, trust, use, and act </a:t>
            </a:r>
            <a:r>
              <a:rPr lang="en-US" sz="2400" dirty="0" smtClean="0">
                <a:solidFill>
                  <a:srgbClr val="000000"/>
                </a:solidFill>
              </a:rPr>
              <a:t>on relevant </a:t>
            </a:r>
            <a:r>
              <a:rPr lang="en-US" sz="2400" dirty="0">
                <a:solidFill>
                  <a:srgbClr val="000000"/>
                </a:solidFill>
              </a:rPr>
              <a:t>information to make informed choices.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Yet there continues </a:t>
            </a:r>
            <a:r>
              <a:rPr lang="en-US" sz="2400" dirty="0">
                <a:solidFill>
                  <a:srgbClr val="000000"/>
                </a:solidFill>
              </a:rPr>
              <a:t>to be a </a:t>
            </a:r>
            <a:r>
              <a:rPr lang="en-US" sz="2400" b="1" dirty="0">
                <a:solidFill>
                  <a:srgbClr val="000000"/>
                </a:solidFill>
              </a:rPr>
              <a:t>substantial mismatch </a:t>
            </a:r>
            <a:r>
              <a:rPr lang="en-US" sz="2400" dirty="0">
                <a:solidFill>
                  <a:srgbClr val="000000"/>
                </a:solidFill>
              </a:rPr>
              <a:t>between the </a:t>
            </a:r>
            <a:r>
              <a:rPr lang="en-US" sz="2400" dirty="0" smtClean="0">
                <a:solidFill>
                  <a:srgbClr val="000000"/>
                </a:solidFill>
              </a:rPr>
              <a:t>high literacy </a:t>
            </a:r>
            <a:r>
              <a:rPr lang="en-US" sz="2400" dirty="0">
                <a:solidFill>
                  <a:srgbClr val="000000"/>
                </a:solidFill>
              </a:rPr>
              <a:t>burden of health information materials designed to</a:t>
            </a:r>
          </a:p>
          <a:p>
            <a:r>
              <a:rPr lang="en-US" sz="2400" dirty="0">
                <a:solidFill>
                  <a:srgbClr val="000000"/>
                </a:solidFill>
              </a:rPr>
              <a:t>support such choices and the health and financial literacy</a:t>
            </a:r>
          </a:p>
          <a:p>
            <a:r>
              <a:rPr lang="en-US" sz="2400" dirty="0">
                <a:solidFill>
                  <a:srgbClr val="000000"/>
                </a:solidFill>
              </a:rPr>
              <a:t>skills of individuals who use them</a:t>
            </a:r>
            <a:r>
              <a:rPr lang="en-US" sz="2400" dirty="0" smtClean="0">
                <a:solidFill>
                  <a:srgbClr val="000000"/>
                </a:solidFill>
              </a:rPr>
              <a:t>.” </a:t>
            </a:r>
            <a:r>
              <a:rPr lang="en-US" sz="1400" dirty="0" smtClean="0">
                <a:solidFill>
                  <a:srgbClr val="000000"/>
                </a:solidFill>
              </a:rPr>
              <a:t>p. 874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655" y="5943600"/>
            <a:ext cx="74953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Martin, L. T. and Parker, R.M. (August 9, 2011). </a:t>
            </a:r>
            <a:r>
              <a:rPr lang="en-US" sz="1400" dirty="0">
                <a:solidFill>
                  <a:srgbClr val="000000"/>
                </a:solidFill>
              </a:rPr>
              <a:t>Insurance expansion and health </a:t>
            </a:r>
            <a:r>
              <a:rPr lang="en-US" sz="1400" dirty="0" smtClean="0">
                <a:solidFill>
                  <a:srgbClr val="000000"/>
                </a:solidFill>
              </a:rPr>
              <a:t>literacy. Journal of American Medical Association On-line. </a:t>
            </a:r>
            <a:r>
              <a:rPr lang="en-US" sz="1400" dirty="0">
                <a:hlinkClick r:id="rId2"/>
              </a:rPr>
              <a:t>http://jama.jamanetwork.com/article.aspx?articleid=1104248</a:t>
            </a:r>
            <a:endParaRPr lang="en-US" sz="1400" dirty="0" smtClean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2677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533400" y="6027738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/>
              <a:t>http://www.healthliteracyoutloud.com/2012/11/13/health-literacy-out-loud-87-choosing-a-health-plan-ways-to-make-this-experience-easier-and-more-consumer-friendly/comment-page-1/?rcommentid=32777&amp;rerror=incorrect-captcha-sol&amp;rchash=e2f7cb1195cfceb62b745d842821936b#commentform</a:t>
            </a:r>
          </a:p>
          <a:p>
            <a:pPr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1810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970" y="4090947"/>
            <a:ext cx="3593742" cy="208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72300" y="5941367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February 2013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2" y="3505200"/>
            <a:ext cx="4398078" cy="296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0664"/>
            <a:ext cx="3519487" cy="296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457200"/>
            <a:ext cx="3324225" cy="338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Consumer Confusion                                                Has Grave Consequences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36576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Consumers </a:t>
            </a:r>
            <a:r>
              <a:rPr lang="en-US" dirty="0">
                <a:solidFill>
                  <a:srgbClr val="000000"/>
                </a:solidFill>
              </a:rPr>
              <a:t>find themselves underinsured</a:t>
            </a:r>
            <a:r>
              <a:rPr lang="en-US" dirty="0" smtClean="0">
                <a:solidFill>
                  <a:srgbClr val="000000"/>
                </a:solidFill>
              </a:rPr>
              <a:t>, too </a:t>
            </a:r>
            <a:r>
              <a:rPr lang="en-US" dirty="0">
                <a:solidFill>
                  <a:srgbClr val="000000"/>
                </a:solidFill>
              </a:rPr>
              <a:t>often leading to medical bankruptcy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Under-insured </a:t>
            </a:r>
            <a:r>
              <a:rPr lang="en-US" dirty="0">
                <a:solidFill>
                  <a:srgbClr val="000000"/>
                </a:solidFill>
              </a:rPr>
              <a:t>consumers act like </a:t>
            </a:r>
            <a:r>
              <a:rPr lang="en-US" dirty="0" smtClean="0">
                <a:solidFill>
                  <a:srgbClr val="000000"/>
                </a:solidFill>
              </a:rPr>
              <a:t>uninsured consumers </a:t>
            </a:r>
            <a:r>
              <a:rPr lang="en-US" dirty="0">
                <a:solidFill>
                  <a:srgbClr val="000000"/>
                </a:solidFill>
              </a:rPr>
              <a:t>– they delay getting care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Inability </a:t>
            </a:r>
            <a:r>
              <a:rPr lang="en-US" dirty="0">
                <a:solidFill>
                  <a:srgbClr val="000000"/>
                </a:solidFill>
              </a:rPr>
              <a:t>to effectively compare plans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Undermines </a:t>
            </a:r>
            <a:r>
              <a:rPr lang="en-US" dirty="0">
                <a:solidFill>
                  <a:srgbClr val="000000"/>
                </a:solidFill>
              </a:rPr>
              <a:t>the health plan </a:t>
            </a:r>
            <a:r>
              <a:rPr lang="en-US" dirty="0" smtClean="0">
                <a:solidFill>
                  <a:srgbClr val="000000"/>
                </a:solidFill>
              </a:rPr>
              <a:t>marketplace</a:t>
            </a:r>
          </a:p>
          <a:p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845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5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3" descr="C:\Documents and Settings\IET\Local Settings\Temporary Internet Files\Content.IE5\FCE2Y4HV\MP90040969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28384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4" descr="C:\Documents and Settings\IET\Local Settings\Temporary Internet Files\Content.IE5\X0BJJFZN\MP900431223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814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5" descr="C:\Documents and Settings\IET\Local Settings\Temporary Internet Files\Content.IE5\VTVJW5NA\MP90040908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05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6" descr="C:\Documents and Settings\IET\Local Settings\Temporary Internet Files\Content.IE5\6YBWC3UR\MP900400332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675"/>
            <a:ext cx="51816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9" descr="C:\Documents and Settings\IET\Local Settings\Temporary Internet Files\Content.IE5\NZYE3LTD\MP900442299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4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10" descr="C:\Documents and Settings\IET\Local Settings\Temporary Internet Files\Content.IE5\NZYE3LTD\MP900427604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36" y="304801"/>
            <a:ext cx="8702164" cy="546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36609" y="5458111"/>
            <a:ext cx="138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November, 2011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8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8847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                                                           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304800" y="1066800"/>
            <a:ext cx="8077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T</a:t>
            </a:r>
            <a:r>
              <a:rPr lang="en-US" sz="3200" b="1" i="1" dirty="0">
                <a:solidFill>
                  <a:srgbClr val="000000"/>
                </a:solidFill>
              </a:rPr>
              <a:t>he degree to </a:t>
            </a:r>
            <a:r>
              <a:rPr lang="en-US" sz="3200" b="1" i="1" dirty="0" smtClean="0">
                <a:solidFill>
                  <a:srgbClr val="000000"/>
                </a:solidFill>
              </a:rPr>
              <a:t>which individuals </a:t>
            </a:r>
            <a:r>
              <a:rPr lang="en-US" sz="3200" b="1" i="1" dirty="0" smtClean="0">
                <a:solidFill>
                  <a:srgbClr val="000000"/>
                </a:solidFill>
              </a:rPr>
              <a:t>have:</a:t>
            </a:r>
          </a:p>
          <a:p>
            <a:r>
              <a:rPr lang="en-US" sz="3200" b="1" i="1" dirty="0" smtClean="0">
                <a:solidFill>
                  <a:srgbClr val="000000"/>
                </a:solidFill>
              </a:rPr>
              <a:t>a)  The </a:t>
            </a:r>
            <a:r>
              <a:rPr lang="en-US" sz="3200" b="1" i="1" dirty="0" smtClean="0">
                <a:solidFill>
                  <a:srgbClr val="000000"/>
                </a:solidFill>
              </a:rPr>
              <a:t>knowledge</a:t>
            </a:r>
            <a:r>
              <a:rPr lang="en-US" sz="3200" b="1" i="1" dirty="0">
                <a:solidFill>
                  <a:srgbClr val="000000"/>
                </a:solidFill>
              </a:rPr>
              <a:t>, ability, </a:t>
            </a:r>
            <a:r>
              <a:rPr lang="en-US" sz="3200" b="1" i="1" dirty="0" smtClean="0">
                <a:solidFill>
                  <a:srgbClr val="000000"/>
                </a:solidFill>
              </a:rPr>
              <a:t>and confidence </a:t>
            </a:r>
            <a:r>
              <a:rPr lang="en-US" sz="3200" b="1" i="1" dirty="0" smtClean="0">
                <a:solidFill>
                  <a:srgbClr val="000000"/>
                </a:solidFill>
              </a:rPr>
              <a:t>to</a:t>
            </a:r>
          </a:p>
          <a:p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b="1" i="1" dirty="0" smtClean="0">
                <a:solidFill>
                  <a:srgbClr val="000000"/>
                </a:solidFill>
              </a:rPr>
              <a:t>    </a:t>
            </a:r>
            <a:r>
              <a:rPr lang="en-US" sz="3200" b="1" i="1" dirty="0" smtClean="0">
                <a:solidFill>
                  <a:srgbClr val="000000"/>
                </a:solidFill>
              </a:rPr>
              <a:t> </a:t>
            </a:r>
            <a:r>
              <a:rPr lang="en-US" sz="3200" b="1" i="1" dirty="0">
                <a:solidFill>
                  <a:srgbClr val="000000"/>
                </a:solidFill>
              </a:rPr>
              <a:t>find </a:t>
            </a:r>
            <a:r>
              <a:rPr lang="en-US" sz="3200" b="1" i="1" dirty="0" smtClean="0">
                <a:solidFill>
                  <a:srgbClr val="000000"/>
                </a:solidFill>
              </a:rPr>
              <a:t> and </a:t>
            </a:r>
            <a:r>
              <a:rPr lang="en-US" sz="3200" b="1" i="1" dirty="0" smtClean="0">
                <a:solidFill>
                  <a:srgbClr val="000000"/>
                </a:solidFill>
              </a:rPr>
              <a:t>evaluate </a:t>
            </a:r>
            <a:r>
              <a:rPr lang="en-US" sz="3200" b="1" i="1" dirty="0" smtClean="0">
                <a:solidFill>
                  <a:srgbClr val="000000"/>
                </a:solidFill>
              </a:rPr>
              <a:t>information about </a:t>
            </a:r>
          </a:p>
          <a:p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b="1" i="1" dirty="0" smtClean="0">
                <a:solidFill>
                  <a:srgbClr val="000000"/>
                </a:solidFill>
              </a:rPr>
              <a:t>     </a:t>
            </a:r>
            <a:r>
              <a:rPr lang="en-US" sz="3200" b="1" i="1" dirty="0" smtClean="0">
                <a:solidFill>
                  <a:srgbClr val="000000"/>
                </a:solidFill>
              </a:rPr>
              <a:t>health plans;</a:t>
            </a:r>
          </a:p>
          <a:p>
            <a:r>
              <a:rPr lang="en-US" sz="3200" b="1" i="1" dirty="0" smtClean="0">
                <a:solidFill>
                  <a:srgbClr val="000000"/>
                </a:solidFill>
              </a:rPr>
              <a:t>b)  S</a:t>
            </a:r>
            <a:r>
              <a:rPr lang="en-US" sz="3200" b="1" i="1" dirty="0" smtClean="0">
                <a:solidFill>
                  <a:srgbClr val="000000"/>
                </a:solidFill>
              </a:rPr>
              <a:t>elect </a:t>
            </a:r>
            <a:r>
              <a:rPr lang="en-US" sz="3200" b="1" i="1" dirty="0">
                <a:solidFill>
                  <a:srgbClr val="000000"/>
                </a:solidFill>
              </a:rPr>
              <a:t>the best plan </a:t>
            </a:r>
            <a:r>
              <a:rPr lang="en-US" sz="3200" b="1" i="1" dirty="0" smtClean="0">
                <a:solidFill>
                  <a:srgbClr val="000000"/>
                </a:solidFill>
              </a:rPr>
              <a:t>for his </a:t>
            </a:r>
            <a:r>
              <a:rPr lang="en-US" sz="3200" b="1" i="1" dirty="0">
                <a:solidFill>
                  <a:srgbClr val="000000"/>
                </a:solidFill>
              </a:rPr>
              <a:t>or her </a:t>
            </a:r>
            <a:r>
              <a:rPr lang="en-US" sz="3200" b="1" i="1" dirty="0" smtClean="0">
                <a:solidFill>
                  <a:srgbClr val="000000"/>
                </a:solidFill>
              </a:rPr>
              <a:t>family’s </a:t>
            </a:r>
            <a:endParaRPr lang="en-US" sz="3200" b="1" i="1" dirty="0" smtClean="0">
              <a:solidFill>
                <a:srgbClr val="000000"/>
              </a:solidFill>
            </a:endParaRPr>
          </a:p>
          <a:p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b="1" i="1" dirty="0" smtClean="0">
                <a:solidFill>
                  <a:srgbClr val="000000"/>
                </a:solidFill>
              </a:rPr>
              <a:t>    </a:t>
            </a:r>
            <a:r>
              <a:rPr lang="en-US" sz="3200" b="1" i="1" dirty="0" smtClean="0">
                <a:solidFill>
                  <a:srgbClr val="000000"/>
                </a:solidFill>
              </a:rPr>
              <a:t>financial </a:t>
            </a:r>
            <a:r>
              <a:rPr lang="en-US" sz="3200" b="1" i="1" dirty="0">
                <a:solidFill>
                  <a:srgbClr val="000000"/>
                </a:solidFill>
              </a:rPr>
              <a:t>and </a:t>
            </a:r>
            <a:r>
              <a:rPr lang="en-US" sz="3200" b="1" i="1" dirty="0" smtClean="0">
                <a:solidFill>
                  <a:srgbClr val="000000"/>
                </a:solidFill>
              </a:rPr>
              <a:t>health circumstances</a:t>
            </a:r>
            <a:r>
              <a:rPr lang="en-US" sz="3200" b="1" i="1" dirty="0">
                <a:solidFill>
                  <a:srgbClr val="000000"/>
                </a:solidFill>
              </a:rPr>
              <a:t>, and</a:t>
            </a:r>
          </a:p>
          <a:p>
            <a:r>
              <a:rPr lang="en-US" sz="3200" b="1" i="1" dirty="0" smtClean="0">
                <a:solidFill>
                  <a:srgbClr val="000000"/>
                </a:solidFill>
              </a:rPr>
              <a:t>c) U</a:t>
            </a:r>
            <a:r>
              <a:rPr lang="en-US" sz="3200" b="1" i="1" dirty="0" smtClean="0">
                <a:solidFill>
                  <a:srgbClr val="000000"/>
                </a:solidFill>
              </a:rPr>
              <a:t>se </a:t>
            </a:r>
            <a:r>
              <a:rPr lang="en-US" sz="3200" b="1" i="1" dirty="0">
                <a:solidFill>
                  <a:srgbClr val="000000"/>
                </a:solidFill>
              </a:rPr>
              <a:t>the plan </a:t>
            </a:r>
            <a:r>
              <a:rPr lang="en-US" sz="3200" b="1" i="1" dirty="0" smtClean="0">
                <a:solidFill>
                  <a:srgbClr val="000000"/>
                </a:solidFill>
              </a:rPr>
              <a:t>once enrolled</a:t>
            </a:r>
            <a:r>
              <a:rPr lang="en-US" sz="3200" b="1" dirty="0" smtClean="0">
                <a:solidFill>
                  <a:srgbClr val="000000"/>
                </a:solidFill>
              </a:rPr>
              <a:t>.</a:t>
            </a:r>
          </a:p>
          <a:p>
            <a:endParaRPr lang="en-US" sz="3200" b="1" dirty="0">
              <a:solidFill>
                <a:srgbClr val="000000"/>
              </a:solidFill>
            </a:endParaRPr>
          </a:p>
          <a:p>
            <a:r>
              <a:rPr lang="en-US" sz="1400" dirty="0">
                <a:solidFill>
                  <a:srgbClr val="000000"/>
                </a:solidFill>
              </a:rPr>
              <a:t>Measuring health insurance literacy:  A call to action and report from the health </a:t>
            </a:r>
            <a:r>
              <a:rPr lang="en-US" sz="1400" dirty="0" smtClean="0">
                <a:solidFill>
                  <a:srgbClr val="000000"/>
                </a:solidFill>
              </a:rPr>
              <a:t>insurance </a:t>
            </a:r>
            <a:r>
              <a:rPr lang="en-US" sz="1400" dirty="0">
                <a:solidFill>
                  <a:srgbClr val="000000"/>
                </a:solidFill>
              </a:rPr>
              <a:t>literacy expert roundtable. </a:t>
            </a:r>
            <a:r>
              <a:rPr lang="en-US" sz="1400" dirty="0" smtClean="0">
                <a:solidFill>
                  <a:srgbClr val="000000"/>
                </a:solidFill>
              </a:rPr>
              <a:t>(2011), Washington</a:t>
            </a:r>
            <a:r>
              <a:rPr lang="en-US" sz="1400" dirty="0">
                <a:solidFill>
                  <a:srgbClr val="000000"/>
                </a:solidFill>
              </a:rPr>
              <a:t>, D.C.: Consumers Union. Available at: </a:t>
            </a:r>
            <a:r>
              <a:rPr lang="en-US" sz="1400" u="sng" dirty="0">
                <a:solidFill>
                  <a:srgbClr val="000000"/>
                </a:solidFill>
                <a:hlinkClick r:id="rId2"/>
              </a:rPr>
              <a:t>http://www.consumersunion.org/pub/Health_Insurance_Literacy_Roundtable_rpt.pdf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474343"/>
            <a:ext cx="4473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Health Insurance Literacy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4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783145"/>
            <a:ext cx="41719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Cooperative Extension</a:t>
            </a:r>
            <a:endParaRPr lang="en-US" sz="3200" b="1" dirty="0" smtClean="0">
              <a:solidFill>
                <a:srgbClr val="0000FF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Multi-state Health Insurance Literacy Initiative (HILI)</a:t>
            </a:r>
          </a:p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Launched April 2012</a:t>
            </a:r>
          </a:p>
          <a:p>
            <a:pPr algn="ctr"/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2057400" y="2783145"/>
            <a:ext cx="4648200" cy="2771775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1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369332"/>
            <a:ext cx="93726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272677"/>
            <a:ext cx="13953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University of Maryland and University of Delaware Health Insurance Literacy Team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6260068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Identifying Key Concepts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1-10-13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98504"/>
            <a:ext cx="191212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3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 descr="http://www.wpclipart.com/education/chalkboard/blackboard_blank_page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AutoShape 4" descr="http://www.wpclipart.com/education/chalkboard/blackboard_blank_page.webp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192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98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57200" y="304800"/>
            <a:ext cx="8382000" cy="5943600"/>
          </a:xfrm>
          <a:prstGeom prst="round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</a:rPr>
              <a:t>RC + IC + IC = Smart Choices</a:t>
            </a:r>
          </a:p>
          <a:p>
            <a:pPr algn="ctr">
              <a:defRPr/>
            </a:pPr>
            <a:r>
              <a:rPr lang="en-US" sz="4000" dirty="0">
                <a:solidFill>
                  <a:schemeClr val="bg1"/>
                </a:solidFill>
              </a:rPr>
              <a:t>Reduce Confusion +</a:t>
            </a:r>
          </a:p>
          <a:p>
            <a:pPr algn="ctr">
              <a:defRPr/>
            </a:pPr>
            <a:r>
              <a:rPr lang="en-US" sz="4000" dirty="0">
                <a:solidFill>
                  <a:schemeClr val="bg1"/>
                </a:solidFill>
              </a:rPr>
              <a:t>Increase Capability </a:t>
            </a:r>
            <a:r>
              <a:rPr lang="en-US" sz="4000" dirty="0" smtClean="0">
                <a:solidFill>
                  <a:schemeClr val="bg1"/>
                </a:solidFill>
              </a:rPr>
              <a:t>+                          Increase </a:t>
            </a:r>
            <a:r>
              <a:rPr lang="en-US" sz="4000" dirty="0">
                <a:solidFill>
                  <a:schemeClr val="bg1"/>
                </a:solidFill>
              </a:rPr>
              <a:t>Confidence</a:t>
            </a:r>
          </a:p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</a:rPr>
              <a:t>=</a:t>
            </a:r>
          </a:p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</a:rPr>
              <a:t>Smart Choice</a:t>
            </a:r>
          </a:p>
        </p:txBody>
      </p:sp>
    </p:spTree>
    <p:extLst>
      <p:ext uri="{BB962C8B-B14F-4D97-AF65-F5344CB8AC3E}">
        <p14:creationId xmlns:p14="http://schemas.microsoft.com/office/powerpoint/2010/main" val="211628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1077748"/>
            <a:ext cx="8686800" cy="18589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My Smart Choice                                                Health </a:t>
            </a:r>
            <a:r>
              <a:rPr lang="en-US" b="1" dirty="0" smtClean="0">
                <a:solidFill>
                  <a:srgbClr val="0000FF"/>
                </a:solidFill>
              </a:rPr>
              <a:t>Insurance </a:t>
            </a:r>
            <a:r>
              <a:rPr lang="en-US" b="1" dirty="0" smtClean="0">
                <a:solidFill>
                  <a:srgbClr val="0000FF"/>
                </a:solidFill>
              </a:rPr>
              <a:t>Guide</a:t>
            </a:r>
            <a:endParaRPr lang="en-US" b="1" dirty="0" smtClean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09" y="2819400"/>
            <a:ext cx="8229600" cy="4525963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Asking key questions</a:t>
            </a:r>
          </a:p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Making sense of answers</a:t>
            </a:r>
          </a:p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Using simple tools to choose</a:t>
            </a:r>
          </a:p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Picking out smart choices</a:t>
            </a:r>
          </a:p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Feeling good about your choice</a:t>
            </a:r>
          </a:p>
          <a:p>
            <a:pPr marL="0" indent="0"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5" name="Picture 8" descr="C:\Users\Bbraun\AppData\Local\Microsoft\Windows\Temporary Internet Files\Content.IE5\GIRT906U\MP90043086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68" y="-125528"/>
            <a:ext cx="998537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C:\Users\Bbraun\AppData\Local\Microsoft\Windows\Temporary Internet Files\Content.IE5\ZUDTD5WC\MP90021605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349" y="36410"/>
            <a:ext cx="1816205" cy="121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:\Users\Bbraun\AppData\Local\Microsoft\Windows\Temporary Internet Files\Content.IE5\BWQK0FRD\MP90026223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6" y="12595"/>
            <a:ext cx="1870633" cy="122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 descr="C:\Users\Bbraun\AppData\Local\Microsoft\Windows\Temporary Internet Files\Content.IE5\BWQK0FRD\MP90040105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16073"/>
            <a:ext cx="1554792" cy="124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-29364"/>
            <a:ext cx="1151618" cy="127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4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Key Questions I Need to Answer</a:t>
            </a:r>
            <a:endParaRPr 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65472286"/>
              </p:ext>
            </p:extLst>
          </p:nvPr>
        </p:nvGraphicFramePr>
        <p:xfrm>
          <a:off x="304800" y="1483572"/>
          <a:ext cx="8763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52400" y="6005790"/>
            <a:ext cx="8915400" cy="799306"/>
          </a:xfrm>
          <a:prstGeom prst="roundRect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000000"/>
                </a:solidFill>
              </a:rPr>
              <a:t>My </a:t>
            </a:r>
            <a:r>
              <a:rPr lang="en-US" sz="4000" b="1" dirty="0" smtClean="0">
                <a:solidFill>
                  <a:srgbClr val="000000"/>
                </a:solidFill>
              </a:rPr>
              <a:t>Smart </a:t>
            </a:r>
            <a:r>
              <a:rPr lang="en-US" sz="4000" b="1" dirty="0">
                <a:solidFill>
                  <a:srgbClr val="000000"/>
                </a:solidFill>
              </a:rPr>
              <a:t>Choice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615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86" y="228600"/>
            <a:ext cx="8849814" cy="591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7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1338"/>
            <a:ext cx="8763000" cy="60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14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889635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41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309"/>
            <a:ext cx="8991600" cy="6857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1600" y="168578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://extension.umd.edu/insure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8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67000"/>
            <a:ext cx="8382000" cy="1470025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dirty="0" smtClean="0">
                <a:solidFill>
                  <a:srgbClr val="000000"/>
                </a:solidFill>
              </a:rPr>
              <a:t>Given their stage of change, </a:t>
            </a:r>
            <a:r>
              <a:rPr lang="en-US" dirty="0" smtClean="0">
                <a:solidFill>
                  <a:srgbClr val="000000"/>
                </a:solidFill>
              </a:rPr>
              <a:t>                             to </a:t>
            </a:r>
            <a:r>
              <a:rPr lang="en-US" dirty="0" smtClean="0">
                <a:solidFill>
                  <a:srgbClr val="000000"/>
                </a:solidFill>
              </a:rPr>
              <a:t>what extent do </a:t>
            </a:r>
            <a:r>
              <a:rPr lang="en-US" dirty="0" smtClean="0">
                <a:solidFill>
                  <a:srgbClr val="000000"/>
                </a:solidFill>
              </a:rPr>
              <a:t>consumers                     increase their: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A) Confidence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B</a:t>
            </a:r>
            <a:r>
              <a:rPr lang="en-US" dirty="0" smtClean="0">
                <a:solidFill>
                  <a:srgbClr val="000000"/>
                </a:solidFill>
              </a:rPr>
              <a:t>) C</a:t>
            </a:r>
            <a:r>
              <a:rPr lang="en-US" dirty="0" smtClean="0">
                <a:solidFill>
                  <a:srgbClr val="000000"/>
                </a:solidFill>
              </a:rPr>
              <a:t>ompetence </a:t>
            </a:r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C) C</a:t>
            </a:r>
            <a:r>
              <a:rPr lang="en-US" dirty="0" smtClean="0">
                <a:solidFill>
                  <a:srgbClr val="000000"/>
                </a:solidFill>
              </a:rPr>
              <a:t>ontrol </a:t>
            </a:r>
            <a:r>
              <a:rPr lang="en-US" dirty="0" smtClean="0">
                <a:solidFill>
                  <a:srgbClr val="000000"/>
                </a:solidFill>
              </a:rPr>
              <a:t>after using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sz="4000" b="1" i="1" dirty="0" smtClean="0">
                <a:solidFill>
                  <a:srgbClr val="000000"/>
                </a:solidFill>
              </a:rPr>
              <a:t>My Smart Choice Health Insurance Guide?</a:t>
            </a:r>
            <a:endParaRPr lang="en-US" sz="40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57200"/>
            <a:ext cx="7848600" cy="914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Impact Evaluation Question:  </a:t>
            </a:r>
          </a:p>
          <a:p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5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79573"/>
            <a:ext cx="1752600" cy="5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2200" y="6459438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http://www.air.org/files/Health_Insurance_Literacy_Issues_Brief_2.25.13.pdf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423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HILI\K State Photos 2-14-13\JPG's\HealthCare_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612775"/>
            <a:ext cx="8485187" cy="563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07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HILI\K State Photos 2-14-13\Close-up of Gearing Up Material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612775"/>
            <a:ext cx="8485187" cy="563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7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" y="-304800"/>
            <a:ext cx="8316511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304800"/>
            <a:ext cx="4979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>
                <a:hlinkClick r:id="rId3"/>
              </a:rPr>
              <a:t>http://www.youtube.com/watch?v=7e4ubbzAV14</a:t>
            </a:r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71" y="304800"/>
            <a:ext cx="8825079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9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Acknowledgements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8153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This pilot project was developed with funding from the </a:t>
            </a:r>
            <a:r>
              <a:rPr lang="en-US" sz="2800" dirty="0" smtClean="0">
                <a:solidFill>
                  <a:srgbClr val="000000"/>
                </a:solidFill>
              </a:rPr>
              <a:t>University </a:t>
            </a:r>
            <a:r>
              <a:rPr lang="en-US" sz="2800" dirty="0" smtClean="0">
                <a:solidFill>
                  <a:srgbClr val="000000"/>
                </a:solidFill>
              </a:rPr>
              <a:t>of Maryland </a:t>
            </a:r>
            <a:r>
              <a:rPr lang="en-US" sz="2800" dirty="0" smtClean="0">
                <a:solidFill>
                  <a:srgbClr val="000000"/>
                </a:solidFill>
              </a:rPr>
              <a:t>Extension                                                   and an </a:t>
            </a:r>
            <a:r>
              <a:rPr lang="en-US" sz="2800" dirty="0" err="1" smtClean="0">
                <a:solidFill>
                  <a:srgbClr val="000000"/>
                </a:solidFill>
              </a:rPr>
              <a:t>eXtension</a:t>
            </a:r>
            <a:r>
              <a:rPr lang="en-US" sz="2800" dirty="0" smtClean="0">
                <a:solidFill>
                  <a:srgbClr val="000000"/>
                </a:solidFill>
              </a:rPr>
              <a:t> Fellowship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Program Development team: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University of Maryland Extension: 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Bonnie </a:t>
            </a:r>
            <a:r>
              <a:rPr lang="en-US" sz="2600" dirty="0" smtClean="0">
                <a:solidFill>
                  <a:srgbClr val="000000"/>
                </a:solidFill>
              </a:rPr>
              <a:t>Braun, Virginia Brown, </a:t>
            </a:r>
            <a:r>
              <a:rPr lang="en-US" sz="2600" dirty="0">
                <a:solidFill>
                  <a:srgbClr val="000000"/>
                </a:solidFill>
              </a:rPr>
              <a:t>Shannon </a:t>
            </a:r>
            <a:r>
              <a:rPr lang="en-US" sz="2600" dirty="0" smtClean="0">
                <a:solidFill>
                  <a:srgbClr val="000000"/>
                </a:solidFill>
              </a:rPr>
              <a:t>Dill,</a:t>
            </a:r>
            <a:r>
              <a:rPr lang="en-US" sz="2600" dirty="0">
                <a:solidFill>
                  <a:srgbClr val="000000"/>
                </a:solidFill>
              </a:rPr>
              <a:t> Nicole </a:t>
            </a:r>
            <a:r>
              <a:rPr lang="en-US" sz="2600" dirty="0" smtClean="0">
                <a:solidFill>
                  <a:srgbClr val="000000"/>
                </a:solidFill>
              </a:rPr>
              <a:t>Finkbeiner, </a:t>
            </a:r>
            <a:r>
              <a:rPr lang="en-US" sz="2600" dirty="0">
                <a:solidFill>
                  <a:srgbClr val="000000"/>
                </a:solidFill>
              </a:rPr>
              <a:t>Christine Garcia, Jinhee </a:t>
            </a:r>
            <a:r>
              <a:rPr lang="en-US" sz="2600" dirty="0" smtClean="0">
                <a:solidFill>
                  <a:srgbClr val="000000"/>
                </a:solidFill>
              </a:rPr>
              <a:t>Kim, </a:t>
            </a:r>
            <a:r>
              <a:rPr lang="en-US" sz="2600" dirty="0">
                <a:solidFill>
                  <a:srgbClr val="000000"/>
                </a:solidFill>
              </a:rPr>
              <a:t>Lynn Little, </a:t>
            </a:r>
            <a:r>
              <a:rPr lang="en-US" sz="2600" dirty="0" smtClean="0">
                <a:solidFill>
                  <a:srgbClr val="000000"/>
                </a:solidFill>
              </a:rPr>
              <a:t>Teresa McCoy, Mia Russell, Crystal Terhune, and 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Andrew Williams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University of Delaware Extension: Maria </a:t>
            </a:r>
            <a:r>
              <a:rPr lang="en-US" sz="2600" dirty="0" err="1" smtClean="0">
                <a:solidFill>
                  <a:srgbClr val="000000"/>
                </a:solidFill>
              </a:rPr>
              <a:t>Pippidis</a:t>
            </a:r>
            <a:endParaRPr lang="en-US" sz="2600" dirty="0">
              <a:solidFill>
                <a:srgbClr val="000000"/>
              </a:solidFill>
            </a:endParaRPr>
          </a:p>
        </p:txBody>
      </p:sp>
      <p:pic>
        <p:nvPicPr>
          <p:cNvPr id="4" name="Picture 3" descr="UM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828800" cy="70485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6" y="2438400"/>
            <a:ext cx="1300163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97" y="2421717"/>
            <a:ext cx="1300163" cy="83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1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Custom 9">
      <a:dk1>
        <a:srgbClr val="5F497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754</Words>
  <Application>Microsoft Office PowerPoint</Application>
  <PresentationFormat>On-screen Show (4:3)</PresentationFormat>
  <Paragraphs>117</Paragraphs>
  <Slides>27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Health Literacy  and the Affordable Care Act </vt:lpstr>
      <vt:lpstr>PowerPoint Presentation</vt:lpstr>
      <vt:lpstr>Direct References to Health Literacy</vt:lpstr>
      <vt:lpstr>Indirect References in 6 Domains</vt:lpstr>
      <vt:lpstr>Consumer Challenge Posed by ACA </vt:lpstr>
      <vt:lpstr>PowerPoint Presentation</vt:lpstr>
      <vt:lpstr>PowerPoint Presentation</vt:lpstr>
      <vt:lpstr>Consumer Confusion                                                Has Grave Consequences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Smart Choice                                                Health Insurance Guide</vt:lpstr>
      <vt:lpstr>Key Questions I Need to Answer</vt:lpstr>
      <vt:lpstr>PowerPoint Presentation</vt:lpstr>
      <vt:lpstr>PowerPoint Presentation</vt:lpstr>
      <vt:lpstr>PowerPoint Presentation</vt:lpstr>
      <vt:lpstr>PowerPoint Presentation</vt:lpstr>
      <vt:lpstr>Given their stage of change,                              to what extent do consumers                     increase their: A) Confidence,  B) Competence and  C) Control after using  My Smart Choice Health Insurance Guide?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Bonnie</dc:creator>
  <cp:lastModifiedBy>Bonnie</cp:lastModifiedBy>
  <cp:revision>25</cp:revision>
  <dcterms:created xsi:type="dcterms:W3CDTF">2013-03-12T12:36:48Z</dcterms:created>
  <dcterms:modified xsi:type="dcterms:W3CDTF">2013-04-08T15:59:32Z</dcterms:modified>
</cp:coreProperties>
</file>