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notesSlides/notesSlide18.xml" ContentType="application/vnd.openxmlformats-officedocument.presentationml.notesSlide+xml"/>
  <Override PartName="/ppt/charts/chart7.xml" ContentType="application/vnd.openxmlformats-officedocument.drawingml.chart+xml"/>
  <Override PartName="/ppt/drawings/drawing3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8.xml" ContentType="application/vnd.openxmlformats-officedocument.drawingml.chart+xml"/>
  <Override PartName="/ppt/drawings/drawing4.xml" ContentType="application/vnd.openxmlformats-officedocument.drawingml.chartshapes+xml"/>
  <Override PartName="/ppt/notesSlides/notesSlide20.xml" ContentType="application/vnd.openxmlformats-officedocument.presentationml.notesSlide+xml"/>
  <Override PartName="/ppt/charts/chart9.xml" ContentType="application/vnd.openxmlformats-officedocument.drawingml.chart+xml"/>
  <Override PartName="/ppt/notesSlides/notesSlide21.xml" ContentType="application/vnd.openxmlformats-officedocument.presentationml.notesSlide+xml"/>
  <Override PartName="/ppt/charts/chart10.xml" ContentType="application/vnd.openxmlformats-officedocument.drawingml.chart+xml"/>
  <Override PartName="/ppt/notesSlides/notesSlide22.xml" ContentType="application/vnd.openxmlformats-officedocument.presentationml.notesSlide+xml"/>
  <Override PartName="/ppt/charts/chart11.xml" ContentType="application/vnd.openxmlformats-officedocument.drawingml.chart+xml"/>
  <Override PartName="/ppt/drawings/drawing5.xml" ContentType="application/vnd.openxmlformats-officedocument.drawingml.chartshape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3" r:id="rId6"/>
    <p:sldId id="262" r:id="rId7"/>
    <p:sldId id="264" r:id="rId8"/>
    <p:sldId id="271" r:id="rId9"/>
    <p:sldId id="265" r:id="rId10"/>
    <p:sldId id="266" r:id="rId11"/>
    <p:sldId id="267" r:id="rId12"/>
    <p:sldId id="272" r:id="rId13"/>
    <p:sldId id="268" r:id="rId14"/>
    <p:sldId id="273" r:id="rId15"/>
    <p:sldId id="276" r:id="rId16"/>
    <p:sldId id="281" r:id="rId17"/>
    <p:sldId id="282" r:id="rId18"/>
    <p:sldId id="274" r:id="rId19"/>
    <p:sldId id="275" r:id="rId20"/>
    <p:sldId id="277" r:id="rId21"/>
    <p:sldId id="278" r:id="rId22"/>
    <p:sldId id="279" r:id="rId23"/>
    <p:sldId id="260" r:id="rId24"/>
    <p:sldId id="269" r:id="rId25"/>
    <p:sldId id="280" r:id="rId26"/>
    <p:sldId id="27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16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islit\Documents\Documents\Health%20Literacy\What%20to%20Do%20book%20project\Security%20Health%20Project\What%20to%20Do%20When%20Your%20Child%20Gets%20Sick%202012%20Book%20Survey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islit\Documents\Documents\Health%20Literacy\What%20to%20Do%20book%20project\Security%20Health%20Project\What%20to%20Do%20When%20Your%20Child%20Gets%20Sick%202012%20Book%20Survey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islit\Documents\Documents\Health%20Literacy\What%20to%20Do%20book%20project\Security%20Health%20Project\What%20to%20Do%20When%20Your%20Child%20Gets%20Sick%202012%20Book%20Survey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islit\Documents\Documents\Health%20Literacy\What%20to%20Do%20book%20project\Security%20Health%20Project\What%20to%20do%20survey%202012-2013%20insurance%20resul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islit\Documents\Documents\Health%20Literacy\What%20to%20Do%20book%20project\Security%20Health%20Project\What%20to%20Do%20When%20Your%20Child%20Gets%20Sick%202012%20Book%20Survey.xlsx" TargetMode="External"/><Relationship Id="rId2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islit\Documents\Documents\Health%20Literacy\What%20to%20Do%20book%20project\Security%20Health%20Project\What%20to%20Do%20When%20Your%20Child%20Gets%20Sick%202012%20Book%20Survey.xlsx" TargetMode="External"/><Relationship Id="rId2" Type="http://schemas.openxmlformats.org/officeDocument/2006/relationships/chartUserShapes" Target="../drawings/drawing2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islit\Documents\Documents\Health%20Literacy\What%20to%20Do%20book%20project\Security%20Health%20Project\What%20to%20do%20survey%202012-2013%20insurance%20results.xlsx" TargetMode="External"/><Relationship Id="rId2" Type="http://schemas.openxmlformats.org/officeDocument/2006/relationships/chartUserShapes" Target="../drawings/drawing3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islit\Documents\Documents\Health%20Literacy\What%20to%20Do%20book%20project\Security%20Health%20Project\What%20to%20do%20survey%202012-2013%20insurance%20results.xlsx" TargetMode="External"/><Relationship Id="rId2" Type="http://schemas.openxmlformats.org/officeDocument/2006/relationships/chartUserShapes" Target="../drawings/drawing4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islit\Documents\Documents\Health%20Literacy\What%20to%20Do%20book%20project\Security%20Health%20Project\What%20to%20Do%20When%20Your%20Child%20Gets%20Sick%202012%20Book%20Survey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islit\Documents\Documents\Health%20Literacy\What%20to%20Do%20book%20project\Security%20Health%20Project\What%20to%20Do%20When%20Your%20Child%20Gets%20Sick%202012%20Book%20Survey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islit\Documents\Documents\Health%20Literacy\What%20to%20Do%20book%20project\Security%20Health%20Project\What%20to%20Do%20When%20Your%20Child%20Gets%20Sick%202012%20Book%20Survey.xlsx" TargetMode="External"/><Relationship Id="rId2" Type="http://schemas.openxmlformats.org/officeDocument/2006/relationships/chartUserShapes" Target="../drawings/drawing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Sheet1!$C$1:$I$1</c:f>
              <c:strCache>
                <c:ptCount val="7"/>
                <c:pt idx="0">
                  <c:v>(Q2a) (0-6months)What are their ages (check all that apply)</c:v>
                </c:pt>
                <c:pt idx="1">
                  <c:v>(Q2b)  (6-12 months)</c:v>
                </c:pt>
                <c:pt idx="2">
                  <c:v>(Q2c) (1- 2 years)</c:v>
                </c:pt>
                <c:pt idx="3">
                  <c:v>(Q2d)  (2-3 years)</c:v>
                </c:pt>
                <c:pt idx="4">
                  <c:v>(Q2e)  (3-4 years)</c:v>
                </c:pt>
                <c:pt idx="5">
                  <c:v>(Q2f) (4-5 years)</c:v>
                </c:pt>
                <c:pt idx="6">
                  <c:v>(Q2g)  (Older than 5 years)</c:v>
                </c:pt>
              </c:strCache>
            </c:strRef>
          </c:cat>
          <c:val>
            <c:numRef>
              <c:f>Sheet1!$C$208:$I$208</c:f>
              <c:numCache>
                <c:formatCode>General</c:formatCode>
                <c:ptCount val="7"/>
                <c:pt idx="0">
                  <c:v>26.0</c:v>
                </c:pt>
                <c:pt idx="1">
                  <c:v>23.0</c:v>
                </c:pt>
                <c:pt idx="2">
                  <c:v>43.0</c:v>
                </c:pt>
                <c:pt idx="3">
                  <c:v>45.0</c:v>
                </c:pt>
                <c:pt idx="4">
                  <c:v>78.0</c:v>
                </c:pt>
                <c:pt idx="5">
                  <c:v>85.0</c:v>
                </c:pt>
                <c:pt idx="6">
                  <c:v>91.0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118787736"/>
        <c:axId val="-2118784696"/>
        <c:axId val="0"/>
      </c:bar3DChart>
      <c:catAx>
        <c:axId val="-21187877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2118784696"/>
        <c:crosses val="autoZero"/>
        <c:auto val="1"/>
        <c:lblAlgn val="ctr"/>
        <c:lblOffset val="100"/>
        <c:noMultiLvlLbl val="0"/>
      </c:catAx>
      <c:valAx>
        <c:axId val="-21187846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187877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Sheet1!$S$1:$AC$1</c:f>
              <c:strCache>
                <c:ptCount val="11"/>
                <c:pt idx="0">
                  <c:v>Safety Tips</c:v>
                </c:pt>
                <c:pt idx="1">
                  <c:v>Taking Care of Your Sick Child</c:v>
                </c:pt>
                <c:pt idx="2">
                  <c:v>Your Newborn Baby</c:v>
                </c:pt>
                <c:pt idx="3">
                  <c:v>Your Child's Eyes</c:v>
                </c:pt>
                <c:pt idx="4">
                  <c:v>Your Child's Ears and Nose</c:v>
                </c:pt>
                <c:pt idx="5">
                  <c:v>Your Child's Mouth and Throat</c:v>
                </c:pt>
                <c:pt idx="6">
                  <c:v>Your Child's Breathing</c:v>
                </c:pt>
                <c:pt idx="7">
                  <c:v>Your Child's Stomach</c:v>
                </c:pt>
                <c:pt idx="8">
                  <c:v>Bed-wetting</c:v>
                </c:pt>
                <c:pt idx="9">
                  <c:v>Your Child's Skin</c:v>
                </c:pt>
                <c:pt idx="10">
                  <c:v>What to Do When Your Child Gets Hurt</c:v>
                </c:pt>
              </c:strCache>
            </c:strRef>
          </c:cat>
          <c:val>
            <c:numRef>
              <c:f>Sheet1!$S$208:$AC$208</c:f>
              <c:numCache>
                <c:formatCode>General</c:formatCode>
                <c:ptCount val="11"/>
                <c:pt idx="0">
                  <c:v>43.0</c:v>
                </c:pt>
                <c:pt idx="1">
                  <c:v>73.0</c:v>
                </c:pt>
                <c:pt idx="2">
                  <c:v>21.0</c:v>
                </c:pt>
                <c:pt idx="3">
                  <c:v>12.0</c:v>
                </c:pt>
                <c:pt idx="4">
                  <c:v>47.0</c:v>
                </c:pt>
                <c:pt idx="5">
                  <c:v>41.0</c:v>
                </c:pt>
                <c:pt idx="6">
                  <c:v>24.0</c:v>
                </c:pt>
                <c:pt idx="7">
                  <c:v>29.0</c:v>
                </c:pt>
                <c:pt idx="8">
                  <c:v>20.0</c:v>
                </c:pt>
                <c:pt idx="9">
                  <c:v>36.0</c:v>
                </c:pt>
                <c:pt idx="10">
                  <c:v>32.0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118411000"/>
        <c:axId val="-2121207640"/>
        <c:axId val="0"/>
      </c:bar3DChart>
      <c:catAx>
        <c:axId val="-21184110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121207640"/>
        <c:crosses val="autoZero"/>
        <c:auto val="1"/>
        <c:lblAlgn val="ctr"/>
        <c:lblOffset val="100"/>
        <c:noMultiLvlLbl val="0"/>
      </c:catAx>
      <c:valAx>
        <c:axId val="-21212076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184110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0.110107020073195"/>
                  <c:y val="-0.305238807150331"/>
                </c:manualLayout>
              </c:layout>
              <c:spPr/>
              <c:txPr>
                <a:bodyPr/>
                <a:lstStyle/>
                <a:p>
                  <a:pPr>
                    <a:defRPr sz="18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476212216430693"/>
                  <c:y val="0.146977389649882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/>
                      <a:t>21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18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Sheet1!$J$207:$L$207</c:f>
              <c:strCache>
                <c:ptCount val="3"/>
                <c:pt idx="0">
                  <c:v>Insurance Yes</c:v>
                </c:pt>
                <c:pt idx="1">
                  <c:v>No</c:v>
                </c:pt>
                <c:pt idx="2">
                  <c:v>Not sure</c:v>
                </c:pt>
              </c:strCache>
            </c:strRef>
          </c:cat>
          <c:val>
            <c:numRef>
              <c:f>Sheet1!$J$208:$L$208</c:f>
              <c:numCache>
                <c:formatCode>General</c:formatCode>
                <c:ptCount val="3"/>
                <c:pt idx="0">
                  <c:v>181.0</c:v>
                </c:pt>
                <c:pt idx="1">
                  <c:v>21.0</c:v>
                </c:pt>
                <c:pt idx="2">
                  <c:v>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41754340566585"/>
          <c:y val="0.311388047597769"/>
          <c:w val="0.223816864441241"/>
          <c:h val="0.226720958804216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Sheet1!$A$19:$A$22</c:f>
              <c:strCache>
                <c:ptCount val="4"/>
                <c:pt idx="0">
                  <c:v>Badgercare</c:v>
                </c:pt>
                <c:pt idx="1">
                  <c:v>SHP</c:v>
                </c:pt>
                <c:pt idx="2">
                  <c:v>No Insurance</c:v>
                </c:pt>
                <c:pt idx="3">
                  <c:v>Other</c:v>
                </c:pt>
              </c:strCache>
            </c:strRef>
          </c:cat>
          <c:val>
            <c:numRef>
              <c:f>Sheet1!$D$19:$D$22</c:f>
              <c:numCache>
                <c:formatCode>0%</c:formatCode>
                <c:ptCount val="4"/>
                <c:pt idx="0">
                  <c:v>0.238888888888889</c:v>
                </c:pt>
                <c:pt idx="1">
                  <c:v>0.3</c:v>
                </c:pt>
                <c:pt idx="2">
                  <c:v>0.216666666666667</c:v>
                </c:pt>
                <c:pt idx="3">
                  <c:v>0.244444444444445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118187688"/>
        <c:axId val="-2118184712"/>
        <c:axId val="0"/>
      </c:bar3DChart>
      <c:catAx>
        <c:axId val="-21181876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18184712"/>
        <c:crosses val="autoZero"/>
        <c:auto val="1"/>
        <c:lblAlgn val="ctr"/>
        <c:lblOffset val="100"/>
        <c:noMultiLvlLbl val="0"/>
      </c:catAx>
      <c:valAx>
        <c:axId val="-211818471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-21181876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val>
            <c:numRef>
              <c:f>Sheet1!$AD$208:$AE$208</c:f>
              <c:numCache>
                <c:formatCode>General</c:formatCode>
                <c:ptCount val="2"/>
                <c:pt idx="0">
                  <c:v>129.0</c:v>
                </c:pt>
                <c:pt idx="1">
                  <c:v>52.0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118275384"/>
        <c:axId val="2061558408"/>
        <c:axId val="0"/>
      </c:bar3DChart>
      <c:catAx>
        <c:axId val="-2118275384"/>
        <c:scaling>
          <c:orientation val="minMax"/>
        </c:scaling>
        <c:delete val="0"/>
        <c:axPos val="b"/>
        <c:majorTickMark val="out"/>
        <c:minorTickMark val="none"/>
        <c:tickLblPos val="nextTo"/>
        <c:crossAx val="2061558408"/>
        <c:crosses val="autoZero"/>
        <c:auto val="1"/>
        <c:lblAlgn val="ctr"/>
        <c:lblOffset val="100"/>
        <c:noMultiLvlLbl val="0"/>
      </c:catAx>
      <c:valAx>
        <c:axId val="20615584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182753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val>
            <c:numRef>
              <c:f>Sheet1!$AD$208:$AE$208</c:f>
              <c:numCache>
                <c:formatCode>General</c:formatCode>
                <c:ptCount val="2"/>
                <c:pt idx="0">
                  <c:v>129.0</c:v>
                </c:pt>
                <c:pt idx="1">
                  <c:v>52.0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120629048"/>
        <c:axId val="-2120626104"/>
        <c:axId val="0"/>
      </c:bar3DChart>
      <c:catAx>
        <c:axId val="-2120629048"/>
        <c:scaling>
          <c:orientation val="minMax"/>
        </c:scaling>
        <c:delete val="0"/>
        <c:axPos val="b"/>
        <c:majorTickMark val="out"/>
        <c:minorTickMark val="none"/>
        <c:tickLblPos val="nextTo"/>
        <c:crossAx val="-2120626104"/>
        <c:crosses val="autoZero"/>
        <c:auto val="1"/>
        <c:lblAlgn val="ctr"/>
        <c:lblOffset val="100"/>
        <c:noMultiLvlLbl val="0"/>
      </c:catAx>
      <c:valAx>
        <c:axId val="-21206261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206290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1"/>
              <c:layout>
                <c:manualLayout>
                  <c:x val="-0.127432428659184"/>
                  <c:y val="-0.224164665983916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>
                        <a:solidFill>
                          <a:schemeClr val="tx1"/>
                        </a:solidFill>
                      </a:rPr>
                      <a:t>2</a:t>
                    </a:r>
                    <a:r>
                      <a:rPr lang="en-US" dirty="0">
                        <a:solidFill>
                          <a:schemeClr val="tx1"/>
                        </a:solidFill>
                      </a:rPr>
                      <a:t>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48746719160105"/>
                  <c:y val="-0.145924941200532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>
                        <a:solidFill>
                          <a:schemeClr val="tx1"/>
                        </a:solidFill>
                      </a:rPr>
                      <a:t>2</a:t>
                    </a:r>
                    <a:r>
                      <a:rPr lang="en-US" dirty="0">
                        <a:solidFill>
                          <a:schemeClr val="tx1"/>
                        </a:solidFill>
                      </a:rPr>
                      <a:t>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965365499525326"/>
                  <c:y val="0.153245918887005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>
                        <a:solidFill>
                          <a:schemeClr val="tx1"/>
                        </a:solidFill>
                      </a:rPr>
                      <a:t>2</a:t>
                    </a:r>
                    <a:r>
                      <a:rPr lang="en-US" dirty="0">
                        <a:solidFill>
                          <a:schemeClr val="tx1"/>
                        </a:solidFill>
                      </a:rPr>
                      <a:t>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Sheet1!$A$25:$A$28</c:f>
              <c:strCache>
                <c:ptCount val="4"/>
                <c:pt idx="0">
                  <c:v>Badgercare</c:v>
                </c:pt>
                <c:pt idx="1">
                  <c:v>SHP</c:v>
                </c:pt>
                <c:pt idx="2">
                  <c:v>No Insurance</c:v>
                </c:pt>
                <c:pt idx="3">
                  <c:v>Other</c:v>
                </c:pt>
              </c:strCache>
            </c:strRef>
          </c:cat>
          <c:val>
            <c:numRef>
              <c:f>Sheet1!$D$25:$D$28</c:f>
              <c:numCache>
                <c:formatCode>0%</c:formatCode>
                <c:ptCount val="4"/>
                <c:pt idx="0">
                  <c:v>0.24031007751938</c:v>
                </c:pt>
                <c:pt idx="1">
                  <c:v>0.279069767441861</c:v>
                </c:pt>
                <c:pt idx="2">
                  <c:v>0.26</c:v>
                </c:pt>
                <c:pt idx="3">
                  <c:v>0.21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704519601273245"/>
          <c:y val="0.300147854652497"/>
          <c:w val="0.282359798775153"/>
          <c:h val="0.356414084603061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3178838427187"/>
          <c:y val="0.046875"/>
          <c:w val="0.496050552922591"/>
          <c:h val="0.817708333333334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0.113604877515311"/>
                  <c:y val="0.15632035578886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>
                        <a:solidFill>
                          <a:schemeClr val="tx1"/>
                        </a:solidFill>
                      </a:rPr>
                      <a:t>2</a:t>
                    </a:r>
                    <a:r>
                      <a:rPr lang="en-US" dirty="0">
                        <a:solidFill>
                          <a:schemeClr val="tx1"/>
                        </a:solidFill>
                      </a:rPr>
                      <a:t>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0901334726524113"/>
                  <c:y val="-0.235818364501312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>
                        <a:solidFill>
                          <a:schemeClr val="tx1"/>
                        </a:solidFill>
                      </a:rPr>
                      <a:t>2</a:t>
                    </a:r>
                    <a:r>
                      <a:rPr lang="en-US" dirty="0">
                        <a:solidFill>
                          <a:schemeClr val="tx1"/>
                        </a:solidFill>
                      </a:rPr>
                      <a:t>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25193569553806"/>
                  <c:y val="-0.099310294546515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>
                        <a:solidFill>
                          <a:schemeClr val="tx1"/>
                        </a:solidFill>
                      </a:rPr>
                      <a:t>2</a:t>
                    </a:r>
                    <a:r>
                      <a:rPr lang="en-US" dirty="0">
                        <a:solidFill>
                          <a:schemeClr val="tx1"/>
                        </a:solidFill>
                      </a:rPr>
                      <a:t>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947483595800527"/>
                  <c:y val="0.170506342957131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>
                        <a:solidFill>
                          <a:schemeClr val="tx1"/>
                        </a:solidFill>
                      </a:rPr>
                      <a:t>2</a:t>
                    </a:r>
                    <a:r>
                      <a:rPr lang="en-US" dirty="0">
                        <a:solidFill>
                          <a:schemeClr val="tx1"/>
                        </a:solidFill>
                      </a:rPr>
                      <a:t>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Sheet1!$A$25:$A$28</c:f>
              <c:strCache>
                <c:ptCount val="4"/>
                <c:pt idx="0">
                  <c:v>Badgercare</c:v>
                </c:pt>
                <c:pt idx="1">
                  <c:v>SHP</c:v>
                </c:pt>
                <c:pt idx="2">
                  <c:v>No Insurance</c:v>
                </c:pt>
                <c:pt idx="3">
                  <c:v>Other</c:v>
                </c:pt>
              </c:strCache>
            </c:strRef>
          </c:cat>
          <c:val>
            <c:numRef>
              <c:f>Sheet1!$J$25:$J$28</c:f>
              <c:numCache>
                <c:formatCode>0%</c:formatCode>
                <c:ptCount val="4"/>
                <c:pt idx="0">
                  <c:v>0.261682242990654</c:v>
                </c:pt>
                <c:pt idx="1">
                  <c:v>0.280373831775701</c:v>
                </c:pt>
                <c:pt idx="2">
                  <c:v>0.261682242990654</c:v>
                </c:pt>
                <c:pt idx="3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34306867891514"/>
          <c:y val="0.265750115936902"/>
          <c:w val="0.24902646544182"/>
          <c:h val="0.387820055228429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Sheet1!$U$1:$AC$1</c:f>
              <c:strCache>
                <c:ptCount val="9"/>
                <c:pt idx="0">
                  <c:v>Your Newborn Baby</c:v>
                </c:pt>
                <c:pt idx="1">
                  <c:v>Your Child's Eyes</c:v>
                </c:pt>
                <c:pt idx="2">
                  <c:v>Your Child's Ears and Nose</c:v>
                </c:pt>
                <c:pt idx="3">
                  <c:v>Your Child's Mouth and Throat</c:v>
                </c:pt>
                <c:pt idx="4">
                  <c:v>Your Child's Breathing</c:v>
                </c:pt>
                <c:pt idx="5">
                  <c:v>Your Child's Stomach</c:v>
                </c:pt>
                <c:pt idx="6">
                  <c:v>Bed-wetting</c:v>
                </c:pt>
                <c:pt idx="7">
                  <c:v>Your Child's Skin</c:v>
                </c:pt>
                <c:pt idx="8">
                  <c:v>What to Do When Your Child Gets Hurt</c:v>
                </c:pt>
              </c:strCache>
            </c:strRef>
          </c:cat>
          <c:val>
            <c:numRef>
              <c:f>Sheet1!$U$212:$AC$212</c:f>
              <c:numCache>
                <c:formatCode>General</c:formatCode>
                <c:ptCount val="9"/>
                <c:pt idx="0">
                  <c:v>43.0</c:v>
                </c:pt>
                <c:pt idx="1">
                  <c:v>47.0</c:v>
                </c:pt>
                <c:pt idx="2">
                  <c:v>148.0</c:v>
                </c:pt>
                <c:pt idx="3">
                  <c:v>115.0</c:v>
                </c:pt>
                <c:pt idx="4">
                  <c:v>63.0</c:v>
                </c:pt>
                <c:pt idx="5">
                  <c:v>77.0</c:v>
                </c:pt>
                <c:pt idx="6">
                  <c:v>55.0</c:v>
                </c:pt>
                <c:pt idx="7">
                  <c:v>80.0</c:v>
                </c:pt>
                <c:pt idx="8">
                  <c:v>71.0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121405128"/>
        <c:axId val="-2121411128"/>
        <c:axId val="0"/>
      </c:bar3DChart>
      <c:catAx>
        <c:axId val="-21214051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121411128"/>
        <c:crosses val="autoZero"/>
        <c:auto val="1"/>
        <c:lblAlgn val="ctr"/>
        <c:lblOffset val="100"/>
        <c:noMultiLvlLbl val="0"/>
      </c:catAx>
      <c:valAx>
        <c:axId val="-21214111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214051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7738407699038"/>
          <c:y val="0.0745487022455526"/>
          <c:w val="0.738124015748032"/>
          <c:h val="0.832619568387285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val>
            <c:numRef>
              <c:f>Sheet1!$AD$212:$AE$212</c:f>
              <c:numCache>
                <c:formatCode>General</c:formatCode>
                <c:ptCount val="2"/>
                <c:pt idx="0">
                  <c:v>359.0</c:v>
                </c:pt>
                <c:pt idx="1">
                  <c:v>125.0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76744264"/>
        <c:axId val="2076837512"/>
        <c:axId val="0"/>
      </c:bar3DChart>
      <c:catAx>
        <c:axId val="2076744264"/>
        <c:scaling>
          <c:orientation val="minMax"/>
        </c:scaling>
        <c:delete val="0"/>
        <c:axPos val="b"/>
        <c:majorTickMark val="out"/>
        <c:minorTickMark val="none"/>
        <c:tickLblPos val="nextTo"/>
        <c:crossAx val="2076837512"/>
        <c:crosses val="autoZero"/>
        <c:auto val="1"/>
        <c:lblAlgn val="ctr"/>
        <c:lblOffset val="100"/>
        <c:noMultiLvlLbl val="0"/>
      </c:catAx>
      <c:valAx>
        <c:axId val="20768375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7674426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val>
            <c:numRef>
              <c:f>Sheet1!$AF$212:$AG$212</c:f>
              <c:numCache>
                <c:formatCode>General</c:formatCode>
                <c:ptCount val="2"/>
                <c:pt idx="0">
                  <c:v>332.0</c:v>
                </c:pt>
                <c:pt idx="1">
                  <c:v>175.0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118232680"/>
        <c:axId val="2076803160"/>
        <c:axId val="0"/>
      </c:bar3DChart>
      <c:catAx>
        <c:axId val="2118232680"/>
        <c:scaling>
          <c:orientation val="minMax"/>
        </c:scaling>
        <c:delete val="0"/>
        <c:axPos val="b"/>
        <c:majorTickMark val="out"/>
        <c:minorTickMark val="none"/>
        <c:tickLblPos val="nextTo"/>
        <c:crossAx val="2076803160"/>
        <c:crosses val="autoZero"/>
        <c:auto val="1"/>
        <c:lblAlgn val="ctr"/>
        <c:lblOffset val="100"/>
        <c:noMultiLvlLbl val="0"/>
      </c:catAx>
      <c:valAx>
        <c:axId val="20768031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182326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0.23029</cdr:x>
      <cdr:y>0.87227</cdr:y>
    </cdr:from>
    <cdr:to>
      <cdr:x>0.65081</cdr:x>
      <cdr:y>1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752600" y="3733800"/>
          <a:ext cx="3200400" cy="545047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0.25031</cdr:x>
      <cdr:y>0.03571</cdr:y>
    </cdr:from>
    <cdr:to>
      <cdr:x>0.36045</cdr:x>
      <cdr:y>0.10714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05000" y="152400"/>
          <a:ext cx="8382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129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0.61076</cdr:x>
      <cdr:y>0.39286</cdr:y>
    </cdr:from>
    <cdr:to>
      <cdr:x>0.69086</cdr:x>
      <cdr:y>0.48214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648200" y="1676400"/>
          <a:ext cx="6096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52</a:t>
          </a:r>
          <a:endParaRPr lang="en-US" sz="18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0.21596</cdr:x>
      <cdr:y>0.83612</cdr:y>
    </cdr:from>
    <cdr:to>
      <cdr:x>0.66667</cdr:x>
      <cdr:y>0.98898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752600" y="3646218"/>
          <a:ext cx="3657600" cy="666570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0.46875</cdr:x>
      <cdr:y>0.25974</cdr:y>
    </cdr:from>
    <cdr:to>
      <cdr:x>0.60833</cdr:x>
      <cdr:y>0.36039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43125" y="762000"/>
          <a:ext cx="638175" cy="295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>
              <a:solidFill>
                <a:schemeClr val="tx1"/>
              </a:solidFill>
            </a:rPr>
            <a:t>24%</a:t>
          </a:r>
        </a:p>
      </cdr:txBody>
    </cdr:sp>
  </cdr:relSizeAnchor>
  <cdr:relSizeAnchor xmlns:cdr="http://schemas.openxmlformats.org/drawingml/2006/chartDrawing">
    <cdr:from>
      <cdr:x>0.22881</cdr:x>
      <cdr:y>0.31557</cdr:y>
    </cdr:from>
    <cdr:to>
      <cdr:x>0.30328</cdr:x>
      <cdr:y>0.3838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638935" y="1409700"/>
          <a:ext cx="533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28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0.47349</cdr:x>
      <cdr:y>0.33262</cdr:y>
    </cdr:from>
    <cdr:to>
      <cdr:x>0.5586</cdr:x>
      <cdr:y>0.40085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391535" y="1485900"/>
          <a:ext cx="6096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31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0.22881</cdr:x>
      <cdr:y>0.63966</cdr:y>
    </cdr:from>
    <cdr:to>
      <cdr:x>0.29264</cdr:x>
      <cdr:y>0.70789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638935" y="2857500"/>
          <a:ext cx="4572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34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0.4203</cdr:x>
      <cdr:y>0.65672</cdr:y>
    </cdr:from>
    <cdr:to>
      <cdr:x>0.48413</cdr:x>
      <cdr:y>0.72495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010535" y="2933700"/>
          <a:ext cx="4572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36</a:t>
          </a:r>
          <a:endParaRPr lang="en-US" sz="18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0.06875</cdr:x>
      <cdr:y>0.81597</cdr:y>
    </cdr:from>
    <cdr:to>
      <cdr:x>0.92917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4325" y="2266950"/>
          <a:ext cx="3933825" cy="504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0.03333</cdr:x>
      <cdr:y>0.80208</cdr:y>
    </cdr:from>
    <cdr:to>
      <cdr:x>0.94375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2400" y="2200275"/>
          <a:ext cx="4162425" cy="5429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0.02811</cdr:x>
      <cdr:y>0.86087</cdr:y>
    </cdr:from>
    <cdr:to>
      <cdr:x>0.97132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40037" y="2962276"/>
          <a:ext cx="4698664" cy="4571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/>
            <a:t>Did the book help you deal with a health problem, instead of GOING to the Emergency Room or Urgent Care?</a:t>
          </a:r>
        </a:p>
      </cdr:txBody>
    </cdr:sp>
  </cdr:relSizeAnchor>
  <cdr:relSizeAnchor xmlns:cdr="http://schemas.openxmlformats.org/drawingml/2006/chartDrawing">
    <cdr:from>
      <cdr:x>0.45498</cdr:x>
      <cdr:y>0.32813</cdr:y>
    </cdr:from>
    <cdr:to>
      <cdr:x>0.53081</cdr:x>
      <cdr:y>0.40625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657599" y="1600200"/>
          <a:ext cx="6096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28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0.20853</cdr:x>
      <cdr:y>0.60938</cdr:y>
    </cdr:from>
    <cdr:to>
      <cdr:x>0.28436</cdr:x>
      <cdr:y>0.67188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676399" y="2971800"/>
          <a:ext cx="6096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28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0.4455</cdr:x>
      <cdr:y>0.625</cdr:y>
    </cdr:from>
    <cdr:to>
      <cdr:x>0.50237</cdr:x>
      <cdr:y>0.70313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581399" y="3048000"/>
          <a:ext cx="4572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30</a:t>
          </a:r>
          <a:endParaRPr lang="en-US" sz="18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2" name="TextBox 5"/>
        <cdr:cNvSpPr txBox="1"/>
      </cdr:nvSpPr>
      <cdr:spPr>
        <a:xfrm xmlns:a="http://schemas.openxmlformats.org/drawingml/2006/main" flipH="1">
          <a:off x="-1295400" y="-1828800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entury Gothic"/>
            </a:defRPr>
          </a:lvl9pPr>
        </a:lstStyle>
        <a:p xmlns:a="http://schemas.openxmlformats.org/drawingml/2006/main">
          <a:r>
            <a:rPr lang="en-US" dirty="0" smtClean="0"/>
            <a:t>      Yes		             No</a:t>
          </a:r>
          <a:endParaRPr lang="en-US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848D9-D7A0-4239-91DD-D18D6574438D}" type="datetimeFigureOut">
              <a:rPr lang="en-US" smtClean="0"/>
              <a:pPr/>
              <a:t>3/27/13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ED479-8E57-4F4F-A0FD-D77E46BE9E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886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FAA691-C410-4E58-86C4-7D38C0BCBDA4}" type="slidenum">
              <a:rPr lang="en-US" smtClean="0">
                <a:cs typeface="Arial" charset="0"/>
              </a:rPr>
              <a:pPr/>
              <a:t>6</a:t>
            </a:fld>
            <a:endParaRPr lang="en-US" smtClean="0">
              <a:cs typeface="Arial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Jay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ED479-8E57-4F4F-A0FD-D77E46BE9ED1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5959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ＭＳ Ｐゴシック" pitchFamily="34" charset="-128"/>
                <a:cs typeface="Arial" pitchFamily="34" charset="0"/>
              </a:defRPr>
            </a:lvl1pPr>
          </a:lstStyle>
          <a:p>
            <a:fld id="{7E32BE89-F8DE-41B9-A279-41F16E6F42A1}" type="datetimeFigureOut">
              <a:rPr lang="en-US" smtClean="0"/>
              <a:pPr/>
              <a:t>3/27/13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B3F25-458B-4B62-98C9-9772B8423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32BE89-F8DE-41B9-A279-41F16E6F42A1}" type="datetimeFigureOut">
              <a:rPr lang="en-US" smtClean="0"/>
              <a:pPr/>
              <a:t>3/27/13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B3F25-458B-4B62-98C9-9772B8423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7E32BE89-F8DE-41B9-A279-41F16E6F42A1}" type="datetimeFigureOut">
              <a:rPr lang="en-US" smtClean="0"/>
              <a:pPr/>
              <a:t>3/27/13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rgbClr val="3366FF"/>
          </a:solidFill>
        </p:spPr>
        <p:txBody>
          <a:bodyPr rtlCol="0" anchor="b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ctr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5959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ＭＳ Ｐゴシック" pitchFamily="34" charset="-128"/>
                <a:cs typeface="Arial" pitchFamily="34" charset="0"/>
              </a:defRPr>
            </a:lvl1pPr>
          </a:lstStyle>
          <a:p>
            <a:fld id="{7E32BE89-F8DE-41B9-A279-41F16E6F42A1}" type="datetimeFigureOut">
              <a:rPr lang="en-US" smtClean="0"/>
              <a:pPr/>
              <a:t>3/27/13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B3F25-458B-4B62-98C9-9772B8423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32BE89-F8DE-41B9-A279-41F16E6F42A1}" type="datetimeFigureOut">
              <a:rPr lang="en-US" smtClean="0"/>
              <a:pPr/>
              <a:t>3/27/13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B3F25-458B-4B62-98C9-9772B8423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11263" y="2905125"/>
            <a:ext cx="338455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238750" y="2905125"/>
            <a:ext cx="3382963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11263" y="2905125"/>
            <a:ext cx="338455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38750" y="2905125"/>
            <a:ext cx="3382963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211263" y="2905125"/>
            <a:ext cx="338455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750" y="2905125"/>
            <a:ext cx="3382963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32BE89-F8DE-41B9-A279-41F16E6F42A1}" type="datetimeFigureOut">
              <a:rPr lang="en-US" smtClean="0"/>
              <a:pPr/>
              <a:t>3/27/13</a:t>
            </a:fld>
            <a:endParaRPr lang="en-US"/>
          </a:p>
        </p:txBody>
      </p:sp>
      <p:sp>
        <p:nvSpPr>
          <p:cNvPr id="1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B3F25-458B-4B62-98C9-9772B8423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32BE89-F8DE-41B9-A279-41F16E6F42A1}" type="datetimeFigureOut">
              <a:rPr lang="en-US" smtClean="0"/>
              <a:pPr/>
              <a:t>3/27/13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B3F25-458B-4B62-98C9-9772B8423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32BE89-F8DE-41B9-A279-41F16E6F42A1}" type="datetimeFigureOut">
              <a:rPr lang="en-US" smtClean="0"/>
              <a:pPr/>
              <a:t>3/27/13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B3F25-458B-4B62-98C9-9772B8423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274320" rIns="274320" bIns="2743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32BE89-F8DE-41B9-A279-41F16E6F42A1}" type="datetimeFigureOut">
              <a:rPr lang="en-US" smtClean="0"/>
              <a:pPr/>
              <a:t>3/27/13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B3F25-458B-4B62-98C9-9772B8423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274320" rIns="274320" bIns="274320" rtlCol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32BE89-F8DE-41B9-A279-41F16E6F42A1}" type="datetimeFigureOut">
              <a:rPr lang="en-US" smtClean="0"/>
              <a:pPr/>
              <a:t>3/27/13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B3F25-458B-4B62-98C9-9772B8423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7E32BE89-F8DE-41B9-A279-41F16E6F42A1}" type="datetimeFigureOut">
              <a:rPr lang="en-US" smtClean="0"/>
              <a:pPr/>
              <a:t>3/27/13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7E32BE89-F8DE-41B9-A279-41F16E6F42A1}" type="datetimeFigureOut">
              <a:rPr lang="en-US" smtClean="0"/>
              <a:pPr/>
              <a:t>3/27/13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fld id="{7E32BE89-F8DE-41B9-A279-41F16E6F42A1}" type="datetimeFigureOut">
              <a:rPr lang="en-US" smtClean="0"/>
              <a:pPr/>
              <a:t>3/27/13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32BE89-F8DE-41B9-A279-41F16E6F42A1}" type="datetimeFigureOut">
              <a:rPr lang="en-US" smtClean="0"/>
              <a:pPr/>
              <a:t>3/27/13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B3F25-458B-4B62-98C9-9772B8423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32BE89-F8DE-41B9-A279-41F16E6F42A1}" type="datetimeFigureOut">
              <a:rPr lang="en-US" smtClean="0"/>
              <a:pPr/>
              <a:t>3/27/13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B3F25-458B-4B62-98C9-9772B8423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E32BE89-F8DE-41B9-A279-41F16E6F42A1}" type="datetimeFigureOut">
              <a:rPr lang="en-US" smtClean="0"/>
              <a:pPr/>
              <a:t>3/27/13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FC2B3F25-458B-4B62-98C9-9772B8423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media</a:t>
            </a:r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32BE89-F8DE-41B9-A279-41F16E6F42A1}" type="datetimeFigureOut">
              <a:rPr lang="en-US" smtClean="0"/>
              <a:pPr/>
              <a:t>3/27/13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B3F25-458B-4B62-98C9-9772B8423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cut thruBlk="1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123950"/>
            <a:ext cx="8913813" cy="9144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vert="horz" wrap="square" lIns="1188720" tIns="45720" rIns="2743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14425" y="2595563"/>
            <a:ext cx="7610475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188" y="1889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Tahoma" charset="0"/>
                <a:ea typeface="Arial" charset="0"/>
                <a:cs typeface="Arial" charset="0"/>
              </a:defRPr>
            </a:lvl1pPr>
          </a:lstStyle>
          <a:p>
            <a:fld id="{7E32BE89-F8DE-41B9-A279-41F16E6F42A1}" type="datetimeFigureOut">
              <a:rPr lang="en-US" smtClean="0"/>
              <a:pPr/>
              <a:t>3/27/13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775" y="18891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Tahoma" charset="0"/>
                <a:ea typeface="Arial" charset="0"/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988" y="65690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59595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defRPr>
            </a:lvl1pPr>
          </a:lstStyle>
          <a:p>
            <a:fld id="{FC2B3F25-458B-4B62-98C9-9772B84232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438"/>
            <a:ext cx="7999413" cy="1825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/>
          </a:p>
        </p:txBody>
      </p:sp>
      <p:pic>
        <p:nvPicPr>
          <p:cNvPr id="1033" name="Picture 10" descr="health-literacy_final.jpg"/>
          <p:cNvPicPr>
            <a:picLocks noChangeAspect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019800"/>
            <a:ext cx="1981200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charset="0"/>
          <a:ea typeface="ＭＳ Ｐゴシック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charset="0"/>
          <a:ea typeface="ＭＳ Ｐゴシック" charset="-128"/>
          <a:cs typeface="ＭＳ Ｐゴシック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charset="0"/>
          <a:ea typeface="ＭＳ Ｐゴシック" charset="-128"/>
          <a:cs typeface="ＭＳ Ｐゴシック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charset="0"/>
          <a:ea typeface="ＭＳ Ｐゴシック" charset="-128"/>
          <a:cs typeface="ＭＳ Ｐゴシック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1" fontAlgn="base" hangingPunct="1">
        <a:spcBef>
          <a:spcPts val="2000"/>
        </a:spcBef>
        <a:spcAft>
          <a:spcPct val="0"/>
        </a:spcAft>
        <a:buClr>
          <a:schemeClr val="accent1"/>
        </a:buClr>
        <a:buFont typeface="Wingdings 2" pitchFamily="18" charset="2"/>
        <a:buChar char=""/>
        <a:defRPr sz="2000" kern="1200">
          <a:solidFill>
            <a:srgbClr val="595959"/>
          </a:solidFill>
          <a:latin typeface="+mn-lt"/>
          <a:ea typeface="ＭＳ Ｐゴシック" charset="-128"/>
          <a:cs typeface="ＭＳ Ｐゴシック" charset="-128"/>
        </a:defRPr>
      </a:lvl1pPr>
      <a:lvl2pPr marL="685800" indent="-336550" algn="l" rtl="0" eaLnBrk="1" fontAlgn="base" hangingPunct="1">
        <a:spcBef>
          <a:spcPts val="600"/>
        </a:spcBef>
        <a:spcAft>
          <a:spcPct val="0"/>
        </a:spcAft>
        <a:buClr>
          <a:srgbClr val="51640B"/>
        </a:buClr>
        <a:buFont typeface="Wingdings 2" pitchFamily="18" charset="2"/>
        <a:buChar char=""/>
        <a:defRPr kern="1200">
          <a:solidFill>
            <a:srgbClr val="595959"/>
          </a:solidFill>
          <a:latin typeface="+mn-lt"/>
          <a:ea typeface="ＭＳ Ｐゴシック" charset="-128"/>
          <a:cs typeface="+mn-cs"/>
        </a:defRPr>
      </a:lvl2pPr>
      <a:lvl3pPr marL="1035050" indent="-349250" algn="l" rtl="0" eaLnBrk="1" fontAlgn="base" hangingPunct="1">
        <a:spcBef>
          <a:spcPts val="600"/>
        </a:spcBef>
        <a:spcAft>
          <a:spcPct val="0"/>
        </a:spcAft>
        <a:buClr>
          <a:schemeClr val="accent1"/>
        </a:buClr>
        <a:buFont typeface="Wingdings 2" pitchFamily="18" charset="2"/>
        <a:buChar char=""/>
        <a:defRPr kern="1200">
          <a:solidFill>
            <a:srgbClr val="595959"/>
          </a:solidFill>
          <a:latin typeface="+mn-lt"/>
          <a:ea typeface="ＭＳ Ｐゴシック" charset="-128"/>
          <a:cs typeface="+mn-cs"/>
        </a:defRPr>
      </a:lvl3pPr>
      <a:lvl4pPr marL="1371600" indent="-336550" algn="l" rtl="0" eaLnBrk="1" fontAlgn="base" hangingPunct="1">
        <a:spcBef>
          <a:spcPts val="600"/>
        </a:spcBef>
        <a:spcAft>
          <a:spcPct val="0"/>
        </a:spcAft>
        <a:buClr>
          <a:srgbClr val="51640B"/>
        </a:buClr>
        <a:buFont typeface="Wingdings 2" pitchFamily="18" charset="2"/>
        <a:buChar char=""/>
        <a:defRPr kern="1200">
          <a:solidFill>
            <a:srgbClr val="595959"/>
          </a:solidFill>
          <a:latin typeface="+mn-lt"/>
          <a:ea typeface="ＭＳ Ｐゴシック" charset="-128"/>
          <a:cs typeface="+mn-cs"/>
        </a:defRPr>
      </a:lvl4pPr>
      <a:lvl5pPr marL="1720850" indent="-349250" algn="l" rtl="0" eaLnBrk="1" fontAlgn="base" hangingPunct="1">
        <a:spcBef>
          <a:spcPts val="600"/>
        </a:spcBef>
        <a:spcAft>
          <a:spcPct val="0"/>
        </a:spcAft>
        <a:buClr>
          <a:schemeClr val="accent1"/>
        </a:buClr>
        <a:buFont typeface="Wingdings 2" pitchFamily="18" charset="2"/>
        <a:buChar char=""/>
        <a:defRPr kern="1200">
          <a:solidFill>
            <a:srgbClr val="595959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chart" Target="../charts/char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chart" Target="../charts/char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chart" Target="../charts/char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chart" Target="../charts/char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chart" Target="../charts/char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chart" Target="../charts/char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chart" Target="../charts/char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19200"/>
            <a:ext cx="8915400" cy="3200400"/>
          </a:xfrm>
        </p:spPr>
        <p:txBody>
          <a:bodyPr/>
          <a:lstStyle/>
          <a:p>
            <a:pPr algn="ctr"/>
            <a:r>
              <a:rPr lang="en-US" dirty="0" smtClean="0"/>
              <a:t>Building a Community Partnership Around the “What to Do When Your Child Gets Sick” book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95800"/>
            <a:ext cx="8001000" cy="23622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133600"/>
            <a:ext cx="7610475" cy="3670300"/>
          </a:xfrm>
        </p:spPr>
        <p:txBody>
          <a:bodyPr/>
          <a:lstStyle/>
          <a:p>
            <a:r>
              <a:rPr lang="en-US" sz="2400" dirty="0" smtClean="0"/>
              <a:t>Margarete Cook</a:t>
            </a:r>
          </a:p>
          <a:p>
            <a:pPr lvl="1"/>
            <a:r>
              <a:rPr lang="en-US" sz="2400" dirty="0" smtClean="0"/>
              <a:t>NW Regional Literacy Consultant, Wisconsin Literacy, Inc</a:t>
            </a:r>
          </a:p>
          <a:p>
            <a:r>
              <a:rPr lang="en-US" sz="2400" dirty="0" smtClean="0"/>
              <a:t>Nancy Wheeler</a:t>
            </a:r>
          </a:p>
          <a:p>
            <a:pPr lvl="1"/>
            <a:r>
              <a:rPr lang="en-US" sz="2400" dirty="0" smtClean="0"/>
              <a:t>Literacy Coordinator, ICAA Crossroads Literacy</a:t>
            </a:r>
          </a:p>
          <a:p>
            <a:r>
              <a:rPr lang="en-US" sz="2400" dirty="0" smtClean="0"/>
              <a:t>Jay Shrader</a:t>
            </a:r>
          </a:p>
          <a:p>
            <a:pPr lvl="1"/>
            <a:r>
              <a:rPr lang="en-US" sz="2400" dirty="0" smtClean="0"/>
              <a:t>Community Benefit and Prevention Program Manager, Wellness Manager, Security Health Plan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History of the project</a:t>
            </a:r>
          </a:p>
          <a:p>
            <a:r>
              <a:rPr lang="en-US" sz="2400" dirty="0" smtClean="0"/>
              <a:t>How our partnerships were formed</a:t>
            </a:r>
          </a:p>
          <a:p>
            <a:r>
              <a:rPr lang="en-US" sz="2400" dirty="0" smtClean="0"/>
              <a:t>Review of the Train the Trainer workshops</a:t>
            </a:r>
          </a:p>
          <a:p>
            <a:r>
              <a:rPr lang="en-US" sz="2400" dirty="0" smtClean="0"/>
              <a:t>Data Collected</a:t>
            </a:r>
          </a:p>
          <a:p>
            <a:r>
              <a:rPr lang="en-US" sz="2400" dirty="0" smtClean="0"/>
              <a:t>What You Can Do</a:t>
            </a:r>
            <a:endParaRPr lang="en-US" dirty="0"/>
          </a:p>
        </p:txBody>
      </p:sp>
      <p:pic>
        <p:nvPicPr>
          <p:cNvPr id="4" name="Picture 2" descr="C:\Users\wislit\AppData\Local\Microsoft\Windows\Temporary Internet Files\Content.IE5\2LMFMQN3\MP900433057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685800"/>
            <a:ext cx="2345186" cy="1880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8913813" cy="914400"/>
          </a:xfrm>
        </p:spPr>
        <p:txBody>
          <a:bodyPr/>
          <a:lstStyle/>
          <a:p>
            <a:r>
              <a:rPr lang="en-US" dirty="0" smtClean="0"/>
              <a:t>The Beginning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057400"/>
            <a:ext cx="7610475" cy="3670300"/>
          </a:xfrm>
        </p:spPr>
        <p:txBody>
          <a:bodyPr/>
          <a:lstStyle/>
          <a:p>
            <a:r>
              <a:rPr lang="en-US" sz="2800" dirty="0" smtClean="0"/>
              <a:t>South Dakota</a:t>
            </a:r>
          </a:p>
          <a:p>
            <a:r>
              <a:rPr lang="en-US" sz="2800" dirty="0" smtClean="0"/>
              <a:t>Small area grants</a:t>
            </a:r>
          </a:p>
          <a:p>
            <a:r>
              <a:rPr lang="en-US" sz="2800" dirty="0" smtClean="0"/>
              <a:t>AHEC grant with ICAA and WL</a:t>
            </a:r>
          </a:p>
          <a:p>
            <a:pPr lvl="1"/>
            <a:r>
              <a:rPr lang="en-US" sz="2400" dirty="0" smtClean="0"/>
              <a:t>37 Head Start instructor in 3 - 6 hr. Train the Trainer Workshops</a:t>
            </a:r>
          </a:p>
          <a:p>
            <a:pPr lvl="1"/>
            <a:r>
              <a:rPr lang="en-US" sz="2400" dirty="0" smtClean="0"/>
              <a:t>Books for 695 kids in 15 Head Start Centers</a:t>
            </a:r>
          </a:p>
          <a:p>
            <a:pPr lvl="1"/>
            <a:r>
              <a:rPr lang="en-US" sz="2400" dirty="0" smtClean="0"/>
              <a:t>438 surveys</a:t>
            </a:r>
          </a:p>
          <a:p>
            <a:r>
              <a:rPr lang="en-US" sz="2800" dirty="0" smtClean="0"/>
              <a:t>Security Health Plan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 descr="51HVSCJ7CWL__SL500_AA300_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685800"/>
            <a:ext cx="2114550" cy="21145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5" y="2209800"/>
            <a:ext cx="7610475" cy="4056063"/>
          </a:xfrm>
        </p:spPr>
        <p:txBody>
          <a:bodyPr/>
          <a:lstStyle/>
          <a:p>
            <a:r>
              <a:rPr lang="en-US" sz="2800" dirty="0" smtClean="0"/>
              <a:t>Train the Trainer Workshops -</a:t>
            </a:r>
          </a:p>
          <a:p>
            <a:pPr lvl="1"/>
            <a:r>
              <a:rPr lang="en-US" sz="2400" dirty="0" smtClean="0"/>
              <a:t>Head Start</a:t>
            </a:r>
          </a:p>
          <a:p>
            <a:pPr lvl="1"/>
            <a:r>
              <a:rPr lang="en-US" sz="2400" dirty="0" smtClean="0"/>
              <a:t>Day Care Providers</a:t>
            </a:r>
          </a:p>
          <a:p>
            <a:pPr lvl="1"/>
            <a:r>
              <a:rPr lang="en-US" sz="2400" dirty="0" smtClean="0"/>
              <a:t>Family Resource Center</a:t>
            </a:r>
          </a:p>
          <a:p>
            <a:r>
              <a:rPr lang="en-US" sz="2800" dirty="0" smtClean="0"/>
              <a:t>4 sites = 55 participants</a:t>
            </a:r>
          </a:p>
          <a:p>
            <a:r>
              <a:rPr lang="en-US" sz="2800" dirty="0" smtClean="0"/>
              <a:t>Provided 603 books</a:t>
            </a:r>
          </a:p>
          <a:p>
            <a:r>
              <a:rPr lang="en-US" sz="2800" dirty="0" smtClean="0"/>
              <a:t>Got 204 surveys</a:t>
            </a:r>
            <a:endParaRPr lang="en-US" sz="2800" dirty="0"/>
          </a:p>
        </p:txBody>
      </p:sp>
      <p:pic>
        <p:nvPicPr>
          <p:cNvPr id="4" name="Picture 3" descr="An engaged grou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9800" y="2895600"/>
            <a:ext cx="2743200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381000"/>
            <a:ext cx="8686800" cy="10858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atin typeface="Comic Sans MS" pitchFamily="66" charset="0"/>
              </a:rPr>
              <a:t/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/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/>
            </a:r>
            <a:br>
              <a:rPr lang="en-US" dirty="0" smtClean="0">
                <a:latin typeface="Comic Sans MS" pitchFamily="66" charset="0"/>
              </a:rPr>
            </a:br>
            <a:r>
              <a:rPr lang="en-US" sz="49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alibri" pitchFamily="34" charset="0"/>
              </a:rPr>
              <a:t> Partners </a:t>
            </a:r>
            <a:r>
              <a:rPr lang="en-US" dirty="0" smtClean="0">
                <a:latin typeface="Comic Sans MS" pitchFamily="66" charset="0"/>
              </a:rPr>
              <a:t/>
            </a:r>
            <a:br>
              <a:rPr lang="en-US" dirty="0" smtClean="0">
                <a:latin typeface="Comic Sans MS" pitchFamily="66" charset="0"/>
              </a:rPr>
            </a:br>
            <a:r>
              <a:rPr lang="en-US" sz="5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/>
            </a:r>
            <a:br>
              <a:rPr lang="en-US" sz="5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endParaRPr lang="en-US" dirty="0" smtClean="0">
              <a:latin typeface="Comic Sans MS" pitchFamily="66" charset="0"/>
            </a:endParaRPr>
          </a:p>
        </p:txBody>
      </p:sp>
      <p:sp>
        <p:nvSpPr>
          <p:cNvPr id="1218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alibri" pitchFamily="34" charset="0"/>
              </a:rPr>
              <a:t>  Wisconsin Literacy, Inc./Health Literacy Wisconsin</a:t>
            </a:r>
          </a:p>
          <a:p>
            <a:pPr marL="0" indent="0"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alibri" pitchFamily="34" charset="0"/>
              </a:rPr>
              <a:t>  Security Health Plan</a:t>
            </a:r>
          </a:p>
          <a:p>
            <a:pPr marL="0" indent="0"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alibri" pitchFamily="34" charset="0"/>
              </a:rPr>
              <a:t>  ICAA Crossroads Literacy</a:t>
            </a:r>
          </a:p>
          <a:p>
            <a:pPr marL="0" indent="0"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alibri" pitchFamily="34" charset="0"/>
              </a:rPr>
              <a:t>  Northwest Connection Family Resources</a:t>
            </a:r>
          </a:p>
          <a:p>
            <a:pPr marL="0" indent="0">
              <a:defRPr/>
            </a:pPr>
            <a:r>
              <a:rPr lang="en-US" sz="2400" dirty="0" smtClean="0"/>
              <a:t>  Rusk County Health &amp; Human Services – Public Health Department</a:t>
            </a:r>
          </a:p>
          <a:p>
            <a:r>
              <a:rPr lang="en-US" sz="2400" dirty="0" smtClean="0"/>
              <a:t> Clark County Health Department</a:t>
            </a:r>
          </a:p>
          <a:p>
            <a:r>
              <a:rPr lang="en-US" sz="2400" dirty="0" smtClean="0"/>
              <a:t> Child Care Resource and Referral of Central WI</a:t>
            </a:r>
          </a:p>
          <a:p>
            <a:pPr marL="0" indent="0" algn="ctr">
              <a:buClr>
                <a:schemeClr val="accent3"/>
              </a:buClr>
              <a:buNone/>
              <a:defRPr/>
            </a:pPr>
            <a:endParaRPr lang="en-US" dirty="0" smtClean="0">
              <a:effectLst>
                <a:outerShdw blurRad="38100" dist="38100" dir="2700000" algn="tl">
                  <a:srgbClr val="C0C0C0"/>
                </a:outerShdw>
              </a:effectLst>
              <a:cs typeface="Calibri" pitchFamily="34" charset="0"/>
            </a:endParaRPr>
          </a:p>
          <a:p>
            <a:pPr marL="0" indent="0" algn="ctr">
              <a:buClr>
                <a:schemeClr val="accent3"/>
              </a:buClr>
              <a:buNone/>
              <a:defRPr/>
            </a:pPr>
            <a:endParaRPr lang="en-US" sz="2800" dirty="0" smtClean="0">
              <a:effectLst>
                <a:outerShdw blurRad="38100" dist="38100" dir="2700000" algn="tl">
                  <a:srgbClr val="C0C0C0"/>
                </a:outerShdw>
              </a:effectLst>
              <a:cs typeface="Calibri" pitchFamily="34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en-US" sz="2800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1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 the Trainer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2595563"/>
            <a:ext cx="7886700" cy="3670300"/>
          </a:xfrm>
        </p:spPr>
        <p:txBody>
          <a:bodyPr/>
          <a:lstStyle/>
          <a:p>
            <a:r>
              <a:rPr lang="en-US" sz="2400" dirty="0" smtClean="0">
                <a:cs typeface="Calibri" pitchFamily="34" charset="0"/>
              </a:rPr>
              <a:t>What is Literacy?</a:t>
            </a:r>
          </a:p>
          <a:p>
            <a:r>
              <a:rPr lang="en-US" sz="2400" dirty="0" smtClean="0">
                <a:cs typeface="Calibri" pitchFamily="34" charset="0"/>
              </a:rPr>
              <a:t>Health Literacy 101</a:t>
            </a:r>
          </a:p>
          <a:p>
            <a:r>
              <a:rPr lang="en-US" sz="2400" dirty="0" smtClean="0">
                <a:cs typeface="Calibri" pitchFamily="34" charset="0"/>
              </a:rPr>
              <a:t>Red Flags for Literacy Issues</a:t>
            </a:r>
          </a:p>
          <a:p>
            <a:r>
              <a:rPr lang="en-US" sz="2400" dirty="0" smtClean="0">
                <a:cs typeface="Calibri" pitchFamily="34" charset="0"/>
              </a:rPr>
              <a:t>Interventions</a:t>
            </a:r>
          </a:p>
          <a:p>
            <a:r>
              <a:rPr lang="en-US" sz="2400" dirty="0" smtClean="0">
                <a:cs typeface="Calibri" pitchFamily="34" charset="0"/>
              </a:rPr>
              <a:t>Project Details</a:t>
            </a:r>
          </a:p>
          <a:p>
            <a:r>
              <a:rPr lang="en-US" sz="2400" dirty="0" smtClean="0"/>
              <a:t>Pre and Post tests</a:t>
            </a:r>
            <a:endParaRPr lang="en-US" sz="2400" dirty="0"/>
          </a:p>
        </p:txBody>
      </p:sp>
      <p:pic>
        <p:nvPicPr>
          <p:cNvPr id="4" name="Picture 3" descr="Be Prepar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38800" y="2438400"/>
            <a:ext cx="2844800" cy="2133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HL Game</a:t>
            </a:r>
            <a:endParaRPr lang="en-US" dirty="0"/>
          </a:p>
        </p:txBody>
      </p:sp>
      <p:pic>
        <p:nvPicPr>
          <p:cNvPr id="4" name="Content Placeholder 3" descr="PA02001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876800" y="2667000"/>
            <a:ext cx="3376084" cy="2532063"/>
          </a:xfrm>
        </p:spPr>
      </p:pic>
      <p:pic>
        <p:nvPicPr>
          <p:cNvPr id="5" name="Picture 4" descr="DSCF143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901700" y="2755900"/>
            <a:ext cx="3759200" cy="2819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Workshop Pre and Post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595563"/>
            <a:ext cx="8039100" cy="3670300"/>
          </a:xfrm>
        </p:spPr>
        <p:txBody>
          <a:bodyPr/>
          <a:lstStyle/>
          <a:p>
            <a:r>
              <a:rPr lang="en-US" sz="2800" dirty="0" smtClean="0"/>
              <a:t>5 HL Knowledge Questions</a:t>
            </a:r>
          </a:p>
          <a:p>
            <a:pPr lvl="1"/>
            <a:r>
              <a:rPr lang="en-US" sz="2400" dirty="0" smtClean="0"/>
              <a:t>Avg. Pre Test Score = 46%</a:t>
            </a:r>
          </a:p>
          <a:p>
            <a:pPr lvl="1"/>
            <a:r>
              <a:rPr lang="en-US" sz="2400" dirty="0" smtClean="0"/>
              <a:t>Avg. Post Test Score = 79%</a:t>
            </a:r>
          </a:p>
          <a:p>
            <a:r>
              <a:rPr lang="en-US" sz="2800" dirty="0" smtClean="0"/>
              <a:t>Quality of workshop</a:t>
            </a:r>
          </a:p>
          <a:p>
            <a:pPr lvl="1"/>
            <a:r>
              <a:rPr lang="en-US" sz="2400" dirty="0" smtClean="0"/>
              <a:t>Excellent = 82%</a:t>
            </a:r>
          </a:p>
          <a:p>
            <a:pPr lvl="1"/>
            <a:r>
              <a:rPr lang="en-US" sz="2400" dirty="0" smtClean="0"/>
              <a:t>Very Good = 15%</a:t>
            </a:r>
          </a:p>
          <a:p>
            <a:pPr lvl="1"/>
            <a:r>
              <a:rPr lang="en-US" sz="2400" dirty="0" smtClean="0"/>
              <a:t>Uncertain = 3%</a:t>
            </a:r>
            <a:endParaRPr lang="en-US" sz="2400" dirty="0"/>
          </a:p>
        </p:txBody>
      </p:sp>
      <p:pic>
        <p:nvPicPr>
          <p:cNvPr id="5" name="Picture 4" descr="PA0200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1200" y="3124200"/>
            <a:ext cx="3117891" cy="233841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of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2133600"/>
            <a:ext cx="7886700" cy="4132263"/>
          </a:xfrm>
        </p:spPr>
        <p:txBody>
          <a:bodyPr/>
          <a:lstStyle/>
          <a:p>
            <a:r>
              <a:rPr lang="en-US" sz="2800" dirty="0" smtClean="0"/>
              <a:t>Grant from IHA</a:t>
            </a:r>
          </a:p>
          <a:p>
            <a:r>
              <a:rPr lang="en-US" sz="2800" dirty="0" smtClean="0"/>
              <a:t>Previous Project</a:t>
            </a:r>
          </a:p>
          <a:p>
            <a:pPr lvl="1"/>
            <a:r>
              <a:rPr lang="en-US" sz="2400" dirty="0" smtClean="0"/>
              <a:t>Comparison of “Just Handed Out” </a:t>
            </a:r>
            <a:r>
              <a:rPr lang="en-US" sz="2400" dirty="0" err="1" smtClean="0"/>
              <a:t>vs</a:t>
            </a:r>
            <a:r>
              <a:rPr lang="en-US" sz="2400" dirty="0" smtClean="0"/>
              <a:t> “introduction”</a:t>
            </a:r>
          </a:p>
          <a:p>
            <a:pPr lvl="1"/>
            <a:r>
              <a:rPr lang="en-US" sz="2400" dirty="0" smtClean="0"/>
              <a:t>Significantly more use of book with “introduction”</a:t>
            </a:r>
          </a:p>
          <a:p>
            <a:r>
              <a:rPr lang="en-US" sz="2800" dirty="0" smtClean="0"/>
              <a:t>SHP Grant</a:t>
            </a:r>
          </a:p>
          <a:p>
            <a:pPr lvl="1"/>
            <a:r>
              <a:rPr lang="en-US" sz="2400" dirty="0" smtClean="0"/>
              <a:t>Took time to brainstorm how to introduce the book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Suggestions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Checklist</a:t>
            </a:r>
          </a:p>
          <a:p>
            <a:r>
              <a:rPr lang="en-US" sz="2800" dirty="0" smtClean="0"/>
              <a:t>Scavenger Hunt</a:t>
            </a:r>
          </a:p>
        </p:txBody>
      </p:sp>
      <p:pic>
        <p:nvPicPr>
          <p:cNvPr id="4" name="Picture 3" descr="51HVSCJ7CWL__SL500_AA300_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2590800"/>
            <a:ext cx="2190750" cy="21907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5" y="1295400"/>
            <a:ext cx="7610475" cy="4970463"/>
          </a:xfrm>
        </p:spPr>
        <p:txBody>
          <a:bodyPr/>
          <a:lstStyle/>
          <a:p>
            <a:r>
              <a:rPr lang="en-US" dirty="0" smtClean="0"/>
              <a:t>204 surveys</a:t>
            </a:r>
          </a:p>
          <a:p>
            <a:r>
              <a:rPr lang="en-US" dirty="0" smtClean="0"/>
              <a:t>391 Kids</a:t>
            </a:r>
          </a:p>
          <a:p>
            <a:pPr lvl="1"/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913813" cy="914400"/>
          </a:xfrm>
        </p:spPr>
        <p:txBody>
          <a:bodyPr/>
          <a:lstStyle/>
          <a:p>
            <a:r>
              <a:rPr lang="en-US" dirty="0" smtClean="0"/>
              <a:t>Data Collected</a:t>
            </a:r>
            <a:endParaRPr lang="en-US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990600" y="2362200"/>
          <a:ext cx="69342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913813" cy="914400"/>
          </a:xfrm>
        </p:spPr>
        <p:txBody>
          <a:bodyPr/>
          <a:lstStyle/>
          <a:p>
            <a:r>
              <a:rPr lang="en-US" dirty="0" smtClean="0"/>
              <a:t>Most Used Chapters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1" y="1295400"/>
          <a:ext cx="8039100" cy="4970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913813" cy="914400"/>
          </a:xfrm>
        </p:spPr>
        <p:txBody>
          <a:bodyPr/>
          <a:lstStyle/>
          <a:p>
            <a:r>
              <a:rPr lang="en-US" dirty="0" smtClean="0"/>
              <a:t>Do You Have Health Insurance?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1" y="1371600"/>
          <a:ext cx="8115300" cy="4894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Insurance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114425" y="2595563"/>
          <a:ext cx="7610475" cy="3670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913813" cy="1200150"/>
          </a:xfrm>
        </p:spPr>
        <p:txBody>
          <a:bodyPr/>
          <a:lstStyle/>
          <a:p>
            <a:r>
              <a:rPr lang="en-US" sz="2800" dirty="0" smtClean="0"/>
              <a:t>Did the book help you deal with a health problem, instead of CALLING a hospital or clinic?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66800" y="1828800"/>
          <a:ext cx="7610475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913813" cy="1276350"/>
          </a:xfrm>
        </p:spPr>
        <p:txBody>
          <a:bodyPr/>
          <a:lstStyle/>
          <a:p>
            <a:r>
              <a:rPr lang="en-US" sz="3200" dirty="0" smtClean="0"/>
              <a:t> </a:t>
            </a:r>
            <a:br>
              <a:rPr lang="en-US" sz="3200" dirty="0" smtClean="0"/>
            </a:br>
            <a:r>
              <a:rPr lang="en-US" sz="3200" dirty="0" smtClean="0"/>
              <a:t>Did the book help you deal with </a:t>
            </a:r>
            <a:r>
              <a:rPr lang="en-US" sz="2800" dirty="0" smtClean="0"/>
              <a:t>a health problem, instead of GOING to the ER or UC?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1905000"/>
          <a:ext cx="8115300" cy="4360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667000" y="20574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116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638800" y="3733800"/>
            <a:ext cx="609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66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913813" cy="914400"/>
          </a:xfrm>
        </p:spPr>
        <p:txBody>
          <a:bodyPr/>
          <a:lstStyle/>
          <a:p>
            <a:r>
              <a:rPr lang="en-US" dirty="0" smtClean="0"/>
              <a:t>Digging Further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104265" y="1485900"/>
          <a:ext cx="7162800" cy="4467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9"/>
          <p:cNvSpPr txBox="1"/>
          <p:nvPr/>
        </p:nvSpPr>
        <p:spPr>
          <a:xfrm>
            <a:off x="1371600" y="5638800"/>
            <a:ext cx="5983923" cy="606172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Did the book help you deal with a health problem, instead of CALLING a hospital or clinic? Yes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8913813" cy="914400"/>
          </a:xfrm>
        </p:spPr>
        <p:txBody>
          <a:bodyPr/>
          <a:lstStyle/>
          <a:p>
            <a:r>
              <a:rPr lang="en-US" dirty="0" smtClean="0"/>
              <a:t>Saving Healthcare Dollars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1" y="1600200"/>
          <a:ext cx="80391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19400" y="2895600"/>
            <a:ext cx="457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21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913813" cy="914400"/>
          </a:xfrm>
        </p:spPr>
        <p:txBody>
          <a:bodyPr/>
          <a:lstStyle/>
          <a:p>
            <a:r>
              <a:rPr lang="en-US" dirty="0" smtClean="0"/>
              <a:t>Combining Surveys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/>
          <p:cNvGraphicFramePr/>
          <p:nvPr/>
        </p:nvGraphicFramePr>
        <p:xfrm>
          <a:off x="838200" y="1524000"/>
          <a:ext cx="67818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1371600"/>
          <a:ext cx="7610475" cy="4432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9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8913813" cy="914400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/>
              <a:t>Did the book help you deal with a health problem, instead of CALLING a hospital or clinic?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54102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Yes		             No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33800" y="17526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359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96000" y="3581400"/>
            <a:ext cx="609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125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95400" y="1828800"/>
          <a:ext cx="7429500" cy="3903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9"/>
          <p:cNvSpPr txBox="1">
            <a:spLocks/>
          </p:cNvSpPr>
          <p:nvPr/>
        </p:nvSpPr>
        <p:spPr bwMode="auto">
          <a:xfrm>
            <a:off x="0" y="228600"/>
            <a:ext cx="8913813" cy="914400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square" lIns="1188720" tIns="45720" rIns="27432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Did the book help you deal with a health problem, instead of GOING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ER or UC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19400" y="54102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Yes		             No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76600" y="19812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332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91200" y="3200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175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Health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 smtClean="0"/>
              <a:t>SHP started a Community Benefit Program in 2011</a:t>
            </a:r>
          </a:p>
          <a:p>
            <a:pPr lvl="0"/>
            <a:r>
              <a:rPr lang="en-US" sz="2400" dirty="0" smtClean="0"/>
              <a:t>Health Literacy &amp; Kid’s Health identified as a priority </a:t>
            </a:r>
          </a:p>
          <a:p>
            <a:pPr lvl="0"/>
            <a:r>
              <a:rPr lang="en-US" sz="2400" dirty="0" smtClean="0"/>
              <a:t>Focus on root causes of health </a:t>
            </a:r>
          </a:p>
          <a:p>
            <a:pPr lvl="0"/>
            <a:r>
              <a:rPr lang="en-US" sz="2400" dirty="0" smtClean="0"/>
              <a:t>Medical cost avoidance (e.g. ROI)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3000"/>
            <a:ext cx="8913813" cy="914400"/>
          </a:xfrm>
        </p:spPr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Data Collection</a:t>
            </a:r>
          </a:p>
          <a:p>
            <a:pPr lvl="1"/>
            <a:r>
              <a:rPr lang="en-US" sz="2200" dirty="0" smtClean="0"/>
              <a:t>Hard to get back surveys</a:t>
            </a:r>
          </a:p>
          <a:p>
            <a:pPr lvl="2"/>
            <a:r>
              <a:rPr lang="en-US" sz="2200" dirty="0" smtClean="0"/>
              <a:t>Incentives??</a:t>
            </a:r>
          </a:p>
          <a:p>
            <a:pPr lvl="1"/>
            <a:r>
              <a:rPr lang="en-US" sz="2200" dirty="0" smtClean="0"/>
              <a:t>Self Reporting</a:t>
            </a:r>
          </a:p>
          <a:p>
            <a:pPr lvl="1"/>
            <a:r>
              <a:rPr lang="en-US" sz="2200" dirty="0" smtClean="0"/>
              <a:t>What data do we want next?</a:t>
            </a:r>
          </a:p>
          <a:p>
            <a:pPr lvl="1"/>
            <a:r>
              <a:rPr lang="en-US" sz="2200" dirty="0" smtClean="0"/>
              <a:t>Where does data get stored?</a:t>
            </a:r>
          </a:p>
          <a:p>
            <a:r>
              <a:rPr lang="en-US" sz="2400" dirty="0" smtClean="0"/>
              <a:t>Do we do more workshops?</a:t>
            </a:r>
          </a:p>
          <a:p>
            <a:pPr lvl="1">
              <a:buNone/>
            </a:pPr>
            <a:endParaRPr lang="en-US" sz="2200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Opportunities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Future Conversations</a:t>
            </a:r>
          </a:p>
          <a:p>
            <a:r>
              <a:rPr lang="en-US" sz="2400" dirty="0" smtClean="0"/>
              <a:t>New Partners</a:t>
            </a:r>
          </a:p>
          <a:p>
            <a:pPr lvl="1"/>
            <a:r>
              <a:rPr lang="en-US" sz="2200" dirty="0" smtClean="0"/>
              <a:t>How Can You Do This Type of Project?</a:t>
            </a:r>
          </a:p>
          <a:p>
            <a:pPr lvl="1"/>
            <a:r>
              <a:rPr lang="en-US" sz="2200" dirty="0" smtClean="0"/>
              <a:t>How Can We Help You Do This?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Requests or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Margarete Cook</a:t>
            </a:r>
          </a:p>
          <a:p>
            <a:pPr lvl="1"/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2209800"/>
            <a:ext cx="8229600" cy="4114800"/>
          </a:xfrm>
          <a:prstGeom prst="rect">
            <a:avLst/>
          </a:prstGeom>
          <a:ln w="25400" cap="flat" cmpd="sng" algn="ctr">
            <a:solidFill>
              <a:schemeClr val="accent1"/>
            </a:solidFill>
            <a:prstDash val="solid"/>
            <a:miter lim="800000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2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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Margarete@wisconsinliteracy.org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2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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Nancy.Wheeler@indianheadcaa.org</a:t>
            </a:r>
          </a:p>
          <a:p>
            <a:pPr marL="342900" lvl="0" indent="-342900" fontAlgn="base">
              <a:spcBef>
                <a:spcPts val="200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"/>
            </a:pPr>
            <a:r>
              <a:rPr lang="en-US" sz="2000" dirty="0" smtClean="0">
                <a:solidFill>
                  <a:schemeClr val="tx1"/>
                </a:solidFill>
              </a:rPr>
              <a:t>SHRADER.JASON@securityhealth.org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2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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2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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http: //www.wisconsinliteracy.org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2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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http: //www.healthliteracywisconsin.org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2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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http://www.indianheadcaa.org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2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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Perspective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spective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Perspective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Theme4</Template>
  <TotalTime>362</TotalTime>
  <Words>608</Words>
  <Application>Microsoft Macintosh PowerPoint</Application>
  <PresentationFormat>On-screen Show (4:3)</PresentationFormat>
  <Paragraphs>164</Paragraphs>
  <Slides>26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Theme4</vt:lpstr>
      <vt:lpstr>Building a Community Partnership Around the “What to Do When Your Child Gets Sick” book </vt:lpstr>
      <vt:lpstr>Introductions</vt:lpstr>
      <vt:lpstr>Overview</vt:lpstr>
      <vt:lpstr>The Beginning</vt:lpstr>
      <vt:lpstr>The Project</vt:lpstr>
      <vt:lpstr>    Partners   </vt:lpstr>
      <vt:lpstr>Train the Trainer</vt:lpstr>
      <vt:lpstr>The HL Game</vt:lpstr>
      <vt:lpstr>Workshop Pre and Post Tests</vt:lpstr>
      <vt:lpstr>Introduction of Books</vt:lpstr>
      <vt:lpstr>Introduction Suggestions</vt:lpstr>
      <vt:lpstr>Data Collected</vt:lpstr>
      <vt:lpstr>Most Used Chapters</vt:lpstr>
      <vt:lpstr>Do You Have Health Insurance?</vt:lpstr>
      <vt:lpstr>Insurance</vt:lpstr>
      <vt:lpstr>Did the book help you deal with a health problem, instead of CALLING a hospital or clinic?</vt:lpstr>
      <vt:lpstr>  Did the book help you deal with a health problem, instead of GOING to the ER or UC? </vt:lpstr>
      <vt:lpstr>Digging Further</vt:lpstr>
      <vt:lpstr>Saving Healthcare Dollars</vt:lpstr>
      <vt:lpstr>Combining Surveys</vt:lpstr>
      <vt:lpstr>Did the book help you deal with a health problem, instead of CALLING a hospital or clinic? </vt:lpstr>
      <vt:lpstr>PowerPoint Presentation</vt:lpstr>
      <vt:lpstr>Security Health Plan</vt:lpstr>
      <vt:lpstr>Challenges</vt:lpstr>
      <vt:lpstr>Opportunities</vt:lpstr>
      <vt:lpstr>Requests or Questions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a Community Partnership Around the “What to Do When Your Child Gets Sick” book</dc:title>
  <dc:creator>wislit</dc:creator>
  <cp:lastModifiedBy>Erin Aagesen</cp:lastModifiedBy>
  <cp:revision>33</cp:revision>
  <dcterms:created xsi:type="dcterms:W3CDTF">2013-03-12T19:34:59Z</dcterms:created>
  <dcterms:modified xsi:type="dcterms:W3CDTF">2013-03-27T13:49:04Z</dcterms:modified>
</cp:coreProperties>
</file>