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7" r:id="rId2"/>
    <p:sldId id="330" r:id="rId3"/>
    <p:sldId id="344" r:id="rId4"/>
    <p:sldId id="347" r:id="rId5"/>
    <p:sldId id="346" r:id="rId6"/>
    <p:sldId id="335" r:id="rId7"/>
    <p:sldId id="348" r:id="rId8"/>
    <p:sldId id="349" r:id="rId9"/>
    <p:sldId id="264" r:id="rId10"/>
    <p:sldId id="265" r:id="rId11"/>
    <p:sldId id="350" r:id="rId12"/>
    <p:sldId id="259" r:id="rId13"/>
    <p:sldId id="329" r:id="rId14"/>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ine Gomez" initials="CG" lastIdx="1" clrIdx="0">
    <p:extLst>
      <p:ext uri="{19B8F6BF-5375-455C-9EA6-DF929625EA0E}">
        <p15:presenceInfo xmlns:p15="http://schemas.microsoft.com/office/powerpoint/2012/main" xmlns="" userId="f9e0c4ba315654f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a:srgbClr val="5AA6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82" autoAdjust="0"/>
    <p:restoredTop sz="84523" autoAdjust="0"/>
  </p:normalViewPr>
  <p:slideViewPr>
    <p:cSldViewPr>
      <p:cViewPr>
        <p:scale>
          <a:sx n="100" d="100"/>
          <a:sy n="100" d="100"/>
        </p:scale>
        <p:origin x="-440" y="352"/>
      </p:cViewPr>
      <p:guideLst>
        <p:guide orient="horz" pos="2160"/>
        <p:guide pos="2880"/>
      </p:guideLst>
    </p:cSldViewPr>
  </p:slideViewPr>
  <p:notesTextViewPr>
    <p:cViewPr>
      <p:scale>
        <a:sx n="1" d="1"/>
        <a:sy n="1" d="1"/>
      </p:scale>
      <p:origin x="0" y="0"/>
    </p:cViewPr>
  </p:notesTextViewPr>
  <p:notesViewPr>
    <p:cSldViewPr>
      <p:cViewPr varScale="1">
        <p:scale>
          <a:sx n="55" d="100"/>
          <a:sy n="55" d="100"/>
        </p:scale>
        <p:origin x="-1878" y="-9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commentAuthors" Target="commentAuthors.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1440" tIns="45720" rIns="91440" bIns="45720" rtlCol="0"/>
          <a:lstStyle>
            <a:lvl1pPr algn="r">
              <a:defRPr sz="1200"/>
            </a:lvl1pPr>
          </a:lstStyle>
          <a:p>
            <a:fld id="{C53DDC25-847A-4D69-ACBB-9AF7E6D7EB66}" type="datetimeFigureOut">
              <a:rPr lang="en-US" smtClean="0"/>
              <a:t>3/26/13</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1440" tIns="45720" rIns="91440" bIns="45720" rtlCol="0" anchor="b"/>
          <a:lstStyle>
            <a:lvl1pPr algn="r">
              <a:defRPr sz="1200"/>
            </a:lvl1pPr>
          </a:lstStyle>
          <a:p>
            <a:fld id="{F679D1BA-858D-42EE-BEE0-876A4FD43D0D}" type="slidenum">
              <a:rPr lang="en-US" smtClean="0"/>
              <a:t>‹#›</a:t>
            </a:fld>
            <a:endParaRPr lang="en-US"/>
          </a:p>
        </p:txBody>
      </p:sp>
    </p:spTree>
    <p:extLst>
      <p:ext uri="{BB962C8B-B14F-4D97-AF65-F5344CB8AC3E}">
        <p14:creationId xmlns:p14="http://schemas.microsoft.com/office/powerpoint/2010/main" val="40353332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1440" tIns="45720" rIns="91440" bIns="45720" rtlCol="0"/>
          <a:lstStyle>
            <a:lvl1pPr algn="r">
              <a:defRPr sz="1200"/>
            </a:lvl1pPr>
          </a:lstStyle>
          <a:p>
            <a:fld id="{AF261150-50FB-4A3E-B804-8780C9690B2C}" type="datetimeFigureOut">
              <a:rPr lang="en-US" smtClean="0"/>
              <a:t>3/26/13</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1440" tIns="45720" rIns="91440" bIns="45720" rtlCol="0" anchor="b"/>
          <a:lstStyle>
            <a:lvl1pPr algn="r">
              <a:defRPr sz="1200"/>
            </a:lvl1pPr>
          </a:lstStyle>
          <a:p>
            <a:fld id="{F9A2BAA5-66AB-4138-BBD8-7E64D810110D}" type="slidenum">
              <a:rPr lang="en-US" smtClean="0"/>
              <a:t>‹#›</a:t>
            </a:fld>
            <a:endParaRPr lang="en-US"/>
          </a:p>
        </p:txBody>
      </p:sp>
    </p:spTree>
    <p:extLst>
      <p:ext uri="{BB962C8B-B14F-4D97-AF65-F5344CB8AC3E}">
        <p14:creationId xmlns:p14="http://schemas.microsoft.com/office/powerpoint/2010/main" val="2995162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www.access.wi.gov/"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6613" cy="3486150"/>
          </a:xfrm>
          <a:prstGeom prst="rect">
            <a:avLst/>
          </a:prstGeom>
        </p:spPr>
      </p:sp>
      <p:sp>
        <p:nvSpPr>
          <p:cNvPr id="3" name="Notes Placeholder 2"/>
          <p:cNvSpPr>
            <a:spLocks noGrp="1"/>
          </p:cNvSpPr>
          <p:nvPr>
            <p:ph type="body" idx="1"/>
          </p:nvPr>
        </p:nvSpPr>
        <p:spPr>
          <a:xfrm>
            <a:off x="688182" y="4415791"/>
            <a:ext cx="5505450" cy="418338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a:xfrm>
            <a:off x="3898103" y="8829967"/>
            <a:ext cx="2982119" cy="464820"/>
          </a:xfrm>
          <a:prstGeom prst="rect">
            <a:avLst/>
          </a:prstGeom>
        </p:spPr>
        <p:txBody>
          <a:bodyPr/>
          <a:lstStyle/>
          <a:p>
            <a:pPr>
              <a:defRPr/>
            </a:pPr>
            <a:fld id="{BC5232EE-5177-4971-B5E1-8FF8F64FDCCA}"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525926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6613" cy="3486150"/>
          </a:xfrm>
          <a:prstGeom prst="rect">
            <a:avLst/>
          </a:prstGeom>
        </p:spPr>
      </p:sp>
      <p:sp>
        <p:nvSpPr>
          <p:cNvPr id="3" name="Notes Placeholder 2"/>
          <p:cNvSpPr>
            <a:spLocks noGrp="1"/>
          </p:cNvSpPr>
          <p:nvPr>
            <p:ph type="body" idx="1"/>
          </p:nvPr>
        </p:nvSpPr>
        <p:spPr>
          <a:xfrm>
            <a:off x="688182" y="4415790"/>
            <a:ext cx="5505450" cy="4183380"/>
          </a:xfrm>
          <a:prstGeom prst="rect">
            <a:avLst/>
          </a:prstGeom>
        </p:spPr>
        <p:txBody>
          <a:bodyPr>
            <a:normAutofit/>
          </a:bodyPr>
          <a:lstStyle/>
          <a:p>
            <a:r>
              <a:rPr lang="en-US" dirty="0" smtClean="0">
                <a:latin typeface="Arial" pitchFamily="34" charset="0"/>
                <a:cs typeface="Arial" pitchFamily="34" charset="0"/>
              </a:rPr>
              <a:t>Based at University of Wisconsin Madison, and affiliated with University of Wisconsin-Extension, Covering Kids and Families (CKF) is a coalition of more than 65 statewide organizations that includes academic and health care institutions, state agencies including WI Department of Health Services and Department of Public Instruction, Community Based Organizations, county agencies and more.  CKF is dedicated to reducing health disparities and improving the overall health in Wisconsin by enhancing the capacity to maximize participation in </a:t>
            </a:r>
            <a:r>
              <a:rPr lang="en-US" dirty="0" err="1" smtClean="0">
                <a:latin typeface="Arial" pitchFamily="34" charset="0"/>
                <a:cs typeface="Arial" pitchFamily="34" charset="0"/>
              </a:rPr>
              <a:t>BadgerCare</a:t>
            </a:r>
            <a:r>
              <a:rPr lang="en-US" dirty="0" smtClean="0">
                <a:latin typeface="Arial" pitchFamily="34" charset="0"/>
                <a:cs typeface="Arial" pitchFamily="34" charset="0"/>
              </a:rPr>
              <a:t>+ </a:t>
            </a:r>
          </a:p>
          <a:p>
            <a:endParaRPr lang="en-US" dirty="0" smtClean="0">
              <a:solidFill>
                <a:schemeClr val="tx2"/>
              </a:solidFill>
              <a:latin typeface="Arial" pitchFamily="34" charset="0"/>
              <a:cs typeface="Arial" pitchFamily="34" charset="0"/>
            </a:endParaRPr>
          </a:p>
          <a:p>
            <a:endParaRPr lang="en-US" dirty="0" smtClean="0"/>
          </a:p>
        </p:txBody>
      </p:sp>
      <p:sp>
        <p:nvSpPr>
          <p:cNvPr id="4" name="Slide Number Placeholder 3"/>
          <p:cNvSpPr>
            <a:spLocks noGrp="1"/>
          </p:cNvSpPr>
          <p:nvPr>
            <p:ph type="sldNum" sz="quarter" idx="10"/>
          </p:nvPr>
        </p:nvSpPr>
        <p:spPr>
          <a:xfrm>
            <a:off x="3898102" y="8829967"/>
            <a:ext cx="2982119" cy="464820"/>
          </a:xfrm>
          <a:prstGeom prst="rect">
            <a:avLst/>
          </a:prstGeom>
        </p:spPr>
        <p:txBody>
          <a:bodyPr/>
          <a:lstStyle/>
          <a:p>
            <a:pPr>
              <a:defRPr/>
            </a:pPr>
            <a:fld id="{BC5232EE-5177-4971-B5E1-8FF8F64FDCCA}" type="slidenum">
              <a:rPr lang="en-US" smtClean="0"/>
              <a:pPr>
                <a:defRPr/>
              </a:pPr>
              <a:t>2</a:t>
            </a:fld>
            <a:endParaRPr lang="en-US" dirty="0"/>
          </a:p>
        </p:txBody>
      </p:sp>
    </p:spTree>
    <p:extLst>
      <p:ext uri="{BB962C8B-B14F-4D97-AF65-F5344CB8AC3E}">
        <p14:creationId xmlns:p14="http://schemas.microsoft.com/office/powerpoint/2010/main" val="181466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2988" y="696913"/>
            <a:ext cx="4646612" cy="3486150"/>
          </a:xfrm>
          <a:prstGeom prst="rect">
            <a:avLst/>
          </a:prstGeom>
        </p:spPr>
      </p:sp>
      <p:sp>
        <p:nvSpPr>
          <p:cNvPr id="3" name="Notes Placeholder 2"/>
          <p:cNvSpPr>
            <a:spLocks noGrp="1"/>
          </p:cNvSpPr>
          <p:nvPr>
            <p:ph type="body" idx="1"/>
          </p:nvPr>
        </p:nvSpPr>
        <p:spPr/>
        <p:txBody>
          <a:bodyPr>
            <a:normAutofit/>
          </a:bodyPr>
          <a:lstStyle/>
          <a:p>
            <a:endParaRPr lang="en-US" b="0" u="none" dirty="0"/>
          </a:p>
        </p:txBody>
      </p:sp>
      <p:sp>
        <p:nvSpPr>
          <p:cNvPr id="4" name="Slide Number Placeholder 3"/>
          <p:cNvSpPr>
            <a:spLocks noGrp="1"/>
          </p:cNvSpPr>
          <p:nvPr>
            <p:ph type="sldNum" sz="quarter" idx="10"/>
          </p:nvPr>
        </p:nvSpPr>
        <p:spPr/>
        <p:txBody>
          <a:bodyPr/>
          <a:lstStyle/>
          <a:p>
            <a:pPr>
              <a:defRPr/>
            </a:pPr>
            <a:fld id="{BC5232EE-5177-4971-B5E1-8FF8F64FDCCA}" type="slidenum">
              <a:rPr lang="en-US" smtClean="0">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1808538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9A2BAA5-66AB-4138-BBD8-7E64D810110D}" type="slidenum">
              <a:rPr lang="en-US" smtClean="0"/>
              <a:t>4</a:t>
            </a:fld>
            <a:endParaRPr lang="en-US"/>
          </a:p>
        </p:txBody>
      </p:sp>
    </p:spTree>
    <p:extLst>
      <p:ext uri="{BB962C8B-B14F-4D97-AF65-F5344CB8AC3E}">
        <p14:creationId xmlns:p14="http://schemas.microsoft.com/office/powerpoint/2010/main" val="1407446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p>
            <a:pPr>
              <a:defRPr/>
            </a:pPr>
            <a:fld id="{F9B92F26-4548-484E-9AD4-E287AB30E74B}" type="slidenum">
              <a:rPr lang="en-US" smtClean="0"/>
              <a:pPr>
                <a:defRPr/>
              </a:pPr>
              <a:t>5</a:t>
            </a:fld>
            <a:endParaRPr lang="en-US" dirty="0" smtClean="0"/>
          </a:p>
        </p:txBody>
      </p:sp>
      <p:sp>
        <p:nvSpPr>
          <p:cNvPr id="77827" name="Rectangle 7"/>
          <p:cNvSpPr txBox="1">
            <a:spLocks noGrp="1" noChangeArrowheads="1"/>
          </p:cNvSpPr>
          <p:nvPr/>
        </p:nvSpPr>
        <p:spPr bwMode="auto">
          <a:xfrm>
            <a:off x="3898101" y="8829967"/>
            <a:ext cx="2982119" cy="464820"/>
          </a:xfrm>
          <a:prstGeom prst="rect">
            <a:avLst/>
          </a:prstGeom>
          <a:noFill/>
          <a:ln w="9525">
            <a:noFill/>
            <a:miter lim="800000"/>
            <a:headEnd/>
            <a:tailEnd/>
          </a:ln>
        </p:spPr>
        <p:txBody>
          <a:bodyPr lIns="91563" tIns="45781" rIns="91563" bIns="45781" anchor="b"/>
          <a:lstStyle/>
          <a:p>
            <a:pPr algn="r"/>
            <a:fld id="{D7BA6388-5A2D-490A-B7E9-4C2F67E2257C}" type="slidenum">
              <a:rPr lang="en-US" sz="1200">
                <a:latin typeface="Arial" charset="0"/>
              </a:rPr>
              <a:pPr algn="r"/>
              <a:t>5</a:t>
            </a:fld>
            <a:endParaRPr lang="en-US" sz="1200" dirty="0">
              <a:latin typeface="Arial" charset="0"/>
            </a:endParaRPr>
          </a:p>
        </p:txBody>
      </p:sp>
      <p:sp>
        <p:nvSpPr>
          <p:cNvPr id="77828" name="Rectangle 2"/>
          <p:cNvSpPr>
            <a:spLocks noGrp="1" noRot="1" noChangeAspect="1" noChangeArrowheads="1" noTextEdit="1"/>
          </p:cNvSpPr>
          <p:nvPr>
            <p:ph type="sldImg"/>
          </p:nvPr>
        </p:nvSpPr>
        <p:spPr>
          <a:ln/>
        </p:spPr>
      </p:sp>
      <p:sp>
        <p:nvSpPr>
          <p:cNvPr id="77829" name="Rectangle 3"/>
          <p:cNvSpPr>
            <a:spLocks noGrp="1" noChangeArrowheads="1"/>
          </p:cNvSpPr>
          <p:nvPr>
            <p:ph type="body" idx="1"/>
          </p:nvPr>
        </p:nvSpPr>
        <p:spPr>
          <a:xfrm>
            <a:off x="458788" y="4414178"/>
            <a:ext cx="6117167" cy="4184993"/>
          </a:xfrm>
          <a:noFill/>
          <a:ln/>
        </p:spPr>
        <p:txBody>
          <a:bodyPr/>
          <a:lstStyle/>
          <a:p>
            <a:r>
              <a:rPr lang="en-US" dirty="0" smtClean="0"/>
              <a:t>BadgerCare+ outreach materials and strategies are found in two drawers. English and Spanish versions are available for several  documents.</a:t>
            </a:r>
          </a:p>
          <a:p>
            <a:endParaRPr lang="en-US" dirty="0" smtClean="0"/>
          </a:p>
          <a:p>
            <a:r>
              <a:rPr lang="en-US" dirty="0">
                <a:solidFill>
                  <a:srgbClr val="010CC0"/>
                </a:solidFill>
                <a:latin typeface="Comic Sans MS" pitchFamily="66" charset="0"/>
              </a:rPr>
              <a:t>Covering k</a:t>
            </a:r>
            <a:r>
              <a:rPr lang="en-US" dirty="0">
                <a:solidFill>
                  <a:srgbClr val="00B050"/>
                </a:solidFill>
                <a:latin typeface="Comic Sans MS" pitchFamily="66" charset="0"/>
              </a:rPr>
              <a:t>i</a:t>
            </a:r>
            <a:r>
              <a:rPr lang="en-US" dirty="0">
                <a:solidFill>
                  <a:srgbClr val="FF0000"/>
                </a:solidFill>
                <a:latin typeface="Comic Sans MS" pitchFamily="66" charset="0"/>
              </a:rPr>
              <a:t>d</a:t>
            </a:r>
            <a:r>
              <a:rPr lang="en-US" dirty="0">
                <a:solidFill>
                  <a:srgbClr val="010CC0"/>
                </a:solidFill>
                <a:latin typeface="Comic Sans MS" pitchFamily="66" charset="0"/>
              </a:rPr>
              <a:t>s &amp; families </a:t>
            </a:r>
            <a:r>
              <a:rPr lang="en-US" dirty="0" smtClean="0"/>
              <a:t>can assist school districts with customizing Bookmarks with local contact information which can be printed by the schools and mailed or distributed to families in the library or during school events. School staff can adapt the </a:t>
            </a:r>
            <a:r>
              <a:rPr lang="en-US" i="1" dirty="0" smtClean="0"/>
              <a:t>Multi-month calendar blurb/promos</a:t>
            </a:r>
            <a:r>
              <a:rPr lang="en-US" dirty="0" smtClean="0"/>
              <a:t> that are found in the </a:t>
            </a:r>
            <a:r>
              <a:rPr lang="en-US" b="1" dirty="0" smtClean="0"/>
              <a:t>Promoting BadgerCare+ </a:t>
            </a:r>
            <a:r>
              <a:rPr lang="en-US" dirty="0" smtClean="0"/>
              <a:t>drawer. These 10 small promos are found on one page, each with a different theme that you can save as your own, adding local contact information on each. Schools may add these to school newsletters or lunch menus that are distributed to all families.</a:t>
            </a:r>
          </a:p>
          <a:p>
            <a:endParaRPr lang="en-US" dirty="0" smtClean="0"/>
          </a:p>
          <a:p>
            <a:r>
              <a:rPr lang="en-US" dirty="0" smtClean="0"/>
              <a:t>The </a:t>
            </a:r>
            <a:r>
              <a:rPr lang="en-US" b="1" dirty="0" smtClean="0"/>
              <a:t>Helpful Programs in (Your) County </a:t>
            </a:r>
            <a:r>
              <a:rPr lang="en-US" dirty="0" smtClean="0"/>
              <a:t>is a full-page resource ready to download and print with county-specific contact information already on the document for many public programs. Some schools target distribution of materials to families who are eligible for </a:t>
            </a:r>
            <a:r>
              <a:rPr lang="en-US" i="1" dirty="0" smtClean="0"/>
              <a:t>Free and Reduced Price Lunch. </a:t>
            </a:r>
            <a:r>
              <a:rPr lang="en-US" dirty="0" smtClean="0"/>
              <a:t>Others who collect </a:t>
            </a:r>
            <a:r>
              <a:rPr lang="en-US" i="1" dirty="0" smtClean="0"/>
              <a:t>Health Insurance Status </a:t>
            </a:r>
            <a:r>
              <a:rPr lang="en-US" dirty="0" smtClean="0"/>
              <a:t>can target those families who state they have no current insurance. Targeting helps manage costs and allows for more intensive personal contacts. </a:t>
            </a:r>
            <a:r>
              <a:rPr lang="en-US" b="1" dirty="0" smtClean="0"/>
              <a:t>Helpful Programs in (Your) County </a:t>
            </a:r>
            <a:r>
              <a:rPr lang="en-US" dirty="0" smtClean="0"/>
              <a:t>are called </a:t>
            </a:r>
            <a:r>
              <a:rPr lang="en-US" i="1" dirty="0" smtClean="0"/>
              <a:t>Benefit One-Pagers </a:t>
            </a:r>
            <a:r>
              <a:rPr lang="en-US" dirty="0" smtClean="0"/>
              <a:t>and are found in the </a:t>
            </a:r>
            <a:r>
              <a:rPr lang="en-US" b="1" dirty="0" smtClean="0"/>
              <a:t>ACCESS County Tools and Data </a:t>
            </a:r>
            <a:r>
              <a:rPr lang="en-US" dirty="0" smtClean="0"/>
              <a:t>drawer. The </a:t>
            </a:r>
            <a:r>
              <a:rPr lang="en-US" i="1" dirty="0" smtClean="0"/>
              <a:t>one-pager</a:t>
            </a:r>
            <a:r>
              <a:rPr lang="en-US" dirty="0" smtClean="0"/>
              <a:t> prints in color nicely, but also looks good in black-and-white on lightly colored paper. </a:t>
            </a:r>
          </a:p>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p:txBody>
          <a:bodyPr/>
          <a:lstStyle/>
          <a:p>
            <a:pPr>
              <a:defRPr/>
            </a:pPr>
            <a:fld id="{608B39E0-0EE1-4F30-94FA-910082030105}" type="slidenum">
              <a:rPr lang="en-US" smtClean="0"/>
              <a:pPr>
                <a:defRPr/>
              </a:pPr>
              <a:t>6</a:t>
            </a:fld>
            <a:endParaRPr lang="en-US" dirty="0" smtClean="0"/>
          </a:p>
        </p:txBody>
      </p:sp>
      <p:sp>
        <p:nvSpPr>
          <p:cNvPr id="70659" name="Slide Image Placeholder 1"/>
          <p:cNvSpPr>
            <a:spLocks noGrp="1" noRot="1" noChangeAspect="1" noTextEdit="1"/>
          </p:cNvSpPr>
          <p:nvPr>
            <p:ph type="sldImg"/>
          </p:nvPr>
        </p:nvSpPr>
        <p:spPr>
          <a:xfrm>
            <a:off x="1042988" y="696913"/>
            <a:ext cx="4646612" cy="3486150"/>
          </a:xfrm>
          <a:prstGeom prst="rect">
            <a:avLst/>
          </a:prstGeom>
          <a:ln/>
        </p:spPr>
      </p:sp>
      <p:sp>
        <p:nvSpPr>
          <p:cNvPr id="70660" name="Notes Placeholder 2"/>
          <p:cNvSpPr>
            <a:spLocks noGrp="1"/>
          </p:cNvSpPr>
          <p:nvPr>
            <p:ph type="body" idx="1"/>
          </p:nvPr>
        </p:nvSpPr>
        <p:spPr>
          <a:noFill/>
          <a:ln/>
        </p:spPr>
        <p:txBody>
          <a:bodyPr/>
          <a:lstStyle/>
          <a:p>
            <a:pPr eaLnBrk="1" hangingPunct="1">
              <a:defRPr/>
            </a:pPr>
            <a:r>
              <a:rPr lang="en-US" dirty="0" smtClean="0"/>
              <a:t>In</a:t>
            </a:r>
            <a:r>
              <a:rPr lang="en-US" baseline="0" dirty="0" smtClean="0"/>
              <a:t> this presentation we are highlighting the application process through the state’s online portal, ACCESS. </a:t>
            </a:r>
            <a:r>
              <a:rPr lang="en-US" dirty="0" smtClean="0"/>
              <a:t>ACCESS  - found at  </a:t>
            </a:r>
            <a:r>
              <a:rPr lang="en-US" b="1" dirty="0" smtClean="0">
                <a:hlinkClick r:id="rId3"/>
              </a:rPr>
              <a:t>www.access.wi.gov</a:t>
            </a:r>
            <a:endParaRPr lang="en-US" baseline="0" dirty="0" smtClean="0"/>
          </a:p>
          <a:p>
            <a:pPr defTabSz="931774" fontAlgn="base">
              <a:spcBef>
                <a:spcPct val="30000"/>
              </a:spcBef>
              <a:spcAft>
                <a:spcPct val="0"/>
              </a:spcAft>
              <a:defRPr/>
            </a:pPr>
            <a:r>
              <a:rPr lang="en-US" baseline="0" dirty="0" smtClean="0"/>
              <a:t>If an applicant is a Spanish speaker, there is a link in the top right hand corner which says ‘Espanol’. Clicking this link takes the applicant to a Spanish version of the portal. This link can be used to  toggle back and forth between the English and Spanish language versions if needed.  </a:t>
            </a:r>
          </a:p>
          <a:p>
            <a:pPr defTabSz="931774" fontAlgn="base">
              <a:spcBef>
                <a:spcPct val="30000"/>
              </a:spcBef>
              <a:spcAft>
                <a:spcPct val="0"/>
              </a:spcAft>
              <a:defRPr/>
            </a:pPr>
            <a:endParaRPr lang="en-US" baseline="0" dirty="0" smtClean="0"/>
          </a:p>
          <a:p>
            <a:pPr eaLnBrk="1" hangingPunct="1">
              <a:defRPr/>
            </a:pPr>
            <a:r>
              <a:rPr lang="en-US" baseline="0" dirty="0" smtClean="0"/>
              <a:t>Access can be used to determine potential eligibility for benefits, to actually apply for benefits, and then, once enrolled, can also be used for checking benefits, reporting changes such as address or income changes, and even renewing benefits annually. </a:t>
            </a:r>
          </a:p>
        </p:txBody>
      </p:sp>
      <p:sp>
        <p:nvSpPr>
          <p:cNvPr id="70661" name="Slide Number Placeholder 3"/>
          <p:cNvSpPr txBox="1">
            <a:spLocks noGrp="1"/>
          </p:cNvSpPr>
          <p:nvPr/>
        </p:nvSpPr>
        <p:spPr bwMode="auto">
          <a:xfrm>
            <a:off x="3813360" y="8829967"/>
            <a:ext cx="2917290" cy="464820"/>
          </a:xfrm>
          <a:prstGeom prst="rect">
            <a:avLst/>
          </a:prstGeom>
          <a:noFill/>
          <a:ln w="9525">
            <a:noFill/>
            <a:miter lim="800000"/>
            <a:headEnd/>
            <a:tailEnd/>
          </a:ln>
        </p:spPr>
        <p:txBody>
          <a:bodyPr lIns="93177" tIns="46589" rIns="93177" bIns="46589" anchor="b"/>
          <a:lstStyle/>
          <a:p>
            <a:pPr algn="r"/>
            <a:fld id="{D7ACF25E-E625-4765-8B92-F7958FFCCC7C}" type="slidenum">
              <a:rPr lang="en-US" sz="1200">
                <a:latin typeface="Arial" charset="0"/>
              </a:rPr>
              <a:pPr algn="r"/>
              <a:t>6</a:t>
            </a:fld>
            <a:endParaRPr lang="en-US" sz="1200" dirty="0">
              <a:latin typeface="Arial" charset="0"/>
            </a:endParaRPr>
          </a:p>
        </p:txBody>
      </p:sp>
    </p:spTree>
    <p:extLst>
      <p:ext uri="{BB962C8B-B14F-4D97-AF65-F5344CB8AC3E}">
        <p14:creationId xmlns:p14="http://schemas.microsoft.com/office/powerpoint/2010/main" val="431532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p>
            <a:pPr>
              <a:defRPr/>
            </a:pPr>
            <a:fld id="{F9B92F26-4548-484E-9AD4-E287AB30E74B}" type="slidenum">
              <a:rPr lang="en-US" smtClean="0"/>
              <a:pPr>
                <a:defRPr/>
              </a:pPr>
              <a:t>7</a:t>
            </a:fld>
            <a:endParaRPr lang="en-US" dirty="0" smtClean="0"/>
          </a:p>
        </p:txBody>
      </p:sp>
      <p:sp>
        <p:nvSpPr>
          <p:cNvPr id="77827" name="Rectangle 7"/>
          <p:cNvSpPr txBox="1">
            <a:spLocks noGrp="1" noChangeArrowheads="1"/>
          </p:cNvSpPr>
          <p:nvPr/>
        </p:nvSpPr>
        <p:spPr bwMode="auto">
          <a:xfrm>
            <a:off x="3898101" y="8829967"/>
            <a:ext cx="2982119" cy="464820"/>
          </a:xfrm>
          <a:prstGeom prst="rect">
            <a:avLst/>
          </a:prstGeom>
          <a:noFill/>
          <a:ln w="9525">
            <a:noFill/>
            <a:miter lim="800000"/>
            <a:headEnd/>
            <a:tailEnd/>
          </a:ln>
        </p:spPr>
        <p:txBody>
          <a:bodyPr lIns="91563" tIns="45781" rIns="91563" bIns="45781" anchor="b"/>
          <a:lstStyle/>
          <a:p>
            <a:pPr algn="r"/>
            <a:fld id="{D7BA6388-5A2D-490A-B7E9-4C2F67E2257C}" type="slidenum">
              <a:rPr lang="en-US" sz="1200">
                <a:latin typeface="Arial" charset="0"/>
              </a:rPr>
              <a:pPr algn="r"/>
              <a:t>7</a:t>
            </a:fld>
            <a:endParaRPr lang="en-US" sz="1200" dirty="0">
              <a:latin typeface="Arial" charset="0"/>
            </a:endParaRPr>
          </a:p>
        </p:txBody>
      </p:sp>
      <p:sp>
        <p:nvSpPr>
          <p:cNvPr id="77828" name="Rectangle 2"/>
          <p:cNvSpPr>
            <a:spLocks noGrp="1" noRot="1" noChangeAspect="1" noChangeArrowheads="1" noTextEdit="1"/>
          </p:cNvSpPr>
          <p:nvPr>
            <p:ph type="sldImg"/>
          </p:nvPr>
        </p:nvSpPr>
        <p:spPr>
          <a:ln/>
        </p:spPr>
      </p:sp>
      <p:sp>
        <p:nvSpPr>
          <p:cNvPr id="77829" name="Rectangle 3"/>
          <p:cNvSpPr>
            <a:spLocks noGrp="1" noChangeArrowheads="1"/>
          </p:cNvSpPr>
          <p:nvPr>
            <p:ph type="body" idx="1"/>
          </p:nvPr>
        </p:nvSpPr>
        <p:spPr>
          <a:xfrm>
            <a:off x="458788" y="4414178"/>
            <a:ext cx="6117167" cy="4184993"/>
          </a:xfrm>
          <a:noFill/>
          <a:ln/>
        </p:spPr>
        <p:txBody>
          <a:bodyPr/>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p>
            <a:pPr>
              <a:defRPr/>
            </a:pPr>
            <a:fld id="{F9B92F26-4548-484E-9AD4-E287AB30E74B}" type="slidenum">
              <a:rPr lang="en-US" smtClean="0"/>
              <a:pPr>
                <a:defRPr/>
              </a:pPr>
              <a:t>8</a:t>
            </a:fld>
            <a:endParaRPr lang="en-US" dirty="0" smtClean="0"/>
          </a:p>
        </p:txBody>
      </p:sp>
      <p:sp>
        <p:nvSpPr>
          <p:cNvPr id="77827" name="Rectangle 7"/>
          <p:cNvSpPr txBox="1">
            <a:spLocks noGrp="1" noChangeArrowheads="1"/>
          </p:cNvSpPr>
          <p:nvPr/>
        </p:nvSpPr>
        <p:spPr bwMode="auto">
          <a:xfrm>
            <a:off x="3898101" y="8829967"/>
            <a:ext cx="2982119" cy="464820"/>
          </a:xfrm>
          <a:prstGeom prst="rect">
            <a:avLst/>
          </a:prstGeom>
          <a:noFill/>
          <a:ln w="9525">
            <a:noFill/>
            <a:miter lim="800000"/>
            <a:headEnd/>
            <a:tailEnd/>
          </a:ln>
        </p:spPr>
        <p:txBody>
          <a:bodyPr lIns="91563" tIns="45781" rIns="91563" bIns="45781" anchor="b"/>
          <a:lstStyle/>
          <a:p>
            <a:pPr algn="r"/>
            <a:fld id="{D7BA6388-5A2D-490A-B7E9-4C2F67E2257C}" type="slidenum">
              <a:rPr lang="en-US" sz="1200">
                <a:latin typeface="Arial" charset="0"/>
              </a:rPr>
              <a:pPr algn="r"/>
              <a:t>8</a:t>
            </a:fld>
            <a:endParaRPr lang="en-US" sz="1200" dirty="0">
              <a:latin typeface="Arial" charset="0"/>
            </a:endParaRPr>
          </a:p>
        </p:txBody>
      </p:sp>
      <p:sp>
        <p:nvSpPr>
          <p:cNvPr id="77828" name="Rectangle 2"/>
          <p:cNvSpPr>
            <a:spLocks noGrp="1" noRot="1" noChangeAspect="1" noChangeArrowheads="1" noTextEdit="1"/>
          </p:cNvSpPr>
          <p:nvPr>
            <p:ph type="sldImg"/>
          </p:nvPr>
        </p:nvSpPr>
        <p:spPr>
          <a:ln/>
        </p:spPr>
      </p:sp>
      <p:sp>
        <p:nvSpPr>
          <p:cNvPr id="77829" name="Rectangle 3"/>
          <p:cNvSpPr>
            <a:spLocks noGrp="1" noChangeArrowheads="1"/>
          </p:cNvSpPr>
          <p:nvPr>
            <p:ph type="body" idx="1"/>
          </p:nvPr>
        </p:nvSpPr>
        <p:spPr>
          <a:xfrm>
            <a:off x="458788" y="4414178"/>
            <a:ext cx="6117167" cy="4184993"/>
          </a:xfrm>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6613" cy="3486150"/>
          </a:xfrm>
          <a:prstGeom prst="rect">
            <a:avLst/>
          </a:prstGeom>
        </p:spPr>
      </p:sp>
      <p:sp>
        <p:nvSpPr>
          <p:cNvPr id="3" name="Notes Placeholder 2"/>
          <p:cNvSpPr>
            <a:spLocks noGrp="1"/>
          </p:cNvSpPr>
          <p:nvPr>
            <p:ph type="body" idx="1"/>
          </p:nvPr>
        </p:nvSpPr>
        <p:spPr/>
        <p:txBody>
          <a:bodyPr>
            <a:normAutofit/>
          </a:bodyPr>
          <a:lstStyle/>
          <a:p>
            <a:r>
              <a:rPr lang="en-US" b="0" u="none" dirty="0" smtClean="0"/>
              <a:t>This</a:t>
            </a:r>
            <a:r>
              <a:rPr lang="en-US" b="0" u="none" baseline="0" dirty="0" smtClean="0"/>
              <a:t> is the Covering Kids and Families ACA page.  Obviously there are dozens of sites out there for you to peruse and gather information from.  CKF will review that information for you provide you with the basics through its blog, question of the week, and web page with links to other resources.  We will also be creating fact sheets with the basics.  </a:t>
            </a:r>
            <a:endParaRPr lang="en-US" b="0" u="none" dirty="0"/>
          </a:p>
        </p:txBody>
      </p:sp>
      <p:sp>
        <p:nvSpPr>
          <p:cNvPr id="4" name="Slide Number Placeholder 3"/>
          <p:cNvSpPr>
            <a:spLocks noGrp="1"/>
          </p:cNvSpPr>
          <p:nvPr>
            <p:ph type="sldNum" sz="quarter" idx="10"/>
          </p:nvPr>
        </p:nvSpPr>
        <p:spPr/>
        <p:txBody>
          <a:bodyPr/>
          <a:lstStyle/>
          <a:p>
            <a:pPr>
              <a:defRPr/>
            </a:pPr>
            <a:fld id="{BC5232EE-5177-4971-B5E1-8FF8F64FDCCA}" type="slidenum">
              <a:rPr lang="en-US" smtClean="0">
                <a:solidFill>
                  <a:prstClr val="black"/>
                </a:solidFill>
              </a:rPr>
              <a:pPr>
                <a:defRPr/>
              </a:pPr>
              <a:t>9</a:t>
            </a:fld>
            <a:endParaRPr lang="en-US" dirty="0">
              <a:solidFill>
                <a:prstClr val="black"/>
              </a:solidFill>
            </a:endParaRPr>
          </a:p>
        </p:txBody>
      </p:sp>
    </p:spTree>
    <p:extLst>
      <p:ext uri="{BB962C8B-B14F-4D97-AF65-F5344CB8AC3E}">
        <p14:creationId xmlns:p14="http://schemas.microsoft.com/office/powerpoint/2010/main" val="3113619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of one fact sheet you can find on the CKF web page.  This fact sheet provides an overview</a:t>
            </a:r>
            <a:r>
              <a:rPr lang="en-US" baseline="0" dirty="0" smtClean="0"/>
              <a:t> of the ACA.  </a:t>
            </a:r>
            <a:endParaRPr lang="en-US" dirty="0"/>
          </a:p>
        </p:txBody>
      </p:sp>
      <p:sp>
        <p:nvSpPr>
          <p:cNvPr id="4" name="Slide Number Placeholder 3"/>
          <p:cNvSpPr>
            <a:spLocks noGrp="1"/>
          </p:cNvSpPr>
          <p:nvPr>
            <p:ph type="sldNum" sz="quarter" idx="10"/>
          </p:nvPr>
        </p:nvSpPr>
        <p:spPr/>
        <p:txBody>
          <a:bodyPr/>
          <a:lstStyle/>
          <a:p>
            <a:fld id="{F9A2BAA5-66AB-4138-BBD8-7E64D810110D}" type="slidenum">
              <a:rPr lang="en-US" smtClean="0"/>
              <a:t>10</a:t>
            </a:fld>
            <a:endParaRPr lang="en-US"/>
          </a:p>
        </p:txBody>
      </p:sp>
    </p:spTree>
    <p:extLst>
      <p:ext uri="{BB962C8B-B14F-4D97-AF65-F5344CB8AC3E}">
        <p14:creationId xmlns:p14="http://schemas.microsoft.com/office/powerpoint/2010/main" val="877770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6613" cy="3486150"/>
          </a:xfrm>
          <a:prstGeom prst="rect">
            <a:avLst/>
          </a:prstGeom>
        </p:spPr>
      </p:sp>
      <p:sp>
        <p:nvSpPr>
          <p:cNvPr id="3" name="Notes Placeholder 2"/>
          <p:cNvSpPr>
            <a:spLocks noGrp="1"/>
          </p:cNvSpPr>
          <p:nvPr>
            <p:ph type="body" idx="1"/>
          </p:nvPr>
        </p:nvSpPr>
        <p:spPr/>
        <p:txBody>
          <a:bodyPr>
            <a:normAutofit/>
          </a:bodyPr>
          <a:lstStyle/>
          <a:p>
            <a:pPr lvl="2" fontAlgn="base"/>
            <a:endParaRPr lang="en-US" dirty="0" smtClean="0">
              <a:effectLst/>
            </a:endParaRPr>
          </a:p>
          <a:p>
            <a:endParaRPr lang="en-US" b="1" u="sng" dirty="0"/>
          </a:p>
        </p:txBody>
      </p:sp>
      <p:sp>
        <p:nvSpPr>
          <p:cNvPr id="4" name="Slide Number Placeholder 3"/>
          <p:cNvSpPr>
            <a:spLocks noGrp="1"/>
          </p:cNvSpPr>
          <p:nvPr>
            <p:ph type="sldNum" sz="quarter" idx="10"/>
          </p:nvPr>
        </p:nvSpPr>
        <p:spPr/>
        <p:txBody>
          <a:bodyPr/>
          <a:lstStyle/>
          <a:p>
            <a:pPr>
              <a:defRPr/>
            </a:pPr>
            <a:fld id="{BC5232EE-5177-4971-B5E1-8FF8F64FDCCA}"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2806148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One last valuable resource is the federal government’s website on health reform: www.healthcare.gov.  This provides additional information on ACA, including more fact sheets, time line about what is changing and when and FAQs that are presented in an easy to understand manner. </a:t>
            </a:r>
            <a:endParaRPr lang="en-US" dirty="0"/>
          </a:p>
        </p:txBody>
      </p:sp>
      <p:sp>
        <p:nvSpPr>
          <p:cNvPr id="4" name="Slide Number Placeholder 3"/>
          <p:cNvSpPr>
            <a:spLocks noGrp="1"/>
          </p:cNvSpPr>
          <p:nvPr>
            <p:ph type="sldNum" sz="quarter" idx="10"/>
          </p:nvPr>
        </p:nvSpPr>
        <p:spPr/>
        <p:txBody>
          <a:bodyPr/>
          <a:lstStyle/>
          <a:p>
            <a:fld id="{71353BE0-2F0B-4F26-85FB-88E77787ADF3}" type="slidenum">
              <a:rPr lang="en-US" smtClean="0"/>
              <a:pPr/>
              <a:t>12</a:t>
            </a:fld>
            <a:endParaRPr lang="en-US"/>
          </a:p>
        </p:txBody>
      </p:sp>
    </p:spTree>
    <p:extLst>
      <p:ext uri="{BB962C8B-B14F-4D97-AF65-F5344CB8AC3E}">
        <p14:creationId xmlns:p14="http://schemas.microsoft.com/office/powerpoint/2010/main" val="2045198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6613" cy="3486150"/>
          </a:xfrm>
          <a:prstGeom prst="rect">
            <a:avLst/>
          </a:prstGeom>
        </p:spPr>
      </p:sp>
      <p:sp>
        <p:nvSpPr>
          <p:cNvPr id="3" name="Notes Placeholder 2"/>
          <p:cNvSpPr>
            <a:spLocks noGrp="1"/>
          </p:cNvSpPr>
          <p:nvPr>
            <p:ph type="body" idx="1"/>
          </p:nvPr>
        </p:nvSpPr>
        <p:spPr/>
        <p:txBody>
          <a:bodyPr>
            <a:normAutofit/>
          </a:bodyPr>
          <a:lstStyle/>
          <a:p>
            <a:pPr lvl="2" fontAlgn="base"/>
            <a:r>
              <a:rPr lang="en-US" sz="1200" kern="1200" dirty="0" smtClean="0">
                <a:solidFill>
                  <a:schemeClr val="tx1"/>
                </a:solidFill>
                <a:effectLst/>
                <a:latin typeface="+mn-lt"/>
                <a:ea typeface="+mn-ea"/>
                <a:cs typeface="+mn-cs"/>
              </a:rPr>
              <a:t>If after reviewing the CKF</a:t>
            </a:r>
            <a:r>
              <a:rPr lang="en-US" sz="1200" kern="1200" baseline="0" dirty="0" smtClean="0">
                <a:solidFill>
                  <a:schemeClr val="tx1"/>
                </a:solidFill>
                <a:effectLst/>
                <a:latin typeface="+mn-lt"/>
                <a:ea typeface="+mn-ea"/>
                <a:cs typeface="+mn-cs"/>
              </a:rPr>
              <a:t> site and other resources provided, you are looking for additional information or material, please let CKF staff know and we can work to connect you to it or create it for you.</a:t>
            </a:r>
          </a:p>
          <a:p>
            <a:pPr lvl="2" fontAlgn="base"/>
            <a:endParaRPr lang="en-US" sz="1200" kern="1200" baseline="0" dirty="0" smtClean="0">
              <a:solidFill>
                <a:schemeClr val="tx1"/>
              </a:solidFill>
              <a:effectLst/>
              <a:latin typeface="+mn-lt"/>
              <a:ea typeface="+mn-ea"/>
              <a:cs typeface="+mn-cs"/>
            </a:endParaRPr>
          </a:p>
          <a:p>
            <a:pPr lvl="2" fontAlgn="base"/>
            <a:r>
              <a:rPr lang="en-US" sz="1200" kern="1200" baseline="0" dirty="0" smtClean="0">
                <a:solidFill>
                  <a:schemeClr val="tx1"/>
                </a:solidFill>
                <a:effectLst/>
                <a:latin typeface="+mn-lt"/>
                <a:ea typeface="+mn-ea"/>
                <a:cs typeface="+mn-cs"/>
              </a:rPr>
              <a:t>We (do/do not)have time for questions from the audience.  Feel free to contact Caroline Gomez or the CKF ACA team for additional information.  </a:t>
            </a:r>
          </a:p>
          <a:p>
            <a:pPr lvl="2" fontAlgn="base"/>
            <a:endParaRPr lang="en-US" sz="1200" kern="1200" baseline="0" dirty="0" smtClean="0">
              <a:solidFill>
                <a:schemeClr val="tx1"/>
              </a:solidFill>
              <a:effectLst/>
              <a:latin typeface="+mn-lt"/>
              <a:ea typeface="+mn-ea"/>
              <a:cs typeface="+mn-cs"/>
            </a:endParaRPr>
          </a:p>
          <a:p>
            <a:pPr lvl="2" fontAlgn="base"/>
            <a:r>
              <a:rPr lang="en-US" sz="1200" kern="1200" baseline="0" dirty="0" smtClean="0">
                <a:solidFill>
                  <a:schemeClr val="tx1"/>
                </a:solidFill>
                <a:effectLst/>
                <a:latin typeface="+mn-lt"/>
                <a:ea typeface="+mn-ea"/>
                <a:cs typeface="+mn-cs"/>
              </a:rPr>
              <a:t>Thank you. </a:t>
            </a:r>
            <a:endParaRPr lang="en-US" sz="1200" kern="1200" dirty="0" smtClean="0">
              <a:solidFill>
                <a:schemeClr val="tx1"/>
              </a:solidFill>
              <a:effectLst/>
              <a:latin typeface="+mn-lt"/>
              <a:ea typeface="+mn-ea"/>
              <a:cs typeface="+mn-cs"/>
            </a:endParaRPr>
          </a:p>
          <a:p>
            <a:pPr lvl="2" fontAlgn="base"/>
            <a:endParaRPr lang="en-US" dirty="0" smtClean="0">
              <a:effectLst/>
            </a:endParaRPr>
          </a:p>
          <a:p>
            <a:endParaRPr lang="en-US" b="1" u="sng" dirty="0"/>
          </a:p>
        </p:txBody>
      </p:sp>
      <p:sp>
        <p:nvSpPr>
          <p:cNvPr id="4" name="Slide Number Placeholder 3"/>
          <p:cNvSpPr>
            <a:spLocks noGrp="1"/>
          </p:cNvSpPr>
          <p:nvPr>
            <p:ph type="sldNum" sz="quarter" idx="10"/>
          </p:nvPr>
        </p:nvSpPr>
        <p:spPr/>
        <p:txBody>
          <a:bodyPr/>
          <a:lstStyle/>
          <a:p>
            <a:pPr>
              <a:defRPr/>
            </a:pPr>
            <a:fld id="{BC5232EE-5177-4971-B5E1-8FF8F64FDCCA}" type="slidenum">
              <a:rPr lang="en-US" smtClean="0">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2806148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EE10E4-245A-48BF-8C81-1E8F2724717A}" type="datetime1">
              <a:rPr lang="en-US" smtClean="0"/>
              <a:t>3/26/13</a:t>
            </a:fld>
            <a:endParaRPr lang="en-US"/>
          </a:p>
        </p:txBody>
      </p:sp>
      <p:sp>
        <p:nvSpPr>
          <p:cNvPr id="5" name="Footer Placeholder 4"/>
          <p:cNvSpPr>
            <a:spLocks noGrp="1"/>
          </p:cNvSpPr>
          <p:nvPr>
            <p:ph type="ftr" sz="quarter" idx="11"/>
          </p:nvPr>
        </p:nvSpPr>
        <p:spPr/>
        <p:txBody>
          <a:bodyPr/>
          <a:lstStyle/>
          <a:p>
            <a:r>
              <a:rPr lang="en-US" smtClean="0"/>
              <a:t>Updated January 1, 2013</a:t>
            </a:r>
            <a:endParaRPr lang="en-US"/>
          </a:p>
        </p:txBody>
      </p:sp>
      <p:sp>
        <p:nvSpPr>
          <p:cNvPr id="6" name="Slide Number Placeholder 5"/>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3549627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0FFB23-6798-47E7-B9C8-174299C02C0B}" type="datetime1">
              <a:rPr lang="en-US" smtClean="0"/>
              <a:t>3/26/13</a:t>
            </a:fld>
            <a:endParaRPr lang="en-US"/>
          </a:p>
        </p:txBody>
      </p:sp>
      <p:sp>
        <p:nvSpPr>
          <p:cNvPr id="5" name="Footer Placeholder 4"/>
          <p:cNvSpPr>
            <a:spLocks noGrp="1"/>
          </p:cNvSpPr>
          <p:nvPr>
            <p:ph type="ftr" sz="quarter" idx="11"/>
          </p:nvPr>
        </p:nvSpPr>
        <p:spPr/>
        <p:txBody>
          <a:bodyPr/>
          <a:lstStyle/>
          <a:p>
            <a:r>
              <a:rPr lang="en-US" smtClean="0"/>
              <a:t>Updated January 1, 2013</a:t>
            </a:r>
            <a:endParaRPr lang="en-US"/>
          </a:p>
        </p:txBody>
      </p:sp>
      <p:sp>
        <p:nvSpPr>
          <p:cNvPr id="6" name="Slide Number Placeholder 5"/>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153460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89C808-10DD-4302-AE49-006F1A0EA720}" type="datetime1">
              <a:rPr lang="en-US" smtClean="0"/>
              <a:t>3/26/13</a:t>
            </a:fld>
            <a:endParaRPr lang="en-US"/>
          </a:p>
        </p:txBody>
      </p:sp>
      <p:sp>
        <p:nvSpPr>
          <p:cNvPr id="5" name="Footer Placeholder 4"/>
          <p:cNvSpPr>
            <a:spLocks noGrp="1"/>
          </p:cNvSpPr>
          <p:nvPr>
            <p:ph type="ftr" sz="quarter" idx="11"/>
          </p:nvPr>
        </p:nvSpPr>
        <p:spPr/>
        <p:txBody>
          <a:bodyPr/>
          <a:lstStyle/>
          <a:p>
            <a:r>
              <a:rPr lang="en-US" smtClean="0"/>
              <a:t>Updated January 1, 2013</a:t>
            </a:r>
            <a:endParaRPr lang="en-US"/>
          </a:p>
        </p:txBody>
      </p:sp>
      <p:sp>
        <p:nvSpPr>
          <p:cNvPr id="6" name="Slide Number Placeholder 5"/>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887057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613540-7807-43E3-87EB-F14A2A6E36B1}" type="datetime1">
              <a:rPr lang="en-US" smtClean="0"/>
              <a:t>3/26/13</a:t>
            </a:fld>
            <a:endParaRPr lang="en-US"/>
          </a:p>
        </p:txBody>
      </p:sp>
      <p:sp>
        <p:nvSpPr>
          <p:cNvPr id="6" name="Footer Placeholder 5"/>
          <p:cNvSpPr>
            <a:spLocks noGrp="1"/>
          </p:cNvSpPr>
          <p:nvPr>
            <p:ph type="ftr" sz="quarter" idx="11"/>
          </p:nvPr>
        </p:nvSpPr>
        <p:spPr/>
        <p:txBody>
          <a:bodyPr/>
          <a:lstStyle/>
          <a:p>
            <a:r>
              <a:rPr lang="en-US" smtClean="0"/>
              <a:t>Updated January 1, 2013</a:t>
            </a:r>
            <a:endParaRPr lang="en-US"/>
          </a:p>
        </p:txBody>
      </p:sp>
      <p:sp>
        <p:nvSpPr>
          <p:cNvPr id="7" name="Slide Number Placeholder 6"/>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740089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D2B924-F2DF-4DDC-9DE1-B697C4963706}" type="datetime1">
              <a:rPr lang="en-US" smtClean="0"/>
              <a:t>3/26/13</a:t>
            </a:fld>
            <a:endParaRPr lang="en-US"/>
          </a:p>
        </p:txBody>
      </p:sp>
      <p:sp>
        <p:nvSpPr>
          <p:cNvPr id="8" name="Footer Placeholder 7"/>
          <p:cNvSpPr>
            <a:spLocks noGrp="1"/>
          </p:cNvSpPr>
          <p:nvPr>
            <p:ph type="ftr" sz="quarter" idx="11"/>
          </p:nvPr>
        </p:nvSpPr>
        <p:spPr/>
        <p:txBody>
          <a:bodyPr/>
          <a:lstStyle/>
          <a:p>
            <a:r>
              <a:rPr lang="en-US" smtClean="0"/>
              <a:t>Updated January 1, 2013</a:t>
            </a:r>
            <a:endParaRPr lang="en-US"/>
          </a:p>
        </p:txBody>
      </p:sp>
      <p:sp>
        <p:nvSpPr>
          <p:cNvPr id="9" name="Slide Number Placeholder 8"/>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2103784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BCEDF7-3341-4BB6-A0B3-727C535A7B79}" type="datetime1">
              <a:rPr lang="en-US" smtClean="0"/>
              <a:t>3/26/13</a:t>
            </a:fld>
            <a:endParaRPr lang="en-US"/>
          </a:p>
        </p:txBody>
      </p:sp>
      <p:sp>
        <p:nvSpPr>
          <p:cNvPr id="4" name="Footer Placeholder 3"/>
          <p:cNvSpPr>
            <a:spLocks noGrp="1"/>
          </p:cNvSpPr>
          <p:nvPr>
            <p:ph type="ftr" sz="quarter" idx="11"/>
          </p:nvPr>
        </p:nvSpPr>
        <p:spPr/>
        <p:txBody>
          <a:bodyPr/>
          <a:lstStyle/>
          <a:p>
            <a:r>
              <a:rPr lang="en-US" smtClean="0"/>
              <a:t>Updated January 1, 2013</a:t>
            </a:r>
            <a:endParaRPr lang="en-US"/>
          </a:p>
        </p:txBody>
      </p:sp>
      <p:sp>
        <p:nvSpPr>
          <p:cNvPr id="5" name="Slide Number Placeholder 4"/>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3024230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7F3B9-CFED-4D1D-8DD4-1B59AA5C225A}" type="datetime1">
              <a:rPr lang="en-US" smtClean="0"/>
              <a:t>3/26/13</a:t>
            </a:fld>
            <a:endParaRPr lang="en-US"/>
          </a:p>
        </p:txBody>
      </p:sp>
      <p:sp>
        <p:nvSpPr>
          <p:cNvPr id="3" name="Footer Placeholder 2"/>
          <p:cNvSpPr>
            <a:spLocks noGrp="1"/>
          </p:cNvSpPr>
          <p:nvPr>
            <p:ph type="ftr" sz="quarter" idx="11"/>
          </p:nvPr>
        </p:nvSpPr>
        <p:spPr/>
        <p:txBody>
          <a:bodyPr/>
          <a:lstStyle/>
          <a:p>
            <a:r>
              <a:rPr lang="en-US" smtClean="0"/>
              <a:t>Updated January 1, 2013</a:t>
            </a:r>
            <a:endParaRPr lang="en-US"/>
          </a:p>
        </p:txBody>
      </p:sp>
      <p:sp>
        <p:nvSpPr>
          <p:cNvPr id="4" name="Slide Number Placeholder 3"/>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294815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29CF4B-CC19-4395-9085-6371C2996F55}" type="datetime1">
              <a:rPr lang="en-US" smtClean="0"/>
              <a:t>3/26/13</a:t>
            </a:fld>
            <a:endParaRPr lang="en-US"/>
          </a:p>
        </p:txBody>
      </p:sp>
      <p:sp>
        <p:nvSpPr>
          <p:cNvPr id="6" name="Footer Placeholder 5"/>
          <p:cNvSpPr>
            <a:spLocks noGrp="1"/>
          </p:cNvSpPr>
          <p:nvPr>
            <p:ph type="ftr" sz="quarter" idx="11"/>
          </p:nvPr>
        </p:nvSpPr>
        <p:spPr/>
        <p:txBody>
          <a:bodyPr/>
          <a:lstStyle/>
          <a:p>
            <a:r>
              <a:rPr lang="en-US" smtClean="0"/>
              <a:t>Updated January 1, 2013</a:t>
            </a:r>
            <a:endParaRPr lang="en-US"/>
          </a:p>
        </p:txBody>
      </p:sp>
      <p:sp>
        <p:nvSpPr>
          <p:cNvPr id="7" name="Slide Number Placeholder 6"/>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1741197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1D2530-B3CC-48C9-9C30-3F9D75758871}" type="datetime1">
              <a:rPr lang="en-US" smtClean="0"/>
              <a:t>3/26/13</a:t>
            </a:fld>
            <a:endParaRPr lang="en-US"/>
          </a:p>
        </p:txBody>
      </p:sp>
      <p:sp>
        <p:nvSpPr>
          <p:cNvPr id="6" name="Footer Placeholder 5"/>
          <p:cNvSpPr>
            <a:spLocks noGrp="1"/>
          </p:cNvSpPr>
          <p:nvPr>
            <p:ph type="ftr" sz="quarter" idx="11"/>
          </p:nvPr>
        </p:nvSpPr>
        <p:spPr/>
        <p:txBody>
          <a:bodyPr/>
          <a:lstStyle/>
          <a:p>
            <a:r>
              <a:rPr lang="en-US" smtClean="0"/>
              <a:t>Updated January 1, 2013</a:t>
            </a:r>
            <a:endParaRPr lang="en-US"/>
          </a:p>
        </p:txBody>
      </p:sp>
      <p:sp>
        <p:nvSpPr>
          <p:cNvPr id="7" name="Slide Number Placeholder 6"/>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882506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3DA524-9F89-4F17-8C3E-525ABDAC659A}" type="datetime1">
              <a:rPr lang="en-US" smtClean="0"/>
              <a:t>3/26/13</a:t>
            </a:fld>
            <a:endParaRPr lang="en-US"/>
          </a:p>
        </p:txBody>
      </p:sp>
      <p:sp>
        <p:nvSpPr>
          <p:cNvPr id="5" name="Footer Placeholder 4"/>
          <p:cNvSpPr>
            <a:spLocks noGrp="1"/>
          </p:cNvSpPr>
          <p:nvPr>
            <p:ph type="ftr" sz="quarter" idx="11"/>
          </p:nvPr>
        </p:nvSpPr>
        <p:spPr/>
        <p:txBody>
          <a:bodyPr/>
          <a:lstStyle/>
          <a:p>
            <a:r>
              <a:rPr lang="en-US" smtClean="0"/>
              <a:t>Updated January 1, 2013</a:t>
            </a:r>
            <a:endParaRPr lang="en-US"/>
          </a:p>
        </p:txBody>
      </p:sp>
      <p:sp>
        <p:nvSpPr>
          <p:cNvPr id="6" name="Slide Number Placeholder 5"/>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177326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BEF799-4F46-46E3-AFA2-F9C1F5895AEE}" type="datetime1">
              <a:rPr lang="en-US" smtClean="0"/>
              <a:t>3/26/13</a:t>
            </a:fld>
            <a:endParaRPr lang="en-US"/>
          </a:p>
        </p:txBody>
      </p:sp>
      <p:sp>
        <p:nvSpPr>
          <p:cNvPr id="5" name="Footer Placeholder 4"/>
          <p:cNvSpPr>
            <a:spLocks noGrp="1"/>
          </p:cNvSpPr>
          <p:nvPr>
            <p:ph type="ftr" sz="quarter" idx="11"/>
          </p:nvPr>
        </p:nvSpPr>
        <p:spPr/>
        <p:txBody>
          <a:bodyPr/>
          <a:lstStyle/>
          <a:p>
            <a:r>
              <a:rPr lang="en-US" smtClean="0"/>
              <a:t>Updated January 1, 2013</a:t>
            </a:r>
            <a:endParaRPr lang="en-US"/>
          </a:p>
        </p:txBody>
      </p:sp>
      <p:sp>
        <p:nvSpPr>
          <p:cNvPr id="6" name="Slide Number Placeholder 5"/>
          <p:cNvSpPr>
            <a:spLocks noGrp="1"/>
          </p:cNvSpPr>
          <p:nvPr>
            <p:ph type="sldNum" sz="quarter" idx="12"/>
          </p:nvPr>
        </p:nvSpPr>
        <p:spPr/>
        <p:txBody>
          <a:bodyPr/>
          <a:lstStyle/>
          <a:p>
            <a:fld id="{6428B810-C4AF-4CAB-83FD-AF5716B998CC}" type="slidenum">
              <a:rPr lang="en-US" smtClean="0"/>
              <a:t>‹#›</a:t>
            </a:fld>
            <a:endParaRPr lang="en-US"/>
          </a:p>
        </p:txBody>
      </p:sp>
    </p:spTree>
    <p:extLst>
      <p:ext uri="{BB962C8B-B14F-4D97-AF65-F5344CB8AC3E}">
        <p14:creationId xmlns:p14="http://schemas.microsoft.com/office/powerpoint/2010/main" val="3447177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a:defRPr/>
            </a:pPr>
            <a:fld id="{47605CD9-951C-48C1-9B52-D19E45328707}" type="datetime1">
              <a:rPr lang="en-US" smtClean="0"/>
              <a:t>3/26/13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a:defRPr/>
            </a:pPr>
            <a:r>
              <a:rPr lang="en-US" smtClean="0"/>
              <a:t>Updated January 1, 2013</a:t>
            </a: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a:defRPr/>
            </a:pPr>
            <a:fld id="{6AF3B38D-3C68-41CA-9D74-AAEE4C186095}" type="slidenum">
              <a:rPr lang="en-US" smtClean="0"/>
              <a:pPr>
                <a:defRPr/>
              </a:pPr>
              <a:t>‹#›</a:t>
            </a:fld>
            <a:endParaRPr lang="en-US" dirty="0"/>
          </a:p>
        </p:txBody>
      </p:sp>
    </p:spTree>
    <p:extLst>
      <p:ext uri="{BB962C8B-B14F-4D97-AF65-F5344CB8AC3E}">
        <p14:creationId xmlns:p14="http://schemas.microsoft.com/office/powerpoint/2010/main" val="1214647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4114800"/>
          </a:xfrm>
        </p:spPr>
        <p:txBody>
          <a:bodyPr>
            <a:normAutofit/>
          </a:bodyPr>
          <a:lstStyle/>
          <a:p>
            <a:pPr lvl="0"/>
            <a:endParaRPr lang="en-US" noProof="0" dirty="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F016F6FC-1687-4FE3-A956-E99B409EE1EF}" type="datetime1">
              <a:rPr lang="en-US" smtClean="0"/>
              <a:t>3/26/13</a:t>
            </a:fld>
            <a:endParaRPr lang="en-US" dirty="0"/>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r>
              <a:rPr lang="en-US" smtClean="0"/>
              <a:t>Updated January 1, 2013</a:t>
            </a:r>
            <a:endParaRPr lang="en-US" dirty="0"/>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2731E599-55B0-4AB9-B828-71A0132D674B}" type="slidenum">
              <a:rPr lang="en-US"/>
              <a:pPr>
                <a:defRPr/>
              </a:pPr>
              <a:t>‹#›</a:t>
            </a:fld>
            <a:endParaRPr lang="en-US" dirty="0"/>
          </a:p>
        </p:txBody>
      </p:sp>
    </p:spTree>
    <p:extLst>
      <p:ext uri="{BB962C8B-B14F-4D97-AF65-F5344CB8AC3E}">
        <p14:creationId xmlns:p14="http://schemas.microsoft.com/office/powerpoint/2010/main" val="32949537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C31090-1FD0-4D7D-92AD-1D3F3547CC4C}" type="datetime1">
              <a:rPr lang="en-US" smtClean="0"/>
              <a:t>3/26/13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Updated January 1, 2013</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28B810-C4AF-4CAB-83FD-AF5716B998CC}" type="slidenum">
              <a:rPr lang="en-US" smtClean="0"/>
              <a:t>‹#›</a:t>
            </a:fld>
            <a:endParaRPr lang="en-US"/>
          </a:p>
        </p:txBody>
      </p:sp>
    </p:spTree>
    <p:extLst>
      <p:ext uri="{BB962C8B-B14F-4D97-AF65-F5344CB8AC3E}">
        <p14:creationId xmlns:p14="http://schemas.microsoft.com/office/powerpoint/2010/main" val="1380748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hyperlink" Target="http://ckfwi.org/toolbox.html" TargetMode="External"/><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hyperlink" Target="http://ckfwi.org/toolbox.html"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hyperlink" Target="http://www.ckfwi.org/affordablecareacthome.html" TargetMode="External"/><Relationship Id="rId4" Type="http://schemas.openxmlformats.org/officeDocument/2006/relationships/image" Target="../media/image11.png"/><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hyperlink" Target="http://ckfwiaca.wordpress.com/" TargetMode="External"/><Relationship Id="rId5" Type="http://schemas.openxmlformats.org/officeDocument/2006/relationships/hyperlink" Target="https://www.facebook.com/ckfwi" TargetMode="External"/><Relationship Id="rId6" Type="http://schemas.openxmlformats.org/officeDocument/2006/relationships/image" Target="../media/image14.jpg"/><Relationship Id="rId7"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hyperlink" Target="mailto:Info@ckfwi.org" TargetMode="External"/><Relationship Id="rId5" Type="http://schemas.openxmlformats.org/officeDocument/2006/relationships/hyperlink" Target="mailto:cbgomez@wisc.edu" TargetMode="External"/><Relationship Id="rId6"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28600" y="5297435"/>
            <a:ext cx="4569553" cy="2308324"/>
          </a:xfrm>
          <a:prstGeom prst="rect">
            <a:avLst/>
          </a:prstGeom>
          <a:noFill/>
        </p:spPr>
        <p:txBody>
          <a:bodyPr wrap="square" rtlCol="0">
            <a:spAutoFit/>
          </a:bodyPr>
          <a:lstStyle/>
          <a:p>
            <a:r>
              <a:rPr lang="en-US" b="1" dirty="0" smtClean="0"/>
              <a:t>	               </a:t>
            </a:r>
          </a:p>
          <a:p>
            <a:r>
              <a:rPr lang="en-US" b="1" dirty="0"/>
              <a:t>Caroline </a:t>
            </a:r>
            <a:r>
              <a:rPr lang="en-US" b="1" dirty="0" smtClean="0"/>
              <a:t>B. Gomez, MSW</a:t>
            </a:r>
          </a:p>
          <a:p>
            <a:r>
              <a:rPr lang="en-US" b="1" dirty="0" smtClean="0"/>
              <a:t>Health Literacy Wisconsin Conference</a:t>
            </a:r>
          </a:p>
          <a:p>
            <a:r>
              <a:rPr lang="en-US" b="1" dirty="0" smtClean="0"/>
              <a:t>April 10, </a:t>
            </a:r>
            <a:r>
              <a:rPr lang="en-US" b="1" dirty="0"/>
              <a:t>2013</a:t>
            </a:r>
            <a:r>
              <a:rPr lang="en-US" dirty="0" smtClean="0"/>
              <a:t>		</a:t>
            </a:r>
            <a:r>
              <a:rPr lang="en-US" dirty="0"/>
              <a:t>	</a:t>
            </a:r>
            <a:r>
              <a:rPr lang="en-US" dirty="0" smtClean="0"/>
              <a:t>														</a:t>
            </a:r>
            <a:endParaRPr lang="en-US" dirty="0"/>
          </a:p>
        </p:txBody>
      </p:sp>
      <p:sp>
        <p:nvSpPr>
          <p:cNvPr id="4" name="Footer Placeholder 3"/>
          <p:cNvSpPr>
            <a:spLocks noGrp="1"/>
          </p:cNvSpPr>
          <p:nvPr>
            <p:ph type="ftr" sz="quarter" idx="11"/>
          </p:nvPr>
        </p:nvSpPr>
        <p:spPr/>
        <p:txBody>
          <a:bodyPr/>
          <a:lstStyle/>
          <a:p>
            <a:pPr>
              <a:defRPr/>
            </a:pPr>
            <a:r>
              <a:rPr lang="en-US" dirty="0" smtClean="0"/>
              <a:t>Updated January 1, 2013</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1808" y="5829486"/>
            <a:ext cx="2092192" cy="1028514"/>
          </a:xfrm>
          <a:prstGeom prst="rect">
            <a:avLst/>
          </a:prstGeom>
        </p:spPr>
      </p:pic>
      <p:sp>
        <p:nvSpPr>
          <p:cNvPr id="3" name="Rectangle 2"/>
          <p:cNvSpPr/>
          <p:nvPr/>
        </p:nvSpPr>
        <p:spPr>
          <a:xfrm>
            <a:off x="142875" y="3581400"/>
            <a:ext cx="8915400" cy="707886"/>
          </a:xfrm>
          <a:prstGeom prst="rect">
            <a:avLst/>
          </a:prstGeom>
        </p:spPr>
        <p:txBody>
          <a:bodyPr wrap="square">
            <a:spAutoFit/>
          </a:bodyPr>
          <a:lstStyle/>
          <a:p>
            <a:pPr algn="ctr"/>
            <a:r>
              <a:rPr lang="en-US" sz="4000" b="1" i="1" dirty="0" smtClean="0">
                <a:latin typeface="Corbel" pitchFamily="34" charset="0"/>
              </a:rPr>
              <a:t>From the Toolbox to the Toolshed </a:t>
            </a:r>
            <a:endParaRPr lang="en-US" sz="4000" b="1" dirty="0">
              <a:latin typeface="Corbel" pitchFamily="34" charset="0"/>
            </a:endParaRPr>
          </a:p>
        </p:txBody>
      </p:sp>
      <p:sp>
        <p:nvSpPr>
          <p:cNvPr id="11" name="Title 1"/>
          <p:cNvSpPr txBox="1">
            <a:spLocks/>
          </p:cNvSpPr>
          <p:nvPr/>
        </p:nvSpPr>
        <p:spPr>
          <a:xfrm>
            <a:off x="714375" y="1371600"/>
            <a:ext cx="7772400" cy="1600200"/>
          </a:xfrm>
          <a:prstGeom prst="rect">
            <a:avLst/>
          </a:prstGeom>
          <a:solidFill>
            <a:srgbClr val="336600">
              <a:alpha val="80000"/>
            </a:srgbClr>
          </a:solidFill>
          <a:scene3d>
            <a:camera prst="orthographicFront"/>
            <a:lightRig rig="threePt" dir="t"/>
          </a:scene3d>
          <a:sp3d>
            <a:bevelT/>
          </a:sp3d>
        </p:spPr>
        <p:txBody>
          <a:bodyPr vert="horz" lIns="91440" tIns="45720" rIns="91440" bIns="45720" rtlCol="0" anchor="ctr">
            <a:normAutofit fontScale="90000"/>
          </a:bodyPr>
          <a:lstStyle/>
          <a:p>
            <a:pPr algn="ctr"/>
            <a:r>
              <a:rPr lang="en-US" sz="5400" b="1" dirty="0">
                <a:solidFill>
                  <a:schemeClr val="bg1"/>
                </a:solidFill>
                <a:latin typeface="Corbel" pitchFamily="34" charset="0"/>
              </a:rPr>
              <a:t>Resources F</a:t>
            </a:r>
            <a:r>
              <a:rPr lang="en-US" sz="5400" b="1" dirty="0" smtClean="0">
                <a:solidFill>
                  <a:schemeClr val="bg1"/>
                </a:solidFill>
                <a:latin typeface="Corbel" pitchFamily="34" charset="0"/>
              </a:rPr>
              <a:t>or </a:t>
            </a:r>
            <a:r>
              <a:rPr lang="en-US" sz="5400" b="1" dirty="0">
                <a:solidFill>
                  <a:schemeClr val="bg1"/>
                </a:solidFill>
                <a:latin typeface="Corbel" pitchFamily="34" charset="0"/>
              </a:rPr>
              <a:t>Wisconsin and t</a:t>
            </a:r>
            <a:r>
              <a:rPr lang="en-US" sz="5400" b="1" dirty="0" smtClean="0">
                <a:solidFill>
                  <a:schemeClr val="bg1"/>
                </a:solidFill>
                <a:latin typeface="Corbel" pitchFamily="34" charset="0"/>
              </a:rPr>
              <a:t>he </a:t>
            </a:r>
            <a:r>
              <a:rPr lang="en-US" sz="5400" b="1" dirty="0">
                <a:solidFill>
                  <a:schemeClr val="bg1"/>
                </a:solidFill>
                <a:latin typeface="Corbel" pitchFamily="34" charset="0"/>
              </a:rPr>
              <a:t>Affordable Care Act</a:t>
            </a:r>
            <a:endParaRPr lang="en-US" sz="5400" b="1" dirty="0">
              <a:solidFill>
                <a:schemeClr val="bg1"/>
              </a:solidFill>
            </a:endParaRPr>
          </a:p>
        </p:txBody>
      </p:sp>
    </p:spTree>
    <p:extLst>
      <p:ext uri="{BB962C8B-B14F-4D97-AF65-F5344CB8AC3E}">
        <p14:creationId xmlns:p14="http://schemas.microsoft.com/office/powerpoint/2010/main" val="32005888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914400" y="609600"/>
            <a:ext cx="7010400" cy="685800"/>
          </a:xfrm>
          <a:prstGeom prst="rect">
            <a:avLst/>
          </a:prstGeom>
          <a:solidFill>
            <a:srgbClr val="336600">
              <a:alpha val="80000"/>
            </a:srgbClr>
          </a:solidFill>
          <a:ln>
            <a:solidFill>
              <a:srgbClr val="336600"/>
            </a:solidFill>
          </a:ln>
          <a:scene3d>
            <a:camera prst="orthographicFront"/>
            <a:lightRig rig="threePt" dir="t"/>
          </a:scene3d>
          <a:sp3d>
            <a:bevelT/>
          </a:sp3d>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9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6386" name="Rectangle 2"/>
          <p:cNvSpPr>
            <a:spLocks noGrp="1" noChangeArrowheads="1"/>
          </p:cNvSpPr>
          <p:nvPr>
            <p:ph type="title"/>
          </p:nvPr>
        </p:nvSpPr>
        <p:spPr>
          <a:xfrm>
            <a:off x="304800" y="609600"/>
            <a:ext cx="8229600" cy="609600"/>
          </a:xfrm>
        </p:spPr>
        <p:txBody>
          <a:bodyPr>
            <a:noAutofit/>
          </a:bodyPr>
          <a:lstStyle/>
          <a:p>
            <a:pPr eaLnBrk="1" hangingPunct="1"/>
            <a:r>
              <a:rPr lang="en-US" sz="4000" dirty="0">
                <a:solidFill>
                  <a:schemeClr val="bg1"/>
                </a:solidFill>
                <a:latin typeface="Corbel" pitchFamily="34" charset="0"/>
              </a:rPr>
              <a:t>C</a:t>
            </a:r>
            <a:r>
              <a:rPr lang="en-US" sz="4000" dirty="0" smtClean="0">
                <a:solidFill>
                  <a:schemeClr val="bg1"/>
                </a:solidFill>
                <a:latin typeface="Corbel" pitchFamily="34" charset="0"/>
              </a:rPr>
              <a:t>overing </a:t>
            </a:r>
            <a:r>
              <a:rPr lang="en-US" sz="4000" dirty="0">
                <a:solidFill>
                  <a:schemeClr val="bg1"/>
                </a:solidFill>
                <a:latin typeface="Corbel" pitchFamily="34" charset="0"/>
              </a:rPr>
              <a:t>K</a:t>
            </a:r>
            <a:r>
              <a:rPr lang="en-US" sz="4000" dirty="0" smtClean="0">
                <a:solidFill>
                  <a:schemeClr val="bg1"/>
                </a:solidFill>
                <a:latin typeface="Corbel" pitchFamily="34" charset="0"/>
              </a:rPr>
              <a:t>ids &amp; </a:t>
            </a:r>
            <a:r>
              <a:rPr lang="en-US" sz="4000" dirty="0">
                <a:solidFill>
                  <a:schemeClr val="bg1"/>
                </a:solidFill>
                <a:latin typeface="Corbel" pitchFamily="34" charset="0"/>
              </a:rPr>
              <a:t>F</a:t>
            </a:r>
            <a:r>
              <a:rPr lang="en-US" sz="4000" dirty="0" smtClean="0">
                <a:solidFill>
                  <a:schemeClr val="bg1"/>
                </a:solidFill>
                <a:latin typeface="Corbel" pitchFamily="34" charset="0"/>
              </a:rPr>
              <a:t>amilies (CKF)</a:t>
            </a:r>
          </a:p>
        </p:txBody>
      </p:sp>
      <p:sp>
        <p:nvSpPr>
          <p:cNvPr id="16387" name="Rectangle 3"/>
          <p:cNvSpPr>
            <a:spLocks noGrp="1" noChangeArrowheads="1"/>
          </p:cNvSpPr>
          <p:nvPr>
            <p:ph sz="quarter" idx="4294967295"/>
          </p:nvPr>
        </p:nvSpPr>
        <p:spPr>
          <a:xfrm>
            <a:off x="228600" y="838200"/>
            <a:ext cx="8610600" cy="5031780"/>
          </a:xfrm>
        </p:spPr>
        <p:txBody>
          <a:bodyPr>
            <a:normAutofit fontScale="92500" lnSpcReduction="10000"/>
          </a:bodyPr>
          <a:lstStyle/>
          <a:p>
            <a:pPr>
              <a:lnSpc>
                <a:spcPct val="120000"/>
              </a:lnSpc>
              <a:buSzPct val="75000"/>
              <a:buFont typeface="Arial" pitchFamily="34" charset="0"/>
              <a:buChar char="●"/>
            </a:pPr>
            <a:endParaRPr lang="en-US" dirty="0" smtClean="0">
              <a:latin typeface="Corbel" pitchFamily="34" charset="0"/>
            </a:endParaRPr>
          </a:p>
          <a:p>
            <a:pPr>
              <a:lnSpc>
                <a:spcPct val="120000"/>
              </a:lnSpc>
              <a:buSzPct val="75000"/>
              <a:buFont typeface="Arial" pitchFamily="34" charset="0"/>
              <a:buChar char="●"/>
            </a:pPr>
            <a:r>
              <a:rPr lang="en-US" sz="2800" dirty="0" smtClean="0">
                <a:latin typeface="Corbel" pitchFamily="34" charset="0"/>
              </a:rPr>
              <a:t>Based at UW-Madison, affiliated with UW-Extension</a:t>
            </a:r>
          </a:p>
          <a:p>
            <a:pPr>
              <a:lnSpc>
                <a:spcPct val="120000"/>
              </a:lnSpc>
              <a:buSzPct val="75000"/>
              <a:buFont typeface="Arial" pitchFamily="34" charset="0"/>
              <a:buChar char="●"/>
            </a:pPr>
            <a:r>
              <a:rPr lang="en-US" sz="2800" dirty="0" smtClean="0">
                <a:latin typeface="Corbel" pitchFamily="34" charset="0"/>
              </a:rPr>
              <a:t>Statewide coalition </a:t>
            </a:r>
          </a:p>
          <a:p>
            <a:pPr>
              <a:lnSpc>
                <a:spcPct val="120000"/>
              </a:lnSpc>
              <a:buSzPct val="75000"/>
              <a:buFont typeface="Arial" pitchFamily="34" charset="0"/>
              <a:buChar char="●"/>
            </a:pPr>
            <a:r>
              <a:rPr lang="en-US" sz="2800" dirty="0" smtClean="0">
                <a:latin typeface="Corbel" pitchFamily="34" charset="0"/>
              </a:rPr>
              <a:t>Key project: School based outreach to support </a:t>
            </a:r>
            <a:r>
              <a:rPr lang="en-US" sz="2800" dirty="0" err="1" smtClean="0">
                <a:latin typeface="Corbel" pitchFamily="34" charset="0"/>
              </a:rPr>
              <a:t>BadgerCare</a:t>
            </a:r>
            <a:r>
              <a:rPr lang="en-US" sz="2800" dirty="0" smtClean="0">
                <a:latin typeface="Corbel" pitchFamily="34" charset="0"/>
              </a:rPr>
              <a:t>+ assistance in schools and share health care resources with school staff</a:t>
            </a:r>
          </a:p>
          <a:p>
            <a:pPr>
              <a:lnSpc>
                <a:spcPct val="120000"/>
              </a:lnSpc>
              <a:buSzPct val="75000"/>
              <a:buFont typeface="Arial" pitchFamily="34" charset="0"/>
              <a:buChar char="●"/>
            </a:pPr>
            <a:r>
              <a:rPr lang="en-US" sz="2800" dirty="0" smtClean="0">
                <a:latin typeface="Corbel" pitchFamily="34" charset="0"/>
              </a:rPr>
              <a:t>More recently, CKF has been collaborating with UW-Extension to build an Affordable Care Act (ACA) curriculum for UW-Extension county faculty to use in their communities</a:t>
            </a:r>
            <a:endParaRPr lang="en-US" sz="2800" dirty="0">
              <a:latin typeface="Corbel" pitchFamily="34" charset="0"/>
            </a:endParaRPr>
          </a:p>
          <a:p>
            <a:pPr marL="0" indent="0">
              <a:lnSpc>
                <a:spcPct val="120000"/>
              </a:lnSpc>
              <a:buSzPct val="75000"/>
              <a:buNone/>
            </a:pPr>
            <a:endParaRPr lang="en-US" sz="2600" dirty="0" smtClean="0">
              <a:latin typeface="Corbel" pitchFamily="34" charset="0"/>
            </a:endParaRPr>
          </a:p>
          <a:p>
            <a:pPr marL="0" indent="0">
              <a:lnSpc>
                <a:spcPct val="120000"/>
              </a:lnSpc>
              <a:buSzPct val="75000"/>
              <a:buNone/>
            </a:pPr>
            <a:endParaRPr lang="en-US" sz="2800" dirty="0">
              <a:latin typeface="Corbe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1808" y="5829486"/>
            <a:ext cx="2092192" cy="1028514"/>
          </a:xfrm>
          <a:prstGeom prst="rect">
            <a:avLst/>
          </a:prstGeom>
        </p:spPr>
      </p:pic>
    </p:spTree>
    <p:extLst>
      <p:ext uri="{BB962C8B-B14F-4D97-AF65-F5344CB8AC3E}">
        <p14:creationId xmlns:p14="http://schemas.microsoft.com/office/powerpoint/2010/main" val="69923585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90600" y="457200"/>
            <a:ext cx="7162800" cy="838200"/>
          </a:xfrm>
          <a:solidFill>
            <a:srgbClr val="336600">
              <a:alpha val="80000"/>
            </a:srgbClr>
          </a:solidFill>
          <a:scene3d>
            <a:camera prst="orthographicFront"/>
            <a:lightRig rig="threePt" dir="t"/>
          </a:scene3d>
          <a:sp3d>
            <a:bevelT/>
          </a:sp3d>
        </p:spPr>
        <p:txBody>
          <a:bodyPr>
            <a:noAutofit/>
          </a:bodyPr>
          <a:lstStyle/>
          <a:p>
            <a:r>
              <a:rPr lang="en-US" sz="4000" dirty="0" smtClean="0">
                <a:solidFill>
                  <a:schemeClr val="bg1"/>
                </a:solidFill>
                <a:latin typeface="Corbel" pitchFamily="34" charset="0"/>
                <a:cs typeface="Calibri" pitchFamily="34" charset="0"/>
              </a:rPr>
              <a:t>Online CKF </a:t>
            </a:r>
            <a:r>
              <a:rPr lang="en-US" sz="4000" dirty="0" err="1" smtClean="0">
                <a:solidFill>
                  <a:schemeClr val="bg1"/>
                </a:solidFill>
                <a:latin typeface="Corbel" pitchFamily="34" charset="0"/>
                <a:cs typeface="Calibri" pitchFamily="34" charset="0"/>
              </a:rPr>
              <a:t>BadgerCare</a:t>
            </a:r>
            <a:r>
              <a:rPr lang="en-US" sz="4000" dirty="0" smtClean="0">
                <a:solidFill>
                  <a:schemeClr val="bg1"/>
                </a:solidFill>
                <a:latin typeface="Corbel" pitchFamily="34" charset="0"/>
                <a:cs typeface="Calibri" pitchFamily="34" charset="0"/>
              </a:rPr>
              <a:t>+ Toolbox</a:t>
            </a:r>
            <a:endParaRPr lang="en-US" sz="4000" dirty="0">
              <a:solidFill>
                <a:schemeClr val="bg1"/>
              </a:solidFill>
              <a:latin typeface="Corbel" pitchFamily="34" charset="0"/>
              <a:cs typeface="Calibri" pitchFamily="34" charset="0"/>
            </a:endParaRPr>
          </a:p>
        </p:txBody>
      </p:sp>
      <p:sp>
        <p:nvSpPr>
          <p:cNvPr id="52227" name="Rectangle 3"/>
          <p:cNvSpPr>
            <a:spLocks noGrp="1" noChangeArrowheads="1"/>
          </p:cNvSpPr>
          <p:nvPr>
            <p:ph sz="quarter" idx="4294967295"/>
          </p:nvPr>
        </p:nvSpPr>
        <p:spPr>
          <a:xfrm>
            <a:off x="838200" y="1366744"/>
            <a:ext cx="7315200" cy="4572000"/>
          </a:xfrm>
        </p:spPr>
        <p:txBody>
          <a:bodyPr>
            <a:noAutofit/>
          </a:bodyPr>
          <a:lstStyle/>
          <a:p>
            <a:pPr marL="342900" lvl="1" indent="-342900">
              <a:spcBef>
                <a:spcPts val="0"/>
              </a:spcBef>
              <a:buSzPct val="75000"/>
              <a:buNone/>
            </a:pPr>
            <a:endParaRPr lang="en-US" sz="2600" b="1" dirty="0" smtClean="0">
              <a:latin typeface="Calibri" pitchFamily="34" charset="0"/>
            </a:endParaRPr>
          </a:p>
          <a:p>
            <a:pPr>
              <a:spcBef>
                <a:spcPts val="0"/>
              </a:spcBef>
              <a:buSzPct val="75000"/>
              <a:buFont typeface="Wingdings" pitchFamily="2" charset="2"/>
              <a:buChar char="v"/>
            </a:pPr>
            <a:endParaRPr lang="en-US" sz="2400" dirty="0" smtClean="0">
              <a:latin typeface="Corbel" pitchFamily="34" charset="0"/>
            </a:endParaRPr>
          </a:p>
          <a:p>
            <a:pPr>
              <a:spcBef>
                <a:spcPts val="0"/>
              </a:spcBef>
              <a:buSzPct val="75000"/>
              <a:buNone/>
            </a:pPr>
            <a:endParaRPr lang="en-US" sz="1100" b="1" dirty="0" smtClean="0">
              <a:solidFill>
                <a:schemeClr val="tx1">
                  <a:lumMod val="65000"/>
                  <a:lumOff val="35000"/>
                </a:schemeClr>
              </a:solidFill>
              <a:latin typeface="Corbel" pitchFamily="34" charset="0"/>
            </a:endParaRPr>
          </a:p>
          <a:p>
            <a:pPr>
              <a:spcBef>
                <a:spcPts val="0"/>
              </a:spcBef>
              <a:buSzPct val="75000"/>
              <a:buNone/>
            </a:pPr>
            <a:endParaRPr lang="en-US" sz="1100" b="1" dirty="0" smtClean="0">
              <a:solidFill>
                <a:schemeClr val="tx1">
                  <a:lumMod val="65000"/>
                  <a:lumOff val="35000"/>
                </a:schemeClr>
              </a:solidFill>
              <a:latin typeface="Corbel" pitchFamily="34" charset="0"/>
            </a:endParaRPr>
          </a:p>
        </p:txBody>
      </p:sp>
      <p:pic>
        <p:nvPicPr>
          <p:cNvPr id="6" name="Content Placeholder 5"/>
          <p:cNvPicPr>
            <a:picLocks/>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0" t="4946" r="4423" b="4086"/>
          <a:stretch/>
        </p:blipFill>
        <p:spPr bwMode="auto">
          <a:xfrm>
            <a:off x="2209800" y="1905000"/>
            <a:ext cx="4578350" cy="4124632"/>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990600" y="1365666"/>
            <a:ext cx="7010400" cy="830997"/>
          </a:xfrm>
          <a:prstGeom prst="rect">
            <a:avLst/>
          </a:prstGeom>
        </p:spPr>
        <p:txBody>
          <a:bodyPr wrap="square">
            <a:spAutoFit/>
          </a:bodyPr>
          <a:lstStyle/>
          <a:p>
            <a:pPr algn="ctr"/>
            <a:r>
              <a:rPr lang="en-US" sz="2400" dirty="0" smtClean="0">
                <a:solidFill>
                  <a:prstClr val="black"/>
                </a:solidFill>
                <a:latin typeface="Calibri" pitchFamily="34" charset="0"/>
                <a:cs typeface="Calibri" pitchFamily="34" charset="0"/>
                <a:hlinkClick r:id="rId4"/>
              </a:rPr>
              <a:t>http://ckfwi.org/toolbox.html</a:t>
            </a:r>
            <a:endParaRPr lang="en-US" sz="2400" dirty="0" smtClean="0">
              <a:solidFill>
                <a:prstClr val="black"/>
              </a:solidFill>
              <a:latin typeface="Calibri" pitchFamily="34" charset="0"/>
              <a:cs typeface="Calibri" pitchFamily="34" charset="0"/>
            </a:endParaRPr>
          </a:p>
          <a:p>
            <a:pPr algn="ctr"/>
            <a:endParaRPr lang="en-US" sz="2400" dirty="0">
              <a:solidFill>
                <a:prstClr val="black"/>
              </a:solidFill>
              <a:latin typeface="Calibri" pitchFamily="34" charset="0"/>
              <a:cs typeface="Calibri" pitchFamily="34" charset="0"/>
            </a:endParaRPr>
          </a:p>
        </p:txBody>
      </p:sp>
    </p:spTree>
    <p:extLst>
      <p:ext uri="{BB962C8B-B14F-4D97-AF65-F5344CB8AC3E}">
        <p14:creationId xmlns:p14="http://schemas.microsoft.com/office/powerpoint/2010/main" val="70792550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rotWithShape="1">
          <a:blip r:embed="rId3" cstate="print">
            <a:extLst>
              <a:ext uri="{28A0092B-C50C-407E-A947-70E740481C1C}">
                <a14:useLocalDpi xmlns:a14="http://schemas.microsoft.com/office/drawing/2010/main" val="0"/>
              </a:ext>
            </a:extLst>
          </a:blip>
          <a:srcRect l="4220" t="4946" r="4423" b="4086"/>
          <a:stretch/>
        </p:blipFill>
        <p:spPr bwMode="auto">
          <a:xfrm>
            <a:off x="2667000" y="1530854"/>
            <a:ext cx="3841346" cy="4260346"/>
          </a:xfrm>
          <a:prstGeom prst="rect">
            <a:avLst/>
          </a:prstGeom>
          <a:noFill/>
          <a:ln>
            <a:noFill/>
          </a:ln>
          <a:extLst>
            <a:ext uri="{53640926-AAD7-44d8-BBD7-CCE9431645EC}">
              <a14:shadowObscured xmlns:a14="http://schemas.microsoft.com/office/drawing/2010/main"/>
            </a:ext>
          </a:extLst>
        </p:spPr>
      </p:pic>
      <p:sp>
        <p:nvSpPr>
          <p:cNvPr id="2" name="Footer Placeholder 1"/>
          <p:cNvSpPr>
            <a:spLocks noGrp="1"/>
          </p:cNvSpPr>
          <p:nvPr>
            <p:ph type="ftr" sz="quarter" idx="11"/>
          </p:nvPr>
        </p:nvSpPr>
        <p:spPr/>
        <p:txBody>
          <a:bodyPr/>
          <a:lstStyle/>
          <a:p>
            <a:r>
              <a:rPr lang="en-US" dirty="0" smtClean="0"/>
              <a:t>Updated January 1, 2013</a:t>
            </a:r>
            <a:endParaRPr lang="en-US" dirty="0"/>
          </a:p>
        </p:txBody>
      </p:sp>
      <p:sp>
        <p:nvSpPr>
          <p:cNvPr id="3" name="Rectangle 2"/>
          <p:cNvSpPr/>
          <p:nvPr/>
        </p:nvSpPr>
        <p:spPr>
          <a:xfrm>
            <a:off x="76200" y="1530854"/>
            <a:ext cx="2590800" cy="1200329"/>
          </a:xfrm>
          <a:prstGeom prst="rect">
            <a:avLst/>
          </a:prstGeom>
          <a:noFill/>
          <a:ln w="38100" cmpd="sng">
            <a:solidFill>
              <a:srgbClr val="669900"/>
            </a:solidFill>
          </a:ln>
        </p:spPr>
        <p:txBody>
          <a:bodyPr wrap="square">
            <a:spAutoFit/>
          </a:bodyPr>
          <a:lstStyle/>
          <a:p>
            <a:pPr>
              <a:buSzPct val="75000"/>
            </a:pPr>
            <a:r>
              <a:rPr lang="en-US" b="1" dirty="0">
                <a:latin typeface="Corbel" pitchFamily="34" charset="0"/>
              </a:rPr>
              <a:t>Learn the Basics of </a:t>
            </a:r>
            <a:r>
              <a:rPr lang="en-US" b="1" dirty="0" err="1">
                <a:latin typeface="Corbel" pitchFamily="34" charset="0"/>
                <a:cs typeface="Arial" pitchFamily="34" charset="0"/>
              </a:rPr>
              <a:t>BadgerCare</a:t>
            </a:r>
            <a:r>
              <a:rPr lang="en-US" b="1" dirty="0">
                <a:latin typeface="Corbel" pitchFamily="34" charset="0"/>
                <a:cs typeface="Arial" pitchFamily="34" charset="0"/>
              </a:rPr>
              <a:t>+</a:t>
            </a:r>
            <a:r>
              <a:rPr lang="en-US" b="1" i="1" dirty="0">
                <a:latin typeface="Corbel" pitchFamily="34" charset="0"/>
              </a:rPr>
              <a:t>:</a:t>
            </a:r>
            <a:r>
              <a:rPr lang="en-US" b="1" dirty="0">
                <a:latin typeface="Corbel" pitchFamily="34" charset="0"/>
              </a:rPr>
              <a:t>  </a:t>
            </a:r>
            <a:r>
              <a:rPr lang="en-US" dirty="0">
                <a:latin typeface="Corbel" pitchFamily="34" charset="0"/>
              </a:rPr>
              <a:t>Who’s eligible, services covered, how families can apply</a:t>
            </a:r>
          </a:p>
        </p:txBody>
      </p:sp>
      <p:sp>
        <p:nvSpPr>
          <p:cNvPr id="9" name="Rectangle 8"/>
          <p:cNvSpPr/>
          <p:nvPr/>
        </p:nvSpPr>
        <p:spPr>
          <a:xfrm>
            <a:off x="6477000" y="1530853"/>
            <a:ext cx="2590800" cy="1200329"/>
          </a:xfrm>
          <a:prstGeom prst="rect">
            <a:avLst/>
          </a:prstGeom>
          <a:noFill/>
          <a:ln w="38100" cmpd="sng">
            <a:solidFill>
              <a:srgbClr val="669900"/>
            </a:solidFill>
          </a:ln>
        </p:spPr>
        <p:txBody>
          <a:bodyPr wrap="square">
            <a:spAutoFit/>
          </a:bodyPr>
          <a:lstStyle/>
          <a:p>
            <a:pPr>
              <a:buSzPct val="75000"/>
            </a:pPr>
            <a:r>
              <a:rPr lang="en-US" b="1" dirty="0">
                <a:latin typeface="Corbel" pitchFamily="34" charset="0"/>
              </a:rPr>
              <a:t>Promote </a:t>
            </a:r>
            <a:r>
              <a:rPr lang="en-US" b="1" dirty="0" err="1">
                <a:latin typeface="Corbel" pitchFamily="34" charset="0"/>
                <a:cs typeface="Arial" pitchFamily="34" charset="0"/>
              </a:rPr>
              <a:t>BadgerCare</a:t>
            </a:r>
            <a:r>
              <a:rPr lang="en-US" b="1" dirty="0">
                <a:latin typeface="Corbel" pitchFamily="34" charset="0"/>
                <a:cs typeface="Arial" pitchFamily="34" charset="0"/>
              </a:rPr>
              <a:t>+</a:t>
            </a:r>
            <a:r>
              <a:rPr lang="en-US" b="1" dirty="0">
                <a:latin typeface="Corbel" pitchFamily="34" charset="0"/>
              </a:rPr>
              <a:t>:  </a:t>
            </a:r>
            <a:r>
              <a:rPr lang="en-US" dirty="0">
                <a:latin typeface="Corbel" pitchFamily="34" charset="0"/>
              </a:rPr>
              <a:t>Bookmarks, newsletter articles, school lunch/calendar ads</a:t>
            </a:r>
          </a:p>
        </p:txBody>
      </p:sp>
      <p:sp>
        <p:nvSpPr>
          <p:cNvPr id="10" name="Rectangle 9"/>
          <p:cNvSpPr/>
          <p:nvPr/>
        </p:nvSpPr>
        <p:spPr>
          <a:xfrm>
            <a:off x="205488" y="2971800"/>
            <a:ext cx="2332224" cy="2031325"/>
          </a:xfrm>
          <a:prstGeom prst="rect">
            <a:avLst/>
          </a:prstGeom>
          <a:noFill/>
          <a:ln w="38100" cmpd="sng">
            <a:solidFill>
              <a:srgbClr val="669900"/>
            </a:solidFill>
          </a:ln>
        </p:spPr>
        <p:txBody>
          <a:bodyPr wrap="square">
            <a:spAutoFit/>
          </a:bodyPr>
          <a:lstStyle/>
          <a:p>
            <a:pPr>
              <a:buSzPct val="75000"/>
            </a:pPr>
            <a:r>
              <a:rPr lang="en-US" b="1" dirty="0" smtClean="0">
                <a:latin typeface="Corbel" pitchFamily="34" charset="0"/>
              </a:rPr>
              <a:t>Identify Uninsured Kids in Your District: </a:t>
            </a:r>
            <a:r>
              <a:rPr lang="en-US" dirty="0" smtClean="0">
                <a:latin typeface="Corbel" pitchFamily="34" charset="0"/>
              </a:rPr>
              <a:t>Templates to obtain student Health Insurance Status and strategies to reach out to families</a:t>
            </a:r>
            <a:endParaRPr lang="en-US" dirty="0">
              <a:latin typeface="Corbel" pitchFamily="34" charset="0"/>
            </a:endParaRPr>
          </a:p>
        </p:txBody>
      </p:sp>
      <p:sp>
        <p:nvSpPr>
          <p:cNvPr id="11" name="Rectangle 10"/>
          <p:cNvSpPr/>
          <p:nvPr/>
        </p:nvSpPr>
        <p:spPr>
          <a:xfrm>
            <a:off x="6705600" y="2971799"/>
            <a:ext cx="2133600" cy="2031325"/>
          </a:xfrm>
          <a:prstGeom prst="rect">
            <a:avLst/>
          </a:prstGeom>
          <a:noFill/>
          <a:ln w="38100" cmpd="sng">
            <a:solidFill>
              <a:srgbClr val="669900"/>
            </a:solidFill>
          </a:ln>
        </p:spPr>
        <p:txBody>
          <a:bodyPr wrap="square">
            <a:spAutoFit/>
          </a:bodyPr>
          <a:lstStyle/>
          <a:p>
            <a:pPr>
              <a:buSzPct val="75000"/>
            </a:pPr>
            <a:r>
              <a:rPr lang="en-US" b="1" dirty="0">
                <a:latin typeface="Corbel" pitchFamily="34" charset="0"/>
              </a:rPr>
              <a:t>Enroll Families in </a:t>
            </a:r>
            <a:r>
              <a:rPr lang="en-US" b="1" dirty="0" err="1">
                <a:latin typeface="Corbel" pitchFamily="34" charset="0"/>
                <a:cs typeface="Arial" pitchFamily="34" charset="0"/>
              </a:rPr>
              <a:t>BadgerCare</a:t>
            </a:r>
            <a:r>
              <a:rPr lang="en-US" b="1" dirty="0">
                <a:latin typeface="Corbel" pitchFamily="34" charset="0"/>
                <a:cs typeface="Arial" pitchFamily="34" charset="0"/>
              </a:rPr>
              <a:t>+</a:t>
            </a:r>
            <a:r>
              <a:rPr lang="en-US" b="1" dirty="0">
                <a:latin typeface="Corbel" pitchFamily="34" charset="0"/>
              </a:rPr>
              <a:t>:  </a:t>
            </a:r>
            <a:r>
              <a:rPr lang="en-US" dirty="0">
                <a:latin typeface="Corbel" pitchFamily="34" charset="0"/>
              </a:rPr>
              <a:t>Links to important Fact Sheets, community </a:t>
            </a:r>
            <a:r>
              <a:rPr lang="en-US" dirty="0" smtClean="0">
                <a:latin typeface="Corbel" pitchFamily="34" charset="0"/>
              </a:rPr>
              <a:t>partners, </a:t>
            </a:r>
            <a:r>
              <a:rPr lang="en-US" dirty="0">
                <a:latin typeface="Corbel" pitchFamily="34" charset="0"/>
              </a:rPr>
              <a:t>and steps to offering Express Enrollment</a:t>
            </a:r>
          </a:p>
        </p:txBody>
      </p:sp>
      <p:sp>
        <p:nvSpPr>
          <p:cNvPr id="12" name="Rectangle 11"/>
          <p:cNvSpPr/>
          <p:nvPr/>
        </p:nvSpPr>
        <p:spPr>
          <a:xfrm>
            <a:off x="228600" y="5257800"/>
            <a:ext cx="2286000" cy="1477328"/>
          </a:xfrm>
          <a:prstGeom prst="rect">
            <a:avLst/>
          </a:prstGeom>
          <a:noFill/>
          <a:ln w="38100" cmpd="sng">
            <a:solidFill>
              <a:srgbClr val="669900"/>
            </a:solidFill>
          </a:ln>
        </p:spPr>
        <p:txBody>
          <a:bodyPr wrap="square">
            <a:spAutoFit/>
          </a:bodyPr>
          <a:lstStyle/>
          <a:p>
            <a:pPr>
              <a:buSzPct val="75000"/>
            </a:pPr>
            <a:r>
              <a:rPr lang="en-US" b="1" dirty="0" smtClean="0">
                <a:latin typeface="Corbel" pitchFamily="34" charset="0"/>
              </a:rPr>
              <a:t>Access County Tools and Data:</a:t>
            </a:r>
            <a:r>
              <a:rPr lang="en-US" b="1" i="1" dirty="0" smtClean="0">
                <a:latin typeface="Corbel" pitchFamily="34" charset="0"/>
              </a:rPr>
              <a:t> </a:t>
            </a:r>
            <a:r>
              <a:rPr lang="en-US" dirty="0" smtClean="0">
                <a:latin typeface="Corbel" pitchFamily="34" charset="0"/>
              </a:rPr>
              <a:t>County One-Page Brochures for useful programs in the state</a:t>
            </a:r>
            <a:endParaRPr lang="en-US" dirty="0">
              <a:latin typeface="Corbel" pitchFamily="34" charset="0"/>
            </a:endParaRPr>
          </a:p>
        </p:txBody>
      </p:sp>
      <p:sp>
        <p:nvSpPr>
          <p:cNvPr id="13" name="Rectangle 12"/>
          <p:cNvSpPr/>
          <p:nvPr/>
        </p:nvSpPr>
        <p:spPr>
          <a:xfrm>
            <a:off x="6591300" y="5257800"/>
            <a:ext cx="2362200" cy="1477328"/>
          </a:xfrm>
          <a:prstGeom prst="rect">
            <a:avLst/>
          </a:prstGeom>
          <a:noFill/>
          <a:ln w="38100" cmpd="sng">
            <a:solidFill>
              <a:srgbClr val="669900"/>
            </a:solidFill>
          </a:ln>
        </p:spPr>
        <p:txBody>
          <a:bodyPr wrap="square">
            <a:spAutoFit/>
          </a:bodyPr>
          <a:lstStyle/>
          <a:p>
            <a:pPr>
              <a:buSzPct val="75000"/>
            </a:pPr>
            <a:r>
              <a:rPr lang="en-US" b="1" dirty="0" smtClean="0">
                <a:latin typeface="Corbel" pitchFamily="34" charset="0"/>
              </a:rPr>
              <a:t>Assist Families with Renewal/Coverage: </a:t>
            </a:r>
            <a:r>
              <a:rPr lang="en-US" dirty="0" smtClean="0">
                <a:latin typeface="Corbel" pitchFamily="34" charset="0"/>
              </a:rPr>
              <a:t>Links to find a provider or clinic  that accepts </a:t>
            </a:r>
            <a:r>
              <a:rPr lang="en-US" dirty="0" err="1">
                <a:latin typeface="Corbel" pitchFamily="34" charset="0"/>
              </a:rPr>
              <a:t>B</a:t>
            </a:r>
            <a:r>
              <a:rPr lang="en-US" dirty="0" err="1" smtClean="0">
                <a:latin typeface="Corbel" pitchFamily="34" charset="0"/>
              </a:rPr>
              <a:t>adgerCare</a:t>
            </a:r>
            <a:r>
              <a:rPr lang="en-US" dirty="0" smtClean="0">
                <a:latin typeface="Corbel" pitchFamily="34" charset="0"/>
              </a:rPr>
              <a:t>+</a:t>
            </a:r>
            <a:endParaRPr lang="en-US" dirty="0">
              <a:latin typeface="Corbel" pitchFamily="34" charset="0"/>
            </a:endParaRPr>
          </a:p>
        </p:txBody>
      </p:sp>
      <p:sp>
        <p:nvSpPr>
          <p:cNvPr id="14" name="Rectangle 2"/>
          <p:cNvSpPr>
            <a:spLocks noGrp="1" noChangeArrowheads="1"/>
          </p:cNvSpPr>
          <p:nvPr>
            <p:ph type="title"/>
          </p:nvPr>
        </p:nvSpPr>
        <p:spPr>
          <a:xfrm>
            <a:off x="990600" y="457200"/>
            <a:ext cx="6934200" cy="838200"/>
          </a:xfrm>
          <a:solidFill>
            <a:srgbClr val="336600">
              <a:alpha val="80000"/>
            </a:srgbClr>
          </a:solidFill>
          <a:scene3d>
            <a:camera prst="orthographicFront"/>
            <a:lightRig rig="threePt" dir="t"/>
          </a:scene3d>
          <a:sp3d>
            <a:bevelT/>
          </a:sp3d>
        </p:spPr>
        <p:txBody>
          <a:bodyPr>
            <a:noAutofit/>
          </a:bodyPr>
          <a:lstStyle/>
          <a:p>
            <a:r>
              <a:rPr lang="en-US" sz="4000" dirty="0" smtClean="0">
                <a:solidFill>
                  <a:schemeClr val="bg1"/>
                </a:solidFill>
                <a:latin typeface="Corbel" pitchFamily="34" charset="0"/>
                <a:cs typeface="Calibri" pitchFamily="34" charset="0"/>
              </a:rPr>
              <a:t>Using the </a:t>
            </a:r>
            <a:r>
              <a:rPr lang="en-US" sz="4000" dirty="0" err="1" smtClean="0">
                <a:solidFill>
                  <a:schemeClr val="bg1"/>
                </a:solidFill>
                <a:latin typeface="Corbel" pitchFamily="34" charset="0"/>
                <a:cs typeface="Calibri" pitchFamily="34" charset="0"/>
              </a:rPr>
              <a:t>BadgerCare</a:t>
            </a:r>
            <a:r>
              <a:rPr lang="en-US" sz="4000" dirty="0" smtClean="0">
                <a:solidFill>
                  <a:schemeClr val="bg1"/>
                </a:solidFill>
                <a:latin typeface="Corbel" pitchFamily="34" charset="0"/>
                <a:cs typeface="Calibri" pitchFamily="34" charset="0"/>
              </a:rPr>
              <a:t>+ Toolbox</a:t>
            </a:r>
            <a:endParaRPr lang="en-US" sz="4000" dirty="0">
              <a:solidFill>
                <a:schemeClr val="bg1"/>
              </a:solidFill>
              <a:latin typeface="Corbel" pitchFamily="34" charset="0"/>
              <a:cs typeface="Calibri" pitchFamily="34" charset="0"/>
            </a:endParaRPr>
          </a:p>
        </p:txBody>
      </p:sp>
      <p:sp>
        <p:nvSpPr>
          <p:cNvPr id="15" name="Rectangle 14"/>
          <p:cNvSpPr/>
          <p:nvPr/>
        </p:nvSpPr>
        <p:spPr>
          <a:xfrm>
            <a:off x="1082473" y="5794791"/>
            <a:ext cx="7010400" cy="830997"/>
          </a:xfrm>
          <a:prstGeom prst="rect">
            <a:avLst/>
          </a:prstGeom>
        </p:spPr>
        <p:txBody>
          <a:bodyPr wrap="square">
            <a:spAutoFit/>
          </a:bodyPr>
          <a:lstStyle/>
          <a:p>
            <a:pPr algn="ctr"/>
            <a:r>
              <a:rPr lang="en-US" sz="2400" dirty="0" smtClean="0">
                <a:solidFill>
                  <a:prstClr val="black"/>
                </a:solidFill>
                <a:latin typeface="Calibri" pitchFamily="34" charset="0"/>
                <a:cs typeface="Calibri" pitchFamily="34" charset="0"/>
                <a:hlinkClick r:id="rId4"/>
              </a:rPr>
              <a:t>http://ckfwi.org/toolbox.html</a:t>
            </a:r>
            <a:endParaRPr lang="en-US" sz="2400" dirty="0" smtClean="0">
              <a:solidFill>
                <a:prstClr val="black"/>
              </a:solidFill>
              <a:latin typeface="Calibri" pitchFamily="34" charset="0"/>
              <a:cs typeface="Calibri" pitchFamily="34" charset="0"/>
            </a:endParaRPr>
          </a:p>
          <a:p>
            <a:pPr algn="ctr"/>
            <a:endParaRPr lang="en-US" sz="2400" dirty="0">
              <a:solidFill>
                <a:prstClr val="black"/>
              </a:solidFill>
              <a:latin typeface="Calibri" pitchFamily="34" charset="0"/>
              <a:cs typeface="Calibri" pitchFamily="34" charset="0"/>
            </a:endParaRPr>
          </a:p>
        </p:txBody>
      </p:sp>
    </p:spTree>
    <p:extLst>
      <p:ext uri="{BB962C8B-B14F-4D97-AF65-F5344CB8AC3E}">
        <p14:creationId xmlns:p14="http://schemas.microsoft.com/office/powerpoint/2010/main" val="195418649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Content Placeholder 20"/>
          <p:cNvSpPr>
            <a:spLocks noGrp="1"/>
          </p:cNvSpPr>
          <p:nvPr>
            <p:ph idx="4294967295"/>
          </p:nvPr>
        </p:nvSpPr>
        <p:spPr>
          <a:xfrm>
            <a:off x="838200" y="1295400"/>
            <a:ext cx="3429000" cy="5410200"/>
          </a:xfrm>
        </p:spPr>
        <p:txBody>
          <a:bodyPr>
            <a:normAutofit/>
          </a:bodyPr>
          <a:lstStyle/>
          <a:p>
            <a:pPr eaLnBrk="1" hangingPunct="1">
              <a:spcBef>
                <a:spcPts val="0"/>
              </a:spcBef>
              <a:buSzPct val="75000"/>
              <a:buFont typeface="Arial" pitchFamily="34" charset="0"/>
              <a:buChar char="●"/>
            </a:pPr>
            <a:r>
              <a:rPr lang="en-US" sz="2700" dirty="0" smtClean="0">
                <a:latin typeface="Corbel" pitchFamily="34" charset="0"/>
              </a:rPr>
              <a:t>Customized bookmarks, flyers, </a:t>
            </a:r>
          </a:p>
          <a:p>
            <a:pPr eaLnBrk="1" hangingPunct="1">
              <a:spcBef>
                <a:spcPts val="0"/>
              </a:spcBef>
              <a:buSzPct val="75000"/>
              <a:buFont typeface="Arial" pitchFamily="34" charset="0"/>
              <a:buChar char="●"/>
            </a:pPr>
            <a:r>
              <a:rPr lang="en-US" sz="2700" dirty="0" smtClean="0">
                <a:latin typeface="Corbel" pitchFamily="34" charset="0"/>
              </a:rPr>
              <a:t>Ads or blurbs for school newsletters, lunch calendars</a:t>
            </a:r>
          </a:p>
          <a:p>
            <a:pPr eaLnBrk="1" hangingPunct="1">
              <a:spcBef>
                <a:spcPts val="0"/>
              </a:spcBef>
              <a:buSzPct val="75000"/>
              <a:buFont typeface="Arial" pitchFamily="34" charset="0"/>
              <a:buChar char="●"/>
            </a:pPr>
            <a:r>
              <a:rPr lang="en-US" sz="2700" dirty="0" smtClean="0">
                <a:latin typeface="Corbel" pitchFamily="34" charset="0"/>
              </a:rPr>
              <a:t>Add </a:t>
            </a:r>
            <a:r>
              <a:rPr lang="en-US" sz="2700" dirty="0" smtClean="0">
                <a:latin typeface="Corbel" pitchFamily="34" charset="0"/>
                <a:cs typeface="Arial" pitchFamily="34" charset="0"/>
              </a:rPr>
              <a:t>BadgerCare+</a:t>
            </a:r>
            <a:r>
              <a:rPr lang="en-US" sz="2700" b="1" dirty="0" smtClean="0">
                <a:latin typeface="Arial" pitchFamily="34" charset="0"/>
                <a:cs typeface="Arial" pitchFamily="34" charset="0"/>
              </a:rPr>
              <a:t> </a:t>
            </a:r>
            <a:r>
              <a:rPr lang="en-US" sz="2700" dirty="0" smtClean="0">
                <a:latin typeface="Corbel" pitchFamily="34" charset="0"/>
              </a:rPr>
              <a:t>application assistance to your school events:  parent/teacher conferences, open house, etc.</a:t>
            </a:r>
          </a:p>
          <a:p>
            <a:pPr eaLnBrk="1" hangingPunct="1">
              <a:buFont typeface="Wingdings" pitchFamily="2" charset="2"/>
              <a:buNone/>
            </a:pPr>
            <a:endParaRPr lang="en-US" sz="2300" dirty="0" smtClean="0"/>
          </a:p>
        </p:txBody>
      </p:sp>
      <p:pic>
        <p:nvPicPr>
          <p:cNvPr id="53252" name="Picture 2"/>
          <p:cNvPicPr>
            <a:picLocks noChangeArrowheads="1"/>
          </p:cNvPicPr>
          <p:nvPr/>
        </p:nvPicPr>
        <p:blipFill>
          <a:blip r:embed="rId3" cstate="print"/>
          <a:srcRect/>
          <a:stretch>
            <a:fillRect/>
          </a:stretch>
        </p:blipFill>
        <p:spPr bwMode="auto">
          <a:xfrm>
            <a:off x="5402451" y="1509712"/>
            <a:ext cx="3124200" cy="1462088"/>
          </a:xfrm>
          <a:prstGeom prst="rect">
            <a:avLst/>
          </a:prstGeom>
          <a:noFill/>
          <a:ln w="9525">
            <a:solidFill>
              <a:srgbClr val="002060"/>
            </a:solidFill>
            <a:miter lim="800000"/>
            <a:headEnd/>
            <a:tailEnd/>
          </a:ln>
        </p:spPr>
      </p:pic>
      <p:pic>
        <p:nvPicPr>
          <p:cNvPr id="53255" name="Picture 3" descr="brochure sample"/>
          <p:cNvPicPr>
            <a:picLocks noChangeArrowheads="1"/>
          </p:cNvPicPr>
          <p:nvPr/>
        </p:nvPicPr>
        <p:blipFill>
          <a:blip r:embed="rId4" cstate="print"/>
          <a:srcRect/>
          <a:stretch>
            <a:fillRect/>
          </a:stretch>
        </p:blipFill>
        <p:spPr bwMode="auto">
          <a:xfrm>
            <a:off x="5638800" y="2971800"/>
            <a:ext cx="3146425" cy="3059113"/>
          </a:xfrm>
          <a:prstGeom prst="rect">
            <a:avLst/>
          </a:prstGeom>
          <a:noFill/>
          <a:ln w="6350">
            <a:noFill/>
            <a:miter lim="800000"/>
            <a:headEnd/>
            <a:tailEnd/>
          </a:ln>
        </p:spPr>
      </p:pic>
      <p:grpSp>
        <p:nvGrpSpPr>
          <p:cNvPr id="53256" name="Group 4"/>
          <p:cNvGrpSpPr>
            <a:grpSpLocks noChangeAspect="1"/>
          </p:cNvGrpSpPr>
          <p:nvPr/>
        </p:nvGrpSpPr>
        <p:grpSpPr bwMode="auto">
          <a:xfrm>
            <a:off x="4347066" y="2209800"/>
            <a:ext cx="1646238" cy="3200400"/>
            <a:chOff x="3694" y="1212"/>
            <a:chExt cx="808" cy="1793"/>
          </a:xfrm>
        </p:grpSpPr>
        <p:pic>
          <p:nvPicPr>
            <p:cNvPr id="53257" name="Picture 5"/>
            <p:cNvPicPr>
              <a:picLocks noChangeAspect="1" noChangeArrowheads="1"/>
            </p:cNvPicPr>
            <p:nvPr/>
          </p:nvPicPr>
          <p:blipFill>
            <a:blip r:embed="rId5" cstate="print"/>
            <a:srcRect/>
            <a:stretch>
              <a:fillRect/>
            </a:stretch>
          </p:blipFill>
          <p:spPr bwMode="auto">
            <a:xfrm>
              <a:off x="4001" y="1479"/>
              <a:ext cx="501" cy="1526"/>
            </a:xfrm>
            <a:prstGeom prst="rect">
              <a:avLst/>
            </a:prstGeom>
            <a:noFill/>
            <a:ln w="9525">
              <a:noFill/>
              <a:miter lim="800000"/>
              <a:headEnd/>
              <a:tailEnd/>
            </a:ln>
          </p:spPr>
        </p:pic>
        <p:pic>
          <p:nvPicPr>
            <p:cNvPr id="53258" name="Picture 6"/>
            <p:cNvPicPr>
              <a:picLocks noChangeAspect="1" noChangeArrowheads="1"/>
            </p:cNvPicPr>
            <p:nvPr/>
          </p:nvPicPr>
          <p:blipFill>
            <a:blip r:embed="rId6" cstate="print"/>
            <a:srcRect/>
            <a:stretch>
              <a:fillRect/>
            </a:stretch>
          </p:blipFill>
          <p:spPr bwMode="auto">
            <a:xfrm>
              <a:off x="3694" y="1212"/>
              <a:ext cx="518" cy="1524"/>
            </a:xfrm>
            <a:prstGeom prst="rect">
              <a:avLst/>
            </a:prstGeom>
            <a:noFill/>
            <a:ln w="9525">
              <a:noFill/>
              <a:miter lim="800000"/>
              <a:headEnd/>
              <a:tailEnd/>
            </a:ln>
          </p:spPr>
        </p:pic>
      </p:grpSp>
      <p:sp>
        <p:nvSpPr>
          <p:cNvPr id="11" name="Title 1"/>
          <p:cNvSpPr txBox="1">
            <a:spLocks/>
          </p:cNvSpPr>
          <p:nvPr/>
        </p:nvSpPr>
        <p:spPr>
          <a:xfrm>
            <a:off x="914400" y="503238"/>
            <a:ext cx="7772400" cy="639762"/>
          </a:xfrm>
          <a:prstGeom prst="rect">
            <a:avLst/>
          </a:prstGeom>
          <a:solidFill>
            <a:srgbClr val="336600">
              <a:alpha val="80000"/>
            </a:srgbClr>
          </a:solidFill>
          <a:scene3d>
            <a:camera prst="orthographicFront"/>
            <a:lightRig rig="threePt" dir="t"/>
          </a:scene3d>
          <a:sp3d>
            <a:bevelT/>
          </a:sp3d>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9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53250" name="AutoShape 2"/>
          <p:cNvSpPr>
            <a:spLocks noGrp="1" noChangeArrowheads="1"/>
          </p:cNvSpPr>
          <p:nvPr>
            <p:ph type="title" idx="4294967295"/>
          </p:nvPr>
        </p:nvSpPr>
        <p:spPr>
          <a:xfrm>
            <a:off x="152400" y="533400"/>
            <a:ext cx="8991600" cy="609600"/>
          </a:xfrm>
        </p:spPr>
        <p:txBody>
          <a:bodyPr>
            <a:noAutofit/>
          </a:bodyPr>
          <a:lstStyle/>
          <a:p>
            <a:pPr eaLnBrk="1" hangingPunct="1"/>
            <a:r>
              <a:rPr lang="en-US" dirty="0" smtClean="0">
                <a:solidFill>
                  <a:schemeClr val="bg1"/>
                </a:solidFill>
                <a:latin typeface="Corbel" pitchFamily="34" charset="0"/>
              </a:rPr>
              <a:t>Outreach:  Sample Tools</a:t>
            </a:r>
          </a:p>
        </p:txBody>
      </p:sp>
    </p:spTree>
    <p:extLst>
      <p:ext uri="{BB962C8B-B14F-4D97-AF65-F5344CB8AC3E}">
        <p14:creationId xmlns:p14="http://schemas.microsoft.com/office/powerpoint/2010/main" val="24655771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6"/>
          <p:cNvPicPr>
            <a:picLocks noChangeAspect="1" noChangeArrowheads="1"/>
          </p:cNvPicPr>
          <p:nvPr/>
        </p:nvPicPr>
        <p:blipFill>
          <a:blip r:embed="rId3" cstate="print"/>
          <a:srcRect/>
          <a:stretch>
            <a:fillRect/>
          </a:stretch>
        </p:blipFill>
        <p:spPr bwMode="auto">
          <a:xfrm>
            <a:off x="130175" y="131763"/>
            <a:ext cx="8937625" cy="1011237"/>
          </a:xfrm>
          <a:prstGeom prst="rect">
            <a:avLst/>
          </a:prstGeom>
          <a:noFill/>
          <a:ln w="9525">
            <a:noFill/>
            <a:miter lim="800000"/>
            <a:headEnd/>
            <a:tailEnd/>
          </a:ln>
        </p:spPr>
      </p:pic>
      <p:pic>
        <p:nvPicPr>
          <p:cNvPr id="37891" name="Picture 7"/>
          <p:cNvPicPr>
            <a:picLocks noChangeAspect="1" noChangeArrowheads="1"/>
          </p:cNvPicPr>
          <p:nvPr/>
        </p:nvPicPr>
        <p:blipFill>
          <a:blip r:embed="rId4" cstate="print"/>
          <a:srcRect l="-883" r="-883"/>
          <a:stretch>
            <a:fillRect/>
          </a:stretch>
        </p:blipFill>
        <p:spPr bwMode="auto">
          <a:xfrm>
            <a:off x="111125" y="1189038"/>
            <a:ext cx="8956675" cy="5059362"/>
          </a:xfrm>
          <a:prstGeom prst="rect">
            <a:avLst/>
          </a:prstGeom>
          <a:noFill/>
          <a:ln w="9525">
            <a:noFill/>
            <a:miter lim="800000"/>
            <a:headEnd/>
            <a:tailEnd/>
          </a:ln>
        </p:spPr>
      </p:pic>
      <p:sp>
        <p:nvSpPr>
          <p:cNvPr id="2" name="TextBox 1"/>
          <p:cNvSpPr txBox="1"/>
          <p:nvPr/>
        </p:nvSpPr>
        <p:spPr>
          <a:xfrm>
            <a:off x="685800" y="6213228"/>
            <a:ext cx="5280025" cy="461665"/>
          </a:xfrm>
          <a:prstGeom prst="rect">
            <a:avLst/>
          </a:prstGeom>
          <a:noFill/>
        </p:spPr>
        <p:txBody>
          <a:bodyPr wrap="square" rtlCol="0">
            <a:spAutoFit/>
          </a:bodyPr>
          <a:lstStyle/>
          <a:p>
            <a:r>
              <a:rPr lang="en-US" sz="2400" b="1" dirty="0" smtClean="0">
                <a:latin typeface="Corbel" pitchFamily="34" charset="0"/>
              </a:rPr>
              <a:t>Website:  www.access.wi.gov</a:t>
            </a:r>
            <a:endParaRPr lang="en-US" sz="2400" b="1" dirty="0">
              <a:latin typeface="Corbel" pitchFamily="34" charset="0"/>
            </a:endParaRPr>
          </a:p>
        </p:txBody>
      </p:sp>
    </p:spTree>
    <p:extLst>
      <p:ext uri="{BB962C8B-B14F-4D97-AF65-F5344CB8AC3E}">
        <p14:creationId xmlns:p14="http://schemas.microsoft.com/office/powerpoint/2010/main" val="239723713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Content Placeholder 20"/>
          <p:cNvSpPr>
            <a:spLocks noGrp="1"/>
          </p:cNvSpPr>
          <p:nvPr>
            <p:ph idx="4294967295"/>
          </p:nvPr>
        </p:nvSpPr>
        <p:spPr>
          <a:xfrm>
            <a:off x="457200" y="1352457"/>
            <a:ext cx="4828478" cy="5410200"/>
          </a:xfrm>
        </p:spPr>
        <p:txBody>
          <a:bodyPr>
            <a:normAutofit/>
          </a:bodyPr>
          <a:lstStyle/>
          <a:p>
            <a:pPr marL="0" indent="0">
              <a:buNone/>
            </a:pPr>
            <a:r>
              <a:rPr lang="en-US" sz="2000" dirty="0" smtClean="0"/>
              <a:t>UW-Extension faculty represent all 72 Wisconsin counties. Using the ACA curriculum developed by CKF, UW-Extension faculty can work with community partners to act as an ACA resource to: </a:t>
            </a:r>
          </a:p>
          <a:p>
            <a:r>
              <a:rPr lang="en-US" sz="2000" dirty="0" smtClean="0"/>
              <a:t>Small Businesses</a:t>
            </a:r>
          </a:p>
          <a:p>
            <a:r>
              <a:rPr lang="en-US" sz="2000" dirty="0" smtClean="0"/>
              <a:t>Farmers</a:t>
            </a:r>
          </a:p>
          <a:p>
            <a:r>
              <a:rPr lang="en-US" sz="2000" dirty="0" smtClean="0"/>
              <a:t>Community Agencies</a:t>
            </a:r>
          </a:p>
          <a:p>
            <a:r>
              <a:rPr lang="en-US" sz="2000" dirty="0" smtClean="0"/>
              <a:t>Providers	</a:t>
            </a:r>
          </a:p>
          <a:p>
            <a:r>
              <a:rPr lang="en-US" sz="2000" dirty="0" smtClean="0"/>
              <a:t>Consumers</a:t>
            </a:r>
          </a:p>
          <a:p>
            <a:pPr marL="0" indent="0">
              <a:buNone/>
            </a:pPr>
            <a:endParaRPr lang="en-US" sz="2000" dirty="0" smtClean="0"/>
          </a:p>
          <a:p>
            <a:endParaRPr lang="en-US" sz="2000" dirty="0" smtClean="0"/>
          </a:p>
        </p:txBody>
      </p:sp>
      <p:sp>
        <p:nvSpPr>
          <p:cNvPr id="11" name="Title 1"/>
          <p:cNvSpPr txBox="1">
            <a:spLocks/>
          </p:cNvSpPr>
          <p:nvPr/>
        </p:nvSpPr>
        <p:spPr>
          <a:xfrm>
            <a:off x="914400" y="503238"/>
            <a:ext cx="7772400" cy="639762"/>
          </a:xfrm>
          <a:prstGeom prst="rect">
            <a:avLst/>
          </a:prstGeom>
          <a:solidFill>
            <a:srgbClr val="336600">
              <a:alpha val="80000"/>
            </a:srgbClr>
          </a:solidFill>
          <a:scene3d>
            <a:camera prst="orthographicFront"/>
            <a:lightRig rig="threePt" dir="t"/>
          </a:scene3d>
          <a:sp3d>
            <a:bevelT/>
          </a:sp3d>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9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53250" name="AutoShape 2"/>
          <p:cNvSpPr>
            <a:spLocks noGrp="1" noChangeArrowheads="1"/>
          </p:cNvSpPr>
          <p:nvPr>
            <p:ph type="title" idx="4294967295"/>
          </p:nvPr>
        </p:nvSpPr>
        <p:spPr>
          <a:xfrm>
            <a:off x="152400" y="533400"/>
            <a:ext cx="8991600" cy="609600"/>
          </a:xfrm>
        </p:spPr>
        <p:txBody>
          <a:bodyPr>
            <a:noAutofit/>
          </a:bodyPr>
          <a:lstStyle/>
          <a:p>
            <a:pPr eaLnBrk="1" hangingPunct="1"/>
            <a:r>
              <a:rPr lang="en-US" dirty="0" smtClean="0">
                <a:solidFill>
                  <a:schemeClr val="bg1"/>
                </a:solidFill>
                <a:latin typeface="Corbel" pitchFamily="34" charset="0"/>
              </a:rPr>
              <a:t>ACA UW-Extension Curriculum</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962743"/>
            <a:ext cx="2286000" cy="762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5678" y="1371600"/>
            <a:ext cx="3401122" cy="369588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1808" y="5829486"/>
            <a:ext cx="2092192" cy="1028514"/>
          </a:xfrm>
          <a:prstGeom prst="rect">
            <a:avLst/>
          </a:prstGeom>
        </p:spPr>
      </p:pic>
    </p:spTree>
    <p:extLst>
      <p:ext uri="{BB962C8B-B14F-4D97-AF65-F5344CB8AC3E}">
        <p14:creationId xmlns:p14="http://schemas.microsoft.com/office/powerpoint/2010/main" val="8932936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Content Placeholder 20"/>
          <p:cNvSpPr>
            <a:spLocks noGrp="1"/>
          </p:cNvSpPr>
          <p:nvPr>
            <p:ph idx="4294967295"/>
          </p:nvPr>
        </p:nvSpPr>
        <p:spPr>
          <a:xfrm>
            <a:off x="1295400" y="2792193"/>
            <a:ext cx="5207378" cy="2895600"/>
          </a:xfrm>
        </p:spPr>
        <p:txBody>
          <a:bodyPr>
            <a:normAutofit/>
          </a:bodyPr>
          <a:lstStyle/>
          <a:p>
            <a:r>
              <a:rPr lang="en-US" sz="2000" dirty="0" smtClean="0"/>
              <a:t>PowerPoint slides with talking notes</a:t>
            </a:r>
          </a:p>
          <a:p>
            <a:r>
              <a:rPr lang="en-US" sz="2000" dirty="0" smtClean="0"/>
              <a:t>Sub-population specific factsheets</a:t>
            </a:r>
          </a:p>
          <a:p>
            <a:r>
              <a:rPr lang="en-US" sz="2000" dirty="0" smtClean="0"/>
              <a:t>Small group activities</a:t>
            </a:r>
          </a:p>
          <a:p>
            <a:r>
              <a:rPr lang="en-US" sz="2000" dirty="0" smtClean="0"/>
              <a:t>Poster board displays</a:t>
            </a:r>
          </a:p>
          <a:p>
            <a:r>
              <a:rPr lang="en-US" sz="2000" dirty="0" smtClean="0"/>
              <a:t>Press release templates</a:t>
            </a:r>
          </a:p>
          <a:p>
            <a:r>
              <a:rPr lang="en-US" sz="2000" dirty="0" smtClean="0"/>
              <a:t>Any more…</a:t>
            </a:r>
          </a:p>
          <a:p>
            <a:endParaRPr lang="en-US" sz="2000" dirty="0"/>
          </a:p>
        </p:txBody>
      </p:sp>
      <p:sp>
        <p:nvSpPr>
          <p:cNvPr id="11" name="Title 1"/>
          <p:cNvSpPr txBox="1">
            <a:spLocks/>
          </p:cNvSpPr>
          <p:nvPr/>
        </p:nvSpPr>
        <p:spPr>
          <a:xfrm>
            <a:off x="914400" y="503238"/>
            <a:ext cx="7772400" cy="639762"/>
          </a:xfrm>
          <a:prstGeom prst="rect">
            <a:avLst/>
          </a:prstGeom>
          <a:solidFill>
            <a:srgbClr val="336600">
              <a:alpha val="80000"/>
            </a:srgbClr>
          </a:solidFill>
          <a:scene3d>
            <a:camera prst="orthographicFront"/>
            <a:lightRig rig="threePt" dir="t"/>
          </a:scene3d>
          <a:sp3d>
            <a:bevelT/>
          </a:sp3d>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9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53250" name="AutoShape 2"/>
          <p:cNvSpPr>
            <a:spLocks noGrp="1" noChangeArrowheads="1"/>
          </p:cNvSpPr>
          <p:nvPr>
            <p:ph type="title" idx="4294967295"/>
          </p:nvPr>
        </p:nvSpPr>
        <p:spPr>
          <a:xfrm>
            <a:off x="152400" y="533400"/>
            <a:ext cx="8991600" cy="609600"/>
          </a:xfrm>
        </p:spPr>
        <p:txBody>
          <a:bodyPr>
            <a:noAutofit/>
          </a:bodyPr>
          <a:lstStyle/>
          <a:p>
            <a:pPr eaLnBrk="1" hangingPunct="1"/>
            <a:r>
              <a:rPr lang="en-US" dirty="0" smtClean="0">
                <a:solidFill>
                  <a:schemeClr val="bg1"/>
                </a:solidFill>
                <a:latin typeface="Corbel" pitchFamily="34" charset="0"/>
              </a:rPr>
              <a:t>ACA UW-Extension Curriculum</a:t>
            </a:r>
          </a:p>
        </p:txBody>
      </p:sp>
      <p:sp>
        <p:nvSpPr>
          <p:cNvPr id="4" name="Rectangle 3"/>
          <p:cNvSpPr/>
          <p:nvPr/>
        </p:nvSpPr>
        <p:spPr>
          <a:xfrm>
            <a:off x="533400" y="1213008"/>
            <a:ext cx="8153400" cy="1200329"/>
          </a:xfrm>
          <a:prstGeom prst="rect">
            <a:avLst/>
          </a:prstGeom>
        </p:spPr>
        <p:txBody>
          <a:bodyPr wrap="square">
            <a:spAutoFit/>
          </a:bodyPr>
          <a:lstStyle/>
          <a:p>
            <a:r>
              <a:rPr lang="en-US" sz="2400" dirty="0"/>
              <a:t>Along with professional development workshops specific to UW-Extension faculty, </a:t>
            </a:r>
            <a:r>
              <a:rPr lang="en-US" sz="2400" dirty="0" smtClean="0"/>
              <a:t>CKF is </a:t>
            </a:r>
            <a:r>
              <a:rPr lang="en-US" sz="2400" dirty="0"/>
              <a:t>developing resources for UW-Extension and other community partners to use:</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962743"/>
            <a:ext cx="2286000" cy="7620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1808" y="5829486"/>
            <a:ext cx="2092192" cy="1028514"/>
          </a:xfrm>
          <a:prstGeom prst="rect">
            <a:avLst/>
          </a:prstGeom>
        </p:spPr>
      </p:pic>
    </p:spTree>
    <p:extLst>
      <p:ext uri="{BB962C8B-B14F-4D97-AF65-F5344CB8AC3E}">
        <p14:creationId xmlns:p14="http://schemas.microsoft.com/office/powerpoint/2010/main" val="30661850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581526" y="457200"/>
            <a:ext cx="7868652" cy="838200"/>
          </a:xfrm>
          <a:solidFill>
            <a:srgbClr val="336600">
              <a:alpha val="80000"/>
            </a:srgbClr>
          </a:solidFill>
          <a:scene3d>
            <a:camera prst="orthographicFront"/>
            <a:lightRig rig="threePt" dir="t"/>
          </a:scene3d>
          <a:sp3d>
            <a:bevelT/>
          </a:sp3d>
        </p:spPr>
        <p:txBody>
          <a:bodyPr>
            <a:noAutofit/>
          </a:bodyPr>
          <a:lstStyle/>
          <a:p>
            <a:r>
              <a:rPr lang="en-US" sz="3800" b="1" dirty="0" smtClean="0">
                <a:solidFill>
                  <a:schemeClr val="bg1"/>
                </a:solidFill>
                <a:latin typeface="Calibri" pitchFamily="34" charset="0"/>
                <a:cs typeface="Calibri" pitchFamily="34" charset="0"/>
              </a:rPr>
              <a:t>Health Care Reform Resources</a:t>
            </a:r>
            <a:endParaRPr lang="en-US" sz="3800" b="1" dirty="0">
              <a:solidFill>
                <a:schemeClr val="bg1"/>
              </a:solidFill>
              <a:latin typeface="Calibri" pitchFamily="34" charset="0"/>
              <a:cs typeface="Calibri" pitchFamily="34" charset="0"/>
            </a:endParaRPr>
          </a:p>
        </p:txBody>
      </p:sp>
      <p:sp>
        <p:nvSpPr>
          <p:cNvPr id="52227" name="Rectangle 3"/>
          <p:cNvSpPr>
            <a:spLocks noGrp="1" noChangeArrowheads="1"/>
          </p:cNvSpPr>
          <p:nvPr>
            <p:ph sz="quarter" idx="4294967295"/>
          </p:nvPr>
        </p:nvSpPr>
        <p:spPr>
          <a:xfrm>
            <a:off x="838200" y="1366744"/>
            <a:ext cx="7315200" cy="4572000"/>
          </a:xfrm>
        </p:spPr>
        <p:txBody>
          <a:bodyPr>
            <a:noAutofit/>
          </a:bodyPr>
          <a:lstStyle/>
          <a:p>
            <a:pPr marL="342900" lvl="1" indent="-342900">
              <a:spcBef>
                <a:spcPts val="0"/>
              </a:spcBef>
              <a:buSzPct val="75000"/>
              <a:buNone/>
            </a:pPr>
            <a:endParaRPr lang="en-US" sz="2600" b="1" dirty="0" smtClean="0">
              <a:latin typeface="Calibri" pitchFamily="34" charset="0"/>
            </a:endParaRPr>
          </a:p>
          <a:p>
            <a:pPr>
              <a:spcBef>
                <a:spcPts val="0"/>
              </a:spcBef>
              <a:buSzPct val="75000"/>
              <a:buFont typeface="Wingdings" pitchFamily="2" charset="2"/>
              <a:buChar char="v"/>
            </a:pPr>
            <a:endParaRPr lang="en-US" sz="2400" dirty="0" smtClean="0">
              <a:latin typeface="Corbel" pitchFamily="34" charset="0"/>
            </a:endParaRPr>
          </a:p>
          <a:p>
            <a:pPr>
              <a:spcBef>
                <a:spcPts val="0"/>
              </a:spcBef>
              <a:buSzPct val="75000"/>
              <a:buNone/>
            </a:pPr>
            <a:endParaRPr lang="en-US" sz="1100" b="1" dirty="0" smtClean="0">
              <a:solidFill>
                <a:schemeClr val="tx1">
                  <a:lumMod val="65000"/>
                  <a:lumOff val="35000"/>
                </a:schemeClr>
              </a:solidFill>
              <a:latin typeface="Corbel" pitchFamily="34" charset="0"/>
            </a:endParaRPr>
          </a:p>
          <a:p>
            <a:pPr>
              <a:spcBef>
                <a:spcPts val="0"/>
              </a:spcBef>
              <a:buSzPct val="75000"/>
              <a:buNone/>
            </a:pPr>
            <a:endParaRPr lang="en-US" sz="1100" b="1" dirty="0" smtClean="0">
              <a:solidFill>
                <a:schemeClr val="tx1">
                  <a:lumMod val="65000"/>
                  <a:lumOff val="35000"/>
                </a:schemeClr>
              </a:solidFill>
              <a:latin typeface="Corbel" pitchFamily="34" charset="0"/>
            </a:endParaRPr>
          </a:p>
        </p:txBody>
      </p:sp>
      <p:sp>
        <p:nvSpPr>
          <p:cNvPr id="14" name="TextBox 13"/>
          <p:cNvSpPr txBox="1"/>
          <p:nvPr/>
        </p:nvSpPr>
        <p:spPr>
          <a:xfrm>
            <a:off x="782051" y="1447800"/>
            <a:ext cx="7467602" cy="4326183"/>
          </a:xfrm>
          <a:prstGeom prst="rect">
            <a:avLst/>
          </a:prstGeom>
          <a:noFill/>
        </p:spPr>
        <p:txBody>
          <a:bodyPr wrap="square" rtlCol="0">
            <a:noAutofit/>
          </a:bodyPr>
          <a:lstStyle/>
          <a:p>
            <a:r>
              <a:rPr lang="en-US" sz="2800" dirty="0">
                <a:solidFill>
                  <a:prstClr val="black"/>
                </a:solidFill>
                <a:latin typeface="Calibri" pitchFamily="34" charset="0"/>
                <a:cs typeface="Calibri" pitchFamily="34" charset="0"/>
              </a:rPr>
              <a:t> </a:t>
            </a:r>
            <a:r>
              <a:rPr lang="en-US" sz="2800" dirty="0" smtClean="0">
                <a:solidFill>
                  <a:prstClr val="black"/>
                </a:solidFill>
                <a:latin typeface="Calibri" pitchFamily="34" charset="0"/>
                <a:cs typeface="Calibri" pitchFamily="34" charset="0"/>
              </a:rPr>
              <a:t>     	       CKF website, blog, and listserv: </a:t>
            </a:r>
          </a:p>
          <a:p>
            <a:pPr algn="ctr"/>
            <a:r>
              <a:rPr lang="en-US" sz="2400" dirty="0" smtClean="0">
                <a:solidFill>
                  <a:prstClr val="black"/>
                </a:solidFill>
                <a:latin typeface="Calibri" pitchFamily="34" charset="0"/>
                <a:cs typeface="Calibri" pitchFamily="34" charset="0"/>
                <a:hlinkClick r:id="rId3"/>
              </a:rPr>
              <a:t>http</a:t>
            </a:r>
            <a:r>
              <a:rPr lang="en-US" sz="2400" dirty="0">
                <a:solidFill>
                  <a:prstClr val="black"/>
                </a:solidFill>
                <a:latin typeface="Calibri" pitchFamily="34" charset="0"/>
                <a:cs typeface="Calibri" pitchFamily="34" charset="0"/>
                <a:hlinkClick r:id="rId3"/>
              </a:rPr>
              <a:t>://</a:t>
            </a:r>
            <a:r>
              <a:rPr lang="en-US" sz="2400" dirty="0" smtClean="0">
                <a:solidFill>
                  <a:prstClr val="black"/>
                </a:solidFill>
                <a:latin typeface="Calibri" pitchFamily="34" charset="0"/>
                <a:cs typeface="Calibri" pitchFamily="34" charset="0"/>
                <a:hlinkClick r:id="rId3"/>
              </a:rPr>
              <a:t>www.ckfwi.org/affordablecareacthome.html</a:t>
            </a:r>
            <a:endParaRPr lang="en-US" sz="2400" dirty="0" smtClean="0">
              <a:solidFill>
                <a:prstClr val="black"/>
              </a:solidFill>
              <a:latin typeface="Calibri" pitchFamily="34" charset="0"/>
              <a:cs typeface="Calibri" pitchFamily="34" charset="0"/>
            </a:endParaRPr>
          </a:p>
        </p:txBody>
      </p:sp>
      <p:pic>
        <p:nvPicPr>
          <p:cNvPr id="1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516" t="5334" r="3516" b="7667"/>
          <a:stretch/>
        </p:blipFill>
        <p:spPr bwMode="auto">
          <a:xfrm>
            <a:off x="1228725" y="2593932"/>
            <a:ext cx="6248215" cy="3426018"/>
          </a:xfrm>
          <a:prstGeom prst="rect">
            <a:avLst/>
          </a:prstGeom>
          <a:noFill/>
          <a:ln w="38100">
            <a:solidFill>
              <a:schemeClr val="accent3">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en-US" smtClean="0"/>
              <a:t>Updated January 1, 2013</a:t>
            </a:r>
            <a:endParaRPr lang="en-US" dirty="0"/>
          </a:p>
        </p:txBody>
      </p:sp>
    </p:spTree>
    <p:extLst>
      <p:ext uri="{BB962C8B-B14F-4D97-AF65-F5344CB8AC3E}">
        <p14:creationId xmlns:p14="http://schemas.microsoft.com/office/powerpoint/2010/main" val="79565307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62000" y="457200"/>
            <a:ext cx="4341189" cy="5618010"/>
          </a:xfrm>
          <a:prstGeom prst="rect">
            <a:avLst/>
          </a:prstGeom>
          <a:noFill/>
          <a:ln w="38100">
            <a:solidFill>
              <a:schemeClr val="accent3">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729875" y="3505200"/>
            <a:ext cx="2652125" cy="2333965"/>
          </a:xfrm>
          <a:prstGeom prst="rect">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solidFill>
                  <a:schemeClr val="bg1"/>
                </a:solidFill>
                <a:latin typeface="Calibri" pitchFamily="34" charset="0"/>
                <a:cs typeface="Calibri" pitchFamily="34" charset="0"/>
              </a:rPr>
              <a:t>http://</a:t>
            </a:r>
            <a:r>
              <a:rPr lang="en-US" sz="2000" b="1" dirty="0" smtClean="0">
                <a:solidFill>
                  <a:schemeClr val="bg1"/>
                </a:solidFill>
                <a:latin typeface="Calibri" pitchFamily="34" charset="0"/>
                <a:cs typeface="Calibri" pitchFamily="34" charset="0"/>
              </a:rPr>
              <a:t>www.ckfwi.org/affordablecareact home.html</a:t>
            </a:r>
            <a:endParaRPr lang="en-US" sz="2000" b="1" dirty="0">
              <a:solidFill>
                <a:schemeClr val="bg1"/>
              </a:solidFill>
              <a:latin typeface="Calibri" pitchFamily="34" charset="0"/>
              <a:cs typeface="Calibri" pitchFamily="34" charset="0"/>
            </a:endParaRPr>
          </a:p>
        </p:txBody>
      </p:sp>
      <p:sp>
        <p:nvSpPr>
          <p:cNvPr id="8" name="Rectangle 7"/>
          <p:cNvSpPr/>
          <p:nvPr/>
        </p:nvSpPr>
        <p:spPr>
          <a:xfrm>
            <a:off x="5737896" y="684372"/>
            <a:ext cx="2644104" cy="2333965"/>
          </a:xfrm>
          <a:prstGeom prst="rect">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t>Fact sheets and resources can be found on the new CKF Affordable Care Act Webpage</a:t>
            </a:r>
            <a:r>
              <a:rPr lang="en-US" sz="2000" b="1" dirty="0" smtClean="0"/>
              <a:t>!</a:t>
            </a:r>
          </a:p>
          <a:p>
            <a:pPr algn="ctr"/>
            <a:endParaRPr lang="en-US" sz="2000" b="1" dirty="0"/>
          </a:p>
        </p:txBody>
      </p:sp>
      <p:sp>
        <p:nvSpPr>
          <p:cNvPr id="2" name="Footer Placeholder 1"/>
          <p:cNvSpPr>
            <a:spLocks noGrp="1"/>
          </p:cNvSpPr>
          <p:nvPr>
            <p:ph type="ftr" sz="quarter" idx="11"/>
          </p:nvPr>
        </p:nvSpPr>
        <p:spPr/>
        <p:txBody>
          <a:bodyPr/>
          <a:lstStyle/>
          <a:p>
            <a:r>
              <a:rPr lang="en-US" smtClean="0"/>
              <a:t>Updated January 1, 2013</a:t>
            </a:r>
            <a:endParaRPr lang="en-US"/>
          </a:p>
        </p:txBody>
      </p:sp>
    </p:spTree>
    <p:extLst>
      <p:ext uri="{BB962C8B-B14F-4D97-AF65-F5344CB8AC3E}">
        <p14:creationId xmlns:p14="http://schemas.microsoft.com/office/powerpoint/2010/main" val="100856223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90600" y="609600"/>
            <a:ext cx="6858000" cy="838200"/>
          </a:xfrm>
          <a:solidFill>
            <a:srgbClr val="336600">
              <a:alpha val="80000"/>
            </a:srgbClr>
          </a:solidFill>
          <a:scene3d>
            <a:camera prst="orthographicFront"/>
            <a:lightRig rig="threePt" dir="t"/>
          </a:scene3d>
          <a:sp3d>
            <a:bevelT/>
          </a:sp3d>
        </p:spPr>
        <p:txBody>
          <a:bodyPr>
            <a:noAutofit/>
          </a:bodyPr>
          <a:lstStyle/>
          <a:p>
            <a:r>
              <a:rPr lang="en-US" sz="3800" b="1" dirty="0" smtClean="0">
                <a:solidFill>
                  <a:schemeClr val="bg1"/>
                </a:solidFill>
                <a:latin typeface="Corbel" pitchFamily="34" charset="0"/>
                <a:cs typeface="Calibri" pitchFamily="34" charset="0"/>
              </a:rPr>
              <a:t>Health Care Reform Resources</a:t>
            </a:r>
            <a:endParaRPr lang="en-US" sz="3800" b="1" dirty="0">
              <a:solidFill>
                <a:schemeClr val="bg1"/>
              </a:solidFill>
              <a:latin typeface="Corbel" pitchFamily="34" charset="0"/>
              <a:cs typeface="Calibri" pitchFamily="34" charset="0"/>
            </a:endParaRPr>
          </a:p>
        </p:txBody>
      </p:sp>
      <p:pic>
        <p:nvPicPr>
          <p:cNvPr id="18"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4400" y="1844707"/>
            <a:ext cx="2057400" cy="2057400"/>
          </a:xfrm>
          <a:prstGeom prst="rect">
            <a:avLst/>
          </a:prstGeom>
          <a:noFill/>
          <a:ln w="9525">
            <a:noFill/>
            <a:miter lim="800000"/>
            <a:headEnd/>
            <a:tailEnd/>
          </a:ln>
        </p:spPr>
      </p:pic>
      <p:sp>
        <p:nvSpPr>
          <p:cNvPr id="3" name="TextBox 2"/>
          <p:cNvSpPr txBox="1"/>
          <p:nvPr/>
        </p:nvSpPr>
        <p:spPr>
          <a:xfrm>
            <a:off x="3799562" y="2275981"/>
            <a:ext cx="5181600" cy="3785652"/>
          </a:xfrm>
          <a:prstGeom prst="rect">
            <a:avLst/>
          </a:prstGeom>
          <a:noFill/>
        </p:spPr>
        <p:txBody>
          <a:bodyPr wrap="square" rtlCol="0">
            <a:spAutoFit/>
          </a:bodyPr>
          <a:lstStyle/>
          <a:p>
            <a:r>
              <a:rPr lang="en-US" sz="2400" dirty="0" smtClean="0">
                <a:solidFill>
                  <a:prstClr val="black"/>
                </a:solidFill>
                <a:latin typeface="Calibri" pitchFamily="34" charset="0"/>
                <a:cs typeface="Calibri" pitchFamily="34" charset="0"/>
              </a:rPr>
              <a:t>For </a:t>
            </a:r>
            <a:r>
              <a:rPr lang="en-US" sz="2400" dirty="0">
                <a:solidFill>
                  <a:prstClr val="black"/>
                </a:solidFill>
                <a:latin typeface="Calibri" pitchFamily="34" charset="0"/>
                <a:cs typeface="Calibri" pitchFamily="34" charset="0"/>
              </a:rPr>
              <a:t>up-to-date ACA information see our ACA </a:t>
            </a:r>
            <a:r>
              <a:rPr lang="en-US" sz="2400" dirty="0" smtClean="0">
                <a:solidFill>
                  <a:prstClr val="black"/>
                </a:solidFill>
                <a:latin typeface="Calibri" pitchFamily="34" charset="0"/>
                <a:cs typeface="Calibri" pitchFamily="34" charset="0"/>
              </a:rPr>
              <a:t>blog:</a:t>
            </a:r>
          </a:p>
          <a:p>
            <a:endParaRPr lang="en-US" sz="2400" dirty="0" smtClean="0">
              <a:solidFill>
                <a:prstClr val="black"/>
              </a:solidFill>
              <a:latin typeface="Calibri" pitchFamily="34" charset="0"/>
              <a:cs typeface="Calibri" pitchFamily="34" charset="0"/>
              <a:hlinkClick r:id="rId4"/>
            </a:endParaRPr>
          </a:p>
          <a:p>
            <a:r>
              <a:rPr lang="en-US" sz="2400" dirty="0" smtClean="0">
                <a:solidFill>
                  <a:prstClr val="black"/>
                </a:solidFill>
                <a:latin typeface="Calibri" pitchFamily="34" charset="0"/>
                <a:cs typeface="Calibri" pitchFamily="34" charset="0"/>
                <a:hlinkClick r:id="rId4"/>
              </a:rPr>
              <a:t>http</a:t>
            </a:r>
            <a:r>
              <a:rPr lang="en-US" sz="2400" dirty="0">
                <a:solidFill>
                  <a:prstClr val="black"/>
                </a:solidFill>
                <a:latin typeface="Calibri" pitchFamily="34" charset="0"/>
                <a:cs typeface="Calibri" pitchFamily="34" charset="0"/>
                <a:hlinkClick r:id="rId4"/>
              </a:rPr>
              <a:t>://ckfwiaca.wordpress.com</a:t>
            </a:r>
            <a:r>
              <a:rPr lang="en-US" sz="2400" dirty="0" smtClean="0">
                <a:solidFill>
                  <a:prstClr val="black"/>
                </a:solidFill>
                <a:latin typeface="Calibri" pitchFamily="34" charset="0"/>
                <a:cs typeface="Calibri" pitchFamily="34" charset="0"/>
                <a:hlinkClick r:id="rId4"/>
              </a:rPr>
              <a:t>/</a:t>
            </a:r>
            <a:endParaRPr lang="en-US" sz="2400" dirty="0" smtClean="0">
              <a:solidFill>
                <a:prstClr val="black"/>
              </a:solidFill>
              <a:latin typeface="Calibri" pitchFamily="34" charset="0"/>
              <a:cs typeface="Calibri" pitchFamily="34" charset="0"/>
            </a:endParaRPr>
          </a:p>
          <a:p>
            <a:endParaRPr lang="en-US" sz="2400" dirty="0">
              <a:solidFill>
                <a:prstClr val="black"/>
              </a:solidFill>
              <a:latin typeface="Calibri" pitchFamily="34" charset="0"/>
              <a:cs typeface="Calibri" pitchFamily="34" charset="0"/>
            </a:endParaRPr>
          </a:p>
          <a:p>
            <a:r>
              <a:rPr lang="en-US" sz="2400" dirty="0">
                <a:solidFill>
                  <a:prstClr val="black"/>
                </a:solidFill>
                <a:latin typeface="Calibri" pitchFamily="34" charset="0"/>
                <a:cs typeface="Calibri" pitchFamily="34" charset="0"/>
              </a:rPr>
              <a:t>A</a:t>
            </a:r>
            <a:r>
              <a:rPr lang="en-US" sz="2400" dirty="0" smtClean="0">
                <a:solidFill>
                  <a:prstClr val="black"/>
                </a:solidFill>
                <a:latin typeface="Calibri" pitchFamily="34" charset="0"/>
                <a:cs typeface="Calibri" pitchFamily="34" charset="0"/>
              </a:rPr>
              <a:t>nd </a:t>
            </a:r>
            <a:r>
              <a:rPr lang="en-US" sz="2400" dirty="0">
                <a:solidFill>
                  <a:prstClr val="black"/>
                </a:solidFill>
                <a:latin typeface="Calibri" pitchFamily="34" charset="0"/>
                <a:cs typeface="Calibri" pitchFamily="34" charset="0"/>
              </a:rPr>
              <a:t>follow us on </a:t>
            </a:r>
            <a:r>
              <a:rPr lang="en-US" sz="2400" dirty="0" smtClean="0">
                <a:solidFill>
                  <a:prstClr val="black"/>
                </a:solidFill>
                <a:latin typeface="Calibri" pitchFamily="34" charset="0"/>
                <a:cs typeface="Calibri" pitchFamily="34" charset="0"/>
              </a:rPr>
              <a:t>Facebook:</a:t>
            </a:r>
            <a:endParaRPr lang="en-US" sz="2400" dirty="0">
              <a:solidFill>
                <a:prstClr val="black"/>
              </a:solidFill>
              <a:latin typeface="Calibri" pitchFamily="34" charset="0"/>
              <a:cs typeface="Calibri" pitchFamily="34" charset="0"/>
            </a:endParaRPr>
          </a:p>
          <a:p>
            <a:endParaRPr lang="en-US" sz="2400" dirty="0">
              <a:solidFill>
                <a:prstClr val="black"/>
              </a:solidFill>
              <a:latin typeface="Calibri" pitchFamily="34" charset="0"/>
              <a:cs typeface="Calibri" pitchFamily="34" charset="0"/>
            </a:endParaRPr>
          </a:p>
          <a:p>
            <a:r>
              <a:rPr lang="en-US" sz="2400" dirty="0">
                <a:hlinkClick r:id="rId5"/>
              </a:rPr>
              <a:t>https://</a:t>
            </a:r>
            <a:r>
              <a:rPr lang="en-US" sz="2400" dirty="0" smtClean="0">
                <a:hlinkClick r:id="rId5"/>
              </a:rPr>
              <a:t>www.facebook.com/ckfwi</a:t>
            </a:r>
            <a:endParaRPr lang="en-US" sz="2400" dirty="0" smtClean="0"/>
          </a:p>
          <a:p>
            <a:endParaRPr lang="en-US" sz="2400" dirty="0"/>
          </a:p>
          <a:p>
            <a:endParaRPr lang="en-US" sz="2400" dirty="0" smtClean="0">
              <a:solidFill>
                <a:prstClr val="black"/>
              </a:solidFill>
              <a:latin typeface="Calibri" pitchFamily="34" charset="0"/>
              <a:cs typeface="Calibri" pitchFamily="34" charset="0"/>
            </a:endParaRPr>
          </a:p>
        </p:txBody>
      </p:sp>
      <p:sp>
        <p:nvSpPr>
          <p:cNvPr id="2" name="Footer Placeholder 1"/>
          <p:cNvSpPr>
            <a:spLocks noGrp="1"/>
          </p:cNvSpPr>
          <p:nvPr>
            <p:ph type="ftr" sz="quarter" idx="11"/>
          </p:nvPr>
        </p:nvSpPr>
        <p:spPr>
          <a:xfrm>
            <a:off x="3124200" y="6280215"/>
            <a:ext cx="2895600" cy="476250"/>
          </a:xfrm>
        </p:spPr>
        <p:txBody>
          <a:bodyPr/>
          <a:lstStyle/>
          <a:p>
            <a:pPr>
              <a:defRPr/>
            </a:pPr>
            <a:r>
              <a:rPr lang="en-US" dirty="0" smtClean="0"/>
              <a:t>Updated January 1, 2013</a:t>
            </a: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2062" y="4195102"/>
            <a:ext cx="1451138" cy="1443698"/>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1808" y="5829486"/>
            <a:ext cx="2092192" cy="1028514"/>
          </a:xfrm>
          <a:prstGeom prst="rect">
            <a:avLst/>
          </a:prstGeom>
        </p:spPr>
      </p:pic>
    </p:spTree>
    <p:extLst>
      <p:ext uri="{BB962C8B-B14F-4D97-AF65-F5344CB8AC3E}">
        <p14:creationId xmlns:p14="http://schemas.microsoft.com/office/powerpoint/2010/main" val="67284460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l="18432" t="10102" r="19484"/>
          <a:stretch>
            <a:fillRect/>
          </a:stretch>
        </p:blipFill>
        <p:spPr bwMode="auto">
          <a:xfrm>
            <a:off x="1066800" y="1524000"/>
            <a:ext cx="6819378" cy="5139716"/>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smtClean="0"/>
              <a:t>Updated January 1, 2013</a:t>
            </a:r>
            <a:endParaRPr lang="en-US"/>
          </a:p>
        </p:txBody>
      </p:sp>
      <p:sp>
        <p:nvSpPr>
          <p:cNvPr id="6" name="Rectangle 2"/>
          <p:cNvSpPr txBox="1">
            <a:spLocks noChangeArrowheads="1"/>
          </p:cNvSpPr>
          <p:nvPr/>
        </p:nvSpPr>
        <p:spPr>
          <a:xfrm>
            <a:off x="1009389" y="457200"/>
            <a:ext cx="6934200" cy="762000"/>
          </a:xfrm>
          <a:prstGeom prst="rect">
            <a:avLst/>
          </a:prstGeom>
          <a:solidFill>
            <a:srgbClr val="336600">
              <a:alpha val="80000"/>
            </a:srgbClr>
          </a:solidFill>
          <a:scene3d>
            <a:camera prst="orthographicFront"/>
            <a:lightRig rig="threePt" dir="t"/>
          </a:scene3d>
          <a:sp3d>
            <a:bevelT/>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800" b="1" dirty="0" smtClean="0">
                <a:solidFill>
                  <a:schemeClr val="bg1"/>
                </a:solidFill>
                <a:latin typeface="Calibri" pitchFamily="34" charset="0"/>
                <a:cs typeface="Calibri" pitchFamily="34" charset="0"/>
              </a:rPr>
              <a:t>www.healthcare.gov</a:t>
            </a:r>
            <a:endParaRPr lang="en-US" sz="3800" b="1"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385641771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90600" y="609600"/>
            <a:ext cx="6858000" cy="838200"/>
          </a:xfrm>
          <a:solidFill>
            <a:srgbClr val="336600">
              <a:alpha val="80000"/>
            </a:srgbClr>
          </a:solidFill>
          <a:scene3d>
            <a:camera prst="orthographicFront"/>
            <a:lightRig rig="threePt" dir="t"/>
          </a:scene3d>
          <a:sp3d>
            <a:bevelT/>
          </a:sp3d>
        </p:spPr>
        <p:txBody>
          <a:bodyPr>
            <a:noAutofit/>
          </a:bodyPr>
          <a:lstStyle/>
          <a:p>
            <a:r>
              <a:rPr lang="en-US" sz="3800" b="1" dirty="0" smtClean="0">
                <a:solidFill>
                  <a:schemeClr val="bg1"/>
                </a:solidFill>
                <a:latin typeface="Corbel" pitchFamily="34" charset="0"/>
                <a:cs typeface="Calibri" pitchFamily="34" charset="0"/>
              </a:rPr>
              <a:t>Questions, Discussion</a:t>
            </a:r>
            <a:endParaRPr lang="en-US" sz="3800" b="1" dirty="0">
              <a:solidFill>
                <a:schemeClr val="bg1"/>
              </a:solidFill>
              <a:latin typeface="Corbel" pitchFamily="34" charset="0"/>
              <a:cs typeface="Calibri" pitchFamily="34" charset="0"/>
            </a:endParaRPr>
          </a:p>
        </p:txBody>
      </p:sp>
      <p:pic>
        <p:nvPicPr>
          <p:cNvPr id="18" name="Picture 5" descr="C:\Documents and Settings\IET\Local Settings\Temporary Internet Files\Content.IE5\9V71QLOH\MP900439551[1].jpg"/>
          <p:cNvPicPr>
            <a:picLocks noChangeAspect="1" noChangeArrowheads="1"/>
          </p:cNvPicPr>
          <p:nvPr/>
        </p:nvPicPr>
        <p:blipFill>
          <a:blip r:embed="rId3" cstate="print"/>
          <a:srcRect/>
          <a:stretch>
            <a:fillRect/>
          </a:stretch>
        </p:blipFill>
        <p:spPr bwMode="auto">
          <a:xfrm>
            <a:off x="685800" y="2057400"/>
            <a:ext cx="2819400" cy="4222815"/>
          </a:xfrm>
          <a:prstGeom prst="rect">
            <a:avLst/>
          </a:prstGeom>
          <a:noFill/>
          <a:ln w="9525">
            <a:noFill/>
            <a:miter lim="800000"/>
            <a:headEnd/>
            <a:tailEnd/>
          </a:ln>
        </p:spPr>
      </p:pic>
      <p:sp>
        <p:nvSpPr>
          <p:cNvPr id="3" name="TextBox 2"/>
          <p:cNvSpPr txBox="1"/>
          <p:nvPr/>
        </p:nvSpPr>
        <p:spPr>
          <a:xfrm>
            <a:off x="3739615" y="1600201"/>
            <a:ext cx="5099585" cy="5632311"/>
          </a:xfrm>
          <a:prstGeom prst="rect">
            <a:avLst/>
          </a:prstGeom>
          <a:noFill/>
        </p:spPr>
        <p:txBody>
          <a:bodyPr wrap="square" rtlCol="0">
            <a:spAutoFit/>
          </a:bodyPr>
          <a:lstStyle/>
          <a:p>
            <a:r>
              <a:rPr lang="en-US" sz="2400" dirty="0">
                <a:solidFill>
                  <a:prstClr val="black"/>
                </a:solidFill>
                <a:latin typeface="Calibri" pitchFamily="34" charset="0"/>
                <a:cs typeface="Calibri" pitchFamily="34" charset="0"/>
              </a:rPr>
              <a:t>Inform CKF of </a:t>
            </a:r>
            <a:r>
              <a:rPr lang="en-US" sz="2400" dirty="0" smtClean="0">
                <a:solidFill>
                  <a:prstClr val="black"/>
                </a:solidFill>
                <a:latin typeface="Calibri" pitchFamily="34" charset="0"/>
                <a:cs typeface="Calibri" pitchFamily="34" charset="0"/>
              </a:rPr>
              <a:t>your questions and </a:t>
            </a:r>
            <a:r>
              <a:rPr lang="en-US" sz="2400" dirty="0">
                <a:solidFill>
                  <a:prstClr val="black"/>
                </a:solidFill>
                <a:latin typeface="Calibri" pitchFamily="34" charset="0"/>
                <a:cs typeface="Calibri" pitchFamily="34" charset="0"/>
              </a:rPr>
              <a:t>we will help a</a:t>
            </a:r>
            <a:r>
              <a:rPr lang="en-US" sz="2400" dirty="0" smtClean="0">
                <a:solidFill>
                  <a:prstClr val="black"/>
                </a:solidFill>
                <a:latin typeface="Calibri" pitchFamily="34" charset="0"/>
                <a:cs typeface="Calibri" pitchFamily="34" charset="0"/>
              </a:rPr>
              <a:t>nswer </a:t>
            </a:r>
            <a:r>
              <a:rPr lang="en-US" sz="2400" dirty="0">
                <a:solidFill>
                  <a:prstClr val="black"/>
                </a:solidFill>
                <a:latin typeface="Calibri" pitchFamily="34" charset="0"/>
                <a:cs typeface="Calibri" pitchFamily="34" charset="0"/>
              </a:rPr>
              <a:t>them</a:t>
            </a:r>
            <a:r>
              <a:rPr lang="en-US" sz="2400" dirty="0" smtClean="0">
                <a:solidFill>
                  <a:prstClr val="black"/>
                </a:solidFill>
                <a:latin typeface="Calibri" pitchFamily="34" charset="0"/>
                <a:cs typeface="Calibri" pitchFamily="34" charset="0"/>
              </a:rPr>
              <a:t>!</a:t>
            </a:r>
          </a:p>
          <a:p>
            <a:endParaRPr lang="en-US" sz="2400" dirty="0" smtClean="0">
              <a:solidFill>
                <a:prstClr val="black"/>
              </a:solidFill>
              <a:latin typeface="Calibri" pitchFamily="34" charset="0"/>
              <a:cs typeface="Calibri" pitchFamily="34" charset="0"/>
            </a:endParaRPr>
          </a:p>
          <a:p>
            <a:r>
              <a:rPr lang="en-US" sz="2400" dirty="0" smtClean="0">
                <a:solidFill>
                  <a:prstClr val="black"/>
                </a:solidFill>
                <a:latin typeface="Calibri" pitchFamily="34" charset="0"/>
                <a:cs typeface="Calibri" pitchFamily="34" charset="0"/>
              </a:rPr>
              <a:t>Covering Kids &amp; Families</a:t>
            </a:r>
            <a:endParaRPr lang="en-US" sz="2400" dirty="0">
              <a:solidFill>
                <a:prstClr val="black"/>
              </a:solidFill>
              <a:latin typeface="Calibri" pitchFamily="34" charset="0"/>
              <a:cs typeface="Calibri" pitchFamily="34" charset="0"/>
            </a:endParaRPr>
          </a:p>
          <a:p>
            <a:r>
              <a:rPr lang="en-US" sz="2400" dirty="0" smtClean="0">
                <a:solidFill>
                  <a:prstClr val="black"/>
                </a:solidFill>
                <a:latin typeface="Calibri" pitchFamily="34" charset="0"/>
                <a:cs typeface="Calibri" pitchFamily="34" charset="0"/>
                <a:hlinkClick r:id="rId4"/>
              </a:rPr>
              <a:t>Info@ckfwi.org</a:t>
            </a:r>
            <a:endParaRPr lang="en-US" sz="2400" dirty="0" smtClean="0">
              <a:solidFill>
                <a:prstClr val="black"/>
              </a:solidFill>
              <a:latin typeface="Calibri" pitchFamily="34" charset="0"/>
              <a:cs typeface="Calibri" pitchFamily="34" charset="0"/>
            </a:endParaRPr>
          </a:p>
          <a:p>
            <a:r>
              <a:rPr lang="en-US" sz="2400" dirty="0" smtClean="0">
                <a:solidFill>
                  <a:prstClr val="black"/>
                </a:solidFill>
                <a:latin typeface="Calibri" pitchFamily="34" charset="0"/>
                <a:cs typeface="Calibri" pitchFamily="34" charset="0"/>
              </a:rPr>
              <a:t>www.ckfwi.org</a:t>
            </a:r>
          </a:p>
          <a:p>
            <a:r>
              <a:rPr lang="en-US" sz="2400" dirty="0" smtClean="0">
                <a:solidFill>
                  <a:prstClr val="black"/>
                </a:solidFill>
                <a:latin typeface="Calibri" pitchFamily="34" charset="0"/>
                <a:cs typeface="Calibri" pitchFamily="34" charset="0"/>
              </a:rPr>
              <a:t>608-261-1455</a:t>
            </a:r>
          </a:p>
          <a:p>
            <a:endParaRPr lang="en-US" sz="2400" dirty="0">
              <a:solidFill>
                <a:prstClr val="black"/>
              </a:solidFill>
              <a:latin typeface="Calibri" pitchFamily="34" charset="0"/>
              <a:cs typeface="Calibri" pitchFamily="34" charset="0"/>
            </a:endParaRPr>
          </a:p>
          <a:p>
            <a:r>
              <a:rPr lang="en-US" sz="2400" dirty="0">
                <a:solidFill>
                  <a:prstClr val="black"/>
                </a:solidFill>
                <a:latin typeface="Calibri" pitchFamily="34" charset="0"/>
                <a:cs typeface="Calibri" pitchFamily="34" charset="0"/>
              </a:rPr>
              <a:t>Caroline B. Gomez, </a:t>
            </a:r>
            <a:r>
              <a:rPr lang="en-US" sz="2400" dirty="0" smtClean="0">
                <a:solidFill>
                  <a:prstClr val="black"/>
                </a:solidFill>
                <a:latin typeface="Calibri" pitchFamily="34" charset="0"/>
                <a:cs typeface="Calibri" pitchFamily="34" charset="0"/>
              </a:rPr>
              <a:t>MSW</a:t>
            </a:r>
          </a:p>
          <a:p>
            <a:r>
              <a:rPr lang="en-US" sz="2400" dirty="0" smtClean="0">
                <a:solidFill>
                  <a:prstClr val="black"/>
                </a:solidFill>
                <a:latin typeface="Calibri" pitchFamily="34" charset="0"/>
                <a:cs typeface="Calibri" pitchFamily="34" charset="0"/>
              </a:rPr>
              <a:t>Healthcare Outreach Specialist</a:t>
            </a:r>
            <a:endParaRPr lang="en-US" sz="2400" dirty="0">
              <a:solidFill>
                <a:prstClr val="black"/>
              </a:solidFill>
              <a:latin typeface="Calibri" pitchFamily="34" charset="0"/>
              <a:cs typeface="Calibri" pitchFamily="34" charset="0"/>
            </a:endParaRPr>
          </a:p>
          <a:p>
            <a:r>
              <a:rPr lang="en-US" sz="2400" dirty="0" smtClean="0">
                <a:solidFill>
                  <a:prstClr val="black"/>
                </a:solidFill>
                <a:latin typeface="Calibri" pitchFamily="34" charset="0"/>
                <a:cs typeface="Calibri" pitchFamily="34" charset="0"/>
                <a:hlinkClick r:id="rId5"/>
              </a:rPr>
              <a:t>cbgomez@wisc.edu</a:t>
            </a:r>
            <a:r>
              <a:rPr lang="en-US" sz="2400" dirty="0" smtClean="0">
                <a:solidFill>
                  <a:prstClr val="black"/>
                </a:solidFill>
                <a:latin typeface="Calibri" pitchFamily="34" charset="0"/>
                <a:cs typeface="Calibri" pitchFamily="34" charset="0"/>
              </a:rPr>
              <a:t>	</a:t>
            </a:r>
            <a:endParaRPr lang="en-US" sz="2400" dirty="0">
              <a:solidFill>
                <a:prstClr val="black"/>
              </a:solidFill>
              <a:latin typeface="Calibri" pitchFamily="34" charset="0"/>
              <a:cs typeface="Calibri" pitchFamily="34" charset="0"/>
            </a:endParaRPr>
          </a:p>
          <a:p>
            <a:endParaRPr lang="en-US" sz="2400" dirty="0" smtClean="0">
              <a:solidFill>
                <a:prstClr val="black"/>
              </a:solidFill>
              <a:latin typeface="Calibri" pitchFamily="34" charset="0"/>
              <a:cs typeface="Calibri" pitchFamily="34" charset="0"/>
            </a:endParaRPr>
          </a:p>
          <a:p>
            <a:endParaRPr lang="en-US" sz="2400" dirty="0" smtClean="0">
              <a:solidFill>
                <a:prstClr val="black"/>
              </a:solidFill>
              <a:latin typeface="Calibri" pitchFamily="34" charset="0"/>
              <a:cs typeface="Calibri" pitchFamily="34" charset="0"/>
            </a:endParaRPr>
          </a:p>
          <a:p>
            <a:endParaRPr lang="en-US" sz="2400" dirty="0">
              <a:solidFill>
                <a:prstClr val="black"/>
              </a:solidFill>
              <a:latin typeface="Calibri" pitchFamily="34" charset="0"/>
              <a:cs typeface="Calibri" pitchFamily="34" charset="0"/>
            </a:endParaRPr>
          </a:p>
          <a:p>
            <a:endParaRPr lang="en-US" sz="2400" dirty="0" smtClean="0">
              <a:solidFill>
                <a:prstClr val="black"/>
              </a:solidFill>
              <a:latin typeface="Calibri" pitchFamily="34" charset="0"/>
              <a:cs typeface="Calibri" pitchFamily="34" charset="0"/>
            </a:endParaRPr>
          </a:p>
        </p:txBody>
      </p:sp>
      <p:sp>
        <p:nvSpPr>
          <p:cNvPr id="2" name="Footer Placeholder 1"/>
          <p:cNvSpPr>
            <a:spLocks noGrp="1"/>
          </p:cNvSpPr>
          <p:nvPr>
            <p:ph type="ftr" sz="quarter" idx="11"/>
          </p:nvPr>
        </p:nvSpPr>
        <p:spPr>
          <a:xfrm>
            <a:off x="3124200" y="6280215"/>
            <a:ext cx="2895600" cy="476250"/>
          </a:xfrm>
        </p:spPr>
        <p:txBody>
          <a:bodyPr/>
          <a:lstStyle/>
          <a:p>
            <a:pPr>
              <a:defRPr/>
            </a:pPr>
            <a:r>
              <a:rPr lang="en-US" dirty="0" smtClean="0"/>
              <a:t>Updated January 1, 2013</a:t>
            </a: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1808" y="5829486"/>
            <a:ext cx="2092192" cy="1028514"/>
          </a:xfrm>
          <a:prstGeom prst="rect">
            <a:avLst/>
          </a:prstGeom>
        </p:spPr>
      </p:pic>
    </p:spTree>
    <p:extLst>
      <p:ext uri="{BB962C8B-B14F-4D97-AF65-F5344CB8AC3E}">
        <p14:creationId xmlns:p14="http://schemas.microsoft.com/office/powerpoint/2010/main" val="42667518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6654</TotalTime>
  <Words>1204</Words>
  <Application>Microsoft Macintosh PowerPoint</Application>
  <PresentationFormat>On-screen Show (4:3)</PresentationFormat>
  <Paragraphs>115</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Covering Kids &amp; Families (CKF)</vt:lpstr>
      <vt:lpstr>Online CKF BadgerCare+ Toolbox</vt:lpstr>
      <vt:lpstr>Using the BadgerCare+ Toolbox</vt:lpstr>
      <vt:lpstr>Outreach:  Sample Tools</vt:lpstr>
      <vt:lpstr>PowerPoint Presentation</vt:lpstr>
      <vt:lpstr>ACA UW-Extension Curriculum</vt:lpstr>
      <vt:lpstr>ACA UW-Extension Curriculum</vt:lpstr>
      <vt:lpstr>Health Care Reform Resources</vt:lpstr>
      <vt:lpstr>PowerPoint Presentation</vt:lpstr>
      <vt:lpstr>Health Care Reform Resources</vt:lpstr>
      <vt:lpstr>PowerPoint Presentation</vt:lpstr>
      <vt:lpstr>Questions, Discussion</vt:lpstr>
    </vt:vector>
  </TitlesOfParts>
  <Company>Community Advocates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Affordable Care Act:  what you need to know</dc:title>
  <dc:creator>Danielle Zirkel</dc:creator>
  <cp:lastModifiedBy>Erin Aagesen</cp:lastModifiedBy>
  <cp:revision>165</cp:revision>
  <cp:lastPrinted>2013-02-18T19:39:34Z</cp:lastPrinted>
  <dcterms:created xsi:type="dcterms:W3CDTF">2012-11-28T17:58:31Z</dcterms:created>
  <dcterms:modified xsi:type="dcterms:W3CDTF">2013-03-26T18:33:07Z</dcterms:modified>
</cp:coreProperties>
</file>