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6" r:id="rId2"/>
    <p:sldId id="286" r:id="rId3"/>
    <p:sldId id="287" r:id="rId4"/>
    <p:sldId id="258" r:id="rId5"/>
    <p:sldId id="259" r:id="rId6"/>
    <p:sldId id="261" r:id="rId7"/>
    <p:sldId id="260" r:id="rId8"/>
    <p:sldId id="288" r:id="rId9"/>
    <p:sldId id="300" r:id="rId10"/>
    <p:sldId id="283" r:id="rId11"/>
    <p:sldId id="284" r:id="rId12"/>
    <p:sldId id="289" r:id="rId13"/>
    <p:sldId id="298" r:id="rId14"/>
    <p:sldId id="299" r:id="rId15"/>
    <p:sldId id="290" r:id="rId16"/>
    <p:sldId id="301" r:id="rId17"/>
    <p:sldId id="285" r:id="rId18"/>
    <p:sldId id="291" r:id="rId19"/>
    <p:sldId id="297" r:id="rId20"/>
    <p:sldId id="302" r:id="rId21"/>
    <p:sldId id="293" r:id="rId22"/>
    <p:sldId id="303" r:id="rId23"/>
    <p:sldId id="295" r:id="rId24"/>
    <p:sldId id="281" r:id="rId25"/>
  </p:sldIdLst>
  <p:sldSz cx="9144000" cy="6858000" type="screen4x3"/>
  <p:notesSz cx="6858000" cy="9296400"/>
  <p:custDataLst>
    <p:tags r:id="rId2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127" autoAdjust="0"/>
  </p:normalViewPr>
  <p:slideViewPr>
    <p:cSldViewPr>
      <p:cViewPr>
        <p:scale>
          <a:sx n="100" d="100"/>
          <a:sy n="100" d="100"/>
        </p:scale>
        <p:origin x="-568" y="13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9" d="100"/>
          <a:sy n="89" d="100"/>
        </p:scale>
        <p:origin x="-3798" y="-10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tags" Target="tags/tag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6BAF1F89-8C82-4E5D-8565-A095DCF3044F}" type="datetimeFigureOut">
              <a:rPr lang="en-US" smtClean="0"/>
              <a:pPr/>
              <a:t>3/27/13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74F05056-6AC3-4FD8-B239-32B02BFCB175}" type="slidenum">
              <a:rPr lang="en-US" smtClean="0"/>
              <a:pPr/>
              <a:t>‹#›</a:t>
            </a:fld>
            <a:endParaRPr lang="en-US"/>
          </a:p>
        </p:txBody>
      </p:sp>
    </p:spTree>
    <p:extLst>
      <p:ext uri="{BB962C8B-B14F-4D97-AF65-F5344CB8AC3E}">
        <p14:creationId xmlns:p14="http://schemas.microsoft.com/office/powerpoint/2010/main" val="1729398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880D5E6-C742-486C-8CB2-7782E898A608}" type="datetimeFigureOut">
              <a:rPr lang="en-US"/>
              <a:pPr>
                <a:defRPr/>
              </a:pPr>
              <a:t>3/27/13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6"/>
            <a:ext cx="548640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216F693-F93D-4C71-8A32-BA38786B2440}" type="slidenum">
              <a:rPr lang="en-US"/>
              <a:pPr>
                <a:defRPr/>
              </a:pPr>
              <a:t>‹#›</a:t>
            </a:fld>
            <a:endParaRPr lang="en-US"/>
          </a:p>
        </p:txBody>
      </p:sp>
    </p:spTree>
    <p:extLst>
      <p:ext uri="{BB962C8B-B14F-4D97-AF65-F5344CB8AC3E}">
        <p14:creationId xmlns:p14="http://schemas.microsoft.com/office/powerpoint/2010/main" val="9463028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cbi.nlm.nih.gov/pubmed/?term=Huntington%20B%5Bauth%5D" TargetMode="External"/><Relationship Id="rId4" Type="http://schemas.openxmlformats.org/officeDocument/2006/relationships/hyperlink" Target="http://www.ncbi.nlm.nih.gov/pubmed/?term=Kuhn%20N%5Bauth%5D"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headEnd/>
            <a:tailEnd/>
          </a:ln>
        </p:spPr>
      </p:sp>
      <p:sp>
        <p:nvSpPr>
          <p:cNvPr id="20482" name="Rectangle 3"/>
          <p:cNvSpPr>
            <a:spLocks noGrp="1"/>
          </p:cNvSpPr>
          <p:nvPr>
            <p:ph type="body" idx="1"/>
          </p:nvPr>
        </p:nvSpPr>
        <p:spPr bwMode="auto">
          <a:noFill/>
        </p:spPr>
        <p:txBody>
          <a:bodyPr wrap="square" numCol="1" anchor="t" anchorCtr="0" compatLnSpc="1">
            <a:prstTxWarp prst="textNoShape">
              <a:avLst/>
            </a:prstTxWarp>
          </a:bodyPr>
          <a:lstStyle/>
          <a:p>
            <a:r>
              <a:rPr lang="en-US" sz="1000" b="1" dirty="0" smtClean="0"/>
              <a:t>1 hour</a:t>
            </a:r>
            <a:r>
              <a:rPr lang="en-US" sz="1000" b="1" baseline="0" dirty="0" smtClean="0"/>
              <a:t> presentation</a:t>
            </a:r>
            <a:endParaRPr lang="en-US" sz="1000" b="1"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2531" name="Slide Number Placeholder 3"/>
          <p:cNvSpPr txBox="1">
            <a:spLocks noGrp="1"/>
          </p:cNvSpPr>
          <p:nvPr/>
        </p:nvSpPr>
        <p:spPr bwMode="auto">
          <a:xfrm>
            <a:off x="3884613" y="8829675"/>
            <a:ext cx="2971800" cy="465138"/>
          </a:xfrm>
          <a:prstGeom prst="rect">
            <a:avLst/>
          </a:prstGeom>
          <a:noFill/>
          <a:ln w="9525">
            <a:noFill/>
            <a:miter lim="800000"/>
            <a:headEnd/>
            <a:tailEnd/>
          </a:ln>
        </p:spPr>
        <p:txBody>
          <a:bodyPr anchor="b"/>
          <a:lstStyle/>
          <a:p>
            <a:pPr algn="r"/>
            <a:fld id="{24250B59-BABA-4068-BAE6-E0051E1996A5}" type="slidenum">
              <a:rPr lang="en-US" sz="1200">
                <a:latin typeface="Calibri" pitchFamily="34" charset="0"/>
              </a:rPr>
              <a:pPr algn="r"/>
              <a:t>2</a:t>
            </a:fld>
            <a:endParaRPr lang="en-US"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2531" name="Slide Number Placeholder 3"/>
          <p:cNvSpPr txBox="1">
            <a:spLocks noGrp="1"/>
          </p:cNvSpPr>
          <p:nvPr/>
        </p:nvSpPr>
        <p:spPr bwMode="auto">
          <a:xfrm>
            <a:off x="3884613" y="8829675"/>
            <a:ext cx="2971800" cy="465138"/>
          </a:xfrm>
          <a:prstGeom prst="rect">
            <a:avLst/>
          </a:prstGeom>
          <a:noFill/>
          <a:ln w="9525">
            <a:noFill/>
            <a:miter lim="800000"/>
            <a:headEnd/>
            <a:tailEnd/>
          </a:ln>
        </p:spPr>
        <p:txBody>
          <a:bodyPr anchor="b"/>
          <a:lstStyle/>
          <a:p>
            <a:pPr algn="r"/>
            <a:fld id="{24250B59-BABA-4068-BAE6-E0051E1996A5}" type="slidenum">
              <a:rPr lang="en-US" sz="1200">
                <a:latin typeface="Calibri" pitchFamily="34" charset="0"/>
              </a:rPr>
              <a:pPr algn="r"/>
              <a:t>3</a:t>
            </a:fld>
            <a:endParaRPr lang="en-US"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xfrm>
            <a:off x="255588" y="542925"/>
            <a:ext cx="6297612" cy="4724400"/>
          </a:xfrm>
          <a:noFill/>
          <a:ln>
            <a:solidFill>
              <a:srgbClr val="000000"/>
            </a:solidFill>
            <a:miter lim="800000"/>
            <a:headEnd/>
            <a:tailEnd/>
          </a:ln>
        </p:spPr>
      </p:sp>
      <p:sp>
        <p:nvSpPr>
          <p:cNvPr id="25602" name="Notes Placeholder 2"/>
          <p:cNvSpPr>
            <a:spLocks noGrp="1"/>
          </p:cNvSpPr>
          <p:nvPr>
            <p:ph type="body" idx="1"/>
          </p:nvPr>
        </p:nvSpPr>
        <p:spPr bwMode="auto">
          <a:xfrm>
            <a:off x="457200" y="5654676"/>
            <a:ext cx="5791200" cy="2944813"/>
          </a:xfrm>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r>
              <a:rPr lang="en-US" dirty="0" smtClean="0"/>
              <a:t>Many different definitions of Health Literacy….this is most widely used and accepted.</a:t>
            </a:r>
          </a:p>
          <a:p>
            <a:pPr eaLnBrk="1" hangingPunct="1">
              <a:spcBef>
                <a:spcPct val="0"/>
              </a:spcBef>
            </a:pPr>
            <a:endParaRPr lang="en-US" dirty="0" smtClean="0"/>
          </a:p>
          <a:p>
            <a:pPr eaLnBrk="1" hangingPunct="1">
              <a:spcBef>
                <a:spcPct val="0"/>
              </a:spcBef>
            </a:pPr>
            <a:r>
              <a:rPr lang="en-US" dirty="0" smtClean="0"/>
              <a:t>What do you think is missing from this definition? Healthcare providers get let off too easy in this definition…Health literacy is a </a:t>
            </a:r>
            <a:r>
              <a:rPr lang="en-US" u="sng" dirty="0" smtClean="0"/>
              <a:t>shared</a:t>
            </a:r>
            <a:r>
              <a:rPr lang="en-US" dirty="0" smtClean="0"/>
              <a:t> responsibility.</a:t>
            </a:r>
          </a:p>
          <a:p>
            <a:pPr eaLnBrk="1" hangingPunct="1">
              <a:spcBef>
                <a:spcPct val="0"/>
              </a:spcBef>
            </a:pPr>
            <a:endParaRPr lang="en-US" dirty="0" smtClean="0"/>
          </a:p>
          <a:p>
            <a:pPr eaLnBrk="1" hangingPunct="1">
              <a:spcBef>
                <a:spcPct val="0"/>
              </a:spcBef>
            </a:pPr>
            <a:endParaRPr lang="en-US" dirty="0"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EE6D2D-275D-4FD7-B3E0-BE1B6E2333B4}" type="slidenum">
              <a:rPr lang="en-US"/>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xfrm>
            <a:off x="177800" y="774700"/>
            <a:ext cx="6503988" cy="4879975"/>
          </a:xfrm>
          <a:noFill/>
          <a:ln>
            <a:solidFill>
              <a:srgbClr val="000000"/>
            </a:solidFill>
            <a:miter lim="800000"/>
            <a:headEnd/>
            <a:tailEnd/>
          </a:ln>
        </p:spPr>
      </p:sp>
      <p:sp>
        <p:nvSpPr>
          <p:cNvPr id="31746" name="Notes Placeholder 2"/>
          <p:cNvSpPr>
            <a:spLocks noGrp="1"/>
          </p:cNvSpPr>
          <p:nvPr>
            <p:ph type="body" idx="1"/>
          </p:nvPr>
        </p:nvSpPr>
        <p:spPr bwMode="auto">
          <a:xfrm>
            <a:off x="1981201" y="5810250"/>
            <a:ext cx="4191000" cy="2789238"/>
          </a:xfrm>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1BC885-33A2-45A5-8CAC-8FCD55FC0BDA}" type="slidenum">
              <a:rPr lang="en-US"/>
              <a:pPr fontAlgn="base">
                <a:spcBef>
                  <a:spcPct val="0"/>
                </a:spcBef>
                <a:spcAft>
                  <a:spcPct val="0"/>
                </a:spcAft>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xfrm>
            <a:off x="49213" y="774700"/>
            <a:ext cx="6711950" cy="5035550"/>
          </a:xfrm>
          <a:noFill/>
          <a:ln>
            <a:solidFill>
              <a:srgbClr val="000000"/>
            </a:solidFill>
            <a:miter lim="800000"/>
            <a:headEnd/>
            <a:tailEnd/>
          </a:ln>
        </p:spPr>
      </p:sp>
      <p:sp>
        <p:nvSpPr>
          <p:cNvPr id="33794" name="Notes Placeholder 2"/>
          <p:cNvSpPr>
            <a:spLocks noGrp="1"/>
          </p:cNvSpPr>
          <p:nvPr>
            <p:ph type="body" idx="1"/>
          </p:nvPr>
        </p:nvSpPr>
        <p:spPr bwMode="auto">
          <a:xfrm>
            <a:off x="685800" y="6119814"/>
            <a:ext cx="5486400" cy="2479675"/>
          </a:xfrm>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I imagine most people in this room have Bachelor’s, Master’s or Doctorate degrees.  If you are like me, you still have trouble understanding health-related information.  Imagine trying understand this information if you are were reading how you did in the 5</a:t>
            </a:r>
            <a:r>
              <a:rPr lang="en-US" baseline="30000" dirty="0" smtClean="0"/>
              <a:t>th</a:t>
            </a:r>
            <a:r>
              <a:rPr lang="en-US" dirty="0" smtClean="0"/>
              <a:t> grade!</a:t>
            </a:r>
          </a:p>
          <a:p>
            <a:pPr eaLnBrk="1" hangingPunct="1">
              <a:spcBef>
                <a:spcPct val="0"/>
              </a:spcBef>
            </a:pPr>
            <a:endParaRPr lang="en-US" dirty="0" smtClean="0"/>
          </a:p>
          <a:p>
            <a:pPr eaLnBrk="1" hangingPunct="1">
              <a:spcBef>
                <a:spcPct val="0"/>
              </a:spcBef>
            </a:pPr>
            <a:r>
              <a:rPr lang="en-US" dirty="0" smtClean="0"/>
              <a:t>This major</a:t>
            </a:r>
            <a:r>
              <a:rPr lang="en-US" baseline="0" dirty="0" smtClean="0"/>
              <a:t> discrepancy between literacy levels of our community members and the health information we expect them to understand is </a:t>
            </a:r>
            <a:r>
              <a:rPr lang="en-US" dirty="0" smtClean="0"/>
              <a:t>directly affecting patient-outcomes. </a:t>
            </a:r>
          </a:p>
          <a:p>
            <a:pPr eaLnBrk="1" hangingPunct="1">
              <a:spcBef>
                <a:spcPct val="0"/>
              </a:spcBef>
            </a:pPr>
            <a:endParaRPr lang="en-US" dirty="0" smtClean="0"/>
          </a:p>
          <a:p>
            <a:pPr eaLnBrk="1" hangingPunct="1">
              <a:spcBef>
                <a:spcPct val="0"/>
              </a:spcBef>
            </a:pPr>
            <a:r>
              <a:rPr lang="en-US" dirty="0" smtClean="0"/>
              <a:t>Here we’re just talking about literacy level…the number of people</a:t>
            </a:r>
            <a:r>
              <a:rPr lang="en-US" baseline="0" dirty="0" smtClean="0"/>
              <a:t> struggling to understand and act on health information is even more shocking!</a:t>
            </a:r>
            <a:endParaRPr lang="en-US" dirty="0" smtClean="0"/>
          </a:p>
          <a:p>
            <a:pPr eaLnBrk="1" hangingPunct="1">
              <a:spcBef>
                <a:spcPct val="0"/>
              </a:spcBef>
            </a:pPr>
            <a:endParaRPr lang="en-US" dirty="0"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04FD52-3CEB-410D-8A5E-6B807F99D1F9}" type="slidenum">
              <a:rPr lang="en-US"/>
              <a:pPr fontAlgn="base">
                <a:spcBef>
                  <a:spcPct val="0"/>
                </a:spcBef>
                <a:spcAft>
                  <a:spcPct val="0"/>
                </a:spcAft>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xfrm>
            <a:off x="409575" y="774700"/>
            <a:ext cx="6091238" cy="4570413"/>
          </a:xfrm>
          <a:noFill/>
          <a:ln>
            <a:solidFill>
              <a:srgbClr val="000000"/>
            </a:solidFill>
            <a:miter lim="800000"/>
            <a:headEnd/>
            <a:tailEnd/>
          </a:ln>
        </p:spPr>
      </p:sp>
      <p:sp>
        <p:nvSpPr>
          <p:cNvPr id="18434" name="Notes Placeholder 2"/>
          <p:cNvSpPr>
            <a:spLocks noGrp="1"/>
          </p:cNvSpPr>
          <p:nvPr>
            <p:ph type="body" idx="1"/>
          </p:nvPr>
        </p:nvSpPr>
        <p:spPr bwMode="auto">
          <a:xfrm>
            <a:off x="1295401" y="5888038"/>
            <a:ext cx="4191000" cy="2633662"/>
          </a:xfrm>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r>
              <a:rPr lang="en-US" dirty="0" smtClean="0"/>
              <a:t>How many people are actually suffering from low health literacy?</a:t>
            </a:r>
          </a:p>
          <a:p>
            <a:pPr eaLnBrk="1" hangingPunct="1">
              <a:spcBef>
                <a:spcPct val="0"/>
              </a:spcBef>
            </a:pPr>
            <a:endParaRPr lang="en-US" dirty="0" smtClean="0"/>
          </a:p>
          <a:p>
            <a:pPr eaLnBrk="1" hangingPunct="1">
              <a:spcBef>
                <a:spcPct val="0"/>
              </a:spcBef>
            </a:pPr>
            <a:r>
              <a:rPr lang="en-US" dirty="0" smtClean="0"/>
              <a:t>Read stats. Then pass</a:t>
            </a:r>
            <a:r>
              <a:rPr lang="en-US" baseline="0" dirty="0" smtClean="0"/>
              <a:t> onto Peter to talk a little more about health literacy, what’s happening at the national level, and what Health Literacy Forward is doing to address the issue in Texas. </a:t>
            </a: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343475-98E6-4942-A4AF-BA8EC915CE75}" type="slidenum">
              <a:rPr lang="en-US"/>
              <a:pPr fontAlgn="base">
                <a:spcBef>
                  <a:spcPct val="0"/>
                </a:spcBef>
                <a:spcAft>
                  <a:spcPct val="0"/>
                </a:spcAft>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Should only have used 5 minutes up to this point.</a:t>
            </a:r>
          </a:p>
          <a:p>
            <a:pPr eaLnBrk="1" hangingPunct="1">
              <a:spcBef>
                <a:spcPct val="0"/>
              </a:spcBef>
            </a:pPr>
            <a:endParaRPr lang="en-US" dirty="0" smtClean="0"/>
          </a:p>
          <a:p>
            <a:pPr eaLnBrk="1" hangingPunct="1">
              <a:spcBef>
                <a:spcPct val="0"/>
              </a:spcBef>
            </a:pPr>
            <a:endParaRPr lang="en-US" dirty="0" smtClean="0"/>
          </a:p>
        </p:txBody>
      </p:sp>
      <p:sp>
        <p:nvSpPr>
          <p:cNvPr id="22531" name="Slide Number Placeholder 3"/>
          <p:cNvSpPr txBox="1">
            <a:spLocks noGrp="1"/>
          </p:cNvSpPr>
          <p:nvPr/>
        </p:nvSpPr>
        <p:spPr bwMode="auto">
          <a:xfrm>
            <a:off x="3884613" y="8829675"/>
            <a:ext cx="2971800" cy="465138"/>
          </a:xfrm>
          <a:prstGeom prst="rect">
            <a:avLst/>
          </a:prstGeom>
          <a:noFill/>
          <a:ln w="9525">
            <a:noFill/>
            <a:miter lim="800000"/>
            <a:headEnd/>
            <a:tailEnd/>
          </a:ln>
        </p:spPr>
        <p:txBody>
          <a:bodyPr anchor="b"/>
          <a:lstStyle/>
          <a:p>
            <a:pPr algn="r"/>
            <a:fld id="{24250B59-BABA-4068-BAE6-E0051E1996A5}" type="slidenum">
              <a:rPr lang="en-US" sz="1200">
                <a:latin typeface="Calibri" pitchFamily="34" charset="0"/>
              </a:rPr>
              <a:pPr algn="r"/>
              <a:t>8</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 minute</a:t>
            </a:r>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2</a:t>
            </a:r>
            <a:r>
              <a:rPr lang="en-US" baseline="0" dirty="0" smtClean="0"/>
              <a:t> minutes</a:t>
            </a:r>
            <a:endParaRPr lang="en-US" dirty="0"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EF450B-FD57-4E32-BC69-762F41CBF5C5}" type="slidenum">
              <a:rPr lang="en-US"/>
              <a:pPr fontAlgn="base">
                <a:spcBef>
                  <a:spcPct val="0"/>
                </a:spcBef>
                <a:spcAft>
                  <a:spcPct val="0"/>
                </a:spcAft>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Communication gaffes: a root cause of malpractice claims</a:t>
            </a:r>
          </a:p>
          <a:p>
            <a:r>
              <a:rPr lang="en-US" dirty="0" smtClean="0">
                <a:hlinkClick r:id="rId3"/>
              </a:rPr>
              <a:t>Beth Huntington</a:t>
            </a:r>
            <a:r>
              <a:rPr lang="en-US" dirty="0" smtClean="0"/>
              <a:t>, BSN, MSN, JD</a:t>
            </a:r>
            <a:r>
              <a:rPr lang="en-US" baseline="30000" dirty="0" smtClean="0"/>
              <a:t>1</a:t>
            </a:r>
            <a:r>
              <a:rPr lang="en-US" dirty="0" smtClean="0"/>
              <a:t> and </a:t>
            </a:r>
            <a:r>
              <a:rPr lang="en-US" dirty="0" smtClean="0">
                <a:hlinkClick r:id="rId4"/>
              </a:rPr>
              <a:t>Nettie Kuhn</a:t>
            </a:r>
            <a:r>
              <a:rPr lang="en-US" dirty="0" smtClean="0"/>
              <a:t>, RN, BSPA, CPHRM</a:t>
            </a:r>
            <a:r>
              <a:rPr lang="en-US" baseline="30000" dirty="0" smtClean="0"/>
              <a:t>1</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kern="1200" dirty="0" smtClean="0">
                <a:solidFill>
                  <a:schemeClr val="tx1"/>
                </a:solidFill>
                <a:latin typeface="+mn-lt"/>
                <a:ea typeface="+mn-ea"/>
                <a:cs typeface="+mn-cs"/>
              </a:rPr>
              <a:t>Overwhelmingly, the dominant theme in these studies' findings was a breakdown in the patient-physician relationship, most often manifested as unsatisfactory patient-physician communication. Study participants described the perceived communication problems as follows: physicians would not listen, would not talk openly, attempted to mislead them, or did not warn them of long-term </a:t>
            </a:r>
            <a:r>
              <a:rPr lang="en-US" sz="1200" i="1" kern="1200" dirty="0" err="1" smtClean="0">
                <a:solidFill>
                  <a:schemeClr val="tx1"/>
                </a:solidFill>
                <a:latin typeface="+mn-lt"/>
                <a:ea typeface="+mn-ea"/>
                <a:cs typeface="+mn-cs"/>
              </a:rPr>
              <a:t>neurodevelopmental</a:t>
            </a:r>
            <a:r>
              <a:rPr lang="en-US" sz="1200" i="1" kern="1200" dirty="0" smtClean="0">
                <a:solidFill>
                  <a:schemeClr val="tx1"/>
                </a:solidFill>
                <a:latin typeface="+mn-lt"/>
                <a:ea typeface="+mn-ea"/>
                <a:cs typeface="+mn-cs"/>
              </a:rPr>
              <a:t> problems (in the case of newborn injury). Other communication problems cited included perceptions that doctors deserted patients or were otherwise unavailable, devalued patient or family views, delivered information poorly, or failed to understand the patient's perspective.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Play</a:t>
            </a:r>
            <a:r>
              <a:rPr lang="en-US" baseline="0" dirty="0" smtClean="0"/>
              <a:t> hysterectomy video</a:t>
            </a:r>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AMA examined correlations between differences in domain scores and patient-reported measures of quality and trust. Results for 5-point changes in domain scores are shown in Table 4 and </a:t>
            </a:r>
            <a:r>
              <a:rPr lang="en-US" sz="1200" b="1" kern="1200" baseline="0" dirty="0" smtClean="0">
                <a:solidFill>
                  <a:schemeClr val="tx1"/>
                </a:solidFill>
                <a:latin typeface="+mn-lt"/>
                <a:ea typeface="+mn-ea"/>
                <a:cs typeface="+mn-cs"/>
              </a:rPr>
              <a:t>demonstrate that scores on most of the domains are significant predictors of patient-reported quality and trust</a:t>
            </a:r>
            <a:r>
              <a:rPr lang="en-US" sz="1200" kern="1200" baseline="0" dirty="0" smtClean="0">
                <a:solidFill>
                  <a:schemeClr val="tx1"/>
                </a:solidFill>
                <a:latin typeface="+mn-lt"/>
                <a:ea typeface="+mn-ea"/>
                <a:cs typeface="+mn-cs"/>
              </a:rPr>
              <a:t>, after adjusting for patient age, education, sex, race, ethnicity, and language (English </a:t>
            </a:r>
            <a:r>
              <a:rPr lang="en-US" sz="1200" kern="1200" baseline="0" dirty="0" err="1" smtClean="0">
                <a:solidFill>
                  <a:schemeClr val="tx1"/>
                </a:solidFill>
                <a:latin typeface="+mn-lt"/>
                <a:ea typeface="+mn-ea"/>
                <a:cs typeface="+mn-cs"/>
              </a:rPr>
              <a:t>vs</a:t>
            </a:r>
            <a:r>
              <a:rPr lang="en-US" sz="1200" kern="1200" baseline="0" dirty="0" smtClean="0">
                <a:solidFill>
                  <a:schemeClr val="tx1"/>
                </a:solidFill>
                <a:latin typeface="+mn-lt"/>
                <a:ea typeface="+mn-ea"/>
                <a:cs typeface="+mn-cs"/>
              </a:rPr>
              <a:t> non-English). For example, a 5-point increase in score on the community engagement domain corresponds to a 54% increase in the odds that patients at that organization will report receiving high-quality care. Similarly, a </a:t>
            </a:r>
            <a:r>
              <a:rPr lang="en-US" sz="1200" b="1" kern="1200" baseline="0" dirty="0" smtClean="0">
                <a:solidFill>
                  <a:schemeClr val="tx1"/>
                </a:solidFill>
                <a:latin typeface="+mn-lt"/>
                <a:ea typeface="+mn-ea"/>
                <a:cs typeface="+mn-cs"/>
              </a:rPr>
              <a:t>5-point increase in score on the health literacy domain corresponds to a 28% increase in the odds that patients will trust the organization to protect their confidential records and a 27% decrease in the odds that patients will think the organization would hide an error in their care.</a:t>
            </a:r>
            <a:endParaRPr lang="en-US" b="1"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216F693-F93D-4C71-8A32-BA38786B2440}" type="slidenum">
              <a:rPr lang="en-US" smtClean="0"/>
              <a:pPr>
                <a:defRPr/>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Peter – 30 seconds </a:t>
            </a:r>
          </a:p>
          <a:p>
            <a:endParaRPr lang="en-US" dirty="0" smtClean="0"/>
          </a:p>
          <a:p>
            <a:r>
              <a:rPr lang="en-US" dirty="0" smtClean="0"/>
              <a:t>Open it up for questions.</a:t>
            </a:r>
            <a:r>
              <a:rPr lang="en-US" baseline="0" dirty="0" smtClean="0"/>
              <a:t> </a:t>
            </a: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ounded Rectangle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n-US" smtClean="0"/>
              <a:t>Click to edit Master title style</a:t>
            </a:r>
            <a:endParaRPr lang="en-US"/>
          </a:p>
        </p:txBody>
      </p:sp>
      <p:sp>
        <p:nvSpPr>
          <p:cNvPr id="20" name="Subtitle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7" name="Date Placeholder 18"/>
          <p:cNvSpPr>
            <a:spLocks noGrp="1"/>
          </p:cNvSpPr>
          <p:nvPr>
            <p:ph type="dt" sz="half" idx="10"/>
          </p:nvPr>
        </p:nvSpPr>
        <p:spPr/>
        <p:txBody>
          <a:bodyPr/>
          <a:lstStyle>
            <a:lvl1pPr>
              <a:defRPr/>
            </a:lvl1pPr>
            <a:extLst/>
          </a:lstStyle>
          <a:p>
            <a:pPr>
              <a:defRPr/>
            </a:pPr>
            <a:fld id="{994FD836-CEA9-4C0D-8CA3-4BB3C4479EAC}" type="datetimeFigureOut">
              <a:rPr lang="en-US"/>
              <a:pPr>
                <a:defRPr/>
              </a:pPr>
              <a:t>3/27/13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10"/>
          <p:cNvSpPr>
            <a:spLocks noGrp="1"/>
          </p:cNvSpPr>
          <p:nvPr>
            <p:ph type="sldNum" sz="quarter" idx="12"/>
          </p:nvPr>
        </p:nvSpPr>
        <p:spPr/>
        <p:txBody>
          <a:bodyPr/>
          <a:lstStyle>
            <a:lvl1pPr>
              <a:defRPr/>
            </a:lvl1pPr>
            <a:extLst/>
          </a:lstStyle>
          <a:p>
            <a:pPr>
              <a:defRPr/>
            </a:pPr>
            <a:fld id="{A03F38FF-9DC5-4837-A075-D8E10CD171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a:xfrm>
            <a:off x="502920" y="530352"/>
            <a:ext cx="8183880" cy="4187952"/>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085EA9F3-9643-4AE7-9A65-4FA0544E8D2B}" type="datetimeFigureOut">
              <a:rPr lang="en-US"/>
              <a:pPr>
                <a:defRPr/>
              </a:pPr>
              <a:t>3/27/13</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D73EB2D0-B370-40CA-BCD4-6DF46A273E3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ounded Rectangle 1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ounded Rectangle 4"/>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915A91D0-E4F2-4ED8-B78B-DC2E8C92AEE7}" type="datetimeFigureOut">
              <a:rPr lang="en-US"/>
              <a:pPr>
                <a:defRPr/>
              </a:pPr>
              <a:t>3/27/13</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C34C89C5-9DE3-4B6F-AB7B-F6A44F79D54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BFC359CD-07F8-419A-AE04-7F82CF5DB219}" type="datetimeFigureOut">
              <a:rPr lang="en-US"/>
              <a:pPr>
                <a:defRPr/>
              </a:pPr>
              <a:t>3/27/13</a:t>
            </a:fld>
            <a:endParaRPr lang="en-US"/>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97237012-D53C-4C94-9B84-4A4A8D5F469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lvl1pPr>
              <a:defRPr b="1"/>
            </a:lvl1pPr>
            <a:extLst/>
          </a:lstStyle>
          <a:p>
            <a:r>
              <a:rPr lang="en-US" smtClean="0"/>
              <a:t>Click to edit Master title style</a:t>
            </a:r>
            <a:endParaRPr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4"/>
          <p:cNvSpPr>
            <a:spLocks noGrp="1"/>
          </p:cNvSpPr>
          <p:nvPr>
            <p:ph type="dt" sz="half" idx="10"/>
          </p:nvPr>
        </p:nvSpPr>
        <p:spPr/>
        <p:txBody>
          <a:bodyPr/>
          <a:lstStyle>
            <a:lvl1pPr>
              <a:defRPr/>
            </a:lvl1pPr>
          </a:lstStyle>
          <a:p>
            <a:pPr>
              <a:defRPr/>
            </a:pPr>
            <a:fld id="{CE00E050-7327-4950-B257-E6A6A03C1851}" type="datetimeFigureOut">
              <a:rPr lang="en-US"/>
              <a:pPr>
                <a:defRPr/>
              </a:pPr>
              <a:t>3/27/13</a:t>
            </a:fld>
            <a:endParaRPr lang="en-US"/>
          </a:p>
        </p:txBody>
      </p:sp>
      <p:sp>
        <p:nvSpPr>
          <p:cNvPr id="8" name="Footer Placeholder 17"/>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0D3B0F31-24A2-43C4-8CA4-2ABD385FBF0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24"/>
          <p:cNvSpPr>
            <a:spLocks noGrp="1"/>
          </p:cNvSpPr>
          <p:nvPr>
            <p:ph type="dt" sz="half" idx="10"/>
          </p:nvPr>
        </p:nvSpPr>
        <p:spPr/>
        <p:txBody>
          <a:bodyPr/>
          <a:lstStyle>
            <a:lvl1pPr>
              <a:defRPr/>
            </a:lvl1pPr>
          </a:lstStyle>
          <a:p>
            <a:pPr>
              <a:defRPr/>
            </a:pPr>
            <a:fld id="{5848ED76-BD29-4390-A169-56706858D9EB}" type="datetimeFigureOut">
              <a:rPr lang="en-US"/>
              <a:pPr>
                <a:defRPr/>
              </a:pPr>
              <a:t>3/27/13</a:t>
            </a:fld>
            <a:endParaRPr lang="en-US"/>
          </a:p>
        </p:txBody>
      </p:sp>
      <p:sp>
        <p:nvSpPr>
          <p:cNvPr id="4" name="Footer Placeholder 1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DF5E68BF-A2CA-4221-ADF6-4B01D474F8A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ounded Rectangle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Date Placeholder 1"/>
          <p:cNvSpPr>
            <a:spLocks noGrp="1"/>
          </p:cNvSpPr>
          <p:nvPr>
            <p:ph type="dt" sz="half" idx="10"/>
          </p:nvPr>
        </p:nvSpPr>
        <p:spPr/>
        <p:txBody>
          <a:bodyPr/>
          <a:lstStyle>
            <a:lvl1pPr>
              <a:defRPr/>
            </a:lvl1pPr>
            <a:extLst/>
          </a:lstStyle>
          <a:p>
            <a:pPr>
              <a:defRPr/>
            </a:pPr>
            <a:fld id="{E198CB48-27E5-4664-8722-FF07F28B8E92}" type="datetimeFigureOut">
              <a:rPr lang="en-US"/>
              <a:pPr>
                <a:defRPr/>
              </a:pPr>
              <a:t>3/27/13</a:t>
            </a:fld>
            <a:endParaRPr lang="en-US"/>
          </a:p>
        </p:txBody>
      </p:sp>
      <p:sp>
        <p:nvSpPr>
          <p:cNvPr id="4" name="Footer Placeholder 2"/>
          <p:cNvSpPr>
            <a:spLocks noGrp="1"/>
          </p:cNvSpPr>
          <p:nvPr>
            <p:ph type="ftr" sz="quarter" idx="11"/>
          </p:nvPr>
        </p:nvSpPr>
        <p:spPr/>
        <p:txBody>
          <a:bodyPr/>
          <a:lstStyle>
            <a:lvl1pPr>
              <a:defRPr/>
            </a:lvl1pPr>
            <a:extLst/>
          </a:lstStyle>
          <a:p>
            <a:pPr>
              <a:defRPr/>
            </a:pPr>
            <a:endParaRPr lang="en-US"/>
          </a:p>
        </p:txBody>
      </p:sp>
      <p:sp>
        <p:nvSpPr>
          <p:cNvPr id="5" name="Slide Number Placeholder 3"/>
          <p:cNvSpPr>
            <a:spLocks noGrp="1"/>
          </p:cNvSpPr>
          <p:nvPr>
            <p:ph type="sldNum" sz="quarter" idx="12"/>
          </p:nvPr>
        </p:nvSpPr>
        <p:spPr/>
        <p:txBody>
          <a:bodyPr/>
          <a:lstStyle>
            <a:lvl1pPr>
              <a:defRPr/>
            </a:lvl1pPr>
            <a:extLst/>
          </a:lstStyle>
          <a:p>
            <a:pPr>
              <a:defRPr/>
            </a:pPr>
            <a:fld id="{2F3E886E-184E-48A5-A69F-28220BC0431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n-US" smtClean="0"/>
              <a:t>Click to edit Master title style</a:t>
            </a:r>
            <a:endParaRPr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AE29581C-6C31-4CB7-8125-AEE0A0AF68D9}" type="datetimeFigureOut">
              <a:rPr lang="en-US"/>
              <a:pPr>
                <a:defRPr/>
              </a:pPr>
              <a:t>3/27/13</a:t>
            </a:fld>
            <a:endParaRPr lang="en-US"/>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CDC17E85-5DFB-4921-A143-89A59D00141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ounded Rectangle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ound Single Corner Rectangle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n-US" smtClean="0"/>
              <a:t>Click to edit Master title style</a:t>
            </a:r>
            <a:endParaRPr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n-US" noProof="0" smtClean="0"/>
              <a:t>Click icon to add picture</a:t>
            </a:r>
            <a:endParaRPr lang="en-US" noProof="0"/>
          </a:p>
        </p:txBody>
      </p:sp>
      <p:sp>
        <p:nvSpPr>
          <p:cNvPr id="7" name="Date Placeholder 4"/>
          <p:cNvSpPr>
            <a:spLocks noGrp="1"/>
          </p:cNvSpPr>
          <p:nvPr>
            <p:ph type="dt" sz="half" idx="10"/>
          </p:nvPr>
        </p:nvSpPr>
        <p:spPr/>
        <p:txBody>
          <a:bodyPr/>
          <a:lstStyle>
            <a:lvl1pPr>
              <a:defRPr/>
            </a:lvl1pPr>
            <a:extLst/>
          </a:lstStyle>
          <a:p>
            <a:pPr>
              <a:defRPr/>
            </a:pPr>
            <a:fld id="{8525C369-E511-46E5-8987-6E223DC0F763}" type="datetimeFigureOut">
              <a:rPr lang="en-US"/>
              <a:pPr>
                <a:defRPr/>
              </a:pPr>
              <a:t>3/27/13</a:t>
            </a:fld>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4A266FFB-51B6-4EDD-B122-49463D63565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214BB552-D3C1-4393-BE40-DF655872625A}" type="datetimeFigureOut">
              <a:rPr lang="en-US"/>
              <a:pPr>
                <a:defRPr/>
              </a:pPr>
              <a:t>3/27/13</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BAA1D376-791C-410E-A366-F97CBFA0B61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7E87EE77-4EFA-45CB-B04A-B7D494B829F4}" type="datetimeFigureOut">
              <a:rPr lang="en-US"/>
              <a:pPr>
                <a:defRPr/>
              </a:pPr>
              <a:t>3/27/13</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1331C4D3-A604-4698-8D2D-50B8C666FA1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24"/>
          <p:cNvSpPr>
            <a:spLocks noGrp="1"/>
          </p:cNvSpPr>
          <p:nvPr>
            <p:ph type="dt" sz="half" idx="10"/>
          </p:nvPr>
        </p:nvSpPr>
        <p:spPr/>
        <p:txBody>
          <a:bodyPr/>
          <a:lstStyle>
            <a:lvl1pPr>
              <a:defRPr/>
            </a:lvl1pPr>
          </a:lstStyle>
          <a:p>
            <a:pPr>
              <a:defRPr/>
            </a:pPr>
            <a:fld id="{9680E615-F514-4282-8886-2C68C523C139}" type="datetimeFigureOut">
              <a:rPr lang="en-US"/>
              <a:pPr>
                <a:defRPr/>
              </a:pPr>
              <a:t>3/27/13</a:t>
            </a:fld>
            <a:endParaRPr lang="en-US"/>
          </a:p>
        </p:txBody>
      </p:sp>
      <p:sp>
        <p:nvSpPr>
          <p:cNvPr id="3" name="Footer Placeholder 17"/>
          <p:cNvSpPr>
            <a:spLocks noGrp="1"/>
          </p:cNvSpPr>
          <p:nvPr>
            <p:ph type="ftr" sz="quarter" idx="11"/>
          </p:nvPr>
        </p:nvSpPr>
        <p:spPr/>
        <p:txBody>
          <a:bodyPr/>
          <a:lstStyle>
            <a:lvl1pPr>
              <a:defRPr/>
            </a:lvl1pPr>
          </a:lstStyle>
          <a:p>
            <a:pPr>
              <a:defRPr/>
            </a:pPr>
            <a:endParaRPr lang="en-US"/>
          </a:p>
        </p:txBody>
      </p:sp>
      <p:sp>
        <p:nvSpPr>
          <p:cNvPr id="4" name="Slide Number Placeholder 4"/>
          <p:cNvSpPr>
            <a:spLocks noGrp="1"/>
          </p:cNvSpPr>
          <p:nvPr>
            <p:ph type="sldNum" sz="quarter" idx="12"/>
          </p:nvPr>
        </p:nvSpPr>
        <p:spPr/>
        <p:txBody>
          <a:bodyPr/>
          <a:lstStyle>
            <a:lvl1pPr>
              <a:defRPr/>
            </a:lvl1pPr>
          </a:lstStyle>
          <a:p>
            <a:pPr>
              <a:defRPr/>
            </a:pPr>
            <a:fld id="{AE150EF1-28CA-4903-9626-CE3D19436FC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00"/>
        </a:solidFill>
        <a:effectLst/>
      </p:bgPr>
    </p:bg>
    <p:spTree>
      <p:nvGrpSpPr>
        <p:cNvPr id="1" name=""/>
        <p:cNvGrpSpPr/>
        <p:nvPr/>
      </p:nvGrpSpPr>
      <p:grpSpPr>
        <a:xfrm>
          <a:off x="0" y="0"/>
          <a:ext cx="0" cy="0"/>
          <a:chOff x="0" y="0"/>
          <a:chExt cx="0" cy="0"/>
        </a:xfrm>
      </p:grpSpPr>
      <p:sp>
        <p:nvSpPr>
          <p:cNvPr id="7" name="Rounded Rectangle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Title Placeholder 12"/>
          <p:cNvSpPr>
            <a:spLocks noGrp="1"/>
          </p:cNvSpPr>
          <p:nvPr>
            <p:ph type="title"/>
          </p:nvPr>
        </p:nvSpPr>
        <p:spPr>
          <a:xfrm>
            <a:off x="503238" y="4986338"/>
            <a:ext cx="8183562" cy="1050925"/>
          </a:xfrm>
          <a:prstGeom prst="rect">
            <a:avLst/>
          </a:prstGeom>
        </p:spPr>
        <p:txBody>
          <a:bodyPr vert="horz" anchor="b">
            <a:normAutofit/>
          </a:bodyPr>
          <a:lstStyle>
            <a:extLst/>
          </a:lstStyle>
          <a:p>
            <a:r>
              <a:rPr lang="en-US" smtClean="0"/>
              <a:t>Click to edit Master title style</a:t>
            </a:r>
            <a:endParaRPr lang="en-US"/>
          </a:p>
        </p:txBody>
      </p:sp>
      <p:sp>
        <p:nvSpPr>
          <p:cNvPr id="1031" name="Text Placeholder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 name="Date Placeholder 24"/>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8300B231-6DD6-43BD-9B15-6F14AA16A7AF}" type="datetimeFigureOut">
              <a:rPr lang="en-US"/>
              <a:pPr>
                <a:defRPr/>
              </a:pPr>
              <a:t>3/27/13</a:t>
            </a:fld>
            <a:endParaRPr lang="en-US"/>
          </a:p>
        </p:txBody>
      </p:sp>
      <p:sp>
        <p:nvSpPr>
          <p:cNvPr id="18" name="Footer Placeholder 17"/>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defRPr>
            </a:lvl1pPr>
            <a:extLst/>
          </a:lstStyle>
          <a:p>
            <a:pPr>
              <a:defRPr/>
            </a:pPr>
            <a:endParaRPr lang="en-US"/>
          </a:p>
        </p:txBody>
      </p:sp>
      <p:sp>
        <p:nvSpPr>
          <p:cNvPr id="5" name="Slide Number Placeholder 4"/>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8DA45FF9-0166-407E-8415-51A4CE083DA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67" r:id="rId2"/>
    <p:sldLayoutId id="2147483686" r:id="rId3"/>
    <p:sldLayoutId id="2147483668" r:id="rId4"/>
    <p:sldLayoutId id="2147483669" r:id="rId5"/>
    <p:sldLayoutId id="2147483670" r:id="rId6"/>
    <p:sldLayoutId id="2147483687" r:id="rId7"/>
    <p:sldLayoutId id="2147483671" r:id="rId8"/>
    <p:sldLayoutId id="2147483688" r:id="rId9"/>
    <p:sldLayoutId id="2147483672" r:id="rId10"/>
    <p:sldLayoutId id="2147483673" r:id="rId11"/>
    <p:sldLayoutId id="2147483674" r:id="rId12"/>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themeOverride" Target="../theme/themeOverride1.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3.xml"/><Relationship Id="rId5" Type="http://schemas.openxmlformats.org/officeDocument/2006/relationships/image" Target="../media/image6.png"/><Relationship Id="rId6" Type="http://schemas.openxmlformats.org/officeDocument/2006/relationships/image" Target="../media/image9.png"/><Relationship Id="rId1" Type="http://schemas.microsoft.com/office/2007/relationships/media" Target="file:///\\LCCTSERVER\Server%2520Files\Health%2520Literacy%2520Initiative\Health%2520Literacy%2520Forward\Health%2520Literacy%2520Trainings\Healthcare%2520Professionals%2520Trainings\Standard%2520Workshop%2520Materials\Training%2520Videos\AMA%2520Patient%2520Hysterectomy%2520.wmv" TargetMode="External"/><Relationship Id="rId2" Type="http://schemas.openxmlformats.org/officeDocument/2006/relationships/video" Target="file:///\\LCCTSERVER\Server%2520Files\Health%2520Literacy%2520Initiative\Health%2520Literacy%2520Forward\Health%2520Literacy%2520Trainings\Healthcare%2520Professionals%2520Trainings\Standard%2520Workshop%2520Materials\Training%2520Videos\AMA%2520Patient%2520Hysterectomy%2520.wmv"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3300"/>
        </a:solidFill>
        <a:effectLst/>
      </p:bgPr>
    </p:bg>
    <p:spTree>
      <p:nvGrpSpPr>
        <p:cNvPr id="1" name=""/>
        <p:cNvGrpSpPr/>
        <p:nvPr/>
      </p:nvGrpSpPr>
      <p:grpSpPr>
        <a:xfrm>
          <a:off x="0" y="0"/>
          <a:ext cx="0" cy="0"/>
          <a:chOff x="0" y="0"/>
          <a:chExt cx="0" cy="0"/>
        </a:xfrm>
      </p:grpSpPr>
      <p:pic>
        <p:nvPicPr>
          <p:cNvPr id="4" name="Picture 3" descr="\\DIRECTOR\Literacy Coalition Server Files\Operations\Images\Final New Logos\Logo color_screen use only.jpg"/>
          <p:cNvPicPr>
            <a:picLocks noChangeAspect="1" noChangeArrowheads="1"/>
          </p:cNvPicPr>
          <p:nvPr/>
        </p:nvPicPr>
        <p:blipFill>
          <a:blip r:embed="rId4" cstate="print"/>
          <a:srcRect/>
          <a:stretch>
            <a:fillRect/>
          </a:stretch>
        </p:blipFill>
        <p:spPr bwMode="auto">
          <a:xfrm>
            <a:off x="457200" y="5181600"/>
            <a:ext cx="3428999" cy="1219199"/>
          </a:xfrm>
          <a:prstGeom prst="rect">
            <a:avLst/>
          </a:prstGeom>
          <a:ln>
            <a:noFill/>
          </a:ln>
          <a:effectLst>
            <a:softEdge rad="112500"/>
          </a:effectLst>
        </p:spPr>
      </p:pic>
      <p:pic>
        <p:nvPicPr>
          <p:cNvPr id="7" name="Picture 15" descr="Chinese-Woman-4"/>
          <p:cNvPicPr>
            <a:picLocks noChangeAspect="1" noChangeArrowheads="1"/>
          </p:cNvPicPr>
          <p:nvPr/>
        </p:nvPicPr>
        <p:blipFill>
          <a:blip r:embed="rId5" cstate="print"/>
          <a:srcRect/>
          <a:stretch>
            <a:fillRect/>
          </a:stretch>
        </p:blipFill>
        <p:spPr bwMode="auto">
          <a:xfrm>
            <a:off x="3962400" y="457200"/>
            <a:ext cx="4219569"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2"/>
          <p:cNvPicPr>
            <a:picLocks noChangeAspect="1" noChangeArrowheads="1"/>
          </p:cNvPicPr>
          <p:nvPr/>
        </p:nvPicPr>
        <p:blipFill>
          <a:blip r:embed="rId6" cstate="print"/>
          <a:srcRect/>
          <a:stretch>
            <a:fillRect/>
          </a:stretch>
        </p:blipFill>
        <p:spPr bwMode="auto">
          <a:xfrm>
            <a:off x="1066800" y="457200"/>
            <a:ext cx="20320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70888439-ec80-47b2-9c5e-7309f2922fe0" descr="B319B3CA-E524-4AEE-B7A5-520B333B4AED@gateway"/>
          <p:cNvPicPr>
            <a:picLocks noChangeAspect="1" noChangeArrowheads="1"/>
          </p:cNvPicPr>
          <p:nvPr/>
        </p:nvPicPr>
        <p:blipFill>
          <a:blip r:embed="rId7" cstate="print"/>
          <a:srcRect/>
          <a:stretch>
            <a:fillRect/>
          </a:stretch>
        </p:blipFill>
        <p:spPr bwMode="auto">
          <a:xfrm>
            <a:off x="6781800" y="4876800"/>
            <a:ext cx="2005623" cy="1638300"/>
          </a:xfrm>
          <a:prstGeom prst="rect">
            <a:avLst/>
          </a:prstGeom>
          <a:noFill/>
          <a:ln w="9525">
            <a:noFill/>
            <a:miter lim="800000"/>
            <a:headEnd/>
            <a:tailEnd/>
          </a:ln>
        </p:spPr>
      </p:pic>
      <p:sp>
        <p:nvSpPr>
          <p:cNvPr id="6" name="TextBox 5"/>
          <p:cNvSpPr txBox="1"/>
          <p:nvPr/>
        </p:nvSpPr>
        <p:spPr>
          <a:xfrm>
            <a:off x="304800" y="3657601"/>
            <a:ext cx="8534400" cy="2123658"/>
          </a:xfrm>
          <a:prstGeom prst="rect">
            <a:avLst/>
          </a:prstGeom>
          <a:noFill/>
        </p:spPr>
        <p:txBody>
          <a:bodyPr wrap="square" rtlCol="0">
            <a:spAutoFit/>
          </a:bodyPr>
          <a:lstStyle/>
          <a:p>
            <a:pPr algn="ctr"/>
            <a:r>
              <a:rPr lang="en-US" sz="3200" b="1" dirty="0" smtClean="0">
                <a:solidFill>
                  <a:schemeClr val="tx1">
                    <a:lumMod val="95000"/>
                    <a:lumOff val="5000"/>
                  </a:schemeClr>
                </a:solidFill>
                <a:latin typeface="Calibri" pitchFamily="34" charset="0"/>
                <a:ea typeface="+mj-ea"/>
                <a:cs typeface="Calibri" pitchFamily="34" charset="0"/>
              </a:rPr>
              <a:t>Making the Case for Health Literacy: </a:t>
            </a:r>
          </a:p>
          <a:p>
            <a:pPr algn="ctr"/>
            <a:r>
              <a:rPr lang="en-US" sz="3200" b="1" dirty="0" smtClean="0">
                <a:solidFill>
                  <a:schemeClr val="tx1">
                    <a:lumMod val="95000"/>
                    <a:lumOff val="5000"/>
                  </a:schemeClr>
                </a:solidFill>
                <a:latin typeface="Calibri" pitchFamily="34" charset="0"/>
                <a:ea typeface="+mj-ea"/>
                <a:cs typeface="Calibri" pitchFamily="34" charset="0"/>
              </a:rPr>
              <a:t>Policy, Outcomes and Your Bottom Line</a:t>
            </a:r>
          </a:p>
          <a:p>
            <a:pPr algn="ctr"/>
            <a:r>
              <a:rPr lang="en-US" sz="2400" dirty="0" smtClean="0">
                <a:solidFill>
                  <a:schemeClr val="tx1">
                    <a:lumMod val="95000"/>
                    <a:lumOff val="5000"/>
                  </a:schemeClr>
                </a:solidFill>
                <a:latin typeface="Calibri" pitchFamily="34" charset="0"/>
                <a:ea typeface="+mj-ea"/>
                <a:cs typeface="Calibri" pitchFamily="34" charset="0"/>
              </a:rPr>
              <a:t>Wisconsin Health Literacy Summit</a:t>
            </a:r>
          </a:p>
          <a:p>
            <a:pPr algn="ctr"/>
            <a:r>
              <a:rPr lang="en-US" sz="2400" dirty="0" smtClean="0">
                <a:solidFill>
                  <a:schemeClr val="tx1">
                    <a:lumMod val="95000"/>
                    <a:lumOff val="5000"/>
                  </a:schemeClr>
                </a:solidFill>
                <a:latin typeface="Calibri" pitchFamily="34" charset="0"/>
                <a:ea typeface="+mj-ea"/>
                <a:cs typeface="Calibri" pitchFamily="34" charset="0"/>
              </a:rPr>
              <a:t>April 9-10, 2012</a:t>
            </a:r>
          </a:p>
          <a:p>
            <a:pPr algn="ctr"/>
            <a:endParaRPr lang="en-US" sz="2000" dirty="0">
              <a:latin typeface="Calibri" pitchFamily="34" charset="0"/>
              <a:cs typeface="Calibri" pitchFamily="34" charset="0"/>
            </a:endParaRPr>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1371600"/>
            <a:ext cx="7848600" cy="4343400"/>
          </a:xfrm>
        </p:spPr>
        <p:txBody>
          <a:bodyPr>
            <a:normAutofit/>
          </a:bodyPr>
          <a:lstStyle/>
          <a:p>
            <a:pPr marL="265176" indent="-265176" fontAlgn="auto">
              <a:spcAft>
                <a:spcPts val="0"/>
              </a:spcAft>
              <a:buNone/>
              <a:defRPr/>
            </a:pPr>
            <a:r>
              <a:rPr lang="en-US" b="1" i="1" dirty="0" smtClean="0">
                <a:effectLst>
                  <a:outerShdw blurRad="38100" dist="38100" dir="2700000" algn="tl">
                    <a:srgbClr val="000000">
                      <a:alpha val="43137"/>
                    </a:srgbClr>
                  </a:outerShdw>
                </a:effectLst>
                <a:latin typeface="Calibri" pitchFamily="34" charset="0"/>
                <a:cs typeface="Calibri" pitchFamily="34" charset="0"/>
              </a:rPr>
              <a:t>Literacy Coalition of Central Texas </a:t>
            </a:r>
            <a:r>
              <a:rPr lang="en-US" dirty="0" smtClean="0">
                <a:latin typeface="Calibri" pitchFamily="34" charset="0"/>
                <a:cs typeface="Calibri" pitchFamily="34" charset="0"/>
              </a:rPr>
              <a:t>improves the quality and availability of literacy services to create a community that is 100% literate, employable and engaged. </a:t>
            </a:r>
          </a:p>
          <a:p>
            <a:pPr marL="265176" indent="-265176" eaLnBrk="1" fontAlgn="auto" hangingPunct="1">
              <a:spcAft>
                <a:spcPts val="0"/>
              </a:spcAft>
              <a:buFont typeface="Wingdings 2"/>
              <a:buNone/>
              <a:defRPr/>
            </a:pPr>
            <a:endParaRPr lang="en-US" b="1" dirty="0" smtClean="0">
              <a:latin typeface="Calibri" pitchFamily="34" charset="0"/>
              <a:cs typeface="Calibri" pitchFamily="34" charset="0"/>
            </a:endParaRPr>
          </a:p>
          <a:p>
            <a:pPr marL="265176" indent="-265176" eaLnBrk="1" fontAlgn="auto" hangingPunct="1">
              <a:spcAft>
                <a:spcPts val="0"/>
              </a:spcAft>
              <a:buNone/>
              <a:defRPr/>
            </a:pPr>
            <a:r>
              <a:rPr lang="en-US" sz="2900" b="1" i="1" dirty="0" smtClean="0">
                <a:effectLst>
                  <a:outerShdw blurRad="38100" dist="38100" dir="2700000" algn="tl">
                    <a:srgbClr val="000000">
                      <a:alpha val="43137"/>
                    </a:srgbClr>
                  </a:outerShdw>
                </a:effectLst>
                <a:latin typeface="Calibri" pitchFamily="34" charset="0"/>
                <a:cs typeface="Calibri" pitchFamily="34" charset="0"/>
              </a:rPr>
              <a:t>Health Literacy Forward </a:t>
            </a:r>
            <a:r>
              <a:rPr lang="en-US" dirty="0" smtClean="0">
                <a:latin typeface="Calibri" pitchFamily="34" charset="0"/>
                <a:cs typeface="Calibri" pitchFamily="34" charset="0"/>
              </a:rPr>
              <a:t>provides QI consulting and trainings for hospitals and clinics on patient-centered care with a focus on effective communication and health literacy. </a:t>
            </a:r>
          </a:p>
          <a:p>
            <a:pPr marL="265176" indent="-265176" eaLnBrk="1" fontAlgn="auto" hangingPunct="1">
              <a:spcAft>
                <a:spcPts val="0"/>
              </a:spcAft>
              <a:buFont typeface="Wingdings 2"/>
              <a:buNone/>
              <a:defRPr/>
            </a:pPr>
            <a:endParaRPr lang="en-US" i="1" dirty="0" smtClean="0">
              <a:latin typeface="Calibri" pitchFamily="34" charset="0"/>
              <a:cs typeface="Calibri" pitchFamily="34" charset="0"/>
            </a:endParaRPr>
          </a:p>
        </p:txBody>
      </p:sp>
      <p:sp>
        <p:nvSpPr>
          <p:cNvPr id="6" name="Title 1"/>
          <p:cNvSpPr>
            <a:spLocks noGrp="1"/>
          </p:cNvSpPr>
          <p:nvPr>
            <p:ph type="title" idx="4294967295"/>
          </p:nvPr>
        </p:nvSpPr>
        <p:spPr>
          <a:xfrm>
            <a:off x="533400" y="152400"/>
            <a:ext cx="8183563" cy="1050925"/>
          </a:xfrm>
        </p:spPr>
        <p:txBody>
          <a:bodyPr/>
          <a:lstStyle/>
          <a:p>
            <a:pPr eaLnBrk="1" fontAlgn="auto" hangingPunct="1">
              <a:spcAft>
                <a:spcPts val="0"/>
              </a:spcAft>
              <a:defRPr/>
            </a:pPr>
            <a:r>
              <a:rPr lang="en-US" dirty="0" smtClean="0">
                <a:solidFill>
                  <a:schemeClr val="bg1"/>
                </a:solidFill>
              </a:rPr>
              <a:t>Who We Are</a:t>
            </a:r>
            <a:endParaRPr lang="en-US" dirty="0">
              <a:solidFill>
                <a:schemeClr val="bg1"/>
              </a:solidFill>
            </a:endParaRPr>
          </a:p>
        </p:txBody>
      </p:sp>
      <p:pic>
        <p:nvPicPr>
          <p:cNvPr id="5" name="Picture 4"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371600"/>
            <a:ext cx="8382000" cy="4191000"/>
          </a:xfrm>
        </p:spPr>
        <p:txBody>
          <a:bodyPr>
            <a:noAutofit/>
          </a:bodyPr>
          <a:lstStyle/>
          <a:p>
            <a:pPr marL="514350" indent="-514350" fontAlgn="auto">
              <a:spcAft>
                <a:spcPts val="0"/>
              </a:spcAft>
              <a:buClrTx/>
              <a:buFont typeface="+mj-lt"/>
              <a:buAutoNum type="arabicPeriod"/>
              <a:defRPr/>
            </a:pPr>
            <a:r>
              <a:rPr lang="en-US" sz="3200" dirty="0" smtClean="0">
                <a:latin typeface="Calibri" pitchFamily="34" charset="0"/>
                <a:cs typeface="Calibri" pitchFamily="34" charset="0"/>
              </a:rPr>
              <a:t>Quick (very quick!) intro to health literacy</a:t>
            </a:r>
          </a:p>
          <a:p>
            <a:pPr marL="514350" indent="-514350" fontAlgn="auto">
              <a:spcAft>
                <a:spcPts val="0"/>
              </a:spcAft>
              <a:buClrTx/>
              <a:buFont typeface="+mj-lt"/>
              <a:buAutoNum type="arabicPeriod"/>
              <a:defRPr/>
            </a:pPr>
            <a:endParaRPr lang="en-US" sz="3200" dirty="0" smtClean="0">
              <a:latin typeface="Calibri" pitchFamily="34" charset="0"/>
              <a:cs typeface="Calibri" pitchFamily="34" charset="0"/>
            </a:endParaRPr>
          </a:p>
          <a:p>
            <a:pPr marL="514350" indent="-514350" fontAlgn="auto">
              <a:spcAft>
                <a:spcPts val="0"/>
              </a:spcAft>
              <a:buClrTx/>
              <a:buFont typeface="+mj-lt"/>
              <a:buAutoNum type="arabicPeriod"/>
              <a:defRPr/>
            </a:pPr>
            <a:r>
              <a:rPr lang="en-US" sz="3200" dirty="0" smtClean="0">
                <a:latin typeface="Calibri" pitchFamily="34" charset="0"/>
                <a:cs typeface="Calibri" pitchFamily="34" charset="0"/>
              </a:rPr>
              <a:t>Implications of low health literacy – making your case</a:t>
            </a:r>
          </a:p>
          <a:p>
            <a:pPr marL="514350" indent="-514350" fontAlgn="auto">
              <a:spcAft>
                <a:spcPts val="0"/>
              </a:spcAft>
              <a:buClrTx/>
              <a:buFont typeface="+mj-lt"/>
              <a:buAutoNum type="arabicPeriod"/>
              <a:defRPr/>
            </a:pPr>
            <a:endParaRPr lang="en-US" sz="3200" dirty="0" smtClean="0">
              <a:latin typeface="Calibri" pitchFamily="34" charset="0"/>
              <a:cs typeface="Calibri" pitchFamily="34" charset="0"/>
            </a:endParaRPr>
          </a:p>
          <a:p>
            <a:pPr marL="514350" indent="-514350" fontAlgn="auto">
              <a:spcAft>
                <a:spcPts val="0"/>
              </a:spcAft>
              <a:buClrTx/>
              <a:buFont typeface="+mj-lt"/>
              <a:buAutoNum type="arabicPeriod"/>
              <a:defRPr/>
            </a:pPr>
            <a:r>
              <a:rPr lang="en-US" sz="3200" dirty="0" smtClean="0">
                <a:latin typeface="Calibri" pitchFamily="34" charset="0"/>
                <a:cs typeface="Calibri" pitchFamily="34" charset="0"/>
              </a:rPr>
              <a:t>Resources to get you started</a:t>
            </a:r>
          </a:p>
          <a:p>
            <a:pPr marL="514350" indent="-514350" fontAlgn="auto">
              <a:spcAft>
                <a:spcPts val="0"/>
              </a:spcAft>
              <a:buClrTx/>
              <a:buFont typeface="+mj-lt"/>
              <a:buAutoNum type="arabicPeriod"/>
              <a:defRPr/>
            </a:pPr>
            <a:endParaRPr lang="en-US" sz="3200" dirty="0" smtClean="0">
              <a:latin typeface="Calibri" pitchFamily="34" charset="0"/>
              <a:cs typeface="Calibri" pitchFamily="34" charset="0"/>
            </a:endParaRPr>
          </a:p>
          <a:p>
            <a:pPr marL="514350" indent="-514350" fontAlgn="auto">
              <a:spcAft>
                <a:spcPts val="0"/>
              </a:spcAft>
              <a:buClrTx/>
              <a:buFont typeface="+mj-lt"/>
              <a:buAutoNum type="arabicPeriod"/>
              <a:defRPr/>
            </a:pPr>
            <a:r>
              <a:rPr lang="en-US" sz="3200" dirty="0" smtClean="0">
                <a:latin typeface="Calibri" pitchFamily="34" charset="0"/>
                <a:cs typeface="Calibri" pitchFamily="34" charset="0"/>
              </a:rPr>
              <a:t>Q&amp;A</a:t>
            </a:r>
          </a:p>
          <a:p>
            <a:pPr marL="265176" indent="-265176" fontAlgn="auto">
              <a:spcAft>
                <a:spcPts val="0"/>
              </a:spcAft>
              <a:buClrTx/>
              <a:defRPr/>
            </a:pPr>
            <a:endParaRPr lang="en-US" sz="3200" dirty="0" smtClean="0">
              <a:latin typeface="Calibri" pitchFamily="34" charset="0"/>
              <a:cs typeface="Calibri" pitchFamily="34" charset="0"/>
            </a:endParaRPr>
          </a:p>
          <a:p>
            <a:pPr marL="265176" indent="-265176" fontAlgn="auto">
              <a:spcAft>
                <a:spcPts val="0"/>
              </a:spcAft>
              <a:buClrTx/>
              <a:defRPr/>
            </a:pPr>
            <a:endParaRPr lang="en-US" sz="3200" dirty="0" smtClean="0">
              <a:latin typeface="Calibri" pitchFamily="34" charset="0"/>
              <a:cs typeface="Calibri" pitchFamily="34" charset="0"/>
            </a:endParaRPr>
          </a:p>
        </p:txBody>
      </p:sp>
      <p:sp>
        <p:nvSpPr>
          <p:cNvPr id="6" name="Title 1"/>
          <p:cNvSpPr>
            <a:spLocks noGrp="1"/>
          </p:cNvSpPr>
          <p:nvPr>
            <p:ph type="title" idx="4294967295"/>
          </p:nvPr>
        </p:nvSpPr>
        <p:spPr>
          <a:xfrm>
            <a:off x="533400" y="152400"/>
            <a:ext cx="8183563" cy="1050925"/>
          </a:xfrm>
        </p:spPr>
        <p:txBody>
          <a:bodyPr/>
          <a:lstStyle/>
          <a:p>
            <a:pPr eaLnBrk="1" fontAlgn="auto" hangingPunct="1">
              <a:spcAft>
                <a:spcPts val="0"/>
              </a:spcAft>
              <a:defRPr/>
            </a:pPr>
            <a:r>
              <a:rPr lang="en-US" dirty="0" smtClean="0">
                <a:solidFill>
                  <a:schemeClr val="bg1"/>
                </a:solidFill>
              </a:rPr>
              <a:t>What we’ll cover…</a:t>
            </a:r>
            <a:endParaRPr lang="en-US" dirty="0">
              <a:solidFill>
                <a:schemeClr val="bg1"/>
              </a:solidFill>
            </a:endParaRPr>
          </a:p>
        </p:txBody>
      </p:sp>
      <p:pic>
        <p:nvPicPr>
          <p:cNvPr id="5" name="Picture 4"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638" y="228600"/>
            <a:ext cx="8183562" cy="1050925"/>
          </a:xfrm>
        </p:spPr>
        <p:txBody>
          <a:bodyPr/>
          <a:lstStyle/>
          <a:p>
            <a:pPr eaLnBrk="1" fontAlgn="auto" hangingPunct="1">
              <a:spcAft>
                <a:spcPts val="0"/>
              </a:spcAft>
              <a:defRPr/>
            </a:pPr>
            <a:r>
              <a:rPr lang="en-US" dirty="0" smtClean="0">
                <a:solidFill>
                  <a:schemeClr val="bg1"/>
                </a:solidFill>
              </a:rPr>
              <a:t>What is Health Literacy?</a:t>
            </a:r>
            <a:endParaRPr lang="en-US" dirty="0">
              <a:solidFill>
                <a:schemeClr val="bg1"/>
              </a:solidFill>
            </a:endParaRPr>
          </a:p>
        </p:txBody>
      </p:sp>
      <p:sp>
        <p:nvSpPr>
          <p:cNvPr id="24578" name="Content Placeholder 2"/>
          <p:cNvSpPr>
            <a:spLocks noGrp="1"/>
          </p:cNvSpPr>
          <p:nvPr>
            <p:ph idx="1"/>
          </p:nvPr>
        </p:nvSpPr>
        <p:spPr>
          <a:xfrm>
            <a:off x="457200" y="1295400"/>
            <a:ext cx="8001000" cy="4187825"/>
          </a:xfrm>
        </p:spPr>
        <p:txBody>
          <a:bodyPr/>
          <a:lstStyle/>
          <a:p>
            <a:pPr eaLnBrk="1" hangingPunct="1">
              <a:buFont typeface="Wingdings 2" pitchFamily="18" charset="2"/>
              <a:buNone/>
            </a:pPr>
            <a:r>
              <a:rPr lang="en-US" sz="3200" dirty="0" smtClean="0">
                <a:solidFill>
                  <a:schemeClr val="bg1"/>
                </a:solidFill>
                <a:latin typeface="Calibri" pitchFamily="34" charset="0"/>
                <a:cs typeface="Calibri" pitchFamily="34" charset="0"/>
              </a:rPr>
              <a:t/>
            </a:r>
            <a:br>
              <a:rPr lang="en-US" sz="3200" dirty="0" smtClean="0">
                <a:solidFill>
                  <a:schemeClr val="bg1"/>
                </a:solidFill>
                <a:latin typeface="Calibri" pitchFamily="34" charset="0"/>
                <a:cs typeface="Calibri" pitchFamily="34" charset="0"/>
              </a:rPr>
            </a:br>
            <a:r>
              <a:rPr lang="en-US" dirty="0" smtClean="0">
                <a:latin typeface="Calibri" pitchFamily="34" charset="0"/>
                <a:cs typeface="Calibri" pitchFamily="34" charset="0"/>
              </a:rPr>
              <a:t>“The degree to which individuals have the capacity to </a:t>
            </a:r>
            <a:r>
              <a:rPr lang="en-US" b="1" dirty="0" smtClean="0">
                <a:latin typeface="Calibri" pitchFamily="34" charset="0"/>
                <a:cs typeface="Calibri" pitchFamily="34" charset="0"/>
              </a:rPr>
              <a:t>obtain</a:t>
            </a:r>
            <a:r>
              <a:rPr lang="en-US" dirty="0" smtClean="0">
                <a:latin typeface="Calibri" pitchFamily="34" charset="0"/>
                <a:cs typeface="Calibri" pitchFamily="34" charset="0"/>
              </a:rPr>
              <a:t>, </a:t>
            </a:r>
            <a:r>
              <a:rPr lang="en-US" b="1" dirty="0" smtClean="0">
                <a:latin typeface="Calibri" pitchFamily="34" charset="0"/>
                <a:cs typeface="Calibri" pitchFamily="34" charset="0"/>
              </a:rPr>
              <a:t>process</a:t>
            </a:r>
            <a:r>
              <a:rPr lang="en-US" dirty="0" smtClean="0">
                <a:latin typeface="Calibri" pitchFamily="34" charset="0"/>
                <a:cs typeface="Calibri" pitchFamily="34" charset="0"/>
              </a:rPr>
              <a:t>, and </a:t>
            </a:r>
            <a:r>
              <a:rPr lang="en-US" b="1" dirty="0" smtClean="0">
                <a:latin typeface="Calibri" pitchFamily="34" charset="0"/>
                <a:cs typeface="Calibri" pitchFamily="34" charset="0"/>
              </a:rPr>
              <a:t>understand</a:t>
            </a:r>
            <a:r>
              <a:rPr lang="en-US" dirty="0" smtClean="0">
                <a:latin typeface="Calibri" pitchFamily="34" charset="0"/>
                <a:cs typeface="Calibri" pitchFamily="34" charset="0"/>
              </a:rPr>
              <a:t> </a:t>
            </a:r>
            <a:r>
              <a:rPr lang="en-US" b="1" dirty="0" smtClean="0">
                <a:latin typeface="Calibri" pitchFamily="34" charset="0"/>
                <a:cs typeface="Calibri" pitchFamily="34" charset="0"/>
              </a:rPr>
              <a:t>basic health information and services</a:t>
            </a:r>
            <a:r>
              <a:rPr lang="en-US" dirty="0" smtClean="0">
                <a:latin typeface="Calibri" pitchFamily="34" charset="0"/>
                <a:cs typeface="Calibri" pitchFamily="34" charset="0"/>
              </a:rPr>
              <a:t> needed to make appropriate health decisions.” </a:t>
            </a:r>
          </a:p>
          <a:p>
            <a:pPr algn="r" eaLnBrk="1" hangingPunct="1">
              <a:buFont typeface="Wingdings 2" pitchFamily="18" charset="2"/>
              <a:buNone/>
            </a:pPr>
            <a:r>
              <a:rPr lang="en-US" sz="3200" dirty="0" smtClean="0">
                <a:latin typeface="Calibri" pitchFamily="34" charset="0"/>
                <a:cs typeface="Calibri" pitchFamily="34" charset="0"/>
              </a:rPr>
              <a:t>- Healthy People 2020</a:t>
            </a:r>
          </a:p>
        </p:txBody>
      </p:sp>
      <p:sp>
        <p:nvSpPr>
          <p:cNvPr id="24579" name="Text Box 4"/>
          <p:cNvSpPr txBox="1">
            <a:spLocks noChangeArrowheads="1"/>
          </p:cNvSpPr>
          <p:nvPr/>
        </p:nvSpPr>
        <p:spPr bwMode="auto">
          <a:xfrm>
            <a:off x="1371600" y="4800600"/>
            <a:ext cx="6553200" cy="523220"/>
          </a:xfrm>
          <a:prstGeom prst="rect">
            <a:avLst/>
          </a:prstGeom>
          <a:noFill/>
          <a:ln w="9525">
            <a:noFill/>
            <a:miter lim="800000"/>
            <a:headEnd/>
            <a:tailEnd/>
          </a:ln>
        </p:spPr>
        <p:txBody>
          <a:bodyPr wrap="square">
            <a:spAutoFit/>
          </a:bodyPr>
          <a:lstStyle/>
          <a:p>
            <a:pPr>
              <a:spcBef>
                <a:spcPct val="50000"/>
              </a:spcBef>
            </a:pPr>
            <a:r>
              <a:rPr lang="en-US" sz="2800" b="1" dirty="0">
                <a:latin typeface="Calibri" pitchFamily="34" charset="0"/>
                <a:cs typeface="Calibri" pitchFamily="34" charset="0"/>
              </a:rPr>
              <a:t>Health literacy is a </a:t>
            </a:r>
            <a:r>
              <a:rPr lang="en-US" sz="2800" b="1" u="sng" dirty="0">
                <a:latin typeface="Calibri" pitchFamily="34" charset="0"/>
                <a:cs typeface="Calibri" pitchFamily="34" charset="0"/>
              </a:rPr>
              <a:t>shared</a:t>
            </a:r>
            <a:r>
              <a:rPr lang="en-US" sz="2800" b="1" dirty="0">
                <a:latin typeface="Calibri" pitchFamily="34" charset="0"/>
                <a:cs typeface="Calibri" pitchFamily="34" charset="0"/>
              </a:rPr>
              <a:t> responsibility</a:t>
            </a:r>
          </a:p>
        </p:txBody>
      </p:sp>
      <p:pic>
        <p:nvPicPr>
          <p:cNvPr id="5" name="Picture 4"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Box 6"/>
          <p:cNvSpPr txBox="1">
            <a:spLocks noChangeArrowheads="1"/>
          </p:cNvSpPr>
          <p:nvPr/>
        </p:nvSpPr>
        <p:spPr bwMode="auto">
          <a:xfrm>
            <a:off x="1524000" y="1143000"/>
            <a:ext cx="6172200" cy="5180521"/>
          </a:xfrm>
          <a:prstGeom prst="rect">
            <a:avLst/>
          </a:prstGeom>
          <a:noFill/>
          <a:ln w="9525">
            <a:noFill/>
            <a:miter lim="800000"/>
            <a:headEnd/>
            <a:tailEnd/>
          </a:ln>
        </p:spPr>
        <p:txBody>
          <a:bodyPr wrap="square">
            <a:spAutoFit/>
          </a:bodyPr>
          <a:lstStyle/>
          <a:p>
            <a:pPr algn="ctr" eaLnBrk="1" hangingPunct="1">
              <a:buClrTx/>
              <a:buNone/>
            </a:pPr>
            <a:r>
              <a:rPr lang="en-US" sz="4000" dirty="0" smtClean="0">
                <a:latin typeface="Calibri" pitchFamily="34" charset="0"/>
                <a:cs typeface="Calibri" pitchFamily="34" charset="0"/>
              </a:rPr>
              <a:t>“Health Literacy is the currency of success for everything that we do in health, wellness, and prevention.”</a:t>
            </a:r>
            <a:r>
              <a:rPr lang="en-US" sz="3600" dirty="0" smtClean="0">
                <a:latin typeface="Calibri" pitchFamily="34" charset="0"/>
                <a:cs typeface="Calibri" pitchFamily="34" charset="0"/>
              </a:rPr>
              <a:t> </a:t>
            </a:r>
          </a:p>
          <a:p>
            <a:pPr algn="ctr" eaLnBrk="1" hangingPunct="1">
              <a:buClrTx/>
              <a:buNone/>
            </a:pPr>
            <a:r>
              <a:rPr lang="en-US" sz="2800" dirty="0" smtClean="0">
                <a:latin typeface="Calibri" pitchFamily="34" charset="0"/>
                <a:cs typeface="Calibri" pitchFamily="34" charset="0"/>
              </a:rPr>
              <a:t>	</a:t>
            </a:r>
          </a:p>
          <a:p>
            <a:pPr algn="ctr">
              <a:lnSpc>
                <a:spcPct val="114000"/>
              </a:lnSpc>
              <a:spcAft>
                <a:spcPts val="600"/>
              </a:spcAft>
            </a:pPr>
            <a:endParaRPr lang="en-US" sz="2600" dirty="0">
              <a:latin typeface="Calibri" pitchFamily="34" charset="0"/>
              <a:cs typeface="Calibri" pitchFamily="34" charset="0"/>
            </a:endParaRPr>
          </a:p>
          <a:p>
            <a:pPr algn="ctr"/>
            <a:r>
              <a:rPr lang="en-US" sz="2400" dirty="0">
                <a:solidFill>
                  <a:schemeClr val="bg1"/>
                </a:solidFill>
                <a:latin typeface="Calibri" pitchFamily="34" charset="0"/>
                <a:cs typeface="Calibri" pitchFamily="34" charset="0"/>
              </a:rPr>
              <a:t> </a:t>
            </a:r>
          </a:p>
          <a:p>
            <a:pPr algn="ctr"/>
            <a:r>
              <a:rPr lang="en-US" sz="2400" dirty="0" smtClean="0">
                <a:latin typeface="Calibri" pitchFamily="34" charset="0"/>
                <a:cs typeface="Calibri" pitchFamily="34" charset="0"/>
              </a:rPr>
              <a:t> </a:t>
            </a:r>
            <a:endParaRPr lang="en-US" sz="2400" dirty="0">
              <a:latin typeface="Calibri" pitchFamily="34" charset="0"/>
              <a:cs typeface="Calibri" pitchFamily="34" charset="0"/>
            </a:endParaRPr>
          </a:p>
          <a:p>
            <a:pPr algn="ctr"/>
            <a:endParaRPr lang="en-US" sz="2000" dirty="0">
              <a:latin typeface="Calibri" pitchFamily="34" charset="0"/>
              <a:cs typeface="Calibri" pitchFamily="34" charset="0"/>
            </a:endParaRPr>
          </a:p>
        </p:txBody>
      </p:sp>
      <p:sp>
        <p:nvSpPr>
          <p:cNvPr id="3" name="Text Box 3"/>
          <p:cNvSpPr txBox="1">
            <a:spLocks noChangeArrowheads="1"/>
          </p:cNvSpPr>
          <p:nvPr/>
        </p:nvSpPr>
        <p:spPr bwMode="auto">
          <a:xfrm>
            <a:off x="685800" y="304800"/>
            <a:ext cx="1219200" cy="3416320"/>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US" sz="21600" dirty="0">
                <a:effectLst>
                  <a:outerShdw blurRad="38100" dist="38100" dir="2700000" algn="tl">
                    <a:srgbClr val="000000">
                      <a:alpha val="43137"/>
                    </a:srgbClr>
                  </a:outerShdw>
                </a:effectLst>
                <a:latin typeface="Calibri" pitchFamily="34" charset="0"/>
              </a:rPr>
              <a:t>“</a:t>
            </a:r>
          </a:p>
        </p:txBody>
      </p:sp>
      <p:sp>
        <p:nvSpPr>
          <p:cNvPr id="4" name="Text Box 4"/>
          <p:cNvSpPr txBox="1">
            <a:spLocks noChangeArrowheads="1"/>
          </p:cNvSpPr>
          <p:nvPr/>
        </p:nvSpPr>
        <p:spPr bwMode="auto">
          <a:xfrm>
            <a:off x="6172200" y="3048000"/>
            <a:ext cx="1219200" cy="3416320"/>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US" sz="21600" dirty="0">
                <a:effectLst>
                  <a:outerShdw blurRad="38100" dist="38100" dir="2700000" algn="tl">
                    <a:srgbClr val="000000">
                      <a:alpha val="43137"/>
                    </a:srgbClr>
                  </a:outerShdw>
                </a:effectLst>
                <a:latin typeface="Calibri" pitchFamily="34" charset="0"/>
              </a:rPr>
              <a:t>”</a:t>
            </a:r>
          </a:p>
        </p:txBody>
      </p:sp>
      <p:sp>
        <p:nvSpPr>
          <p:cNvPr id="5" name="Rectangle 4"/>
          <p:cNvSpPr/>
          <p:nvPr/>
        </p:nvSpPr>
        <p:spPr>
          <a:xfrm>
            <a:off x="2362200" y="4876800"/>
            <a:ext cx="6172200" cy="892552"/>
          </a:xfrm>
          <a:prstGeom prst="rect">
            <a:avLst/>
          </a:prstGeom>
        </p:spPr>
        <p:txBody>
          <a:bodyPr wrap="square">
            <a:spAutoFit/>
          </a:bodyPr>
          <a:lstStyle/>
          <a:p>
            <a:pPr lvl="0" algn="ctr"/>
            <a:r>
              <a:rPr lang="en-US" sz="2800" dirty="0" smtClean="0">
                <a:solidFill>
                  <a:prstClr val="black"/>
                </a:solidFill>
                <a:latin typeface="Calibri" pitchFamily="34" charset="0"/>
                <a:cs typeface="Calibri" pitchFamily="34" charset="0"/>
              </a:rPr>
              <a:t>- </a:t>
            </a:r>
            <a:r>
              <a:rPr lang="en-US" sz="2400" dirty="0" smtClean="0">
                <a:solidFill>
                  <a:prstClr val="black"/>
                </a:solidFill>
                <a:latin typeface="Calibri" pitchFamily="34" charset="0"/>
                <a:cs typeface="Calibri" pitchFamily="34" charset="0"/>
              </a:rPr>
              <a:t>Richard H. Carmona, M.D., M.P.H., FACS</a:t>
            </a:r>
          </a:p>
          <a:p>
            <a:pPr lvl="0" algn="ctr"/>
            <a:r>
              <a:rPr lang="en-US" sz="2400" dirty="0" smtClean="0">
                <a:solidFill>
                  <a:prstClr val="black"/>
                </a:solidFill>
                <a:latin typeface="Calibri" pitchFamily="34" charset="0"/>
                <a:cs typeface="Calibri" pitchFamily="34" charset="0"/>
              </a:rPr>
              <a:t>		17</a:t>
            </a:r>
            <a:r>
              <a:rPr lang="en-US" sz="2400" baseline="30000" dirty="0" smtClean="0">
                <a:solidFill>
                  <a:prstClr val="black"/>
                </a:solidFill>
                <a:latin typeface="Calibri" pitchFamily="34" charset="0"/>
                <a:cs typeface="Calibri" pitchFamily="34" charset="0"/>
              </a:rPr>
              <a:t>th</a:t>
            </a:r>
            <a:r>
              <a:rPr lang="en-US" sz="2400" dirty="0" smtClean="0">
                <a:solidFill>
                  <a:prstClr val="black"/>
                </a:solidFill>
                <a:latin typeface="Calibri" pitchFamily="34" charset="0"/>
                <a:cs typeface="Calibri" pitchFamily="34" charset="0"/>
              </a:rPr>
              <a:t> U.S. Surgeon General</a:t>
            </a: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183563" cy="1050925"/>
          </a:xfrm>
        </p:spPr>
        <p:txBody>
          <a:bodyPr/>
          <a:lstStyle/>
          <a:p>
            <a:pPr eaLnBrk="1" fontAlgn="auto" hangingPunct="1">
              <a:spcAft>
                <a:spcPts val="0"/>
              </a:spcAft>
              <a:defRPr/>
            </a:pPr>
            <a:r>
              <a:rPr lang="en-US" dirty="0" smtClean="0">
                <a:solidFill>
                  <a:schemeClr val="bg1"/>
                </a:solidFill>
              </a:rPr>
              <a:t>Literacy Facts</a:t>
            </a:r>
            <a:endParaRPr lang="en-US" dirty="0">
              <a:solidFill>
                <a:schemeClr val="bg1"/>
              </a:solidFill>
            </a:endParaRPr>
          </a:p>
        </p:txBody>
      </p:sp>
      <p:sp>
        <p:nvSpPr>
          <p:cNvPr id="5" name="Content Placeholder 2"/>
          <p:cNvSpPr>
            <a:spLocks noGrp="1"/>
          </p:cNvSpPr>
          <p:nvPr>
            <p:ph idx="1"/>
          </p:nvPr>
        </p:nvSpPr>
        <p:spPr>
          <a:xfrm>
            <a:off x="381000" y="1295400"/>
            <a:ext cx="8229600" cy="4724400"/>
          </a:xfrm>
        </p:spPr>
        <p:txBody>
          <a:bodyPr>
            <a:noAutofit/>
          </a:bodyPr>
          <a:lstStyle/>
          <a:p>
            <a:pPr marL="265176" indent="-265176" eaLnBrk="1" fontAlgn="auto" hangingPunct="1">
              <a:spcAft>
                <a:spcPts val="0"/>
              </a:spcAft>
              <a:buClrTx/>
              <a:buNone/>
              <a:defRPr/>
            </a:pPr>
            <a:r>
              <a:rPr lang="en-US" sz="3200" dirty="0" smtClean="0">
                <a:latin typeface="Calibri" pitchFamily="34" charset="0"/>
                <a:cs typeface="Calibri" pitchFamily="34" charset="0"/>
              </a:rPr>
              <a:t>Most health information is written at the </a:t>
            </a:r>
            <a:r>
              <a:rPr lang="en-US" sz="3200" b="1" dirty="0" smtClean="0">
                <a:latin typeface="Calibri" pitchFamily="34" charset="0"/>
                <a:cs typeface="Calibri" pitchFamily="34" charset="0"/>
              </a:rPr>
              <a:t>10</a:t>
            </a:r>
            <a:r>
              <a:rPr lang="en-US" sz="3200" b="1" baseline="30000" dirty="0" smtClean="0">
                <a:latin typeface="Calibri" pitchFamily="34" charset="0"/>
                <a:cs typeface="Calibri" pitchFamily="34" charset="0"/>
              </a:rPr>
              <a:t>th</a:t>
            </a:r>
            <a:r>
              <a:rPr lang="en-US" sz="3200" b="1" dirty="0" smtClean="0">
                <a:latin typeface="Calibri" pitchFamily="34" charset="0"/>
                <a:cs typeface="Calibri" pitchFamily="34" charset="0"/>
              </a:rPr>
              <a:t> </a:t>
            </a:r>
            <a:r>
              <a:rPr lang="en-US" sz="3200" dirty="0" smtClean="0">
                <a:latin typeface="Calibri" pitchFamily="34" charset="0"/>
                <a:cs typeface="Calibri" pitchFamily="34" charset="0"/>
              </a:rPr>
              <a:t>grade reading level or higher, but…</a:t>
            </a:r>
          </a:p>
          <a:p>
            <a:pPr marL="547751" lvl="1" indent="-265176" eaLnBrk="1" fontAlgn="auto" hangingPunct="1">
              <a:spcAft>
                <a:spcPts val="0"/>
              </a:spcAft>
              <a:buClrTx/>
              <a:buFont typeface="Wingdings 2"/>
              <a:buChar char=""/>
              <a:defRPr/>
            </a:pPr>
            <a:endParaRPr lang="en-US" sz="2800" dirty="0" smtClean="0">
              <a:latin typeface="Calibri" pitchFamily="34" charset="0"/>
              <a:cs typeface="Calibri" pitchFamily="34" charset="0"/>
            </a:endParaRPr>
          </a:p>
          <a:p>
            <a:pPr marL="547751" lvl="1" indent="-265176" eaLnBrk="1" fontAlgn="auto" hangingPunct="1">
              <a:spcAft>
                <a:spcPts val="0"/>
              </a:spcAft>
              <a:buClrTx/>
              <a:buFont typeface="Arial" pitchFamily="34" charset="0"/>
              <a:buChar char="•"/>
              <a:defRPr/>
            </a:pPr>
            <a:r>
              <a:rPr lang="en-US" sz="2800" dirty="0" smtClean="0">
                <a:latin typeface="Calibri" pitchFamily="34" charset="0"/>
                <a:cs typeface="Calibri" pitchFamily="34" charset="0"/>
              </a:rPr>
              <a:t>The average American reads at the 8</a:t>
            </a:r>
            <a:r>
              <a:rPr lang="en-US" sz="2800" baseline="30000" dirty="0" smtClean="0">
                <a:latin typeface="Calibri" pitchFamily="34" charset="0"/>
                <a:cs typeface="Calibri" pitchFamily="34" charset="0"/>
              </a:rPr>
              <a:t>th</a:t>
            </a:r>
            <a:r>
              <a:rPr lang="en-US" sz="2800" dirty="0" smtClean="0">
                <a:latin typeface="Calibri" pitchFamily="34" charset="0"/>
                <a:cs typeface="Calibri" pitchFamily="34" charset="0"/>
              </a:rPr>
              <a:t> grade level</a:t>
            </a:r>
            <a:endParaRPr lang="en-US" sz="2800" dirty="0">
              <a:latin typeface="Calibri" pitchFamily="34" charset="0"/>
              <a:cs typeface="Calibri" pitchFamily="34" charset="0"/>
            </a:endParaRPr>
          </a:p>
          <a:p>
            <a:pPr marL="547751" lvl="1" indent="-265176" eaLnBrk="1" fontAlgn="auto" hangingPunct="1">
              <a:spcAft>
                <a:spcPts val="0"/>
              </a:spcAft>
              <a:buClrTx/>
              <a:buFont typeface="Wingdings 2"/>
              <a:buChar char=""/>
              <a:defRPr/>
            </a:pPr>
            <a:endParaRPr lang="en-US" sz="2800" b="1" dirty="0" smtClean="0">
              <a:latin typeface="Calibri" pitchFamily="34" charset="0"/>
              <a:cs typeface="Calibri" pitchFamily="34" charset="0"/>
            </a:endParaRPr>
          </a:p>
          <a:p>
            <a:pPr marL="547751" lvl="1" indent="-265176" eaLnBrk="1" fontAlgn="auto" hangingPunct="1">
              <a:spcAft>
                <a:spcPts val="0"/>
              </a:spcAft>
              <a:buClrTx/>
              <a:buFont typeface="Arial" pitchFamily="34" charset="0"/>
              <a:buChar char="•"/>
              <a:defRPr/>
            </a:pPr>
            <a:r>
              <a:rPr lang="en-US" sz="2800" dirty="0" smtClean="0">
                <a:latin typeface="Calibri" pitchFamily="34" charset="0"/>
                <a:cs typeface="Calibri" pitchFamily="34" charset="0"/>
              </a:rPr>
              <a:t>40 - 50% of African-Americans, Latinos and Senior Citizens read at or below the 5th grade level</a:t>
            </a:r>
          </a:p>
          <a:p>
            <a:pPr marL="547751" lvl="1" indent="-265176" eaLnBrk="1" fontAlgn="auto" hangingPunct="1">
              <a:spcAft>
                <a:spcPts val="0"/>
              </a:spcAft>
              <a:buClrTx/>
              <a:buFont typeface="Wingdings 2"/>
              <a:buChar char=""/>
              <a:defRPr/>
            </a:pPr>
            <a:endParaRPr lang="en-US" sz="2800" b="1" dirty="0" smtClean="0">
              <a:latin typeface="Calibri" pitchFamily="34" charset="0"/>
              <a:cs typeface="Calibri" pitchFamily="34" charset="0"/>
            </a:endParaRPr>
          </a:p>
          <a:p>
            <a:pPr marL="265176" indent="-265176" eaLnBrk="1" fontAlgn="auto" hangingPunct="1">
              <a:spcAft>
                <a:spcPts val="0"/>
              </a:spcAft>
              <a:buClrTx/>
              <a:buNone/>
              <a:defRPr/>
            </a:pPr>
            <a:endParaRPr lang="en-US" sz="3200" dirty="0" smtClean="0">
              <a:latin typeface="Calibri" pitchFamily="34" charset="0"/>
              <a:cs typeface="Calibri" pitchFamily="34" charset="0"/>
            </a:endParaRP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pPr eaLnBrk="1" fontAlgn="auto" hangingPunct="1">
              <a:spcAft>
                <a:spcPts val="0"/>
              </a:spcAft>
              <a:defRPr/>
            </a:pPr>
            <a:r>
              <a:rPr lang="en-US" dirty="0" smtClean="0">
                <a:solidFill>
                  <a:schemeClr val="bg1"/>
                </a:solidFill>
              </a:rPr>
              <a:t>Framing the Issue</a:t>
            </a:r>
            <a:endParaRPr lang="en-US" dirty="0">
              <a:solidFill>
                <a:schemeClr val="bg1"/>
              </a:solidFill>
            </a:endParaRPr>
          </a:p>
        </p:txBody>
      </p:sp>
      <p:sp>
        <p:nvSpPr>
          <p:cNvPr id="17410" name="TextBox 4"/>
          <p:cNvSpPr txBox="1">
            <a:spLocks noChangeArrowheads="1"/>
          </p:cNvSpPr>
          <p:nvPr/>
        </p:nvSpPr>
        <p:spPr bwMode="auto">
          <a:xfrm>
            <a:off x="685800" y="1379538"/>
            <a:ext cx="7772400" cy="6093976"/>
          </a:xfrm>
          <a:prstGeom prst="rect">
            <a:avLst/>
          </a:prstGeom>
          <a:noFill/>
          <a:ln w="9525">
            <a:noFill/>
            <a:miter lim="800000"/>
            <a:headEnd/>
            <a:tailEnd/>
          </a:ln>
        </p:spPr>
        <p:txBody>
          <a:bodyPr>
            <a:spAutoFit/>
          </a:bodyPr>
          <a:lstStyle/>
          <a:p>
            <a:pPr>
              <a:buFont typeface="Arial" charset="0"/>
              <a:buChar char="•"/>
            </a:pPr>
            <a:r>
              <a:rPr lang="en-US" sz="2600" dirty="0" smtClean="0">
                <a:latin typeface="Calibri" pitchFamily="34" charset="0"/>
                <a:cs typeface="Calibri" pitchFamily="34" charset="0"/>
              </a:rPr>
              <a:t> The American Medical Association found that poor health literacy is a </a:t>
            </a:r>
            <a:r>
              <a:rPr lang="en-US" sz="2600" b="1" dirty="0" smtClean="0">
                <a:latin typeface="Calibri" pitchFamily="34" charset="0"/>
                <a:cs typeface="Calibri" pitchFamily="34" charset="0"/>
              </a:rPr>
              <a:t>“stronger predictor of a person’s health than age, income, employment status, education level and race.” </a:t>
            </a:r>
          </a:p>
          <a:p>
            <a:pPr>
              <a:buFont typeface="Arial" charset="0"/>
              <a:buChar char="•"/>
            </a:pPr>
            <a:endParaRPr lang="en-US" sz="2600" b="1" dirty="0" smtClean="0">
              <a:latin typeface="Calibri" pitchFamily="34" charset="0"/>
              <a:cs typeface="Calibri" pitchFamily="34" charset="0"/>
            </a:endParaRPr>
          </a:p>
          <a:p>
            <a:pPr>
              <a:buFont typeface="Arial" charset="0"/>
              <a:buChar char="•"/>
            </a:pPr>
            <a:r>
              <a:rPr lang="en-US" sz="2600" dirty="0" smtClean="0">
                <a:latin typeface="Calibri" pitchFamily="34" charset="0"/>
                <a:cs typeface="Calibri" pitchFamily="34" charset="0"/>
              </a:rPr>
              <a:t> AMA estimates </a:t>
            </a:r>
            <a:r>
              <a:rPr lang="en-US" sz="2600" b="1" dirty="0" smtClean="0">
                <a:latin typeface="Calibri" pitchFamily="34" charset="0"/>
                <a:cs typeface="Calibri" pitchFamily="34" charset="0"/>
              </a:rPr>
              <a:t>90 million </a:t>
            </a:r>
            <a:r>
              <a:rPr lang="en-US" sz="2600" dirty="0" smtClean="0">
                <a:latin typeface="Calibri" pitchFamily="34" charset="0"/>
                <a:cs typeface="Calibri" pitchFamily="34" charset="0"/>
              </a:rPr>
              <a:t>low health literate Americans</a:t>
            </a:r>
          </a:p>
          <a:p>
            <a:pPr>
              <a:buFont typeface="Arial" charset="0"/>
              <a:buChar char="•"/>
            </a:pPr>
            <a:endParaRPr lang="en-US" sz="2600" dirty="0" smtClean="0">
              <a:latin typeface="Calibri" pitchFamily="34" charset="0"/>
              <a:cs typeface="Calibri" pitchFamily="34" charset="0"/>
            </a:endParaRPr>
          </a:p>
          <a:p>
            <a:pPr>
              <a:buFont typeface="Arial" charset="0"/>
              <a:buChar char="•"/>
            </a:pPr>
            <a:r>
              <a:rPr lang="en-US" sz="2600" dirty="0" smtClean="0">
                <a:latin typeface="Calibri" pitchFamily="34" charset="0"/>
                <a:cs typeface="Calibri" pitchFamily="34" charset="0"/>
              </a:rPr>
              <a:t>AHRQ stated, “</a:t>
            </a:r>
            <a:r>
              <a:rPr lang="en-US" sz="2600" b="1" dirty="0" smtClean="0">
                <a:latin typeface="Calibri" pitchFamily="34" charset="0"/>
                <a:cs typeface="Calibri" pitchFamily="34" charset="0"/>
              </a:rPr>
              <a:t>9 out of 10 </a:t>
            </a:r>
            <a:r>
              <a:rPr lang="en-US" sz="2600" dirty="0" smtClean="0">
                <a:latin typeface="Calibri" pitchFamily="34" charset="0"/>
                <a:cs typeface="Calibri" pitchFamily="34" charset="0"/>
              </a:rPr>
              <a:t>Americans may lack the knowledge and skills needed to manage their health and prevent disease.”</a:t>
            </a:r>
          </a:p>
          <a:p>
            <a:endParaRPr lang="en-US" sz="2600" dirty="0" smtClean="0">
              <a:latin typeface="Calibri" pitchFamily="34" charset="0"/>
              <a:cs typeface="Calibri" pitchFamily="34" charset="0"/>
            </a:endParaRPr>
          </a:p>
          <a:p>
            <a:endParaRPr lang="en-US" sz="2600" b="1" dirty="0">
              <a:solidFill>
                <a:schemeClr val="bg1"/>
              </a:solidFill>
              <a:latin typeface="Calibri" pitchFamily="34" charset="0"/>
              <a:cs typeface="Calibri" pitchFamily="34" charset="0"/>
            </a:endParaRPr>
          </a:p>
          <a:p>
            <a:endParaRPr lang="en-US" sz="2600" b="1" dirty="0">
              <a:latin typeface="Calibri" pitchFamily="34" charset="0"/>
              <a:cs typeface="Calibri" pitchFamily="34" charset="0"/>
            </a:endParaRPr>
          </a:p>
          <a:p>
            <a:endParaRPr lang="en-US" sz="2600" b="1" dirty="0">
              <a:latin typeface="Calibri" pitchFamily="34" charset="0"/>
              <a:cs typeface="Calibri" pitchFamily="34" charset="0"/>
            </a:endParaRPr>
          </a:p>
        </p:txBody>
      </p:sp>
      <p:pic>
        <p:nvPicPr>
          <p:cNvPr id="4" name="Picture 3"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1447800"/>
            <a:ext cx="8229600" cy="4267200"/>
          </a:xfrm>
        </p:spPr>
        <p:txBody>
          <a:bodyPr>
            <a:normAutofit fontScale="92500" lnSpcReduction="20000"/>
          </a:bodyPr>
          <a:lstStyle/>
          <a:p>
            <a:pPr marL="514350" indent="-514350" fontAlgn="auto">
              <a:spcAft>
                <a:spcPts val="0"/>
              </a:spcAft>
              <a:buClrTx/>
              <a:buFont typeface="+mj-lt"/>
              <a:buAutoNum type="arabicPeriod"/>
              <a:defRPr/>
            </a:pPr>
            <a:r>
              <a:rPr lang="en-US" dirty="0" smtClean="0">
                <a:latin typeface="Calibri" pitchFamily="34" charset="0"/>
                <a:cs typeface="Calibri" pitchFamily="34" charset="0"/>
              </a:rPr>
              <a:t>All agencies:</a:t>
            </a:r>
          </a:p>
          <a:p>
            <a:pPr marL="796925" lvl="1" indent="-514350" fontAlgn="auto">
              <a:spcAft>
                <a:spcPts val="0"/>
              </a:spcAft>
              <a:buClrTx/>
              <a:defRPr/>
            </a:pPr>
            <a:r>
              <a:rPr lang="en-US" sz="2600" dirty="0" smtClean="0">
                <a:latin typeface="Calibri" pitchFamily="34" charset="0"/>
                <a:cs typeface="Calibri" pitchFamily="34" charset="0"/>
              </a:rPr>
              <a:t>Health implications and increased costs</a:t>
            </a:r>
          </a:p>
          <a:p>
            <a:pPr marL="796925" lvl="1" indent="-514350" fontAlgn="auto">
              <a:spcAft>
                <a:spcPts val="0"/>
              </a:spcAft>
              <a:buClrTx/>
              <a:defRPr/>
            </a:pPr>
            <a:r>
              <a:rPr lang="en-US" sz="2600" dirty="0" smtClean="0">
                <a:latin typeface="Calibri" pitchFamily="34" charset="0"/>
                <a:cs typeface="Calibri" pitchFamily="34" charset="0"/>
              </a:rPr>
              <a:t>Legal risks and sentinel events</a:t>
            </a:r>
          </a:p>
          <a:p>
            <a:pPr marL="796925" lvl="1" indent="-514350" fontAlgn="auto">
              <a:spcAft>
                <a:spcPts val="0"/>
              </a:spcAft>
              <a:buClrTx/>
              <a:defRPr/>
            </a:pPr>
            <a:r>
              <a:rPr lang="en-US" sz="2600" dirty="0" smtClean="0">
                <a:latin typeface="Calibri" pitchFamily="34" charset="0"/>
                <a:cs typeface="Calibri" pitchFamily="34" charset="0"/>
              </a:rPr>
              <a:t>Quality of care and trust in organization</a:t>
            </a:r>
          </a:p>
          <a:p>
            <a:pPr marL="514350" indent="-514350" fontAlgn="auto">
              <a:spcAft>
                <a:spcPts val="0"/>
              </a:spcAft>
              <a:buClrTx/>
              <a:buFont typeface="+mj-lt"/>
              <a:buAutoNum type="arabicPeriod"/>
              <a:defRPr/>
            </a:pPr>
            <a:endParaRPr lang="en-US" dirty="0" smtClean="0">
              <a:latin typeface="Calibri" pitchFamily="34" charset="0"/>
              <a:cs typeface="Calibri" pitchFamily="34" charset="0"/>
            </a:endParaRPr>
          </a:p>
          <a:p>
            <a:pPr marL="514350" indent="-514350" fontAlgn="auto">
              <a:spcAft>
                <a:spcPts val="0"/>
              </a:spcAft>
              <a:buClrTx/>
              <a:buFont typeface="+mj-lt"/>
              <a:buAutoNum type="arabicPeriod"/>
              <a:defRPr/>
            </a:pPr>
            <a:r>
              <a:rPr lang="en-US" dirty="0" smtClean="0">
                <a:latin typeface="Calibri" pitchFamily="34" charset="0"/>
                <a:cs typeface="Calibri" pitchFamily="34" charset="0"/>
              </a:rPr>
              <a:t>Hospitals:</a:t>
            </a:r>
          </a:p>
          <a:p>
            <a:pPr marL="796925" lvl="1" indent="-514350" fontAlgn="auto">
              <a:spcAft>
                <a:spcPts val="0"/>
              </a:spcAft>
              <a:buClrTx/>
              <a:defRPr/>
            </a:pPr>
            <a:r>
              <a:rPr lang="en-US" sz="2600" dirty="0" smtClean="0">
                <a:latin typeface="Calibri" pitchFamily="34" charset="0"/>
                <a:cs typeface="Calibri" pitchFamily="34" charset="0"/>
              </a:rPr>
              <a:t>Preventable Readmissions</a:t>
            </a:r>
          </a:p>
          <a:p>
            <a:pPr marL="796925" lvl="1" indent="-514350" fontAlgn="auto">
              <a:spcAft>
                <a:spcPts val="0"/>
              </a:spcAft>
              <a:buClrTx/>
              <a:defRPr/>
            </a:pPr>
            <a:r>
              <a:rPr lang="en-US" sz="2600" dirty="0" smtClean="0">
                <a:latin typeface="Calibri" pitchFamily="34" charset="0"/>
                <a:cs typeface="Calibri" pitchFamily="34" charset="0"/>
              </a:rPr>
              <a:t>New Joint Commission requirements</a:t>
            </a:r>
          </a:p>
          <a:p>
            <a:pPr marL="514350" indent="-514350" fontAlgn="auto">
              <a:spcAft>
                <a:spcPts val="0"/>
              </a:spcAft>
              <a:buClrTx/>
              <a:buNone/>
              <a:defRPr/>
            </a:pPr>
            <a:endParaRPr lang="en-US" dirty="0" smtClean="0">
              <a:latin typeface="Calibri" pitchFamily="34" charset="0"/>
              <a:cs typeface="Calibri" pitchFamily="34" charset="0"/>
            </a:endParaRPr>
          </a:p>
          <a:p>
            <a:pPr marL="514350" indent="-514350" fontAlgn="auto">
              <a:spcAft>
                <a:spcPts val="0"/>
              </a:spcAft>
              <a:buClrTx/>
              <a:buFont typeface="+mj-lt"/>
              <a:buAutoNum type="arabicPeriod" startAt="3"/>
              <a:defRPr/>
            </a:pPr>
            <a:r>
              <a:rPr lang="en-US" dirty="0" smtClean="0">
                <a:latin typeface="Calibri" pitchFamily="34" charset="0"/>
                <a:cs typeface="Calibri" pitchFamily="34" charset="0"/>
              </a:rPr>
              <a:t>Recipients of Federal Dollars</a:t>
            </a:r>
          </a:p>
          <a:p>
            <a:pPr marL="796925" lvl="1" indent="-514350" fontAlgn="auto">
              <a:spcAft>
                <a:spcPts val="0"/>
              </a:spcAft>
              <a:buClrTx/>
              <a:defRPr/>
            </a:pPr>
            <a:r>
              <a:rPr lang="en-US" sz="2600" dirty="0" smtClean="0">
                <a:latin typeface="Calibri" pitchFamily="34" charset="0"/>
                <a:cs typeface="Calibri" pitchFamily="34" charset="0"/>
              </a:rPr>
              <a:t>ACA implications</a:t>
            </a:r>
          </a:p>
          <a:p>
            <a:pPr marL="796925" lvl="1" indent="-514350" fontAlgn="auto">
              <a:spcAft>
                <a:spcPts val="0"/>
              </a:spcAft>
              <a:buClrTx/>
              <a:defRPr/>
            </a:pPr>
            <a:r>
              <a:rPr lang="en-US" sz="2600" dirty="0" smtClean="0">
                <a:latin typeface="Calibri" pitchFamily="34" charset="0"/>
                <a:cs typeface="Calibri" pitchFamily="34" charset="0"/>
              </a:rPr>
              <a:t>Plain Writing Act of 2010</a:t>
            </a:r>
          </a:p>
          <a:p>
            <a:pPr marL="796925" lvl="1" indent="-514350" fontAlgn="auto">
              <a:spcAft>
                <a:spcPts val="0"/>
              </a:spcAft>
              <a:buClrTx/>
              <a:defRPr/>
            </a:pPr>
            <a:endParaRPr lang="en-US" dirty="0" smtClean="0">
              <a:latin typeface="Calibri" pitchFamily="34" charset="0"/>
              <a:cs typeface="Calibri" pitchFamily="34" charset="0"/>
            </a:endParaRPr>
          </a:p>
          <a:p>
            <a:pPr marL="265176" indent="-265176" fontAlgn="auto">
              <a:spcAft>
                <a:spcPts val="0"/>
              </a:spcAft>
              <a:buClrTx/>
              <a:defRPr/>
            </a:pPr>
            <a:endParaRPr lang="en-US" dirty="0" smtClean="0">
              <a:latin typeface="Calibri" pitchFamily="34" charset="0"/>
              <a:cs typeface="Calibri" pitchFamily="34" charset="0"/>
            </a:endParaRPr>
          </a:p>
          <a:p>
            <a:pPr marL="265176" indent="-265176" fontAlgn="auto">
              <a:spcAft>
                <a:spcPts val="0"/>
              </a:spcAft>
              <a:buClrTx/>
              <a:defRPr/>
            </a:pPr>
            <a:endParaRPr lang="en-US" dirty="0" smtClean="0">
              <a:latin typeface="Calibri" pitchFamily="34" charset="0"/>
              <a:cs typeface="Calibri" pitchFamily="34" charset="0"/>
            </a:endParaRPr>
          </a:p>
        </p:txBody>
      </p:sp>
      <p:sp>
        <p:nvSpPr>
          <p:cNvPr id="6" name="Title 1"/>
          <p:cNvSpPr>
            <a:spLocks noGrp="1"/>
          </p:cNvSpPr>
          <p:nvPr>
            <p:ph type="title" idx="4294967295"/>
          </p:nvPr>
        </p:nvSpPr>
        <p:spPr>
          <a:xfrm>
            <a:off x="533400" y="152400"/>
            <a:ext cx="8183563" cy="1050925"/>
          </a:xfrm>
        </p:spPr>
        <p:txBody>
          <a:bodyPr>
            <a:noAutofit/>
          </a:bodyPr>
          <a:lstStyle/>
          <a:p>
            <a:pPr eaLnBrk="1" fontAlgn="auto" hangingPunct="1">
              <a:spcAft>
                <a:spcPts val="0"/>
              </a:spcAft>
              <a:defRPr/>
            </a:pPr>
            <a:r>
              <a:rPr lang="en-US" sz="3200" dirty="0" smtClean="0">
                <a:solidFill>
                  <a:schemeClr val="bg1"/>
                </a:solidFill>
              </a:rPr>
              <a:t>How to get your leaders on board</a:t>
            </a:r>
            <a:endParaRPr lang="en-US" sz="3200" dirty="0">
              <a:solidFill>
                <a:schemeClr val="bg1"/>
              </a:solidFill>
            </a:endParaRPr>
          </a:p>
        </p:txBody>
      </p:sp>
      <p:pic>
        <p:nvPicPr>
          <p:cNvPr id="5" name="Picture 4"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943600"/>
            <a:ext cx="1676400" cy="5762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09600" y="2209800"/>
            <a:ext cx="10591800" cy="2286000"/>
          </a:xfrm>
          <a:prstGeom prst="roundRect">
            <a:avLst/>
          </a:prstGeom>
          <a:solidFill>
            <a:srgbClr val="C00000">
              <a:alpha val="47000"/>
            </a:srgbClr>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en-US" sz="3600" dirty="0" smtClean="0"/>
              <a:t>a case for all agencies</a:t>
            </a:r>
            <a:endParaRPr lang="en-US" sz="3600"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85800"/>
            <a:ext cx="8229600" cy="492443"/>
          </a:xfrm>
          <a:prstGeom prst="rect">
            <a:avLst/>
          </a:prstGeom>
        </p:spPr>
        <p:txBody>
          <a:bodyPr wrap="square">
            <a:spAutoFit/>
          </a:bodyPr>
          <a:lstStyle/>
          <a:p>
            <a:r>
              <a:rPr lang="en-US" sz="2600" b="1" dirty="0" smtClean="0">
                <a:solidFill>
                  <a:schemeClr val="bg1"/>
                </a:solidFill>
                <a:effectLst>
                  <a:outerShdw blurRad="53975" dist="22860" dir="5400000" algn="tl" rotWithShape="0">
                    <a:srgbClr val="000000">
                      <a:alpha val="55000"/>
                    </a:srgbClr>
                  </a:outerShdw>
                </a:effectLst>
                <a:latin typeface="+mj-lt"/>
                <a:ea typeface="+mj-ea"/>
                <a:cs typeface="+mj-cs"/>
              </a:rPr>
              <a:t>Health Implications of Low Health Literacy</a:t>
            </a:r>
            <a:endParaRPr lang="en-US" sz="2600" b="1" dirty="0">
              <a:solidFill>
                <a:schemeClr val="bg1"/>
              </a:solidFill>
              <a:effectLst>
                <a:outerShdw blurRad="53975" dist="22860" dir="5400000" algn="tl" rotWithShape="0">
                  <a:srgbClr val="000000">
                    <a:alpha val="55000"/>
                  </a:srgbClr>
                </a:outerShdw>
              </a:effectLst>
              <a:latin typeface="+mj-lt"/>
              <a:ea typeface="+mj-ea"/>
              <a:cs typeface="+mj-cs"/>
            </a:endParaRPr>
          </a:p>
        </p:txBody>
      </p:sp>
      <p:sp>
        <p:nvSpPr>
          <p:cNvPr id="5" name="Rectangle 4"/>
          <p:cNvSpPr/>
          <p:nvPr/>
        </p:nvSpPr>
        <p:spPr>
          <a:xfrm>
            <a:off x="762000" y="1447800"/>
            <a:ext cx="7924800" cy="4347344"/>
          </a:xfrm>
          <a:prstGeom prst="rect">
            <a:avLst/>
          </a:prstGeom>
        </p:spPr>
        <p:txBody>
          <a:bodyPr wrap="square">
            <a:spAutoFit/>
          </a:bodyPr>
          <a:lstStyle/>
          <a:p>
            <a:r>
              <a:rPr lang="en-US" sz="2800" dirty="0" smtClean="0">
                <a:latin typeface="Calibri" pitchFamily="34" charset="0"/>
                <a:cs typeface="Calibri" pitchFamily="34" charset="0"/>
              </a:rPr>
              <a:t>In peer reviewed research, low health literacy has been linked to:</a:t>
            </a:r>
          </a:p>
          <a:p>
            <a:pPr marL="785813" lvl="2" indent="-182563">
              <a:spcBef>
                <a:spcPts val="250"/>
              </a:spcBef>
              <a:buSzPct val="100000"/>
              <a:buFont typeface="Calibri" pitchFamily="34" charset="0"/>
              <a:buChar char="–"/>
              <a:defRPr/>
            </a:pPr>
            <a:r>
              <a:rPr lang="en-US" sz="2200" b="1" dirty="0" smtClean="0">
                <a:latin typeface="Calibri" pitchFamily="34" charset="0"/>
                <a:cs typeface="Calibri" pitchFamily="34" charset="0"/>
              </a:rPr>
              <a:t>Reduced ability to understand labels and health messages</a:t>
            </a:r>
          </a:p>
          <a:p>
            <a:pPr marL="785813" lvl="2" indent="-182563">
              <a:spcBef>
                <a:spcPts val="250"/>
              </a:spcBef>
              <a:buSzPct val="100000"/>
              <a:buFont typeface="Calibri" pitchFamily="34" charset="0"/>
              <a:buChar char="–"/>
              <a:defRPr/>
            </a:pPr>
            <a:r>
              <a:rPr lang="en-US" sz="2200" dirty="0" smtClean="0">
                <a:latin typeface="Calibri" pitchFamily="34" charset="0"/>
                <a:cs typeface="Calibri" pitchFamily="34" charset="0"/>
              </a:rPr>
              <a:t>Limited ability to follow medication instructions</a:t>
            </a:r>
          </a:p>
          <a:p>
            <a:pPr marL="785813" lvl="2" indent="-182563">
              <a:spcBef>
                <a:spcPts val="250"/>
              </a:spcBef>
              <a:buSzPct val="100000"/>
              <a:buFont typeface="Calibri" pitchFamily="34" charset="0"/>
              <a:buChar char="–"/>
              <a:defRPr/>
            </a:pPr>
            <a:r>
              <a:rPr lang="en-US" sz="2200" dirty="0" smtClean="0">
                <a:latin typeface="Calibri" pitchFamily="34" charset="0"/>
                <a:cs typeface="Calibri" pitchFamily="34" charset="0"/>
              </a:rPr>
              <a:t>Lower likelihood of accessing/receiving preventive care</a:t>
            </a:r>
          </a:p>
          <a:p>
            <a:pPr marL="785813" lvl="2" indent="-182563">
              <a:spcBef>
                <a:spcPts val="250"/>
              </a:spcBef>
              <a:buSzPct val="100000"/>
              <a:buFont typeface="Calibri" pitchFamily="34" charset="0"/>
              <a:buChar char="–"/>
              <a:defRPr/>
            </a:pPr>
            <a:r>
              <a:rPr lang="en-US" sz="2200" dirty="0" smtClean="0">
                <a:latin typeface="Calibri" pitchFamily="34" charset="0"/>
                <a:cs typeface="Calibri" pitchFamily="34" charset="0"/>
              </a:rPr>
              <a:t>More hospitalizations</a:t>
            </a:r>
          </a:p>
          <a:p>
            <a:pPr marL="785813" lvl="2" indent="-182563">
              <a:spcBef>
                <a:spcPts val="250"/>
              </a:spcBef>
              <a:buSzPct val="100000"/>
              <a:buFont typeface="Calibri" pitchFamily="34" charset="0"/>
              <a:buChar char="–"/>
              <a:defRPr/>
            </a:pPr>
            <a:r>
              <a:rPr lang="en-US" sz="2200" b="1" dirty="0" smtClean="0">
                <a:latin typeface="Calibri" pitchFamily="34" charset="0"/>
                <a:cs typeface="Calibri" pitchFamily="34" charset="0"/>
              </a:rPr>
              <a:t>Greater use of emergency departments</a:t>
            </a:r>
          </a:p>
          <a:p>
            <a:pPr marL="785813" lvl="2" indent="-182563">
              <a:spcBef>
                <a:spcPts val="250"/>
              </a:spcBef>
              <a:buSzPct val="100000"/>
              <a:buFont typeface="Calibri" pitchFamily="34" charset="0"/>
              <a:buChar char="–"/>
              <a:defRPr/>
            </a:pPr>
            <a:r>
              <a:rPr lang="en-US" sz="2200" b="1" dirty="0" smtClean="0">
                <a:latin typeface="Calibri" pitchFamily="34" charset="0"/>
                <a:cs typeface="Calibri" pitchFamily="34" charset="0"/>
              </a:rPr>
              <a:t>Worse overall health status </a:t>
            </a:r>
          </a:p>
          <a:p>
            <a:pPr marL="785813" lvl="2" indent="-182563">
              <a:spcBef>
                <a:spcPts val="250"/>
              </a:spcBef>
              <a:buSzPct val="100000"/>
              <a:buFont typeface="Calibri" pitchFamily="34" charset="0"/>
              <a:buChar char="–"/>
              <a:defRPr/>
            </a:pPr>
            <a:r>
              <a:rPr lang="en-US" sz="2200" dirty="0" smtClean="0">
                <a:latin typeface="Calibri" pitchFamily="34" charset="0"/>
                <a:cs typeface="Calibri" pitchFamily="34" charset="0"/>
              </a:rPr>
              <a:t>Higher mortality among the elderly</a:t>
            </a:r>
          </a:p>
          <a:p>
            <a:pPr marL="785813" lvl="2" indent="-182563">
              <a:spcBef>
                <a:spcPts val="250"/>
              </a:spcBef>
              <a:buSzPct val="100000"/>
              <a:buFont typeface="Calibri" pitchFamily="34" charset="0"/>
              <a:buChar char="–"/>
              <a:defRPr/>
            </a:pPr>
            <a:r>
              <a:rPr lang="en-US" sz="2200" b="1" dirty="0" smtClean="0">
                <a:latin typeface="Calibri" pitchFamily="34" charset="0"/>
                <a:cs typeface="Calibri" pitchFamily="34" charset="0"/>
              </a:rPr>
              <a:t>Shorter life expectancy</a:t>
            </a:r>
          </a:p>
          <a:p>
            <a:pPr marL="785813" lvl="2" indent="-182563">
              <a:spcBef>
                <a:spcPts val="250"/>
              </a:spcBef>
              <a:buSzPct val="100000"/>
              <a:buFont typeface="Calibri" pitchFamily="34" charset="0"/>
              <a:buChar char="–"/>
              <a:defRPr/>
            </a:pPr>
            <a:r>
              <a:rPr lang="en-US" sz="2200" dirty="0" smtClean="0">
                <a:latin typeface="Calibri" pitchFamily="34" charset="0"/>
                <a:cs typeface="Calibri" pitchFamily="34" charset="0"/>
              </a:rPr>
              <a:t>Worse physical and mental health </a:t>
            </a: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pic>
        <p:nvPicPr>
          <p:cNvPr id="7" name="Picture 2"/>
          <p:cNvPicPr>
            <a:picLocks noChangeAspect="1" noChangeArrowheads="1"/>
          </p:cNvPicPr>
          <p:nvPr/>
        </p:nvPicPr>
        <p:blipFill>
          <a:blip r:embed="rId4" cstate="print"/>
          <a:srcRect/>
          <a:stretch>
            <a:fillRect/>
          </a:stretch>
        </p:blipFill>
        <p:spPr bwMode="auto">
          <a:xfrm>
            <a:off x="6477000" y="4191000"/>
            <a:ext cx="1943100" cy="1457325"/>
          </a:xfrm>
          <a:prstGeom prst="rect">
            <a:avLst/>
          </a:prstGeom>
          <a:noFill/>
          <a:ln w="9525">
            <a:solidFill>
              <a:schemeClr val="tx1"/>
            </a:solid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625475"/>
            <a:ext cx="8412162" cy="746125"/>
          </a:xfrm>
        </p:spPr>
        <p:txBody>
          <a:bodyPr>
            <a:noAutofit/>
          </a:bodyPr>
          <a:lstStyle/>
          <a:p>
            <a:pPr eaLnBrk="1" fontAlgn="auto" hangingPunct="1">
              <a:spcAft>
                <a:spcPts val="0"/>
              </a:spcAft>
              <a:defRPr/>
            </a:pPr>
            <a:r>
              <a:rPr lang="en-US" dirty="0" smtClean="0">
                <a:solidFill>
                  <a:schemeClr val="bg1"/>
                </a:solidFill>
              </a:rPr>
              <a:t>Financial Implications</a:t>
            </a:r>
            <a:endParaRPr lang="en-US" dirty="0">
              <a:solidFill>
                <a:schemeClr val="bg1"/>
              </a:solidFill>
            </a:endParaRPr>
          </a:p>
        </p:txBody>
      </p:sp>
      <p:sp>
        <p:nvSpPr>
          <p:cNvPr id="34818" name="Content Placeholder 2"/>
          <p:cNvSpPr>
            <a:spLocks noGrp="1"/>
          </p:cNvSpPr>
          <p:nvPr>
            <p:ph idx="1"/>
          </p:nvPr>
        </p:nvSpPr>
        <p:spPr>
          <a:xfrm>
            <a:off x="2667000" y="2438400"/>
            <a:ext cx="6096000" cy="1828800"/>
          </a:xfrm>
        </p:spPr>
        <p:txBody>
          <a:bodyPr/>
          <a:lstStyle/>
          <a:p>
            <a:pPr eaLnBrk="1" hangingPunct="1">
              <a:buClrTx/>
            </a:pPr>
            <a:r>
              <a:rPr lang="en-US" sz="2600" b="1" dirty="0" smtClean="0">
                <a:latin typeface="Calibri" pitchFamily="34" charset="0"/>
                <a:cs typeface="Calibri" pitchFamily="34" charset="0"/>
              </a:rPr>
              <a:t>$7,500 </a:t>
            </a:r>
            <a:r>
              <a:rPr lang="en-US" sz="2600" dirty="0" smtClean="0">
                <a:latin typeface="Calibri" pitchFamily="34" charset="0"/>
                <a:cs typeface="Calibri" pitchFamily="34" charset="0"/>
              </a:rPr>
              <a:t>more per person annually</a:t>
            </a:r>
          </a:p>
          <a:p>
            <a:pPr eaLnBrk="1" hangingPunct="1">
              <a:buClrTx/>
            </a:pPr>
            <a:r>
              <a:rPr lang="en-US" sz="2600" b="1" dirty="0" smtClean="0">
                <a:latin typeface="Calibri" pitchFamily="34" charset="0"/>
                <a:cs typeface="Calibri" pitchFamily="34" charset="0"/>
              </a:rPr>
              <a:t>$238 billion </a:t>
            </a:r>
            <a:r>
              <a:rPr lang="en-US" sz="2600" dirty="0" smtClean="0">
                <a:latin typeface="Calibri" pitchFamily="34" charset="0"/>
                <a:cs typeface="Calibri" pitchFamily="34" charset="0"/>
              </a:rPr>
              <a:t>annually in the U.S.</a:t>
            </a:r>
          </a:p>
          <a:p>
            <a:pPr eaLnBrk="1" hangingPunct="1">
              <a:buClrTx/>
            </a:pPr>
            <a:r>
              <a:rPr lang="en-US" sz="2600" b="1" dirty="0" smtClean="0">
                <a:latin typeface="Calibri" pitchFamily="34" charset="0"/>
                <a:cs typeface="Calibri" pitchFamily="34" charset="0"/>
              </a:rPr>
              <a:t>$685,000,000 </a:t>
            </a:r>
            <a:r>
              <a:rPr lang="en-US" sz="2600" dirty="0" smtClean="0">
                <a:latin typeface="Calibri" pitchFamily="34" charset="0"/>
                <a:cs typeface="Calibri" pitchFamily="34" charset="0"/>
              </a:rPr>
              <a:t>in Central Texas</a:t>
            </a:r>
          </a:p>
          <a:p>
            <a:pPr eaLnBrk="1" hangingPunct="1">
              <a:buClrTx/>
            </a:pPr>
            <a:endParaRPr lang="en-US" sz="2600" dirty="0" smtClean="0">
              <a:latin typeface="Calibri" pitchFamily="34" charset="0"/>
              <a:cs typeface="Calibri" pitchFamily="34" charset="0"/>
            </a:endParaRPr>
          </a:p>
          <a:p>
            <a:pPr eaLnBrk="1" hangingPunct="1">
              <a:buClrTx/>
              <a:buNone/>
            </a:pPr>
            <a:endParaRPr lang="en-US" sz="2600" b="1" dirty="0" smtClean="0">
              <a:latin typeface="Calibri" pitchFamily="34" charset="0"/>
              <a:cs typeface="Calibri" pitchFamily="34" charset="0"/>
            </a:endParaRPr>
          </a:p>
          <a:p>
            <a:pPr eaLnBrk="1" hangingPunct="1">
              <a:buClrTx/>
              <a:buNone/>
            </a:pPr>
            <a:endParaRPr lang="en-US" sz="2600" b="1" dirty="0" smtClean="0">
              <a:latin typeface="Calibri" pitchFamily="34" charset="0"/>
              <a:cs typeface="Calibri" pitchFamily="34" charset="0"/>
            </a:endParaRPr>
          </a:p>
          <a:p>
            <a:pPr eaLnBrk="1" hangingPunct="1">
              <a:buClrTx/>
            </a:pPr>
            <a:endParaRPr lang="en-US" sz="2600" dirty="0" smtClean="0">
              <a:latin typeface="Calibri" pitchFamily="34" charset="0"/>
              <a:cs typeface="Calibri" pitchFamily="34" charset="0"/>
            </a:endParaRPr>
          </a:p>
          <a:p>
            <a:pPr lvl="1" eaLnBrk="1" hangingPunct="1">
              <a:buClrTx/>
            </a:pPr>
            <a:endParaRPr lang="en-US" sz="2600" dirty="0" smtClean="0">
              <a:latin typeface="Calibri" pitchFamily="34" charset="0"/>
              <a:cs typeface="Calibri" pitchFamily="34" charset="0"/>
            </a:endParaRPr>
          </a:p>
        </p:txBody>
      </p:sp>
      <p:pic>
        <p:nvPicPr>
          <p:cNvPr id="4" name="Picture 11" descr="angry_credit to graur razvan ionut.jpg"/>
          <p:cNvPicPr>
            <a:picLocks noChangeAspect="1"/>
          </p:cNvPicPr>
          <p:nvPr/>
        </p:nvPicPr>
        <p:blipFill>
          <a:blip r:embed="rId3" cstate="print"/>
          <a:srcRect/>
          <a:stretch>
            <a:fillRect/>
          </a:stretch>
        </p:blipFill>
        <p:spPr bwMode="auto">
          <a:xfrm>
            <a:off x="914400" y="1905000"/>
            <a:ext cx="1570916" cy="2362200"/>
          </a:xfrm>
          <a:prstGeom prst="rect">
            <a:avLst/>
          </a:prstGeom>
          <a:noFill/>
          <a:ln w="19050">
            <a:solidFill>
              <a:schemeClr val="tx1"/>
            </a:solidFill>
            <a:miter lim="800000"/>
            <a:headEnd/>
            <a:tailEnd/>
          </a:ln>
        </p:spPr>
      </p:pic>
      <p:sp>
        <p:nvSpPr>
          <p:cNvPr id="6" name="Text Box 1054"/>
          <p:cNvSpPr txBox="1">
            <a:spLocks noChangeArrowheads="1"/>
          </p:cNvSpPr>
          <p:nvPr/>
        </p:nvSpPr>
        <p:spPr bwMode="auto">
          <a:xfrm>
            <a:off x="2057400" y="6248400"/>
            <a:ext cx="6781800" cy="261938"/>
          </a:xfrm>
          <a:prstGeom prst="rect">
            <a:avLst/>
          </a:prstGeom>
          <a:noFill/>
          <a:ln w="9525">
            <a:noFill/>
            <a:miter lim="800000"/>
            <a:headEnd/>
            <a:tailEnd/>
          </a:ln>
        </p:spPr>
        <p:txBody>
          <a:bodyPr>
            <a:spAutoFit/>
          </a:bodyPr>
          <a:lstStyle/>
          <a:p>
            <a:pPr marL="744538" lvl="1" indent="-250825" algn="r">
              <a:buFont typeface="+mj-lt"/>
              <a:buNone/>
            </a:pPr>
            <a:r>
              <a:rPr lang="en-US" sz="1100" dirty="0">
                <a:latin typeface="Calibri" pitchFamily="34" charset="0"/>
              </a:rPr>
              <a:t>Vernon, John A., PhD.“Low Health Literacy: Implications for National Health Policy.” Pfizer Health Literacy. </a:t>
            </a:r>
          </a:p>
        </p:txBody>
      </p:sp>
      <p:sp>
        <p:nvSpPr>
          <p:cNvPr id="7" name="Rectangle 7"/>
          <p:cNvSpPr>
            <a:spLocks noChangeArrowheads="1"/>
          </p:cNvSpPr>
          <p:nvPr/>
        </p:nvSpPr>
        <p:spPr bwMode="auto">
          <a:xfrm>
            <a:off x="2971800" y="1828800"/>
            <a:ext cx="4648200" cy="554038"/>
          </a:xfrm>
          <a:prstGeom prst="rect">
            <a:avLst/>
          </a:prstGeom>
          <a:noFill/>
          <a:ln w="9525">
            <a:noFill/>
            <a:miter lim="800000"/>
            <a:headEnd/>
            <a:tailEnd/>
          </a:ln>
        </p:spPr>
        <p:txBody>
          <a:bodyPr>
            <a:spAutoFit/>
          </a:bodyPr>
          <a:lstStyle/>
          <a:p>
            <a:pPr algn="ctr">
              <a:spcAft>
                <a:spcPts val="2400"/>
              </a:spcAft>
            </a:pPr>
            <a:r>
              <a:rPr lang="en-US" sz="3000" b="1" i="1" dirty="0">
                <a:solidFill>
                  <a:srgbClr val="000000"/>
                </a:solidFill>
                <a:latin typeface="Calibri" pitchFamily="34" charset="0"/>
              </a:rPr>
              <a:t>Low health literacy costs…</a:t>
            </a:r>
          </a:p>
        </p:txBody>
      </p:sp>
      <p:sp>
        <p:nvSpPr>
          <p:cNvPr id="9" name="Rectangle 8"/>
          <p:cNvSpPr/>
          <p:nvPr/>
        </p:nvSpPr>
        <p:spPr>
          <a:xfrm>
            <a:off x="838200" y="4419600"/>
            <a:ext cx="7543800" cy="1200329"/>
          </a:xfrm>
          <a:prstGeom prst="rect">
            <a:avLst/>
          </a:prstGeom>
        </p:spPr>
        <p:txBody>
          <a:bodyPr wrap="square">
            <a:spAutoFit/>
          </a:bodyPr>
          <a:lstStyle/>
          <a:p>
            <a:pPr eaLnBrk="1" hangingPunct="1">
              <a:buClrTx/>
              <a:buNone/>
            </a:pPr>
            <a:r>
              <a:rPr lang="en-US" sz="2400" i="1" dirty="0" smtClean="0">
                <a:latin typeface="Calibri" pitchFamily="34" charset="0"/>
                <a:cs typeface="Calibri" pitchFamily="34" charset="0"/>
              </a:rPr>
              <a:t>1) Lack of preventative health </a:t>
            </a:r>
            <a:r>
              <a:rPr lang="en-US" sz="2400" i="1" dirty="0" smtClean="0">
                <a:latin typeface="Calibri" pitchFamily="34" charset="0"/>
                <a:cs typeface="Calibri" pitchFamily="34" charset="0"/>
                <a:sym typeface="Wingdings" pitchFamily="2" charset="2"/>
              </a:rPr>
              <a:t> 2) Overuse of emergency services  3) Longer hospital stays  4) Inability to follow treatment instructions 5) Hospital re-admittance </a:t>
            </a:r>
            <a:endParaRPr lang="en-US" sz="2400" i="1" dirty="0" smtClean="0">
              <a:latin typeface="Calibri" pitchFamily="34" charset="0"/>
              <a:cs typeface="Calibri" pitchFamily="34" charset="0"/>
            </a:endParaRPr>
          </a:p>
        </p:txBody>
      </p:sp>
      <p:pic>
        <p:nvPicPr>
          <p:cNvPr id="8" name="Picture 7" descr="Z:\Operations\Images\Logo Files\Final New Org Logos\longform_transparent.png"/>
          <p:cNvPicPr>
            <a:picLocks noChangeAspect="1" noChangeArrowheads="1"/>
          </p:cNvPicPr>
          <p:nvPr/>
        </p:nvPicPr>
        <p:blipFill>
          <a:blip r:embed="rId4"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447800"/>
            <a:ext cx="7848600" cy="769441"/>
          </a:xfrm>
          <a:prstGeom prst="rect">
            <a:avLst/>
          </a:prstGeom>
        </p:spPr>
        <p:txBody>
          <a:bodyPr wrap="square">
            <a:spAutoFit/>
          </a:bodyPr>
          <a:lstStyle/>
          <a:p>
            <a:pPr>
              <a:buFont typeface="Arial" pitchFamily="34" charset="0"/>
              <a:buChar char="•"/>
            </a:pPr>
            <a:r>
              <a:rPr lang="en-US" sz="2200" dirty="0" smtClean="0">
                <a:latin typeface="Calibri" pitchFamily="34" charset="0"/>
                <a:cs typeface="Calibri" pitchFamily="34" charset="0"/>
              </a:rPr>
              <a:t> Communication problems are the most common cause of medical </a:t>
            </a:r>
          </a:p>
          <a:p>
            <a:r>
              <a:rPr lang="en-US" sz="2200" dirty="0" smtClean="0">
                <a:latin typeface="Calibri" pitchFamily="34" charset="0"/>
                <a:cs typeface="Calibri" pitchFamily="34" charset="0"/>
              </a:rPr>
              <a:t>   errors</a:t>
            </a: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8" name="Text Box 1054"/>
          <p:cNvSpPr txBox="1">
            <a:spLocks noChangeArrowheads="1"/>
          </p:cNvSpPr>
          <p:nvPr/>
        </p:nvSpPr>
        <p:spPr bwMode="auto">
          <a:xfrm>
            <a:off x="1981200" y="5943600"/>
            <a:ext cx="6858000" cy="261610"/>
          </a:xfrm>
          <a:prstGeom prst="rect">
            <a:avLst/>
          </a:prstGeom>
          <a:noFill/>
          <a:ln w="9525">
            <a:noFill/>
            <a:miter lim="800000"/>
            <a:headEnd/>
            <a:tailEnd/>
          </a:ln>
        </p:spPr>
        <p:txBody>
          <a:bodyPr wrap="square">
            <a:spAutoFit/>
          </a:bodyPr>
          <a:lstStyle/>
          <a:p>
            <a:pPr marL="744538" lvl="1" indent="-250825">
              <a:buFont typeface="+mj-lt"/>
              <a:buNone/>
            </a:pPr>
            <a:r>
              <a:rPr lang="en-US" sz="1100" dirty="0" smtClean="0">
                <a:latin typeface="Calibri" pitchFamily="34" charset="0"/>
              </a:rPr>
              <a:t>1. American Medical Association, </a:t>
            </a:r>
            <a:r>
              <a:rPr lang="en-US" sz="1100" i="1" dirty="0" smtClean="0">
                <a:latin typeface="Calibri" pitchFamily="34" charset="0"/>
              </a:rPr>
              <a:t>Helping Patients Understand: Manual for Physicians</a:t>
            </a:r>
            <a:r>
              <a:rPr lang="en-US" sz="1100" dirty="0" smtClean="0">
                <a:latin typeface="Calibri" pitchFamily="34" charset="0"/>
              </a:rPr>
              <a:t>, 2007.        </a:t>
            </a:r>
            <a:endParaRPr lang="en-US" sz="1100" dirty="0">
              <a:latin typeface="Calibri" pitchFamily="34" charset="0"/>
            </a:endParaRPr>
          </a:p>
        </p:txBody>
      </p:sp>
      <p:sp>
        <p:nvSpPr>
          <p:cNvPr id="9" name="Title 1"/>
          <p:cNvSpPr>
            <a:spLocks noGrp="1"/>
          </p:cNvSpPr>
          <p:nvPr>
            <p:ph type="title"/>
          </p:nvPr>
        </p:nvSpPr>
        <p:spPr>
          <a:xfrm>
            <a:off x="457200" y="533400"/>
            <a:ext cx="8412162" cy="746125"/>
          </a:xfrm>
        </p:spPr>
        <p:txBody>
          <a:bodyPr>
            <a:noAutofit/>
          </a:bodyPr>
          <a:lstStyle/>
          <a:p>
            <a:pPr eaLnBrk="1" fontAlgn="auto" hangingPunct="1">
              <a:spcAft>
                <a:spcPts val="0"/>
              </a:spcAft>
              <a:defRPr/>
            </a:pPr>
            <a:r>
              <a:rPr lang="en-US" sz="3500" dirty="0" smtClean="0">
                <a:solidFill>
                  <a:schemeClr val="bg1"/>
                </a:solidFill>
              </a:rPr>
              <a:t>Legal Risks and Sentinel Events</a:t>
            </a:r>
            <a:endParaRPr lang="en-US" sz="3500" dirty="0">
              <a:solidFill>
                <a:schemeClr val="bg1"/>
              </a:solidFill>
            </a:endParaRPr>
          </a:p>
        </p:txBody>
      </p:sp>
      <p:sp>
        <p:nvSpPr>
          <p:cNvPr id="10" name="Rectangle 9"/>
          <p:cNvSpPr/>
          <p:nvPr/>
        </p:nvSpPr>
        <p:spPr>
          <a:xfrm>
            <a:off x="609600" y="2362200"/>
            <a:ext cx="7848600" cy="769441"/>
          </a:xfrm>
          <a:prstGeom prst="rect">
            <a:avLst/>
          </a:prstGeom>
        </p:spPr>
        <p:txBody>
          <a:bodyPr wrap="square">
            <a:spAutoFit/>
          </a:bodyPr>
          <a:lstStyle/>
          <a:p>
            <a:pPr>
              <a:buFont typeface="Arial" pitchFamily="34" charset="0"/>
              <a:buChar char="•"/>
            </a:pPr>
            <a:r>
              <a:rPr lang="en-US" sz="2000" dirty="0" smtClean="0">
                <a:latin typeface="Calibri" pitchFamily="34" charset="0"/>
                <a:cs typeface="Calibri" pitchFamily="34" charset="0"/>
              </a:rPr>
              <a:t> </a:t>
            </a:r>
            <a:r>
              <a:rPr lang="en-US" sz="2200" dirty="0" smtClean="0">
                <a:latin typeface="Calibri" pitchFamily="34" charset="0"/>
                <a:cs typeface="Calibri" pitchFamily="34" charset="0"/>
              </a:rPr>
              <a:t>Miscommunication</a:t>
            </a:r>
            <a:r>
              <a:rPr lang="en-US" sz="2200" dirty="0" smtClean="0">
                <a:solidFill>
                  <a:prstClr val="black"/>
                </a:solidFill>
                <a:latin typeface="Calibri" pitchFamily="34" charset="0"/>
                <a:cs typeface="Calibri" pitchFamily="34" charset="0"/>
              </a:rPr>
              <a:t> is leading cause for patient dissatisfaction, </a:t>
            </a:r>
          </a:p>
          <a:p>
            <a:r>
              <a:rPr lang="en-US" sz="2200" dirty="0" smtClean="0">
                <a:solidFill>
                  <a:prstClr val="black"/>
                </a:solidFill>
                <a:latin typeface="Calibri" pitchFamily="34" charset="0"/>
                <a:cs typeface="Calibri" pitchFamily="34" charset="0"/>
              </a:rPr>
              <a:t>   which increases risk for lawsuits.</a:t>
            </a:r>
            <a:endParaRPr lang="en-US" sz="2200" dirty="0" smtClean="0">
              <a:latin typeface="Calibri" pitchFamily="34" charset="0"/>
              <a:cs typeface="Calibri" pitchFamily="34" charset="0"/>
            </a:endParaRPr>
          </a:p>
        </p:txBody>
      </p:sp>
      <p:sp>
        <p:nvSpPr>
          <p:cNvPr id="11" name="Rectangle 10"/>
          <p:cNvSpPr/>
          <p:nvPr/>
        </p:nvSpPr>
        <p:spPr>
          <a:xfrm>
            <a:off x="609600" y="3352800"/>
            <a:ext cx="7848600" cy="769441"/>
          </a:xfrm>
          <a:prstGeom prst="rect">
            <a:avLst/>
          </a:prstGeom>
        </p:spPr>
        <p:txBody>
          <a:bodyPr wrap="square">
            <a:spAutoFit/>
          </a:bodyPr>
          <a:lstStyle/>
          <a:p>
            <a:pPr lvl="0">
              <a:buFont typeface="Arial" pitchFamily="34" charset="0"/>
              <a:buChar char="•"/>
            </a:pPr>
            <a:r>
              <a:rPr lang="en-US" sz="2200" dirty="0" smtClean="0">
                <a:latin typeface="Calibri" pitchFamily="34" charset="0"/>
                <a:cs typeface="Calibri" pitchFamily="34" charset="0"/>
              </a:rPr>
              <a:t> Increased malpractice cases ruled in favor of patients who were </a:t>
            </a:r>
          </a:p>
          <a:p>
            <a:pPr lvl="0"/>
            <a:r>
              <a:rPr lang="en-US" sz="2200" dirty="0" smtClean="0">
                <a:latin typeface="Calibri" pitchFamily="34" charset="0"/>
                <a:cs typeface="Calibri" pitchFamily="34" charset="0"/>
              </a:rPr>
              <a:t>   not appropriately informed about medical decisions</a:t>
            </a:r>
          </a:p>
        </p:txBody>
      </p:sp>
      <p:sp>
        <p:nvSpPr>
          <p:cNvPr id="12" name="Rectangle 11"/>
          <p:cNvSpPr/>
          <p:nvPr/>
        </p:nvSpPr>
        <p:spPr>
          <a:xfrm>
            <a:off x="609600" y="4267200"/>
            <a:ext cx="7848600" cy="1107996"/>
          </a:xfrm>
          <a:prstGeom prst="rect">
            <a:avLst/>
          </a:prstGeom>
        </p:spPr>
        <p:txBody>
          <a:bodyPr wrap="square">
            <a:spAutoFit/>
          </a:bodyPr>
          <a:lstStyle/>
          <a:p>
            <a:pPr lvl="0">
              <a:buFont typeface="Arial" pitchFamily="34" charset="0"/>
              <a:buChar char="•"/>
            </a:pPr>
            <a:r>
              <a:rPr lang="en-US" sz="2200" dirty="0" smtClean="0">
                <a:latin typeface="Calibri" pitchFamily="34" charset="0"/>
                <a:cs typeface="Calibri" pitchFamily="34" charset="0"/>
              </a:rPr>
              <a:t> Patients who miss appointments may have a viable lawsuit if they </a:t>
            </a:r>
          </a:p>
          <a:p>
            <a:pPr lvl="0"/>
            <a:r>
              <a:rPr lang="en-US" sz="2200" dirty="0" smtClean="0">
                <a:latin typeface="Calibri" pitchFamily="34" charset="0"/>
                <a:cs typeface="Calibri" pitchFamily="34" charset="0"/>
              </a:rPr>
              <a:t>  can prove their failed appointment resulted in harm due to a </a:t>
            </a:r>
          </a:p>
          <a:p>
            <a:pPr lvl="0"/>
            <a:r>
              <a:rPr lang="en-US" sz="2200" dirty="0" smtClean="0">
                <a:latin typeface="Calibri" pitchFamily="34" charset="0"/>
                <a:cs typeface="Calibri" pitchFamily="34" charset="0"/>
              </a:rPr>
              <a:t>  doctor’s unclear, inadequate, or omitted instructions</a:t>
            </a:r>
          </a:p>
        </p:txBody>
      </p:sp>
      <p:sp>
        <p:nvSpPr>
          <p:cNvPr id="13" name="Text Box 1054"/>
          <p:cNvSpPr txBox="1">
            <a:spLocks noChangeArrowheads="1"/>
          </p:cNvSpPr>
          <p:nvPr/>
        </p:nvSpPr>
        <p:spPr bwMode="auto">
          <a:xfrm>
            <a:off x="2514600" y="6172200"/>
            <a:ext cx="6096000" cy="430887"/>
          </a:xfrm>
          <a:prstGeom prst="rect">
            <a:avLst/>
          </a:prstGeom>
          <a:noFill/>
          <a:ln w="9525">
            <a:noFill/>
            <a:miter lim="800000"/>
            <a:headEnd/>
            <a:tailEnd/>
          </a:ln>
        </p:spPr>
        <p:txBody>
          <a:bodyPr wrap="square">
            <a:spAutoFit/>
          </a:bodyPr>
          <a:lstStyle/>
          <a:p>
            <a:r>
              <a:rPr lang="en-US" sz="1100" dirty="0" smtClean="0">
                <a:latin typeface="Calibri" pitchFamily="34" charset="0"/>
              </a:rPr>
              <a:t>2. Huntington, Beth and Nettie Kuhn. Baylor University Med Center. 16(2): 157–161 Communication gaffes: a root cause of malpractice claims. </a:t>
            </a:r>
            <a:r>
              <a:rPr lang="en-US" sz="1100" dirty="0" smtClean="0"/>
              <a:t>2003 April</a:t>
            </a:r>
            <a:endParaRPr lang="en-US" sz="1100" dirty="0" smtClean="0">
              <a:latin typeface="Calibri"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600201"/>
            <a:ext cx="7924800" cy="4431983"/>
          </a:xfrm>
          <a:prstGeom prst="rect">
            <a:avLst/>
          </a:prstGeom>
          <a:noFill/>
        </p:spPr>
        <p:txBody>
          <a:bodyPr wrap="square" rtlCol="0">
            <a:spAutoFit/>
          </a:bodyPr>
          <a:lstStyle/>
          <a:p>
            <a:pPr>
              <a:buFont typeface="Arial" pitchFamily="34" charset="0"/>
              <a:buChar char="•"/>
            </a:pPr>
            <a:r>
              <a:rPr lang="en-US" sz="2400" dirty="0" smtClean="0">
                <a:latin typeface="Calibri" pitchFamily="34" charset="0"/>
                <a:cs typeface="Calibri" pitchFamily="34" charset="0"/>
              </a:rPr>
              <a:t> 65% of sentinel events reported to Joint Commission have communication failure as root cause  </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Providers are increasingly held liable for errors due to miscommunication and lack of patient understanding that result in harm to patients </a:t>
            </a:r>
            <a:r>
              <a:rPr lang="en-US" sz="1400" dirty="0" smtClean="0">
                <a:latin typeface="Calibri" pitchFamily="34" charset="0"/>
                <a:cs typeface="Calibri" pitchFamily="34" charset="0"/>
              </a:rPr>
              <a:t>(AMA) </a:t>
            </a:r>
            <a:endParaRPr lang="en-US" sz="2400" dirty="0" smtClean="0">
              <a:latin typeface="Calibri" pitchFamily="34" charset="0"/>
              <a:cs typeface="Calibri" pitchFamily="34" charset="0"/>
            </a:endParaRP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Communication issues are among most cited causes underlying medical malpractice lawsuits </a:t>
            </a:r>
            <a:r>
              <a:rPr lang="en-US" sz="1400" dirty="0" smtClean="0">
                <a:latin typeface="Calibri" pitchFamily="34" charset="0"/>
                <a:cs typeface="Calibri" pitchFamily="34" charset="0"/>
              </a:rPr>
              <a:t>(JAMA)</a:t>
            </a:r>
          </a:p>
          <a:p>
            <a:pPr>
              <a:buFont typeface="Arial" pitchFamily="34" charset="0"/>
              <a:buChar char="•"/>
            </a:pPr>
            <a:endParaRPr lang="en-US" sz="2200" dirty="0" smtClean="0"/>
          </a:p>
          <a:p>
            <a:pPr>
              <a:buFont typeface="Arial" pitchFamily="34" charset="0"/>
              <a:buChar char="•"/>
            </a:pPr>
            <a:endParaRPr lang="en-US" sz="2200" dirty="0" smtClean="0"/>
          </a:p>
          <a:p>
            <a:pPr>
              <a:buFont typeface="Arial" pitchFamily="34" charset="0"/>
              <a:buChar char="•"/>
            </a:pPr>
            <a:endParaRPr lang="en-US" sz="2200" dirty="0"/>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10" name="Rectangle 9"/>
          <p:cNvSpPr/>
          <p:nvPr/>
        </p:nvSpPr>
        <p:spPr>
          <a:xfrm>
            <a:off x="2514600" y="6019800"/>
            <a:ext cx="6400800" cy="415498"/>
          </a:xfrm>
          <a:prstGeom prst="rect">
            <a:avLst/>
          </a:prstGeom>
        </p:spPr>
        <p:txBody>
          <a:bodyPr wrap="square">
            <a:spAutoFit/>
          </a:bodyPr>
          <a:lstStyle/>
          <a:p>
            <a:pPr algn="r"/>
            <a:r>
              <a:rPr lang="en-US" sz="1050" dirty="0" err="1" smtClean="0"/>
              <a:t>Hickson</a:t>
            </a:r>
            <a:r>
              <a:rPr lang="en-US" sz="1050" dirty="0" smtClean="0"/>
              <a:t> Gerald B., </a:t>
            </a:r>
            <a:r>
              <a:rPr lang="en-US" sz="1050" dirty="0" err="1" smtClean="0"/>
              <a:t>Federspeil</a:t>
            </a:r>
            <a:r>
              <a:rPr lang="en-US" sz="1050" dirty="0" smtClean="0"/>
              <a:t>, Charles F., </a:t>
            </a:r>
            <a:r>
              <a:rPr lang="en-US" sz="1050" dirty="0" err="1" smtClean="0"/>
              <a:t>Pickert</a:t>
            </a:r>
            <a:r>
              <a:rPr lang="en-US" sz="1050" dirty="0" smtClean="0"/>
              <a:t> James, “Patients Complaints and Malpractice Risks,” </a:t>
            </a:r>
            <a:r>
              <a:rPr lang="en-US" sz="1050" i="1" dirty="0" smtClean="0"/>
              <a:t>JAMA, 2002:2951-3297</a:t>
            </a:r>
            <a:endParaRPr lang="en-US" sz="1050" dirty="0"/>
          </a:p>
        </p:txBody>
      </p:sp>
      <p:sp>
        <p:nvSpPr>
          <p:cNvPr id="8" name="Title 1"/>
          <p:cNvSpPr txBox="1">
            <a:spLocks/>
          </p:cNvSpPr>
          <p:nvPr/>
        </p:nvSpPr>
        <p:spPr>
          <a:xfrm>
            <a:off x="457200" y="533400"/>
            <a:ext cx="8412162" cy="746125"/>
          </a:xfrm>
          <a:prstGeom prst="rect">
            <a:avLst/>
          </a:prstGeom>
        </p:spPr>
        <p:txBody>
          <a:bodyPr vert="horz"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500" b="1" i="0" u="none" strike="noStrike" kern="1200" cap="none" spc="0" normalizeH="0" baseline="0" noProof="0" dirty="0" smtClean="0">
                <a:ln>
                  <a:noFill/>
                </a:ln>
                <a:solidFill>
                  <a:schemeClr val="bg1"/>
                </a:solidFill>
                <a:effectLst>
                  <a:outerShdw blurRad="53975" dist="22860" dir="5400000" algn="tl" rotWithShape="0">
                    <a:srgbClr val="000000">
                      <a:alpha val="55000"/>
                    </a:srgbClr>
                  </a:outerShdw>
                </a:effectLst>
                <a:uLnTx/>
                <a:uFillTx/>
                <a:latin typeface="+mj-lt"/>
                <a:ea typeface="+mj-ea"/>
                <a:cs typeface="+mj-cs"/>
              </a:rPr>
              <a:t>Legal Risks and Sentinel Events</a:t>
            </a:r>
            <a:endParaRPr kumimoji="0" lang="en-US" sz="3500" b="1" i="0" u="none" strike="noStrike" kern="1200" cap="none" spc="0" normalizeH="0" baseline="0" noProof="0" dirty="0">
              <a:ln>
                <a:noFill/>
              </a:ln>
              <a:solidFill>
                <a:schemeClr val="bg1"/>
              </a:solidFill>
              <a:effectLst>
                <a:outerShdw blurRad="53975" dist="22860" dir="5400000" algn="tl" rotWithShape="0">
                  <a:srgbClr val="000000">
                    <a:alpha val="55000"/>
                  </a:srgbClr>
                </a:outerShdw>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Z:\Operations\Images\Logo Files\Final New Org Logos\longform_transparent.png"/>
          <p:cNvPicPr>
            <a:picLocks noChangeAspect="1" noChangeArrowheads="1"/>
          </p:cNvPicPr>
          <p:nvPr/>
        </p:nvPicPr>
        <p:blipFill>
          <a:blip r:embed="rId5" cstate="print"/>
          <a:srcRect/>
          <a:stretch>
            <a:fillRect/>
          </a:stretch>
        </p:blipFill>
        <p:spPr bwMode="auto">
          <a:xfrm>
            <a:off x="533400" y="5867400"/>
            <a:ext cx="1676400" cy="652462"/>
          </a:xfrm>
          <a:prstGeom prst="rect">
            <a:avLst/>
          </a:prstGeom>
          <a:noFill/>
        </p:spPr>
      </p:pic>
      <p:sp>
        <p:nvSpPr>
          <p:cNvPr id="8" name="Title 1"/>
          <p:cNvSpPr txBox="1">
            <a:spLocks/>
          </p:cNvSpPr>
          <p:nvPr/>
        </p:nvSpPr>
        <p:spPr>
          <a:xfrm>
            <a:off x="457200" y="533400"/>
            <a:ext cx="8412162" cy="746125"/>
          </a:xfrm>
          <a:prstGeom prst="rect">
            <a:avLst/>
          </a:prstGeom>
        </p:spPr>
        <p:txBody>
          <a:bodyPr vert="horz"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500" b="1" i="0" u="none" strike="noStrike" kern="1200" cap="none" spc="0" normalizeH="0" baseline="0" noProof="0" dirty="0" smtClean="0">
                <a:ln>
                  <a:noFill/>
                </a:ln>
                <a:solidFill>
                  <a:schemeClr val="bg1"/>
                </a:solidFill>
                <a:effectLst>
                  <a:outerShdw blurRad="53975" dist="22860" dir="5400000" algn="tl" rotWithShape="0">
                    <a:srgbClr val="000000">
                      <a:alpha val="55000"/>
                    </a:srgbClr>
                  </a:outerShdw>
                </a:effectLst>
                <a:uLnTx/>
                <a:uFillTx/>
                <a:latin typeface="+mj-lt"/>
                <a:ea typeface="+mj-ea"/>
                <a:cs typeface="+mj-cs"/>
              </a:rPr>
              <a:t>Legal Risks and Sentinel Events</a:t>
            </a:r>
            <a:endParaRPr kumimoji="0" lang="en-US" sz="3500" b="1" i="0" u="none" strike="noStrike" kern="1200" cap="none" spc="0" normalizeH="0" baseline="0" noProof="0" dirty="0">
              <a:ln>
                <a:noFill/>
              </a:ln>
              <a:solidFill>
                <a:schemeClr val="bg1"/>
              </a:solidFill>
              <a:effectLst>
                <a:outerShdw blurRad="53975" dist="22860" dir="5400000" algn="tl" rotWithShape="0">
                  <a:srgbClr val="000000">
                    <a:alpha val="55000"/>
                  </a:srgbClr>
                </a:outerShdw>
              </a:effectLst>
              <a:uLnTx/>
              <a:uFillTx/>
              <a:latin typeface="+mj-lt"/>
              <a:ea typeface="+mj-ea"/>
              <a:cs typeface="+mj-cs"/>
            </a:endParaRPr>
          </a:p>
        </p:txBody>
      </p:sp>
      <p:pic>
        <p:nvPicPr>
          <p:cNvPr id="7" name="AMA Patient Hysterectomy .wm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6" cstate="print"/>
          <a:stretch>
            <a:fillRect/>
          </a:stretch>
        </p:blipFill>
        <p:spPr>
          <a:xfrm>
            <a:off x="1828800" y="1600200"/>
            <a:ext cx="5359400" cy="401955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09600"/>
            <a:ext cx="8229600" cy="507831"/>
          </a:xfrm>
          <a:prstGeom prst="rect">
            <a:avLst/>
          </a:prstGeom>
        </p:spPr>
        <p:txBody>
          <a:bodyPr wrap="square">
            <a:spAutoFit/>
          </a:bodyPr>
          <a:lstStyle/>
          <a:p>
            <a:r>
              <a:rPr lang="en-US" sz="2700" b="1" dirty="0" smtClean="0">
                <a:solidFill>
                  <a:schemeClr val="bg1"/>
                </a:solidFill>
                <a:effectLst>
                  <a:outerShdw blurRad="53975" dist="22860" dir="5400000" algn="tl" rotWithShape="0">
                    <a:srgbClr val="000000">
                      <a:alpha val="55000"/>
                    </a:srgbClr>
                  </a:outerShdw>
                </a:effectLst>
                <a:latin typeface="+mj-lt"/>
                <a:ea typeface="+mj-ea"/>
                <a:cs typeface="+mj-cs"/>
              </a:rPr>
              <a:t>Quality of Care and Trust in Organization</a:t>
            </a:r>
            <a:endParaRPr lang="en-US" sz="2700" b="1" dirty="0">
              <a:solidFill>
                <a:schemeClr val="bg1"/>
              </a:solidFill>
              <a:effectLst>
                <a:outerShdw blurRad="53975" dist="22860" dir="5400000" algn="tl" rotWithShape="0">
                  <a:srgbClr val="000000">
                    <a:alpha val="55000"/>
                  </a:srgbClr>
                </a:outerShdw>
              </a:effectLst>
              <a:latin typeface="+mj-lt"/>
              <a:ea typeface="+mj-ea"/>
              <a:cs typeface="+mj-cs"/>
            </a:endParaRPr>
          </a:p>
        </p:txBody>
      </p:sp>
      <p:sp>
        <p:nvSpPr>
          <p:cNvPr id="5" name="Rectangle 4"/>
          <p:cNvSpPr/>
          <p:nvPr/>
        </p:nvSpPr>
        <p:spPr>
          <a:xfrm>
            <a:off x="609600" y="1295400"/>
            <a:ext cx="8001000" cy="430887"/>
          </a:xfrm>
          <a:prstGeom prst="rect">
            <a:avLst/>
          </a:prstGeom>
        </p:spPr>
        <p:txBody>
          <a:bodyPr wrap="square">
            <a:spAutoFit/>
          </a:bodyPr>
          <a:lstStyle/>
          <a:p>
            <a:r>
              <a:rPr lang="en-US" sz="2200" dirty="0" smtClean="0">
                <a:latin typeface="Calibri" pitchFamily="34" charset="0"/>
                <a:cs typeface="Calibri" pitchFamily="34" charset="0"/>
              </a:rPr>
              <a:t>AMA’s Communication Climate Assessment Toolkit (C-CAT):</a:t>
            </a: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8" name="Text Box 1054"/>
          <p:cNvSpPr txBox="1">
            <a:spLocks noChangeArrowheads="1"/>
          </p:cNvSpPr>
          <p:nvPr/>
        </p:nvSpPr>
        <p:spPr bwMode="auto">
          <a:xfrm>
            <a:off x="1828800" y="6172200"/>
            <a:ext cx="7010400" cy="261610"/>
          </a:xfrm>
          <a:prstGeom prst="rect">
            <a:avLst/>
          </a:prstGeom>
          <a:noFill/>
          <a:ln w="9525">
            <a:noFill/>
            <a:miter lim="800000"/>
            <a:headEnd/>
            <a:tailEnd/>
          </a:ln>
        </p:spPr>
        <p:txBody>
          <a:bodyPr wrap="square">
            <a:spAutoFit/>
          </a:bodyPr>
          <a:lstStyle/>
          <a:p>
            <a:pPr marL="744538" lvl="1" indent="-250825" algn="r"/>
            <a:r>
              <a:rPr lang="en-US" sz="1100" dirty="0" smtClean="0">
                <a:latin typeface="Calibri" pitchFamily="34" charset="0"/>
              </a:rPr>
              <a:t>American Medical Association, </a:t>
            </a:r>
            <a:r>
              <a:rPr lang="en-US" sz="1100" i="1" dirty="0" smtClean="0">
                <a:latin typeface="Calibri" pitchFamily="34" charset="0"/>
              </a:rPr>
              <a:t>Validation of an organizational communication climate assessment toolkit</a:t>
            </a:r>
            <a:r>
              <a:rPr lang="en-US" sz="1100" dirty="0" smtClean="0">
                <a:latin typeface="Calibri" pitchFamily="34" charset="0"/>
              </a:rPr>
              <a:t>. 2010 </a:t>
            </a:r>
            <a:endParaRPr lang="en-US" sz="1100" dirty="0">
              <a:latin typeface="Calibri" pitchFamily="34" charset="0"/>
            </a:endParaRPr>
          </a:p>
        </p:txBody>
      </p:sp>
      <p:pic>
        <p:nvPicPr>
          <p:cNvPr id="9" name="Picture 5" descr="Pages from CCAT validation"/>
          <p:cNvPicPr>
            <a:picLocks noChangeAspect="1" noChangeArrowheads="1"/>
          </p:cNvPicPr>
          <p:nvPr/>
        </p:nvPicPr>
        <p:blipFill>
          <a:blip r:embed="rId4" cstate="print"/>
          <a:srcRect/>
          <a:stretch>
            <a:fillRect/>
          </a:stretch>
        </p:blipFill>
        <p:spPr bwMode="auto">
          <a:xfrm>
            <a:off x="533400" y="1828800"/>
            <a:ext cx="8162925" cy="3962400"/>
          </a:xfrm>
          <a:prstGeom prst="rect">
            <a:avLst/>
          </a:prstGeom>
          <a:noFill/>
          <a:ln w="9525">
            <a:solidFill>
              <a:schemeClr val="tx1"/>
            </a:solidFill>
            <a:miter lim="800000"/>
            <a:headEnd/>
            <a:tailEnd/>
          </a:ln>
        </p:spPr>
      </p:pic>
      <p:sp>
        <p:nvSpPr>
          <p:cNvPr id="11" name="Rectangle 10"/>
          <p:cNvSpPr/>
          <p:nvPr/>
        </p:nvSpPr>
        <p:spPr>
          <a:xfrm>
            <a:off x="609600" y="4267200"/>
            <a:ext cx="7924800" cy="304800"/>
          </a:xfrm>
          <a:prstGeom prst="rect">
            <a:avLst/>
          </a:prstGeom>
          <a:noFill/>
          <a:ln w="635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09600" y="2209800"/>
            <a:ext cx="10591800" cy="2286000"/>
          </a:xfrm>
          <a:prstGeom prst="roundRect">
            <a:avLst/>
          </a:prstGeom>
          <a:solidFill>
            <a:srgbClr val="C00000">
              <a:alpha val="47000"/>
            </a:srgbClr>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en-US" sz="3600" dirty="0" smtClean="0"/>
              <a:t>a case for hospitals</a:t>
            </a:r>
            <a:endParaRPr lang="en-US" sz="36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33400"/>
            <a:ext cx="8412162" cy="746125"/>
          </a:xfrm>
        </p:spPr>
        <p:txBody>
          <a:bodyPr>
            <a:noAutofit/>
          </a:bodyPr>
          <a:lstStyle/>
          <a:p>
            <a:pPr eaLnBrk="1" fontAlgn="auto" hangingPunct="1">
              <a:spcAft>
                <a:spcPts val="0"/>
              </a:spcAft>
              <a:defRPr/>
            </a:pPr>
            <a:r>
              <a:rPr lang="en-US" dirty="0" smtClean="0">
                <a:solidFill>
                  <a:schemeClr val="bg1"/>
                </a:solidFill>
              </a:rPr>
              <a:t>Preventable Readmissions</a:t>
            </a:r>
            <a:endParaRPr lang="en-US" dirty="0">
              <a:solidFill>
                <a:schemeClr val="bg1"/>
              </a:solidFill>
            </a:endParaRPr>
          </a:p>
        </p:txBody>
      </p:sp>
      <p:sp>
        <p:nvSpPr>
          <p:cNvPr id="7" name="Text Box 1054"/>
          <p:cNvSpPr txBox="1">
            <a:spLocks noChangeArrowheads="1"/>
          </p:cNvSpPr>
          <p:nvPr/>
        </p:nvSpPr>
        <p:spPr bwMode="auto">
          <a:xfrm>
            <a:off x="2057400" y="6248400"/>
            <a:ext cx="6781800" cy="261610"/>
          </a:xfrm>
          <a:prstGeom prst="rect">
            <a:avLst/>
          </a:prstGeom>
          <a:noFill/>
          <a:ln w="9525">
            <a:noFill/>
            <a:miter lim="800000"/>
            <a:headEnd/>
            <a:tailEnd/>
          </a:ln>
        </p:spPr>
        <p:txBody>
          <a:bodyPr>
            <a:spAutoFit/>
          </a:bodyPr>
          <a:lstStyle/>
          <a:p>
            <a:pPr marL="744538" lvl="1" indent="-250825" algn="r">
              <a:buFont typeface="+mj-lt"/>
              <a:buNone/>
            </a:pPr>
            <a:r>
              <a:rPr lang="en-US" sz="1100" dirty="0" smtClean="0">
                <a:latin typeface="Calibri" pitchFamily="34" charset="0"/>
              </a:rPr>
              <a:t>Statistical Brief, 2007 Dept. of State Health Services; Texas Hospital Inpatient Discharge Public Use Data File </a:t>
            </a:r>
            <a:endParaRPr lang="en-US" sz="1100" dirty="0">
              <a:latin typeface="Calibri" pitchFamily="34" charset="0"/>
            </a:endParaRP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8" name="Rectangle 7"/>
          <p:cNvSpPr/>
          <p:nvPr/>
        </p:nvSpPr>
        <p:spPr>
          <a:xfrm>
            <a:off x="685800" y="1524000"/>
            <a:ext cx="7924800" cy="830997"/>
          </a:xfrm>
          <a:prstGeom prst="rect">
            <a:avLst/>
          </a:prstGeom>
        </p:spPr>
        <p:txBody>
          <a:bodyPr wrap="square">
            <a:spAutoFit/>
          </a:bodyPr>
          <a:lstStyle/>
          <a:p>
            <a:pPr lvl="0">
              <a:buFont typeface="Arial" pitchFamily="34" charset="0"/>
              <a:buChar char="•"/>
            </a:pPr>
            <a:r>
              <a:rPr lang="en-US" sz="2400" dirty="0" smtClean="0">
                <a:solidFill>
                  <a:prstClr val="black"/>
                </a:solidFill>
              </a:rPr>
              <a:t> </a:t>
            </a:r>
            <a:r>
              <a:rPr lang="en-US" sz="2400" dirty="0" smtClean="0">
                <a:solidFill>
                  <a:prstClr val="black"/>
                </a:solidFill>
                <a:latin typeface="Calibri" pitchFamily="34" charset="0"/>
                <a:cs typeface="Calibri" pitchFamily="34" charset="0"/>
              </a:rPr>
              <a:t>18.7% of patients are readmitted to the hospital with the same or similar condition within 30 days of discharge. </a:t>
            </a:r>
          </a:p>
        </p:txBody>
      </p:sp>
      <p:sp>
        <p:nvSpPr>
          <p:cNvPr id="9" name="Rectangle 8"/>
          <p:cNvSpPr/>
          <p:nvPr/>
        </p:nvSpPr>
        <p:spPr>
          <a:xfrm>
            <a:off x="609600" y="2438400"/>
            <a:ext cx="7848600" cy="1200329"/>
          </a:xfrm>
          <a:prstGeom prst="rect">
            <a:avLst/>
          </a:prstGeom>
        </p:spPr>
        <p:txBody>
          <a:bodyPr wrap="square">
            <a:spAutoFit/>
          </a:bodyPr>
          <a:lstStyle/>
          <a:p>
            <a:pPr lvl="0">
              <a:buFont typeface="Arial" pitchFamily="34" charset="0"/>
              <a:buChar char="•"/>
            </a:pPr>
            <a:r>
              <a:rPr lang="en-US" sz="2400" dirty="0" smtClean="0">
                <a:solidFill>
                  <a:prstClr val="black"/>
                </a:solidFill>
                <a:latin typeface="Calibri" pitchFamily="34" charset="0"/>
                <a:cs typeface="Calibri" pitchFamily="34" charset="0"/>
              </a:rPr>
              <a:t> 75% of readmissions are preventable. –CMS</a:t>
            </a:r>
          </a:p>
          <a:p>
            <a:pPr lvl="0">
              <a:buFont typeface="Arial" pitchFamily="34" charset="0"/>
              <a:buChar char="•"/>
            </a:pPr>
            <a:r>
              <a:rPr lang="en-US" sz="2400" b="1" dirty="0" smtClean="0">
                <a:solidFill>
                  <a:prstClr val="black"/>
                </a:solidFill>
                <a:latin typeface="Calibri" pitchFamily="34" charset="0"/>
                <a:cs typeface="Calibri" pitchFamily="34" charset="0"/>
              </a:rPr>
              <a:t> 75% of preventable readmissions are a result of </a:t>
            </a:r>
          </a:p>
          <a:p>
            <a:pPr lvl="0"/>
            <a:r>
              <a:rPr lang="en-US" sz="2400" b="1" dirty="0" smtClean="0">
                <a:solidFill>
                  <a:prstClr val="black"/>
                </a:solidFill>
                <a:latin typeface="Calibri" pitchFamily="34" charset="0"/>
                <a:cs typeface="Calibri" pitchFamily="34" charset="0"/>
              </a:rPr>
              <a:t>  miscommunication.</a:t>
            </a:r>
            <a:r>
              <a:rPr lang="en-US" sz="2400" dirty="0" smtClean="0">
                <a:solidFill>
                  <a:prstClr val="black"/>
                </a:solidFill>
                <a:latin typeface="Calibri" pitchFamily="34" charset="0"/>
                <a:cs typeface="Calibri" pitchFamily="34" charset="0"/>
              </a:rPr>
              <a:t> –Joint Commission</a:t>
            </a:r>
          </a:p>
        </p:txBody>
      </p:sp>
      <p:sp>
        <p:nvSpPr>
          <p:cNvPr id="10" name="Rectangle 9"/>
          <p:cNvSpPr/>
          <p:nvPr/>
        </p:nvSpPr>
        <p:spPr>
          <a:xfrm>
            <a:off x="609600" y="3733800"/>
            <a:ext cx="8229600" cy="830997"/>
          </a:xfrm>
          <a:prstGeom prst="rect">
            <a:avLst/>
          </a:prstGeom>
        </p:spPr>
        <p:txBody>
          <a:bodyPr wrap="square">
            <a:spAutoFit/>
          </a:bodyPr>
          <a:lstStyle/>
          <a:p>
            <a:pPr lvl="0">
              <a:buFont typeface="Arial" pitchFamily="34" charset="0"/>
              <a:buChar char="•"/>
            </a:pPr>
            <a:r>
              <a:rPr lang="en-US" sz="2400" dirty="0" smtClean="0">
                <a:solidFill>
                  <a:prstClr val="black"/>
                </a:solidFill>
                <a:latin typeface="Calibri" pitchFamily="34" charset="0"/>
                <a:cs typeface="Calibri" pitchFamily="34" charset="0"/>
              </a:rPr>
              <a:t> Mean charge per stay for uninsured patient: $22,161</a:t>
            </a:r>
          </a:p>
          <a:p>
            <a:pPr lvl="0">
              <a:buFont typeface="Arial" pitchFamily="34" charset="0"/>
              <a:buChar char="•"/>
            </a:pPr>
            <a:r>
              <a:rPr lang="en-US" sz="2400" dirty="0" smtClean="0">
                <a:solidFill>
                  <a:prstClr val="black"/>
                </a:solidFill>
                <a:latin typeface="Calibri" pitchFamily="34" charset="0"/>
                <a:cs typeface="Calibri" pitchFamily="34" charset="0"/>
              </a:rPr>
              <a:t> Mean charge per stay for Medicare patient: $38,320</a:t>
            </a:r>
          </a:p>
        </p:txBody>
      </p:sp>
      <p:sp>
        <p:nvSpPr>
          <p:cNvPr id="11" name="Rectangle 10"/>
          <p:cNvSpPr/>
          <p:nvPr/>
        </p:nvSpPr>
        <p:spPr>
          <a:xfrm>
            <a:off x="609600" y="4724400"/>
            <a:ext cx="8382000" cy="1508105"/>
          </a:xfrm>
          <a:prstGeom prst="rect">
            <a:avLst/>
          </a:prstGeom>
        </p:spPr>
        <p:txBody>
          <a:bodyPr wrap="square">
            <a:spAutoFit/>
          </a:bodyPr>
          <a:lstStyle/>
          <a:p>
            <a:pPr lvl="0">
              <a:buFont typeface="Arial" pitchFamily="34" charset="0"/>
              <a:buChar char="•"/>
            </a:pPr>
            <a:r>
              <a:rPr lang="en-US" sz="2400" dirty="0" smtClean="0">
                <a:solidFill>
                  <a:prstClr val="black"/>
                </a:solidFill>
                <a:latin typeface="Calibri" pitchFamily="34" charset="0"/>
                <a:cs typeface="Calibri" pitchFamily="34" charset="0"/>
              </a:rPr>
              <a:t> Reducing Medicare and Uninsured patient readmissions by  </a:t>
            </a:r>
          </a:p>
          <a:p>
            <a:pPr lvl="0"/>
            <a:r>
              <a:rPr lang="en-US" sz="2400" dirty="0" smtClean="0">
                <a:solidFill>
                  <a:prstClr val="black"/>
                </a:solidFill>
                <a:latin typeface="Calibri" pitchFamily="34" charset="0"/>
                <a:cs typeface="Calibri" pitchFamily="34" charset="0"/>
              </a:rPr>
              <a:t>  1% in Texas would save nearly </a:t>
            </a:r>
            <a:r>
              <a:rPr lang="en-US" sz="2400" b="1" dirty="0" smtClean="0">
                <a:solidFill>
                  <a:prstClr val="black"/>
                </a:solidFill>
                <a:latin typeface="Calibri" pitchFamily="34" charset="0"/>
                <a:cs typeface="Calibri" pitchFamily="34" charset="0"/>
              </a:rPr>
              <a:t>$440,000,000 </a:t>
            </a:r>
            <a:r>
              <a:rPr lang="en-US" sz="2400" dirty="0" smtClean="0">
                <a:solidFill>
                  <a:prstClr val="black"/>
                </a:solidFill>
                <a:latin typeface="Calibri" pitchFamily="34" charset="0"/>
                <a:cs typeface="Calibri" pitchFamily="34" charset="0"/>
              </a:rPr>
              <a:t>annually</a:t>
            </a:r>
          </a:p>
          <a:p>
            <a:pPr lvl="0">
              <a:buFont typeface="Arial" pitchFamily="34" charset="0"/>
              <a:buChar char="•"/>
            </a:pPr>
            <a:endParaRPr lang="en-US" sz="2200" dirty="0" smtClean="0">
              <a:solidFill>
                <a:prstClr val="black"/>
              </a:solidFill>
            </a:endParaRPr>
          </a:p>
          <a:p>
            <a:pPr lvl="0">
              <a:buFont typeface="Arial" pitchFamily="34" charset="0"/>
              <a:buChar char="•"/>
            </a:pPr>
            <a:endParaRPr lang="en-US" sz="2200" dirty="0">
              <a:solidFill>
                <a:prstClr val="black"/>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295400"/>
            <a:ext cx="7924800" cy="3170099"/>
          </a:xfrm>
          <a:prstGeom prst="rect">
            <a:avLst/>
          </a:prstGeom>
          <a:noFill/>
        </p:spPr>
        <p:txBody>
          <a:bodyPr wrap="square" rtlCol="0">
            <a:spAutoFit/>
          </a:bodyPr>
          <a:lstStyle/>
          <a:p>
            <a:pPr marL="457200" indent="-457200">
              <a:buFont typeface="+mj-lt"/>
              <a:buAutoNum type="arabicPeriod"/>
            </a:pPr>
            <a:r>
              <a:rPr lang="en-US" sz="2400" dirty="0" smtClean="0">
                <a:latin typeface="Calibri" pitchFamily="34" charset="0"/>
                <a:cs typeface="Calibri" pitchFamily="34" charset="0"/>
              </a:rPr>
              <a:t> </a:t>
            </a:r>
            <a:r>
              <a:rPr lang="en-US" sz="1400" dirty="0" smtClean="0">
                <a:latin typeface="Calibri" pitchFamily="34" charset="0"/>
                <a:cs typeface="Calibri" pitchFamily="34" charset="0"/>
              </a:rPr>
              <a:t>PC.02.01.21</a:t>
            </a:r>
            <a:r>
              <a:rPr lang="en-US" sz="2200" dirty="0" smtClean="0">
                <a:latin typeface="Calibri" pitchFamily="34" charset="0"/>
                <a:cs typeface="Calibri" pitchFamily="34" charset="0"/>
              </a:rPr>
              <a:t> “The Hospital effectively communicates with patients when providing care, treatment and services.” </a:t>
            </a:r>
          </a:p>
          <a:p>
            <a:pPr marL="971550" lvl="1" indent="-514350">
              <a:buFont typeface="+mj-lt"/>
              <a:buAutoNum type="alphaLcPeriod"/>
            </a:pPr>
            <a:r>
              <a:rPr lang="en-US" sz="2200" dirty="0" smtClean="0">
                <a:latin typeface="Calibri" pitchFamily="34" charset="0"/>
                <a:cs typeface="Calibri" pitchFamily="34" charset="0"/>
              </a:rPr>
              <a:t>Hospital</a:t>
            </a:r>
            <a:r>
              <a:rPr lang="en-US" sz="2200" b="1" dirty="0" smtClean="0">
                <a:latin typeface="Calibri" pitchFamily="34" charset="0"/>
                <a:cs typeface="Calibri" pitchFamily="34" charset="0"/>
              </a:rPr>
              <a:t> identifies patient’s oral and written communication needs</a:t>
            </a:r>
            <a:r>
              <a:rPr lang="en-US" sz="2200" dirty="0" smtClean="0">
                <a:latin typeface="Calibri" pitchFamily="34" charset="0"/>
                <a:cs typeface="Calibri" pitchFamily="34" charset="0"/>
              </a:rPr>
              <a:t>, including preferred language</a:t>
            </a:r>
          </a:p>
          <a:p>
            <a:pPr marL="971550" lvl="1" indent="-514350">
              <a:buFont typeface="+mj-lt"/>
              <a:buAutoNum type="alphaLcPeriod"/>
            </a:pPr>
            <a:endParaRPr lang="en-US" sz="2200" dirty="0" smtClean="0">
              <a:latin typeface="Calibri" pitchFamily="34" charset="0"/>
              <a:cs typeface="Calibri" pitchFamily="34" charset="0"/>
            </a:endParaRPr>
          </a:p>
          <a:p>
            <a:pPr marL="971550" lvl="1" indent="-514350">
              <a:buFont typeface="+mj-lt"/>
              <a:buAutoNum type="alphaLcPeriod"/>
            </a:pPr>
            <a:r>
              <a:rPr lang="en-US" sz="2200" dirty="0" smtClean="0">
                <a:latin typeface="Calibri" pitchFamily="34" charset="0"/>
                <a:cs typeface="Calibri" pitchFamily="34" charset="0"/>
              </a:rPr>
              <a:t>Hospital communicates…in a manner that </a:t>
            </a:r>
            <a:r>
              <a:rPr lang="en-US" sz="2200" b="1" dirty="0" smtClean="0">
                <a:latin typeface="Calibri" pitchFamily="34" charset="0"/>
                <a:cs typeface="Calibri" pitchFamily="34" charset="0"/>
              </a:rPr>
              <a:t>meets the patient’s oral and written communication needs</a:t>
            </a:r>
            <a:r>
              <a:rPr lang="en-US" sz="2200" dirty="0" smtClean="0">
                <a:latin typeface="Calibri" pitchFamily="34" charset="0"/>
                <a:cs typeface="Calibri" pitchFamily="34" charset="0"/>
              </a:rPr>
              <a:t>. </a:t>
            </a:r>
          </a:p>
          <a:p>
            <a:pPr>
              <a:buFont typeface="Arial" pitchFamily="34" charset="0"/>
              <a:buChar char="•"/>
            </a:pPr>
            <a:endParaRPr lang="en-US" sz="2200" dirty="0" smtClean="0"/>
          </a:p>
          <a:p>
            <a:pPr>
              <a:buFont typeface="Arial" pitchFamily="34" charset="0"/>
              <a:buChar char="•"/>
            </a:pPr>
            <a:endParaRPr lang="en-US" sz="2200" dirty="0"/>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8" name="Rectangle 7"/>
          <p:cNvSpPr/>
          <p:nvPr/>
        </p:nvSpPr>
        <p:spPr>
          <a:xfrm>
            <a:off x="609600" y="609600"/>
            <a:ext cx="8305800" cy="584775"/>
          </a:xfrm>
          <a:prstGeom prst="rect">
            <a:avLst/>
          </a:prstGeom>
        </p:spPr>
        <p:txBody>
          <a:bodyPr wrap="square">
            <a:spAutoFit/>
          </a:bodyPr>
          <a:lstStyle/>
          <a:p>
            <a:pPr lvl="0"/>
            <a:r>
              <a:rPr lang="en-US" sz="3200" b="1" dirty="0" smtClean="0">
                <a:solidFill>
                  <a:schemeClr val="bg1"/>
                </a:solidFill>
                <a:effectLst>
                  <a:outerShdw blurRad="53975" dist="22860" dir="5400000" algn="tl" rotWithShape="0">
                    <a:srgbClr val="000000">
                      <a:alpha val="55000"/>
                    </a:srgbClr>
                  </a:outerShdw>
                </a:effectLst>
                <a:latin typeface="+mj-lt"/>
                <a:ea typeface="+mj-ea"/>
                <a:cs typeface="+mj-cs"/>
              </a:rPr>
              <a:t>Joint Commission requirements </a:t>
            </a:r>
          </a:p>
        </p:txBody>
      </p:sp>
      <p:sp>
        <p:nvSpPr>
          <p:cNvPr id="9" name="TextBox 8"/>
          <p:cNvSpPr txBox="1"/>
          <p:nvPr/>
        </p:nvSpPr>
        <p:spPr>
          <a:xfrm>
            <a:off x="533400" y="3886200"/>
            <a:ext cx="7924800" cy="2492990"/>
          </a:xfrm>
          <a:prstGeom prst="rect">
            <a:avLst/>
          </a:prstGeom>
          <a:noFill/>
        </p:spPr>
        <p:txBody>
          <a:bodyPr wrap="square" rtlCol="0">
            <a:spAutoFit/>
          </a:bodyPr>
          <a:lstStyle/>
          <a:p>
            <a:pPr marL="457200" indent="-457200">
              <a:buFont typeface="+mj-lt"/>
              <a:buAutoNum type="arabicPeriod" startAt="2"/>
            </a:pPr>
            <a:r>
              <a:rPr lang="en-US" sz="2400" dirty="0" smtClean="0">
                <a:latin typeface="Calibri" pitchFamily="34" charset="0"/>
                <a:cs typeface="Calibri" pitchFamily="34" charset="0"/>
              </a:rPr>
              <a:t> </a:t>
            </a:r>
            <a:r>
              <a:rPr lang="en-US" sz="1400" dirty="0" smtClean="0">
                <a:latin typeface="Calibri" pitchFamily="34" charset="0"/>
                <a:cs typeface="Calibri" pitchFamily="34" charset="0"/>
              </a:rPr>
              <a:t>RI.01.01.03</a:t>
            </a:r>
            <a:r>
              <a:rPr lang="en-US" sz="2400" dirty="0" smtClean="0">
                <a:latin typeface="Calibri" pitchFamily="34" charset="0"/>
                <a:cs typeface="Calibri" pitchFamily="34" charset="0"/>
              </a:rPr>
              <a:t> </a:t>
            </a:r>
            <a:r>
              <a:rPr lang="en-US" sz="2200" dirty="0" smtClean="0">
                <a:latin typeface="Calibri" pitchFamily="34" charset="0"/>
                <a:cs typeface="Calibri" pitchFamily="34" charset="0"/>
              </a:rPr>
              <a:t>“The hospital respects the patient’s right to receive info in manner he/she understands.”</a:t>
            </a:r>
          </a:p>
          <a:p>
            <a:pPr marL="457200" indent="-457200"/>
            <a:endParaRPr lang="en-US" sz="2200" dirty="0" smtClean="0">
              <a:latin typeface="Calibri" pitchFamily="34" charset="0"/>
              <a:cs typeface="Calibri" pitchFamily="34" charset="0"/>
            </a:endParaRPr>
          </a:p>
          <a:p>
            <a:pPr marL="971550" lvl="1" indent="-514350">
              <a:buFont typeface="+mj-lt"/>
              <a:buAutoNum type="alphaLcPeriod"/>
            </a:pPr>
            <a:r>
              <a:rPr lang="en-US" sz="2200" b="1" dirty="0" smtClean="0">
                <a:latin typeface="Calibri" pitchFamily="34" charset="0"/>
                <a:cs typeface="Calibri" pitchFamily="34" charset="0"/>
              </a:rPr>
              <a:t>Provides info </a:t>
            </a:r>
            <a:r>
              <a:rPr lang="en-US" sz="2200" dirty="0" smtClean="0">
                <a:latin typeface="Calibri" pitchFamily="34" charset="0"/>
                <a:cs typeface="Calibri" pitchFamily="34" charset="0"/>
              </a:rPr>
              <a:t>tailored to age, language and </a:t>
            </a:r>
            <a:r>
              <a:rPr lang="en-US" sz="2200" b="1" dirty="0" smtClean="0">
                <a:latin typeface="Calibri" pitchFamily="34" charset="0"/>
                <a:cs typeface="Calibri" pitchFamily="34" charset="0"/>
              </a:rPr>
              <a:t>ability to understand</a:t>
            </a:r>
            <a:r>
              <a:rPr lang="en-US" sz="2200" b="1" dirty="0" smtClean="0"/>
              <a:t>.</a:t>
            </a:r>
          </a:p>
          <a:p>
            <a:endParaRPr lang="en-US" sz="2200" dirty="0" smtClean="0"/>
          </a:p>
          <a:p>
            <a:pPr>
              <a:buFont typeface="Arial" pitchFamily="34" charset="0"/>
              <a:buChar char="•"/>
            </a:pPr>
            <a:endParaRPr lang="en-US" sz="22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1371600"/>
            <a:ext cx="7924800" cy="2954655"/>
          </a:xfrm>
          <a:prstGeom prst="rect">
            <a:avLst/>
          </a:prstGeom>
          <a:noFill/>
        </p:spPr>
        <p:txBody>
          <a:bodyPr wrap="square" rtlCol="0">
            <a:spAutoFit/>
          </a:bodyPr>
          <a:lstStyle/>
          <a:p>
            <a:pPr marL="457200" indent="-457200">
              <a:buFont typeface="+mj-lt"/>
              <a:buAutoNum type="arabicPeriod" startAt="3"/>
            </a:pPr>
            <a:r>
              <a:rPr lang="en-US" sz="2200" dirty="0" smtClean="0">
                <a:latin typeface="Calibri" pitchFamily="34" charset="0"/>
                <a:cs typeface="Calibri" pitchFamily="34" charset="0"/>
              </a:rPr>
              <a:t> </a:t>
            </a:r>
            <a:r>
              <a:rPr lang="en-US" sz="1400" dirty="0" smtClean="0">
                <a:latin typeface="Calibri" pitchFamily="34" charset="0"/>
                <a:cs typeface="Calibri" pitchFamily="34" charset="0"/>
              </a:rPr>
              <a:t>RC.02.01.01</a:t>
            </a:r>
            <a:r>
              <a:rPr lang="en-US" sz="2200" dirty="0" smtClean="0">
                <a:latin typeface="Calibri" pitchFamily="34" charset="0"/>
                <a:cs typeface="Calibri" pitchFamily="34" charset="0"/>
              </a:rPr>
              <a:t> </a:t>
            </a:r>
            <a:r>
              <a:rPr lang="en-US" sz="2400" dirty="0" smtClean="0">
                <a:latin typeface="Calibri" pitchFamily="34" charset="0"/>
                <a:cs typeface="Calibri" pitchFamily="34" charset="0"/>
              </a:rPr>
              <a:t>“Medical record contains info that reflects the patient’s care, treatment and services.”</a:t>
            </a:r>
          </a:p>
          <a:p>
            <a:pPr marL="971550" lvl="1" indent="-514350">
              <a:buFont typeface="+mj-lt"/>
              <a:buAutoNum type="alphaLcPeriod"/>
            </a:pPr>
            <a:endParaRPr lang="en-US" sz="2200" dirty="0" smtClean="0">
              <a:latin typeface="Calibri" pitchFamily="34" charset="0"/>
              <a:cs typeface="Calibri" pitchFamily="34" charset="0"/>
            </a:endParaRPr>
          </a:p>
          <a:p>
            <a:pPr marL="971550" lvl="1" indent="-514350">
              <a:buFont typeface="+mj-lt"/>
              <a:buAutoNum type="alphaLcPeriod"/>
            </a:pPr>
            <a:r>
              <a:rPr lang="en-US" sz="2400" dirty="0" smtClean="0">
                <a:latin typeface="Calibri" pitchFamily="34" charset="0"/>
                <a:cs typeface="Calibri" pitchFamily="34" charset="0"/>
              </a:rPr>
              <a:t>Medical record contains…[name, sex, race, etc] and the </a:t>
            </a:r>
            <a:r>
              <a:rPr lang="en-US" sz="2400" b="1" dirty="0" smtClean="0">
                <a:latin typeface="Calibri" pitchFamily="34" charset="0"/>
                <a:cs typeface="Calibri" pitchFamily="34" charset="0"/>
              </a:rPr>
              <a:t>patient’s communication needs</a:t>
            </a:r>
            <a:r>
              <a:rPr lang="en-US" sz="2400" dirty="0" smtClean="0">
                <a:latin typeface="Calibri" pitchFamily="34" charset="0"/>
                <a:cs typeface="Calibri" pitchFamily="34" charset="0"/>
              </a:rPr>
              <a:t>, including preferred language for discussing health care.</a:t>
            </a:r>
          </a:p>
          <a:p>
            <a:endParaRPr lang="en-US" sz="2200" dirty="0" smtClean="0"/>
          </a:p>
          <a:p>
            <a:pPr>
              <a:buFont typeface="Arial" pitchFamily="34" charset="0"/>
              <a:buChar char="•"/>
            </a:pPr>
            <a:endParaRPr lang="en-US" sz="2200" dirty="0"/>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8" name="TextBox 7"/>
          <p:cNvSpPr txBox="1"/>
          <p:nvPr/>
        </p:nvSpPr>
        <p:spPr>
          <a:xfrm>
            <a:off x="609600" y="3733800"/>
            <a:ext cx="8153400" cy="2585323"/>
          </a:xfrm>
          <a:prstGeom prst="rect">
            <a:avLst/>
          </a:prstGeom>
          <a:noFill/>
        </p:spPr>
        <p:txBody>
          <a:bodyPr wrap="square" rtlCol="0">
            <a:spAutoFit/>
          </a:bodyPr>
          <a:lstStyle/>
          <a:p>
            <a:pPr marL="457200" indent="-457200">
              <a:buSzPct val="150000"/>
              <a:buFont typeface="+mj-lt"/>
              <a:buAutoNum type="arabicPeriod" startAt="4"/>
            </a:pPr>
            <a:r>
              <a:rPr lang="en-US" sz="1400" dirty="0" smtClean="0">
                <a:latin typeface="Calibri" pitchFamily="34" charset="0"/>
                <a:cs typeface="Calibri" pitchFamily="34" charset="0"/>
              </a:rPr>
              <a:t>RI.01.01.01</a:t>
            </a:r>
            <a:r>
              <a:rPr lang="en-US" sz="2200" dirty="0" smtClean="0">
                <a:latin typeface="Calibri" pitchFamily="34" charset="0"/>
                <a:cs typeface="Calibri" pitchFamily="34" charset="0"/>
              </a:rPr>
              <a:t> </a:t>
            </a:r>
            <a:r>
              <a:rPr lang="en-US" sz="2400" dirty="0" smtClean="0">
                <a:latin typeface="Calibri" pitchFamily="34" charset="0"/>
                <a:cs typeface="Calibri" pitchFamily="34" charset="0"/>
              </a:rPr>
              <a:t>“The hospital respects, protects, and promotes patient rights.” </a:t>
            </a:r>
          </a:p>
          <a:p>
            <a:pPr marL="457200" indent="-457200"/>
            <a:endParaRPr lang="en-US" sz="2200" dirty="0" smtClean="0">
              <a:latin typeface="Calibri" pitchFamily="34" charset="0"/>
              <a:cs typeface="Calibri" pitchFamily="34" charset="0"/>
            </a:endParaRPr>
          </a:p>
          <a:p>
            <a:pPr marL="971550" lvl="1" indent="-514350">
              <a:buFont typeface="+mj-lt"/>
              <a:buAutoNum type="alphaLcPeriod"/>
            </a:pPr>
            <a:r>
              <a:rPr lang="en-US" sz="2400" dirty="0" smtClean="0">
                <a:latin typeface="Calibri" pitchFamily="34" charset="0"/>
                <a:cs typeface="Calibri" pitchFamily="34" charset="0"/>
              </a:rPr>
              <a:t>The hospital respects the patient’s </a:t>
            </a:r>
            <a:r>
              <a:rPr lang="en-US" sz="2400" b="1" dirty="0" smtClean="0">
                <a:latin typeface="Calibri" pitchFamily="34" charset="0"/>
                <a:cs typeface="Calibri" pitchFamily="34" charset="0"/>
              </a:rPr>
              <a:t>right to and need for effective communication</a:t>
            </a:r>
            <a:r>
              <a:rPr lang="en-US" sz="2400" dirty="0" smtClean="0">
                <a:latin typeface="Calibri" pitchFamily="34" charset="0"/>
                <a:cs typeface="Calibri" pitchFamily="34" charset="0"/>
              </a:rPr>
              <a:t>.</a:t>
            </a:r>
          </a:p>
          <a:p>
            <a:endParaRPr lang="en-US" sz="2200" dirty="0" smtClean="0"/>
          </a:p>
          <a:p>
            <a:pPr>
              <a:buFont typeface="Arial" pitchFamily="34" charset="0"/>
              <a:buChar char="•"/>
            </a:pPr>
            <a:endParaRPr lang="en-US" sz="2200" dirty="0"/>
          </a:p>
        </p:txBody>
      </p:sp>
      <p:sp>
        <p:nvSpPr>
          <p:cNvPr id="10" name="Rectangle 9"/>
          <p:cNvSpPr/>
          <p:nvPr/>
        </p:nvSpPr>
        <p:spPr>
          <a:xfrm>
            <a:off x="609600" y="609600"/>
            <a:ext cx="8305800" cy="584775"/>
          </a:xfrm>
          <a:prstGeom prst="rect">
            <a:avLst/>
          </a:prstGeom>
        </p:spPr>
        <p:txBody>
          <a:bodyPr wrap="square">
            <a:spAutoFit/>
          </a:bodyPr>
          <a:lstStyle/>
          <a:p>
            <a:pPr lvl="0"/>
            <a:r>
              <a:rPr lang="en-US" sz="3200" b="1" dirty="0" smtClean="0">
                <a:solidFill>
                  <a:schemeClr val="bg1"/>
                </a:solidFill>
                <a:effectLst>
                  <a:outerShdw blurRad="53975" dist="22860" dir="5400000" algn="tl" rotWithShape="0">
                    <a:srgbClr val="000000">
                      <a:alpha val="55000"/>
                    </a:srgbClr>
                  </a:outerShdw>
                </a:effectLst>
                <a:latin typeface="+mj-lt"/>
                <a:ea typeface="+mj-ea"/>
                <a:cs typeface="+mj-cs"/>
              </a:rPr>
              <a:t>Joint Commission Requirements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09600" y="2209800"/>
            <a:ext cx="10591800" cy="2286000"/>
          </a:xfrm>
          <a:prstGeom prst="roundRect">
            <a:avLst/>
          </a:prstGeom>
          <a:solidFill>
            <a:srgbClr val="C00000">
              <a:alpha val="47000"/>
            </a:srgbClr>
          </a:solidFill>
        </p:spPr>
        <p:style>
          <a:lnRef idx="3">
            <a:schemeClr val="lt1"/>
          </a:lnRef>
          <a:fillRef idx="1">
            <a:schemeClr val="accent1"/>
          </a:fillRef>
          <a:effectRef idx="1">
            <a:schemeClr val="accent1"/>
          </a:effectRef>
          <a:fontRef idx="minor">
            <a:schemeClr val="lt1"/>
          </a:fontRef>
        </p:style>
        <p:txBody>
          <a:bodyPr anchor="ctr"/>
          <a:lstStyle/>
          <a:p>
            <a:pPr algn="ctr">
              <a:defRPr/>
            </a:pPr>
            <a:r>
              <a:rPr lang="en-US" sz="3600" dirty="0" smtClean="0"/>
              <a:t>a case for recipients of fed $</a:t>
            </a:r>
            <a:endParaRPr lang="en-US" sz="36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914400"/>
            <a:ext cx="8412162" cy="746125"/>
          </a:xfrm>
        </p:spPr>
        <p:txBody>
          <a:bodyPr>
            <a:noAutofit/>
          </a:bodyPr>
          <a:lstStyle/>
          <a:p>
            <a:pPr eaLnBrk="1" fontAlgn="auto" hangingPunct="1">
              <a:spcAft>
                <a:spcPts val="0"/>
              </a:spcAft>
              <a:defRPr/>
            </a:pPr>
            <a:r>
              <a:rPr lang="en-US" dirty="0" smtClean="0">
                <a:solidFill>
                  <a:schemeClr val="bg1"/>
                </a:solidFill>
              </a:rPr>
              <a:t>Implications of the Affordable Care Act</a:t>
            </a:r>
            <a:endParaRPr lang="en-US" dirty="0">
              <a:solidFill>
                <a:schemeClr val="bg1"/>
              </a:solidFill>
            </a:endParaRPr>
          </a:p>
        </p:txBody>
      </p:sp>
      <p:sp>
        <p:nvSpPr>
          <p:cNvPr id="5" name="TextBox 4"/>
          <p:cNvSpPr txBox="1"/>
          <p:nvPr/>
        </p:nvSpPr>
        <p:spPr>
          <a:xfrm>
            <a:off x="609600" y="1752600"/>
            <a:ext cx="8001000" cy="2215991"/>
          </a:xfrm>
          <a:prstGeom prst="rect">
            <a:avLst/>
          </a:prstGeom>
          <a:noFill/>
        </p:spPr>
        <p:txBody>
          <a:bodyPr wrap="square" rtlCol="0">
            <a:spAutoFit/>
          </a:bodyPr>
          <a:lstStyle/>
          <a:p>
            <a:r>
              <a:rPr lang="en-US" sz="2300" dirty="0" smtClean="0">
                <a:latin typeface="Calibri" pitchFamily="34" charset="0"/>
                <a:cs typeface="Calibri" pitchFamily="34" charset="0"/>
              </a:rPr>
              <a:t>Sec. 5301 – Training grants will be made available; preference for awards to those who “provide training in enhanced communication with patients…and in cultural competence and health literacy.” </a:t>
            </a:r>
          </a:p>
          <a:p>
            <a:pPr>
              <a:buFont typeface="Arial" pitchFamily="34" charset="0"/>
              <a:buChar char="•"/>
            </a:pPr>
            <a:endParaRPr lang="en-US" sz="2300" dirty="0" smtClean="0">
              <a:latin typeface="Calibri" pitchFamily="34" charset="0"/>
              <a:cs typeface="Calibri" pitchFamily="34" charset="0"/>
            </a:endParaRPr>
          </a:p>
          <a:p>
            <a:pPr>
              <a:buFont typeface="Arial" pitchFamily="34" charset="0"/>
              <a:buChar char="•"/>
            </a:pPr>
            <a:endParaRPr lang="en-US" sz="2300" dirty="0">
              <a:latin typeface="Calibri" pitchFamily="34" charset="0"/>
              <a:cs typeface="Calibri" pitchFamily="34" charset="0"/>
            </a:endParaRP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8" name="TextBox 7"/>
          <p:cNvSpPr txBox="1"/>
          <p:nvPr/>
        </p:nvSpPr>
        <p:spPr>
          <a:xfrm>
            <a:off x="609600" y="3505200"/>
            <a:ext cx="8153400" cy="1508105"/>
          </a:xfrm>
          <a:prstGeom prst="rect">
            <a:avLst/>
          </a:prstGeom>
          <a:noFill/>
        </p:spPr>
        <p:txBody>
          <a:bodyPr wrap="square" rtlCol="0">
            <a:spAutoFit/>
          </a:bodyPr>
          <a:lstStyle/>
          <a:p>
            <a:r>
              <a:rPr lang="en-US" sz="2300" dirty="0" smtClean="0">
                <a:latin typeface="Calibri" pitchFamily="34" charset="0"/>
                <a:cs typeface="Calibri" pitchFamily="34" charset="0"/>
              </a:rPr>
              <a:t>Need for plain language writing and effective oral communication mentioned explicitly and woven throughout ACA</a:t>
            </a:r>
          </a:p>
          <a:p>
            <a:pPr>
              <a:buFont typeface="Arial" pitchFamily="34" charset="0"/>
              <a:buChar char="•"/>
            </a:pPr>
            <a:endParaRPr lang="en-US" sz="2300" dirty="0" smtClean="0">
              <a:latin typeface="Calibri" pitchFamily="34" charset="0"/>
              <a:cs typeface="Calibri" pitchFamily="34" charset="0"/>
            </a:endParaRPr>
          </a:p>
          <a:p>
            <a:pPr>
              <a:buFont typeface="Arial" pitchFamily="34" charset="0"/>
              <a:buChar char="•"/>
            </a:pPr>
            <a:endParaRPr lang="en-US" sz="2300" dirty="0">
              <a:latin typeface="Calibri" pitchFamily="34" charset="0"/>
              <a:cs typeface="Calibri" pitchFamily="34" charset="0"/>
            </a:endParaRPr>
          </a:p>
        </p:txBody>
      </p:sp>
      <p:sp>
        <p:nvSpPr>
          <p:cNvPr id="9" name="TextBox 8"/>
          <p:cNvSpPr txBox="1"/>
          <p:nvPr/>
        </p:nvSpPr>
        <p:spPr>
          <a:xfrm>
            <a:off x="609600" y="4572000"/>
            <a:ext cx="8153400" cy="1508105"/>
          </a:xfrm>
          <a:prstGeom prst="rect">
            <a:avLst/>
          </a:prstGeom>
          <a:noFill/>
        </p:spPr>
        <p:txBody>
          <a:bodyPr wrap="square" rtlCol="0">
            <a:spAutoFit/>
          </a:bodyPr>
          <a:lstStyle/>
          <a:p>
            <a:r>
              <a:rPr lang="en-US" sz="2300" dirty="0" smtClean="0">
                <a:latin typeface="Calibri" pitchFamily="34" charset="0"/>
                <a:cs typeface="Calibri" pitchFamily="34" charset="0"/>
              </a:rPr>
              <a:t>Medicaid Expansion: new Medicaid population will be largely at high risk for low health literacy</a:t>
            </a:r>
          </a:p>
          <a:p>
            <a:pPr>
              <a:buFont typeface="Arial" pitchFamily="34" charset="0"/>
              <a:buChar char="•"/>
            </a:pPr>
            <a:endParaRPr lang="en-US" sz="2300" dirty="0" smtClean="0"/>
          </a:p>
          <a:p>
            <a:pPr>
              <a:buFont typeface="Arial" pitchFamily="34" charset="0"/>
              <a:buChar char="•"/>
            </a:pPr>
            <a:endParaRPr lang="en-US" sz="2300" dirty="0"/>
          </a:p>
        </p:txBody>
      </p:sp>
      <p:sp>
        <p:nvSpPr>
          <p:cNvPr id="10" name="Rectangle 9"/>
          <p:cNvSpPr/>
          <p:nvPr/>
        </p:nvSpPr>
        <p:spPr>
          <a:xfrm>
            <a:off x="2514600" y="6172200"/>
            <a:ext cx="6400800" cy="253916"/>
          </a:xfrm>
          <a:prstGeom prst="rect">
            <a:avLst/>
          </a:prstGeom>
        </p:spPr>
        <p:txBody>
          <a:bodyPr wrap="square">
            <a:spAutoFit/>
          </a:bodyPr>
          <a:lstStyle/>
          <a:p>
            <a:pPr algn="r"/>
            <a:r>
              <a:rPr lang="en-US" sz="1050" dirty="0" smtClean="0"/>
              <a:t>Center for Health Care Strategies, Inc. </a:t>
            </a:r>
            <a:r>
              <a:rPr lang="en-US" sz="1050" i="1" dirty="0" smtClean="0"/>
              <a:t>Health Literacy Implications of the Affordable Care Act, Nov. 2010</a:t>
            </a:r>
            <a:endParaRPr lang="en-US" sz="105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533400"/>
            <a:ext cx="8412162" cy="746125"/>
          </a:xfrm>
        </p:spPr>
        <p:txBody>
          <a:bodyPr>
            <a:noAutofit/>
          </a:bodyPr>
          <a:lstStyle/>
          <a:p>
            <a:pPr eaLnBrk="1" fontAlgn="auto" hangingPunct="1">
              <a:spcAft>
                <a:spcPts val="0"/>
              </a:spcAft>
              <a:defRPr/>
            </a:pPr>
            <a:r>
              <a:rPr lang="en-US" dirty="0" smtClean="0">
                <a:solidFill>
                  <a:schemeClr val="bg1"/>
                </a:solidFill>
              </a:rPr>
              <a:t>More opportunities to explore</a:t>
            </a:r>
            <a:endParaRPr lang="en-US" dirty="0">
              <a:solidFill>
                <a:schemeClr val="bg1"/>
              </a:solidFill>
            </a:endParaRP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
        <p:nvSpPr>
          <p:cNvPr id="10" name="Rectangle 9"/>
          <p:cNvSpPr/>
          <p:nvPr/>
        </p:nvSpPr>
        <p:spPr>
          <a:xfrm>
            <a:off x="2514600" y="6172200"/>
            <a:ext cx="6400800" cy="253916"/>
          </a:xfrm>
          <a:prstGeom prst="rect">
            <a:avLst/>
          </a:prstGeom>
        </p:spPr>
        <p:txBody>
          <a:bodyPr wrap="square">
            <a:spAutoFit/>
          </a:bodyPr>
          <a:lstStyle/>
          <a:p>
            <a:pPr algn="r"/>
            <a:r>
              <a:rPr lang="en-US" sz="1050" dirty="0" smtClean="0"/>
              <a:t>Center for Health Care Strategies, Inc. </a:t>
            </a:r>
            <a:r>
              <a:rPr lang="en-US" sz="1050" i="1" dirty="0" smtClean="0"/>
              <a:t>Health Literacy Implications of the Affordable Care Act, Nov. 2010</a:t>
            </a:r>
            <a:endParaRPr lang="en-US" sz="1050" dirty="0"/>
          </a:p>
        </p:txBody>
      </p:sp>
      <p:sp>
        <p:nvSpPr>
          <p:cNvPr id="11" name="TextBox 10"/>
          <p:cNvSpPr txBox="1"/>
          <p:nvPr/>
        </p:nvSpPr>
        <p:spPr>
          <a:xfrm>
            <a:off x="609600" y="1676401"/>
            <a:ext cx="8001000" cy="4893647"/>
          </a:xfrm>
          <a:prstGeom prst="rect">
            <a:avLst/>
          </a:prstGeom>
          <a:noFill/>
        </p:spPr>
        <p:txBody>
          <a:bodyPr wrap="square" rtlCol="0">
            <a:spAutoFit/>
          </a:bodyPr>
          <a:lstStyle/>
          <a:p>
            <a:pPr>
              <a:buFont typeface="Arial" pitchFamily="34" charset="0"/>
              <a:buChar char="•"/>
            </a:pPr>
            <a:r>
              <a:rPr lang="en-US" sz="2400" dirty="0" smtClean="0">
                <a:latin typeface="Calibri" pitchFamily="34" charset="0"/>
                <a:cs typeface="Calibri" pitchFamily="34" charset="0"/>
              </a:rPr>
              <a:t> Health disparities and equity</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Health Information Technology – EHR and MU</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Patient Centered Medical Home</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National Health Goals</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Medicaid expansion and Consumer Assistance Programs</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Patient-centered care, Patient-empowerment</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endParaRPr lang="en-US" sz="2400" dirty="0">
              <a:latin typeface="Calibri" pitchFamily="34" charset="0"/>
              <a:cs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9600" y="533400"/>
            <a:ext cx="8412162" cy="746125"/>
          </a:xfrm>
        </p:spPr>
        <p:txBody>
          <a:bodyPr>
            <a:noAutofit/>
          </a:bodyPr>
          <a:lstStyle/>
          <a:p>
            <a:pPr eaLnBrk="1" fontAlgn="auto" hangingPunct="1">
              <a:spcAft>
                <a:spcPts val="0"/>
              </a:spcAft>
              <a:defRPr/>
            </a:pPr>
            <a:r>
              <a:rPr lang="en-US" dirty="0" smtClean="0">
                <a:solidFill>
                  <a:schemeClr val="bg1"/>
                </a:solidFill>
              </a:rPr>
              <a:t>Top Resources</a:t>
            </a:r>
            <a:endParaRPr lang="en-US" dirty="0">
              <a:solidFill>
                <a:schemeClr val="bg1"/>
              </a:solidFill>
            </a:endParaRPr>
          </a:p>
        </p:txBody>
      </p:sp>
      <p:sp>
        <p:nvSpPr>
          <p:cNvPr id="5" name="TextBox 4"/>
          <p:cNvSpPr txBox="1"/>
          <p:nvPr/>
        </p:nvSpPr>
        <p:spPr>
          <a:xfrm>
            <a:off x="609600" y="1371600"/>
            <a:ext cx="7696200" cy="4524315"/>
          </a:xfrm>
          <a:prstGeom prst="rect">
            <a:avLst/>
          </a:prstGeom>
          <a:noFill/>
        </p:spPr>
        <p:txBody>
          <a:bodyPr wrap="square" rtlCol="0">
            <a:spAutoFit/>
          </a:bodyPr>
          <a:lstStyle/>
          <a:p>
            <a:pPr>
              <a:buFont typeface="Arial" pitchFamily="34" charset="0"/>
              <a:buChar char="•"/>
            </a:pPr>
            <a:r>
              <a:rPr lang="en-US" sz="2400" dirty="0" smtClean="0">
                <a:latin typeface="Calibri" pitchFamily="34" charset="0"/>
                <a:cs typeface="Calibri" pitchFamily="34" charset="0"/>
              </a:rPr>
              <a:t> Attributes of a Health Literate Organization</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CDC Making Health Literacy Real: Organization Action Plan</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Joint Commission Roadmap for Hospitals</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National Action Plan to Address Health Literacy</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AHRQ Universal Health Literacy Precautions Toolkit</a:t>
            </a:r>
          </a:p>
          <a:p>
            <a:pPr>
              <a:buFont typeface="Arial" pitchFamily="34" charset="0"/>
              <a:buChar char="•"/>
            </a:pPr>
            <a:endParaRPr lang="en-US" sz="2400" dirty="0" smtClean="0">
              <a:latin typeface="Calibri" pitchFamily="34" charset="0"/>
              <a:cs typeface="Calibri" pitchFamily="34" charset="0"/>
            </a:endParaRPr>
          </a:p>
          <a:p>
            <a:pPr>
              <a:buFont typeface="Arial" pitchFamily="34" charset="0"/>
              <a:buChar char="•"/>
            </a:pPr>
            <a:r>
              <a:rPr lang="en-US" sz="2400" dirty="0" smtClean="0">
                <a:latin typeface="Calibri" pitchFamily="34" charset="0"/>
                <a:cs typeface="Calibri" pitchFamily="34" charset="0"/>
              </a:rPr>
              <a:t> American Medical Associate – Patient-Centered Communication</a:t>
            </a:r>
            <a:endParaRPr lang="en-US" sz="2400" dirty="0">
              <a:latin typeface="Calibri" pitchFamily="34" charset="0"/>
              <a:cs typeface="Calibri" pitchFamily="34" charset="0"/>
            </a:endParaRPr>
          </a:p>
        </p:txBody>
      </p:sp>
      <p:pic>
        <p:nvPicPr>
          <p:cNvPr id="6" name="Picture 5" descr="Z:\Operations\Images\Logo Files\Final New Org Logos\longform_transparent.png"/>
          <p:cNvPicPr>
            <a:picLocks noChangeAspect="1" noChangeArrowheads="1"/>
          </p:cNvPicPr>
          <p:nvPr/>
        </p:nvPicPr>
        <p:blipFill>
          <a:blip r:embed="rId3" cstate="print"/>
          <a:srcRect/>
          <a:stretch>
            <a:fillRect/>
          </a:stretch>
        </p:blipFill>
        <p:spPr bwMode="auto">
          <a:xfrm>
            <a:off x="533400" y="5867400"/>
            <a:ext cx="1676400" cy="6524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2"/>
          <p:cNvSpPr>
            <a:spLocks noGrp="1"/>
          </p:cNvSpPr>
          <p:nvPr>
            <p:ph sz="half" idx="4294967295"/>
          </p:nvPr>
        </p:nvSpPr>
        <p:spPr>
          <a:xfrm>
            <a:off x="990600" y="3886200"/>
            <a:ext cx="4343400" cy="2133600"/>
          </a:xfrm>
          <a:prstGeom prst="rect">
            <a:avLst/>
          </a:prstGeom>
        </p:spPr>
        <p:txBody>
          <a:bodyPr/>
          <a:lstStyle/>
          <a:p>
            <a:pPr eaLnBrk="1" hangingPunct="1">
              <a:buFont typeface="Arial" pitchFamily="34" charset="0"/>
              <a:buNone/>
            </a:pPr>
            <a:r>
              <a:rPr lang="en-US" b="1" dirty="0" smtClean="0">
                <a:latin typeface="Calibri" pitchFamily="34" charset="0"/>
                <a:cs typeface="Calibri" pitchFamily="34" charset="0"/>
              </a:rPr>
              <a:t>Peter B. Morrison</a:t>
            </a:r>
          </a:p>
          <a:p>
            <a:pPr eaLnBrk="1" hangingPunct="1">
              <a:buFont typeface="Arial" pitchFamily="34" charset="0"/>
              <a:buNone/>
            </a:pPr>
            <a:r>
              <a:rPr lang="en-US" sz="2000" dirty="0" smtClean="0">
                <a:latin typeface="Calibri" pitchFamily="34" charset="0"/>
                <a:cs typeface="Calibri" pitchFamily="34" charset="0"/>
              </a:rPr>
              <a:t>Director of Health Literacy</a:t>
            </a:r>
          </a:p>
          <a:p>
            <a:pPr eaLnBrk="1" hangingPunct="1">
              <a:buFont typeface="Arial" pitchFamily="34" charset="0"/>
              <a:buNone/>
            </a:pPr>
            <a:r>
              <a:rPr lang="en-US" sz="2000" u="sng" dirty="0" smtClean="0">
                <a:latin typeface="Calibri" pitchFamily="34" charset="0"/>
                <a:cs typeface="Calibri" pitchFamily="34" charset="0"/>
              </a:rPr>
              <a:t>Pmorrison@willread.org</a:t>
            </a:r>
          </a:p>
          <a:p>
            <a:pPr eaLnBrk="1" hangingPunct="1">
              <a:buFont typeface="Arial" pitchFamily="34" charset="0"/>
              <a:buNone/>
            </a:pPr>
            <a:r>
              <a:rPr lang="en-US" sz="2000" u="sng" dirty="0" smtClean="0">
                <a:latin typeface="Calibri" pitchFamily="34" charset="0"/>
                <a:cs typeface="Calibri" pitchFamily="34" charset="0"/>
              </a:rPr>
              <a:t>512-735-2531</a:t>
            </a:r>
          </a:p>
        </p:txBody>
      </p:sp>
      <p:pic>
        <p:nvPicPr>
          <p:cNvPr id="8" name="70888439-ec80-47b2-9c5e-7309f2922fe0" descr="B319B3CA-E524-4AEE-B7A5-520B333B4AED@gateway"/>
          <p:cNvPicPr>
            <a:picLocks noChangeAspect="1" noChangeArrowheads="1"/>
          </p:cNvPicPr>
          <p:nvPr/>
        </p:nvPicPr>
        <p:blipFill>
          <a:blip r:embed="rId3" cstate="print"/>
          <a:srcRect/>
          <a:stretch>
            <a:fillRect/>
          </a:stretch>
        </p:blipFill>
        <p:spPr bwMode="auto">
          <a:xfrm>
            <a:off x="5410200" y="3505200"/>
            <a:ext cx="2967228" cy="2514600"/>
          </a:xfrm>
          <a:prstGeom prst="rect">
            <a:avLst/>
          </a:prstGeom>
          <a:noFill/>
          <a:ln w="9525">
            <a:noFill/>
            <a:miter lim="800000"/>
            <a:headEnd/>
            <a:tailEnd/>
          </a:ln>
        </p:spPr>
      </p:pic>
      <p:sp>
        <p:nvSpPr>
          <p:cNvPr id="15" name="TextBox 8"/>
          <p:cNvSpPr txBox="1">
            <a:spLocks noChangeArrowheads="1"/>
          </p:cNvSpPr>
          <p:nvPr/>
        </p:nvSpPr>
        <p:spPr bwMode="auto">
          <a:xfrm>
            <a:off x="4038600" y="1676400"/>
            <a:ext cx="4343400" cy="1769715"/>
          </a:xfrm>
          <a:prstGeom prst="rect">
            <a:avLst/>
          </a:prstGeom>
          <a:noFill/>
          <a:ln w="9525">
            <a:noFill/>
            <a:miter lim="800000"/>
            <a:headEnd/>
            <a:tailEnd/>
          </a:ln>
        </p:spPr>
        <p:txBody>
          <a:bodyPr wrap="square">
            <a:spAutoFit/>
          </a:bodyPr>
          <a:lstStyle/>
          <a:p>
            <a:pPr algn="ctr"/>
            <a:r>
              <a:rPr lang="en-US" sz="3200" b="1" i="1" dirty="0" smtClean="0">
                <a:latin typeface="Calibri" pitchFamily="34" charset="0"/>
              </a:rPr>
              <a:t>Follow us online! </a:t>
            </a:r>
          </a:p>
          <a:p>
            <a:pPr algn="ctr"/>
            <a:r>
              <a:rPr lang="en-US" sz="2400" b="1" dirty="0" smtClean="0">
                <a:latin typeface="Calibri" pitchFamily="34" charset="0"/>
              </a:rPr>
              <a:t>WillRead.org</a:t>
            </a:r>
            <a:endParaRPr lang="en-US" sz="2400" b="1" dirty="0">
              <a:latin typeface="Calibri" pitchFamily="34" charset="0"/>
            </a:endParaRPr>
          </a:p>
          <a:p>
            <a:pPr algn="ctr">
              <a:spcAft>
                <a:spcPts val="600"/>
              </a:spcAft>
            </a:pPr>
            <a:r>
              <a:rPr lang="en-US" sz="2400" b="1" dirty="0" smtClean="0">
                <a:latin typeface="Calibri" pitchFamily="34" charset="0"/>
              </a:rPr>
              <a:t>Twitter.com/</a:t>
            </a:r>
            <a:r>
              <a:rPr lang="en-US" sz="2400" b="1" dirty="0" err="1" smtClean="0">
                <a:latin typeface="Calibri" pitchFamily="34" charset="0"/>
              </a:rPr>
              <a:t>HlthLitForward</a:t>
            </a:r>
            <a:endParaRPr lang="en-US" sz="2400" b="1" dirty="0" smtClean="0">
              <a:latin typeface="Calibri" pitchFamily="34" charset="0"/>
            </a:endParaRPr>
          </a:p>
          <a:p>
            <a:pPr algn="ctr">
              <a:spcAft>
                <a:spcPts val="600"/>
              </a:spcAft>
            </a:pPr>
            <a:r>
              <a:rPr lang="en-US" sz="2400" dirty="0" smtClean="0">
                <a:latin typeface="Calibri" pitchFamily="34" charset="0"/>
              </a:rPr>
              <a:t>Facebook.com/</a:t>
            </a:r>
            <a:r>
              <a:rPr lang="en-US" sz="2400" dirty="0" err="1" smtClean="0">
                <a:latin typeface="Calibri" pitchFamily="34" charset="0"/>
              </a:rPr>
              <a:t>ReachTeachUnite</a:t>
            </a:r>
            <a:endParaRPr lang="en-US" sz="2400" dirty="0">
              <a:latin typeface="Calibri" pitchFamily="34" charset="0"/>
            </a:endParaRPr>
          </a:p>
        </p:txBody>
      </p:sp>
      <p:pic>
        <p:nvPicPr>
          <p:cNvPr id="7" name="Picture 6" descr="Z:\Operations\Images\Logo Files\Final New Org Logos\longform_transparent.png"/>
          <p:cNvPicPr>
            <a:picLocks noChangeAspect="1" noChangeArrowheads="1"/>
          </p:cNvPicPr>
          <p:nvPr/>
        </p:nvPicPr>
        <p:blipFill>
          <a:blip r:embed="rId4" cstate="print"/>
          <a:srcRect/>
          <a:stretch>
            <a:fillRect/>
          </a:stretch>
        </p:blipFill>
        <p:spPr bwMode="auto">
          <a:xfrm>
            <a:off x="533400" y="5867400"/>
            <a:ext cx="1676400" cy="652462"/>
          </a:xfrm>
          <a:prstGeom prst="rect">
            <a:avLst/>
          </a:prstGeom>
          <a:noFill/>
        </p:spPr>
      </p:pic>
      <p:pic>
        <p:nvPicPr>
          <p:cNvPr id="11" name="Picture 2" descr="\\MEG-PC\Literacy Coalition Shared Files\Operations\Images\Logo Files\Final New Org Logos\Final seal logo_transparent.png"/>
          <p:cNvPicPr>
            <a:picLocks noChangeAspect="1" noChangeArrowheads="1"/>
          </p:cNvPicPr>
          <p:nvPr/>
        </p:nvPicPr>
        <p:blipFill>
          <a:blip r:embed="rId5" cstate="print"/>
          <a:srcRect/>
          <a:stretch>
            <a:fillRect/>
          </a:stretch>
        </p:blipFill>
        <p:spPr bwMode="auto">
          <a:xfrm>
            <a:off x="685800" y="990600"/>
            <a:ext cx="3429000" cy="3271521"/>
          </a:xfrm>
          <a:prstGeom prst="rect">
            <a:avLst/>
          </a:prstGeom>
          <a:noFill/>
          <a:ln w="9525">
            <a:noFill/>
            <a:miter lim="800000"/>
            <a:headEnd/>
            <a:tailEnd/>
          </a:ln>
        </p:spPr>
      </p:pic>
      <p:sp>
        <p:nvSpPr>
          <p:cNvPr id="12" name="Title 1"/>
          <p:cNvSpPr txBox="1">
            <a:spLocks/>
          </p:cNvSpPr>
          <p:nvPr/>
        </p:nvSpPr>
        <p:spPr>
          <a:xfrm>
            <a:off x="503238" y="625475"/>
            <a:ext cx="8183562" cy="1050925"/>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b="1" noProof="0" dirty="0" smtClean="0">
                <a:solidFill>
                  <a:schemeClr val="bg1"/>
                </a:solidFill>
                <a:effectLst>
                  <a:outerShdw blurRad="53975" dist="22860" dir="5400000" algn="tl" rotWithShape="0">
                    <a:srgbClr val="000000">
                      <a:alpha val="55000"/>
                    </a:srgbClr>
                  </a:outerShdw>
                </a:effectLst>
                <a:latin typeface="Calibri" pitchFamily="34" charset="0"/>
                <a:ea typeface="+mj-ea"/>
                <a:cs typeface="Calibri" pitchFamily="34" charset="0"/>
              </a:rPr>
              <a:t> Contact Information</a:t>
            </a:r>
            <a:endParaRPr kumimoji="0" lang="en-US" sz="4000" b="1" i="0" u="none" strike="noStrike" kern="1200" cap="none" spc="0" normalizeH="0" baseline="0" noProof="0" dirty="0">
              <a:ln>
                <a:noFill/>
              </a:ln>
              <a:solidFill>
                <a:schemeClr val="bg1"/>
              </a:solidFill>
              <a:effectLst>
                <a:outerShdw blurRad="53975" dist="22860" dir="5400000" algn="tl" rotWithShape="0">
                  <a:srgbClr val="000000">
                    <a:alpha val="55000"/>
                  </a:srgbClr>
                </a:outerShdw>
              </a:effectLst>
              <a:uLnTx/>
              <a:uFillTx/>
              <a:latin typeface="Calibri" pitchFamily="34" charset="0"/>
              <a:ea typeface="+mj-ea"/>
              <a:cs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
  <TotalTime>6113</TotalTime>
  <Words>1802</Words>
  <Application>Microsoft Macintosh PowerPoint</Application>
  <PresentationFormat>On-screen Show (4:3)</PresentationFormat>
  <Paragraphs>214</Paragraphs>
  <Slides>24</Slides>
  <Notes>21</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Aspect</vt:lpstr>
      <vt:lpstr>PowerPoint Presentation</vt:lpstr>
      <vt:lpstr>Who We Are</vt:lpstr>
      <vt:lpstr>What we’ll cover…</vt:lpstr>
      <vt:lpstr>What is Health Literacy?</vt:lpstr>
      <vt:lpstr>PowerPoint Presentation</vt:lpstr>
      <vt:lpstr>Literacy Facts</vt:lpstr>
      <vt:lpstr>Framing the Issue</vt:lpstr>
      <vt:lpstr>How to get your leaders on board</vt:lpstr>
      <vt:lpstr>PowerPoint Presentation</vt:lpstr>
      <vt:lpstr>PowerPoint Presentation</vt:lpstr>
      <vt:lpstr>Financial Implications</vt:lpstr>
      <vt:lpstr>Legal Risks and Sentinel Events</vt:lpstr>
      <vt:lpstr>PowerPoint Presentation</vt:lpstr>
      <vt:lpstr>PowerPoint Presentation</vt:lpstr>
      <vt:lpstr>PowerPoint Presentation</vt:lpstr>
      <vt:lpstr>PowerPoint Presentation</vt:lpstr>
      <vt:lpstr>Preventable Readmissions</vt:lpstr>
      <vt:lpstr>PowerPoint Presentation</vt:lpstr>
      <vt:lpstr>PowerPoint Presentation</vt:lpstr>
      <vt:lpstr>PowerPoint Presentation</vt:lpstr>
      <vt:lpstr>Implications of the Affordable Care Act</vt:lpstr>
      <vt:lpstr>More opportunities to explore</vt:lpstr>
      <vt:lpstr>Top Resources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dc:creator>
  <cp:lastModifiedBy>Erin Aagesen</cp:lastModifiedBy>
  <cp:revision>159</cp:revision>
  <dcterms:created xsi:type="dcterms:W3CDTF">2011-09-19T18:29:27Z</dcterms:created>
  <dcterms:modified xsi:type="dcterms:W3CDTF">2013-03-27T17:16:03Z</dcterms:modified>
</cp:coreProperties>
</file>