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6" r:id="rId2"/>
  </p:sldMasterIdLst>
  <p:notesMasterIdLst>
    <p:notesMasterId r:id="rId32"/>
  </p:notesMasterIdLst>
  <p:handoutMasterIdLst>
    <p:handoutMasterId r:id="rId33"/>
  </p:handoutMasterIdLst>
  <p:sldIdLst>
    <p:sldId id="261" r:id="rId3"/>
    <p:sldId id="296" r:id="rId4"/>
    <p:sldId id="297" r:id="rId5"/>
    <p:sldId id="299" r:id="rId6"/>
    <p:sldId id="298" r:id="rId7"/>
    <p:sldId id="265" r:id="rId8"/>
    <p:sldId id="259" r:id="rId9"/>
    <p:sldId id="260" r:id="rId10"/>
    <p:sldId id="274" r:id="rId11"/>
    <p:sldId id="283" r:id="rId12"/>
    <p:sldId id="284" r:id="rId13"/>
    <p:sldId id="264" r:id="rId14"/>
    <p:sldId id="258" r:id="rId15"/>
    <p:sldId id="277" r:id="rId16"/>
    <p:sldId id="301" r:id="rId17"/>
    <p:sldId id="300" r:id="rId18"/>
    <p:sldId id="272" r:id="rId19"/>
    <p:sldId id="291" r:id="rId20"/>
    <p:sldId id="273" r:id="rId21"/>
    <p:sldId id="262" r:id="rId22"/>
    <p:sldId id="285" r:id="rId23"/>
    <p:sldId id="286" r:id="rId24"/>
    <p:sldId id="288" r:id="rId25"/>
    <p:sldId id="287" r:id="rId26"/>
    <p:sldId id="289" r:id="rId27"/>
    <p:sldId id="294" r:id="rId28"/>
    <p:sldId id="293" r:id="rId29"/>
    <p:sldId id="290" r:id="rId30"/>
    <p:sldId id="302"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0690" autoAdjust="0"/>
  </p:normalViewPr>
  <p:slideViewPr>
    <p:cSldViewPr snapToGrid="0" snapToObjects="1" showGuides="1">
      <p:cViewPr varScale="1">
        <p:scale>
          <a:sx n="127" d="100"/>
          <a:sy n="127" d="100"/>
        </p:scale>
        <p:origin x="-200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notesMaster" Target="notesMasters/notesMaster1.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theme" Target="theme/theme1.xml"/><Relationship Id="rId3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B38031-E81D-1246-BBDB-8C40D819DDD3}" type="doc">
      <dgm:prSet loTypeId="urn:microsoft.com/office/officeart/2005/8/layout/cycle3" loCatId="cycle" qsTypeId="urn:microsoft.com/office/officeart/2005/8/quickstyle/simple4" qsCatId="simple" csTypeId="urn:microsoft.com/office/officeart/2005/8/colors/accent1_2" csCatId="accent1" phldr="1"/>
      <dgm:spPr/>
      <dgm:t>
        <a:bodyPr/>
        <a:lstStyle/>
        <a:p>
          <a:endParaRPr lang="en-US"/>
        </a:p>
      </dgm:t>
    </dgm:pt>
    <dgm:pt modelId="{9F11D9FE-689F-C748-8785-12BA0BE1D477}">
      <dgm:prSet phldrT="[Text]"/>
      <dgm:spPr/>
      <dgm:t>
        <a:bodyPr/>
        <a:lstStyle/>
        <a:p>
          <a:r>
            <a:rPr lang="en-US" dirty="0" smtClean="0"/>
            <a:t>Explain new concept</a:t>
          </a:r>
          <a:endParaRPr lang="en-US" dirty="0"/>
        </a:p>
      </dgm:t>
    </dgm:pt>
    <dgm:pt modelId="{558F58DE-A5FF-8044-829E-74ACC34DD336}" type="parTrans" cxnId="{E0A1D77A-B577-4145-A9F7-221081709D26}">
      <dgm:prSet/>
      <dgm:spPr/>
      <dgm:t>
        <a:bodyPr/>
        <a:lstStyle/>
        <a:p>
          <a:endParaRPr lang="en-US"/>
        </a:p>
      </dgm:t>
    </dgm:pt>
    <dgm:pt modelId="{888A5790-9AD6-4440-A7C4-449ED92D2324}" type="sibTrans" cxnId="{E0A1D77A-B577-4145-A9F7-221081709D26}">
      <dgm:prSet/>
      <dgm:spPr/>
      <dgm:t>
        <a:bodyPr/>
        <a:lstStyle/>
        <a:p>
          <a:endParaRPr lang="en-US"/>
        </a:p>
      </dgm:t>
    </dgm:pt>
    <dgm:pt modelId="{89CBC709-CB27-D649-8C62-86B4AAEDFE28}">
      <dgm:prSet phldrT="[Text]"/>
      <dgm:spPr/>
      <dgm:t>
        <a:bodyPr/>
        <a:lstStyle/>
        <a:p>
          <a:r>
            <a:rPr lang="en-US" dirty="0" smtClean="0"/>
            <a:t>Ask the patient to explain the concept</a:t>
          </a:r>
          <a:endParaRPr lang="en-US" dirty="0"/>
        </a:p>
      </dgm:t>
    </dgm:pt>
    <dgm:pt modelId="{5DAF0AC4-CEBA-C044-AB80-2B6625AD50FD}" type="parTrans" cxnId="{8CBA051A-062A-474A-88E5-85F76817D95E}">
      <dgm:prSet/>
      <dgm:spPr/>
      <dgm:t>
        <a:bodyPr/>
        <a:lstStyle/>
        <a:p>
          <a:endParaRPr lang="en-US"/>
        </a:p>
      </dgm:t>
    </dgm:pt>
    <dgm:pt modelId="{C9A8AFB5-4410-954A-8FAD-6DBD9C36511F}" type="sibTrans" cxnId="{8CBA051A-062A-474A-88E5-85F76817D95E}">
      <dgm:prSet/>
      <dgm:spPr/>
      <dgm:t>
        <a:bodyPr/>
        <a:lstStyle/>
        <a:p>
          <a:endParaRPr lang="en-US"/>
        </a:p>
      </dgm:t>
    </dgm:pt>
    <dgm:pt modelId="{3E83843D-7AC1-9740-A7E4-59300A98B1C0}">
      <dgm:prSet phldrT="[Text]"/>
      <dgm:spPr/>
      <dgm:t>
        <a:bodyPr/>
        <a:lstStyle/>
        <a:p>
          <a:r>
            <a:rPr lang="en-US" dirty="0" smtClean="0"/>
            <a:t>Clarify or repeat any points the patient might have missed</a:t>
          </a:r>
          <a:endParaRPr lang="en-US" dirty="0"/>
        </a:p>
      </dgm:t>
    </dgm:pt>
    <dgm:pt modelId="{D2B18CCF-CBEE-E845-BE9E-116F62DF8B52}" type="parTrans" cxnId="{373E58B7-64DA-7B4D-8B9A-84BC4A91E46D}">
      <dgm:prSet/>
      <dgm:spPr/>
      <dgm:t>
        <a:bodyPr/>
        <a:lstStyle/>
        <a:p>
          <a:endParaRPr lang="en-US"/>
        </a:p>
      </dgm:t>
    </dgm:pt>
    <dgm:pt modelId="{AB56A277-EA07-F043-A9E8-66E6DB7C6F94}" type="sibTrans" cxnId="{373E58B7-64DA-7B4D-8B9A-84BC4A91E46D}">
      <dgm:prSet/>
      <dgm:spPr/>
      <dgm:t>
        <a:bodyPr/>
        <a:lstStyle/>
        <a:p>
          <a:endParaRPr lang="en-US"/>
        </a:p>
      </dgm:t>
    </dgm:pt>
    <dgm:pt modelId="{966EC42E-57EA-5C48-B583-56DE35635633}">
      <dgm:prSet phldrT="[Text]"/>
      <dgm:spPr/>
      <dgm:t>
        <a:bodyPr/>
        <a:lstStyle/>
        <a:p>
          <a:r>
            <a:rPr lang="en-US" dirty="0" smtClean="0"/>
            <a:t>Ask the patient to explain the concept again</a:t>
          </a:r>
          <a:endParaRPr lang="en-US" dirty="0"/>
        </a:p>
      </dgm:t>
    </dgm:pt>
    <dgm:pt modelId="{99F07687-1D28-CD4E-B1B0-51AA6C592C3D}" type="parTrans" cxnId="{F8197120-CFD6-FA4A-A718-F248583839DE}">
      <dgm:prSet/>
      <dgm:spPr/>
      <dgm:t>
        <a:bodyPr/>
        <a:lstStyle/>
        <a:p>
          <a:endParaRPr lang="en-US"/>
        </a:p>
      </dgm:t>
    </dgm:pt>
    <dgm:pt modelId="{90918616-DA1F-0142-936C-AD03DA836C42}" type="sibTrans" cxnId="{F8197120-CFD6-FA4A-A718-F248583839DE}">
      <dgm:prSet/>
      <dgm:spPr/>
      <dgm:t>
        <a:bodyPr/>
        <a:lstStyle/>
        <a:p>
          <a:endParaRPr lang="en-US"/>
        </a:p>
      </dgm:t>
    </dgm:pt>
    <dgm:pt modelId="{09A853E2-445B-3A47-9AB6-A65D21D01BCA}">
      <dgm:prSet phldrT="[Text]"/>
      <dgm:spPr/>
      <dgm:t>
        <a:bodyPr/>
        <a:lstStyle/>
        <a:p>
          <a:r>
            <a:rPr lang="en-US" dirty="0" smtClean="0"/>
            <a:t>Use Examples</a:t>
          </a:r>
          <a:endParaRPr lang="en-US" dirty="0"/>
        </a:p>
      </dgm:t>
    </dgm:pt>
    <dgm:pt modelId="{901E7101-3FBF-F846-95A7-959ACFC84DBA}" type="parTrans" cxnId="{61E0B3D7-ED38-C849-9F5B-3B1CF94ECB4D}">
      <dgm:prSet/>
      <dgm:spPr/>
      <dgm:t>
        <a:bodyPr/>
        <a:lstStyle/>
        <a:p>
          <a:endParaRPr lang="en-US"/>
        </a:p>
      </dgm:t>
    </dgm:pt>
    <dgm:pt modelId="{B0A16B82-3960-8047-9337-F358261E405C}" type="sibTrans" cxnId="{61E0B3D7-ED38-C849-9F5B-3B1CF94ECB4D}">
      <dgm:prSet/>
      <dgm:spPr/>
      <dgm:t>
        <a:bodyPr/>
        <a:lstStyle/>
        <a:p>
          <a:endParaRPr lang="en-US"/>
        </a:p>
      </dgm:t>
    </dgm:pt>
    <dgm:pt modelId="{A373C6C8-93C1-D749-81AB-CB10C97A3571}">
      <dgm:prSet phldrT="[Text]"/>
      <dgm:spPr/>
      <dgm:t>
        <a:bodyPr/>
        <a:lstStyle/>
        <a:p>
          <a:r>
            <a:rPr lang="en-US" dirty="0" smtClean="0"/>
            <a:t>Use Analogies </a:t>
          </a:r>
          <a:endParaRPr lang="en-US" dirty="0"/>
        </a:p>
      </dgm:t>
    </dgm:pt>
    <dgm:pt modelId="{B571B78A-136C-354E-96CB-5B0292A7B966}" type="parTrans" cxnId="{31355426-3862-834C-8B79-825FD48B40A2}">
      <dgm:prSet/>
      <dgm:spPr/>
      <dgm:t>
        <a:bodyPr/>
        <a:lstStyle/>
        <a:p>
          <a:endParaRPr lang="en-US"/>
        </a:p>
      </dgm:t>
    </dgm:pt>
    <dgm:pt modelId="{BE51974B-DE15-1F4D-B8F0-DD1C62691D4D}" type="sibTrans" cxnId="{31355426-3862-834C-8B79-825FD48B40A2}">
      <dgm:prSet/>
      <dgm:spPr/>
      <dgm:t>
        <a:bodyPr/>
        <a:lstStyle/>
        <a:p>
          <a:endParaRPr lang="en-US"/>
        </a:p>
      </dgm:t>
    </dgm:pt>
    <dgm:pt modelId="{91106ED8-9245-C548-AE3C-EB0E43579B6B}">
      <dgm:prSet phldrT="[Text]"/>
      <dgm:spPr/>
      <dgm:t>
        <a:bodyPr/>
        <a:lstStyle/>
        <a:p>
          <a:r>
            <a:rPr lang="en-US" dirty="0" smtClean="0"/>
            <a:t>Make sure they use their own words</a:t>
          </a:r>
          <a:endParaRPr lang="en-US" dirty="0"/>
        </a:p>
      </dgm:t>
    </dgm:pt>
    <dgm:pt modelId="{638F7205-0775-F34B-BA81-169D5D6C4EA9}" type="parTrans" cxnId="{1800DE91-721A-6D4A-8849-F02985B6BD9A}">
      <dgm:prSet/>
      <dgm:spPr/>
      <dgm:t>
        <a:bodyPr/>
        <a:lstStyle/>
        <a:p>
          <a:endParaRPr lang="en-US"/>
        </a:p>
      </dgm:t>
    </dgm:pt>
    <dgm:pt modelId="{C7EB86B4-83A3-6946-A281-111668F016D7}" type="sibTrans" cxnId="{1800DE91-721A-6D4A-8849-F02985B6BD9A}">
      <dgm:prSet/>
      <dgm:spPr/>
      <dgm:t>
        <a:bodyPr/>
        <a:lstStyle/>
        <a:p>
          <a:endParaRPr lang="en-US"/>
        </a:p>
      </dgm:t>
    </dgm:pt>
    <dgm:pt modelId="{E0407CA4-C81F-404B-94F8-B4EBD97C0836}">
      <dgm:prSet phldrT="[Text]"/>
      <dgm:spPr/>
      <dgm:t>
        <a:bodyPr/>
        <a:lstStyle/>
        <a:p>
          <a:r>
            <a:rPr lang="en-US" dirty="0" smtClean="0"/>
            <a:t>Focus on points the are struggling the most with</a:t>
          </a:r>
          <a:endParaRPr lang="en-US" dirty="0"/>
        </a:p>
      </dgm:t>
    </dgm:pt>
    <dgm:pt modelId="{414D469B-FABD-CD46-A53F-05D7A3CF73D7}" type="parTrans" cxnId="{636478CF-70F7-4744-A6F8-AA16A80871CB}">
      <dgm:prSet/>
      <dgm:spPr/>
      <dgm:t>
        <a:bodyPr/>
        <a:lstStyle/>
        <a:p>
          <a:endParaRPr lang="en-US"/>
        </a:p>
      </dgm:t>
    </dgm:pt>
    <dgm:pt modelId="{CAC52D9D-F532-2D49-8575-74E855CEE225}" type="sibTrans" cxnId="{636478CF-70F7-4744-A6F8-AA16A80871CB}">
      <dgm:prSet/>
      <dgm:spPr/>
      <dgm:t>
        <a:bodyPr/>
        <a:lstStyle/>
        <a:p>
          <a:endParaRPr lang="en-US"/>
        </a:p>
      </dgm:t>
    </dgm:pt>
    <dgm:pt modelId="{955F154B-A717-B041-86C7-5E99BCEE4D92}" type="pres">
      <dgm:prSet presAssocID="{1CB38031-E81D-1246-BBDB-8C40D819DDD3}" presName="Name0" presStyleCnt="0">
        <dgm:presLayoutVars>
          <dgm:dir/>
          <dgm:resizeHandles val="exact"/>
        </dgm:presLayoutVars>
      </dgm:prSet>
      <dgm:spPr/>
      <dgm:t>
        <a:bodyPr/>
        <a:lstStyle/>
        <a:p>
          <a:endParaRPr lang="en-US"/>
        </a:p>
      </dgm:t>
    </dgm:pt>
    <dgm:pt modelId="{EA566112-9564-5342-9B99-866F7ADB12E6}" type="pres">
      <dgm:prSet presAssocID="{1CB38031-E81D-1246-BBDB-8C40D819DDD3}" presName="cycle" presStyleCnt="0"/>
      <dgm:spPr/>
    </dgm:pt>
    <dgm:pt modelId="{0F839E42-2B81-F047-B4FC-49AACC936BF0}" type="pres">
      <dgm:prSet presAssocID="{9F11D9FE-689F-C748-8785-12BA0BE1D477}" presName="nodeFirstNode" presStyleLbl="node1" presStyleIdx="0" presStyleCnt="4">
        <dgm:presLayoutVars>
          <dgm:bulletEnabled val="1"/>
        </dgm:presLayoutVars>
      </dgm:prSet>
      <dgm:spPr/>
      <dgm:t>
        <a:bodyPr/>
        <a:lstStyle/>
        <a:p>
          <a:endParaRPr lang="en-US"/>
        </a:p>
      </dgm:t>
    </dgm:pt>
    <dgm:pt modelId="{237AA822-15C8-8044-A4A1-68210E686857}" type="pres">
      <dgm:prSet presAssocID="{888A5790-9AD6-4440-A7C4-449ED92D2324}" presName="sibTransFirstNode" presStyleLbl="bgShp" presStyleIdx="0" presStyleCnt="1"/>
      <dgm:spPr/>
      <dgm:t>
        <a:bodyPr/>
        <a:lstStyle/>
        <a:p>
          <a:endParaRPr lang="en-US"/>
        </a:p>
      </dgm:t>
    </dgm:pt>
    <dgm:pt modelId="{D8DD5E57-3314-C64A-99A4-C90807763B2C}" type="pres">
      <dgm:prSet presAssocID="{89CBC709-CB27-D649-8C62-86B4AAEDFE28}" presName="nodeFollowingNodes" presStyleLbl="node1" presStyleIdx="1" presStyleCnt="4">
        <dgm:presLayoutVars>
          <dgm:bulletEnabled val="1"/>
        </dgm:presLayoutVars>
      </dgm:prSet>
      <dgm:spPr/>
      <dgm:t>
        <a:bodyPr/>
        <a:lstStyle/>
        <a:p>
          <a:endParaRPr lang="en-US"/>
        </a:p>
      </dgm:t>
    </dgm:pt>
    <dgm:pt modelId="{583BCE4D-BB29-E844-BF0B-D99C5E4A07F6}" type="pres">
      <dgm:prSet presAssocID="{3E83843D-7AC1-9740-A7E4-59300A98B1C0}" presName="nodeFollowingNodes" presStyleLbl="node1" presStyleIdx="2" presStyleCnt="4">
        <dgm:presLayoutVars>
          <dgm:bulletEnabled val="1"/>
        </dgm:presLayoutVars>
      </dgm:prSet>
      <dgm:spPr/>
      <dgm:t>
        <a:bodyPr/>
        <a:lstStyle/>
        <a:p>
          <a:endParaRPr lang="en-US"/>
        </a:p>
      </dgm:t>
    </dgm:pt>
    <dgm:pt modelId="{CD48DC83-5F42-6647-BC0D-D115675074CC}" type="pres">
      <dgm:prSet presAssocID="{966EC42E-57EA-5C48-B583-56DE35635633}" presName="nodeFollowingNodes" presStyleLbl="node1" presStyleIdx="3" presStyleCnt="4">
        <dgm:presLayoutVars>
          <dgm:bulletEnabled val="1"/>
        </dgm:presLayoutVars>
      </dgm:prSet>
      <dgm:spPr/>
      <dgm:t>
        <a:bodyPr/>
        <a:lstStyle/>
        <a:p>
          <a:endParaRPr lang="en-US"/>
        </a:p>
      </dgm:t>
    </dgm:pt>
  </dgm:ptLst>
  <dgm:cxnLst>
    <dgm:cxn modelId="{36B636FD-CC19-3D47-9D22-97F416B181C3}" type="presOf" srcId="{888A5790-9AD6-4440-A7C4-449ED92D2324}" destId="{237AA822-15C8-8044-A4A1-68210E686857}" srcOrd="0" destOrd="0" presId="urn:microsoft.com/office/officeart/2005/8/layout/cycle3"/>
    <dgm:cxn modelId="{30C178C9-7507-054D-B162-A6D5362BED38}" type="presOf" srcId="{1CB38031-E81D-1246-BBDB-8C40D819DDD3}" destId="{955F154B-A717-B041-86C7-5E99BCEE4D92}" srcOrd="0" destOrd="0" presId="urn:microsoft.com/office/officeart/2005/8/layout/cycle3"/>
    <dgm:cxn modelId="{B41EA750-EF3D-764E-977A-9D998C51B827}" type="presOf" srcId="{3E83843D-7AC1-9740-A7E4-59300A98B1C0}" destId="{583BCE4D-BB29-E844-BF0B-D99C5E4A07F6}" srcOrd="0" destOrd="0" presId="urn:microsoft.com/office/officeart/2005/8/layout/cycle3"/>
    <dgm:cxn modelId="{2606F82A-16BB-644F-8B69-74E15EE5436E}" type="presOf" srcId="{A373C6C8-93C1-D749-81AB-CB10C97A3571}" destId="{0F839E42-2B81-F047-B4FC-49AACC936BF0}" srcOrd="0" destOrd="2" presId="urn:microsoft.com/office/officeart/2005/8/layout/cycle3"/>
    <dgm:cxn modelId="{9469159D-A2D7-BD42-B4A7-34CB0DCA9B88}" type="presOf" srcId="{09A853E2-445B-3A47-9AB6-A65D21D01BCA}" destId="{0F839E42-2B81-F047-B4FC-49AACC936BF0}" srcOrd="0" destOrd="1" presId="urn:microsoft.com/office/officeart/2005/8/layout/cycle3"/>
    <dgm:cxn modelId="{FC55082C-4764-0E4C-B597-048F87CF6BFA}" type="presOf" srcId="{966EC42E-57EA-5C48-B583-56DE35635633}" destId="{CD48DC83-5F42-6647-BC0D-D115675074CC}" srcOrd="0" destOrd="0" presId="urn:microsoft.com/office/officeart/2005/8/layout/cycle3"/>
    <dgm:cxn modelId="{AA69E2B6-003A-A948-A187-5D10E58B68B6}" type="presOf" srcId="{91106ED8-9245-C548-AE3C-EB0E43579B6B}" destId="{D8DD5E57-3314-C64A-99A4-C90807763B2C}" srcOrd="0" destOrd="1" presId="urn:microsoft.com/office/officeart/2005/8/layout/cycle3"/>
    <dgm:cxn modelId="{6FF44560-AE22-4141-9041-F375D408131C}" type="presOf" srcId="{89CBC709-CB27-D649-8C62-86B4AAEDFE28}" destId="{D8DD5E57-3314-C64A-99A4-C90807763B2C}" srcOrd="0" destOrd="0" presId="urn:microsoft.com/office/officeart/2005/8/layout/cycle3"/>
    <dgm:cxn modelId="{8CBA051A-062A-474A-88E5-85F76817D95E}" srcId="{1CB38031-E81D-1246-BBDB-8C40D819DDD3}" destId="{89CBC709-CB27-D649-8C62-86B4AAEDFE28}" srcOrd="1" destOrd="0" parTransId="{5DAF0AC4-CEBA-C044-AB80-2B6625AD50FD}" sibTransId="{C9A8AFB5-4410-954A-8FAD-6DBD9C36511F}"/>
    <dgm:cxn modelId="{F8197120-CFD6-FA4A-A718-F248583839DE}" srcId="{1CB38031-E81D-1246-BBDB-8C40D819DDD3}" destId="{966EC42E-57EA-5C48-B583-56DE35635633}" srcOrd="3" destOrd="0" parTransId="{99F07687-1D28-CD4E-B1B0-51AA6C592C3D}" sibTransId="{90918616-DA1F-0142-936C-AD03DA836C42}"/>
    <dgm:cxn modelId="{31355426-3862-834C-8B79-825FD48B40A2}" srcId="{9F11D9FE-689F-C748-8785-12BA0BE1D477}" destId="{A373C6C8-93C1-D749-81AB-CB10C97A3571}" srcOrd="1" destOrd="0" parTransId="{B571B78A-136C-354E-96CB-5B0292A7B966}" sibTransId="{BE51974B-DE15-1F4D-B8F0-DD1C62691D4D}"/>
    <dgm:cxn modelId="{F6221F8A-C314-9942-9DBE-43C3B5B5B0F2}" type="presOf" srcId="{E0407CA4-C81F-404B-94F8-B4EBD97C0836}" destId="{CD48DC83-5F42-6647-BC0D-D115675074CC}" srcOrd="0" destOrd="1" presId="urn:microsoft.com/office/officeart/2005/8/layout/cycle3"/>
    <dgm:cxn modelId="{636478CF-70F7-4744-A6F8-AA16A80871CB}" srcId="{966EC42E-57EA-5C48-B583-56DE35635633}" destId="{E0407CA4-C81F-404B-94F8-B4EBD97C0836}" srcOrd="0" destOrd="0" parTransId="{414D469B-FABD-CD46-A53F-05D7A3CF73D7}" sibTransId="{CAC52D9D-F532-2D49-8575-74E855CEE225}"/>
    <dgm:cxn modelId="{373E58B7-64DA-7B4D-8B9A-84BC4A91E46D}" srcId="{1CB38031-E81D-1246-BBDB-8C40D819DDD3}" destId="{3E83843D-7AC1-9740-A7E4-59300A98B1C0}" srcOrd="2" destOrd="0" parTransId="{D2B18CCF-CBEE-E845-BE9E-116F62DF8B52}" sibTransId="{AB56A277-EA07-F043-A9E8-66E6DB7C6F94}"/>
    <dgm:cxn modelId="{E0A1D77A-B577-4145-A9F7-221081709D26}" srcId="{1CB38031-E81D-1246-BBDB-8C40D819DDD3}" destId="{9F11D9FE-689F-C748-8785-12BA0BE1D477}" srcOrd="0" destOrd="0" parTransId="{558F58DE-A5FF-8044-829E-74ACC34DD336}" sibTransId="{888A5790-9AD6-4440-A7C4-449ED92D2324}"/>
    <dgm:cxn modelId="{61E0B3D7-ED38-C849-9F5B-3B1CF94ECB4D}" srcId="{9F11D9FE-689F-C748-8785-12BA0BE1D477}" destId="{09A853E2-445B-3A47-9AB6-A65D21D01BCA}" srcOrd="0" destOrd="0" parTransId="{901E7101-3FBF-F846-95A7-959ACFC84DBA}" sibTransId="{B0A16B82-3960-8047-9337-F358261E405C}"/>
    <dgm:cxn modelId="{F2AFCE04-0399-014C-815D-BBC774ECCC5F}" type="presOf" srcId="{9F11D9FE-689F-C748-8785-12BA0BE1D477}" destId="{0F839E42-2B81-F047-B4FC-49AACC936BF0}" srcOrd="0" destOrd="0" presId="urn:microsoft.com/office/officeart/2005/8/layout/cycle3"/>
    <dgm:cxn modelId="{1800DE91-721A-6D4A-8849-F02985B6BD9A}" srcId="{89CBC709-CB27-D649-8C62-86B4AAEDFE28}" destId="{91106ED8-9245-C548-AE3C-EB0E43579B6B}" srcOrd="0" destOrd="0" parTransId="{638F7205-0775-F34B-BA81-169D5D6C4EA9}" sibTransId="{C7EB86B4-83A3-6946-A281-111668F016D7}"/>
    <dgm:cxn modelId="{7BC07A1D-35F9-7949-926A-7909B746CFEB}" type="presParOf" srcId="{955F154B-A717-B041-86C7-5E99BCEE4D92}" destId="{EA566112-9564-5342-9B99-866F7ADB12E6}" srcOrd="0" destOrd="0" presId="urn:microsoft.com/office/officeart/2005/8/layout/cycle3"/>
    <dgm:cxn modelId="{2D13C18A-7D07-A142-8915-EF97D3EDA0DC}" type="presParOf" srcId="{EA566112-9564-5342-9B99-866F7ADB12E6}" destId="{0F839E42-2B81-F047-B4FC-49AACC936BF0}" srcOrd="0" destOrd="0" presId="urn:microsoft.com/office/officeart/2005/8/layout/cycle3"/>
    <dgm:cxn modelId="{BDDC867E-7B87-C240-A9D2-4BE855D57574}" type="presParOf" srcId="{EA566112-9564-5342-9B99-866F7ADB12E6}" destId="{237AA822-15C8-8044-A4A1-68210E686857}" srcOrd="1" destOrd="0" presId="urn:microsoft.com/office/officeart/2005/8/layout/cycle3"/>
    <dgm:cxn modelId="{8CA7E364-1F8F-A74F-BED6-6561FA1BB286}" type="presParOf" srcId="{EA566112-9564-5342-9B99-866F7ADB12E6}" destId="{D8DD5E57-3314-C64A-99A4-C90807763B2C}" srcOrd="2" destOrd="0" presId="urn:microsoft.com/office/officeart/2005/8/layout/cycle3"/>
    <dgm:cxn modelId="{37195408-F304-0C40-98E9-958F1B5C84C9}" type="presParOf" srcId="{EA566112-9564-5342-9B99-866F7ADB12E6}" destId="{583BCE4D-BB29-E844-BF0B-D99C5E4A07F6}" srcOrd="3" destOrd="0" presId="urn:microsoft.com/office/officeart/2005/8/layout/cycle3"/>
    <dgm:cxn modelId="{559747F0-F64E-1344-AB69-D84A4A379A50}" type="presParOf" srcId="{EA566112-9564-5342-9B99-866F7ADB12E6}" destId="{CD48DC83-5F42-6647-BC0D-D115675074CC}" srcOrd="4"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7D9CD7-A570-674B-9756-FE89847C5602}" type="doc">
      <dgm:prSet loTypeId="urn:microsoft.com/office/officeart/2005/8/layout/arrow2" loCatId="process" qsTypeId="urn:microsoft.com/office/officeart/2005/8/quickstyle/simple4" qsCatId="simple" csTypeId="urn:microsoft.com/office/officeart/2005/8/colors/accent1_2" csCatId="accent1" phldr="1"/>
      <dgm:spPr/>
    </dgm:pt>
    <dgm:pt modelId="{8BD84CE4-B445-3F47-9462-EA01506AE990}">
      <dgm:prSet phldrT="[Text]" custT="1"/>
      <dgm:spPr/>
      <dgm:t>
        <a:bodyPr/>
        <a:lstStyle/>
        <a:p>
          <a:r>
            <a:rPr lang="en-US" sz="2400" dirty="0" smtClean="0">
              <a:solidFill>
                <a:srgbClr val="7F7F7F"/>
              </a:solidFill>
            </a:rPr>
            <a:t>New Concept</a:t>
          </a:r>
          <a:endParaRPr lang="en-US" sz="2400" dirty="0">
            <a:solidFill>
              <a:srgbClr val="7F7F7F"/>
            </a:solidFill>
          </a:endParaRPr>
        </a:p>
      </dgm:t>
    </dgm:pt>
    <dgm:pt modelId="{FD2AD6A4-31FA-F846-B39E-D631082BC59C}" type="parTrans" cxnId="{50B2E705-A2C7-F147-A5D6-EB9B3F6AE4F5}">
      <dgm:prSet/>
      <dgm:spPr/>
      <dgm:t>
        <a:bodyPr/>
        <a:lstStyle/>
        <a:p>
          <a:endParaRPr lang="en-US"/>
        </a:p>
      </dgm:t>
    </dgm:pt>
    <dgm:pt modelId="{03C2A9CB-C7FE-BA4F-AD8B-7C94EBDF39CA}" type="sibTrans" cxnId="{50B2E705-A2C7-F147-A5D6-EB9B3F6AE4F5}">
      <dgm:prSet/>
      <dgm:spPr/>
      <dgm:t>
        <a:bodyPr/>
        <a:lstStyle/>
        <a:p>
          <a:endParaRPr lang="en-US"/>
        </a:p>
      </dgm:t>
    </dgm:pt>
    <dgm:pt modelId="{B522CC98-9120-D34D-8391-F1621E3516A0}">
      <dgm:prSet phldrT="[Text]" custT="1"/>
      <dgm:spPr/>
      <dgm:t>
        <a:bodyPr/>
        <a:lstStyle/>
        <a:p>
          <a:r>
            <a:rPr lang="en-US" sz="1800" dirty="0" smtClean="0">
              <a:solidFill>
                <a:srgbClr val="7F7F7F"/>
              </a:solidFill>
            </a:rPr>
            <a:t>Be Patient- centered</a:t>
          </a:r>
          <a:endParaRPr lang="en-US" sz="1800" dirty="0">
            <a:solidFill>
              <a:srgbClr val="7F7F7F"/>
            </a:solidFill>
          </a:endParaRPr>
        </a:p>
      </dgm:t>
    </dgm:pt>
    <dgm:pt modelId="{2EFA47AE-85F6-594E-BB79-E8D640019D21}" type="parTrans" cxnId="{E318EC38-8DB1-C244-B9DC-29A3FA465002}">
      <dgm:prSet/>
      <dgm:spPr/>
      <dgm:t>
        <a:bodyPr/>
        <a:lstStyle/>
        <a:p>
          <a:endParaRPr lang="en-US"/>
        </a:p>
      </dgm:t>
    </dgm:pt>
    <dgm:pt modelId="{36190511-7863-A64C-8E9F-55EEEC8F5F57}" type="sibTrans" cxnId="{E318EC38-8DB1-C244-B9DC-29A3FA465002}">
      <dgm:prSet/>
      <dgm:spPr/>
      <dgm:t>
        <a:bodyPr/>
        <a:lstStyle/>
        <a:p>
          <a:endParaRPr lang="en-US"/>
        </a:p>
      </dgm:t>
    </dgm:pt>
    <dgm:pt modelId="{962DC2BE-B60C-A048-80B2-233E8367B92E}">
      <dgm:prSet custT="1"/>
      <dgm:spPr/>
      <dgm:t>
        <a:bodyPr/>
        <a:lstStyle/>
        <a:p>
          <a:r>
            <a:rPr lang="en-US" sz="1800" dirty="0" smtClean="0">
              <a:solidFill>
                <a:srgbClr val="7F7F7F"/>
              </a:solidFill>
            </a:rPr>
            <a:t>Use Plain language</a:t>
          </a:r>
        </a:p>
      </dgm:t>
    </dgm:pt>
    <dgm:pt modelId="{C8D9C8C6-BE88-BC4D-9B9F-E07AB313ACBF}" type="parTrans" cxnId="{CC6ABB70-7F4D-9B44-9C0C-34D54F6BA952}">
      <dgm:prSet/>
      <dgm:spPr/>
      <dgm:t>
        <a:bodyPr/>
        <a:lstStyle/>
        <a:p>
          <a:endParaRPr lang="en-US"/>
        </a:p>
      </dgm:t>
    </dgm:pt>
    <dgm:pt modelId="{FF3315E6-5AFF-2F43-9DA6-ECD568D0EC73}" type="sibTrans" cxnId="{CC6ABB70-7F4D-9B44-9C0C-34D54F6BA952}">
      <dgm:prSet/>
      <dgm:spPr/>
      <dgm:t>
        <a:bodyPr/>
        <a:lstStyle/>
        <a:p>
          <a:endParaRPr lang="en-US"/>
        </a:p>
      </dgm:t>
    </dgm:pt>
    <dgm:pt modelId="{62D342FB-CE87-CC46-B9AB-EA5D218F3AE5}">
      <dgm:prSet custT="1"/>
      <dgm:spPr/>
      <dgm:t>
        <a:bodyPr/>
        <a:lstStyle/>
        <a:p>
          <a:r>
            <a:rPr lang="en-US" sz="1800" dirty="0" smtClean="0">
              <a:solidFill>
                <a:srgbClr val="7F7F7F"/>
              </a:solidFill>
            </a:rPr>
            <a:t>Flip it</a:t>
          </a:r>
        </a:p>
      </dgm:t>
    </dgm:pt>
    <dgm:pt modelId="{34EF3B8D-9245-804B-92A2-3F7E2A07AFE0}" type="parTrans" cxnId="{EC908340-2442-2D44-8370-96960678FE0C}">
      <dgm:prSet/>
      <dgm:spPr/>
      <dgm:t>
        <a:bodyPr/>
        <a:lstStyle/>
        <a:p>
          <a:endParaRPr lang="en-US"/>
        </a:p>
      </dgm:t>
    </dgm:pt>
    <dgm:pt modelId="{1FCE07D1-45EE-7A4D-BF48-AF4973957506}" type="sibTrans" cxnId="{EC908340-2442-2D44-8370-96960678FE0C}">
      <dgm:prSet/>
      <dgm:spPr/>
      <dgm:t>
        <a:bodyPr/>
        <a:lstStyle/>
        <a:p>
          <a:endParaRPr lang="en-US"/>
        </a:p>
      </dgm:t>
    </dgm:pt>
    <dgm:pt modelId="{C6CCF1CE-7B9C-9D4B-AEF9-5A086DD98826}">
      <dgm:prSet custT="1"/>
      <dgm:spPr/>
      <dgm:t>
        <a:bodyPr/>
        <a:lstStyle/>
        <a:p>
          <a:r>
            <a:rPr lang="en-US" sz="1800" b="0" dirty="0" smtClean="0">
              <a:solidFill>
                <a:srgbClr val="7F7F7F"/>
              </a:solidFill>
            </a:rPr>
            <a:t>Use Teach-back</a:t>
          </a:r>
        </a:p>
      </dgm:t>
    </dgm:pt>
    <dgm:pt modelId="{0CDA0BF2-8F3C-5A4E-B494-16CC579B2DBB}" type="parTrans" cxnId="{2E198238-573E-A84E-B2F9-7A3C338F6C54}">
      <dgm:prSet/>
      <dgm:spPr/>
      <dgm:t>
        <a:bodyPr/>
        <a:lstStyle/>
        <a:p>
          <a:endParaRPr lang="en-US"/>
        </a:p>
      </dgm:t>
    </dgm:pt>
    <dgm:pt modelId="{9FC54050-1294-E14A-8D53-2B7B6A78F864}" type="sibTrans" cxnId="{2E198238-573E-A84E-B2F9-7A3C338F6C54}">
      <dgm:prSet/>
      <dgm:spPr/>
      <dgm:t>
        <a:bodyPr/>
        <a:lstStyle/>
        <a:p>
          <a:endParaRPr lang="en-US"/>
        </a:p>
      </dgm:t>
    </dgm:pt>
    <dgm:pt modelId="{202E60DA-C803-6E46-9955-4AB9369D3B0F}">
      <dgm:prSet custT="1"/>
      <dgm:spPr/>
      <dgm:t>
        <a:bodyPr/>
        <a:lstStyle/>
        <a:p>
          <a:r>
            <a:rPr lang="en-US" sz="1800" dirty="0" smtClean="0">
              <a:solidFill>
                <a:srgbClr val="7F7F7F"/>
              </a:solidFill>
            </a:rPr>
            <a:t>Use Analogies</a:t>
          </a:r>
        </a:p>
      </dgm:t>
    </dgm:pt>
    <dgm:pt modelId="{AF8A9F88-9F08-ED46-A756-E2C0BE7269B1}" type="parTrans" cxnId="{5437A9CD-E799-7241-9DBA-199455159C7B}">
      <dgm:prSet/>
      <dgm:spPr/>
      <dgm:t>
        <a:bodyPr/>
        <a:lstStyle/>
        <a:p>
          <a:endParaRPr lang="en-US"/>
        </a:p>
      </dgm:t>
    </dgm:pt>
    <dgm:pt modelId="{7096E58B-7223-0543-A4FD-2CAC566193AD}" type="sibTrans" cxnId="{5437A9CD-E799-7241-9DBA-199455159C7B}">
      <dgm:prSet/>
      <dgm:spPr/>
      <dgm:t>
        <a:bodyPr/>
        <a:lstStyle/>
        <a:p>
          <a:endParaRPr lang="en-US"/>
        </a:p>
      </dgm:t>
    </dgm:pt>
    <dgm:pt modelId="{97D83566-EC52-594B-823D-6820EEC4FA29}">
      <dgm:prSet phldrT="[Text]"/>
      <dgm:spPr/>
      <dgm:t>
        <a:bodyPr/>
        <a:lstStyle/>
        <a:p>
          <a:r>
            <a:rPr lang="en-US" dirty="0" smtClean="0">
              <a:solidFill>
                <a:srgbClr val="7F7F7F"/>
              </a:solidFill>
            </a:rPr>
            <a:t>New Concept</a:t>
          </a:r>
        </a:p>
      </dgm:t>
    </dgm:pt>
    <dgm:pt modelId="{22AFB241-9642-E441-8472-53D5147FE960}" type="parTrans" cxnId="{2BBA01A4-98F1-5048-B0FA-6BE3A9FB08E9}">
      <dgm:prSet/>
      <dgm:spPr/>
      <dgm:t>
        <a:bodyPr/>
        <a:lstStyle/>
        <a:p>
          <a:endParaRPr lang="en-US"/>
        </a:p>
      </dgm:t>
    </dgm:pt>
    <dgm:pt modelId="{7E6D7476-D9AC-2B4C-A73B-E0BA32874EAE}" type="sibTrans" cxnId="{2BBA01A4-98F1-5048-B0FA-6BE3A9FB08E9}">
      <dgm:prSet/>
      <dgm:spPr/>
      <dgm:t>
        <a:bodyPr/>
        <a:lstStyle/>
        <a:p>
          <a:endParaRPr lang="en-US"/>
        </a:p>
      </dgm:t>
    </dgm:pt>
    <dgm:pt modelId="{8C53CCBD-C7A2-4B48-8AD9-161A58ED778B}">
      <dgm:prSet/>
      <dgm:spPr/>
      <dgm:t>
        <a:bodyPr/>
        <a:lstStyle/>
        <a:p>
          <a:r>
            <a:rPr lang="en-US" dirty="0" smtClean="0">
              <a:solidFill>
                <a:srgbClr val="7F7F7F"/>
              </a:solidFill>
            </a:rPr>
            <a:t>Be Patient-</a:t>
          </a:r>
          <a:br>
            <a:rPr lang="en-US" dirty="0" smtClean="0">
              <a:solidFill>
                <a:srgbClr val="7F7F7F"/>
              </a:solidFill>
            </a:rPr>
          </a:br>
          <a:r>
            <a:rPr lang="en-US" dirty="0" smtClean="0">
              <a:solidFill>
                <a:srgbClr val="7F7F7F"/>
              </a:solidFill>
            </a:rPr>
            <a:t>centered</a:t>
          </a:r>
          <a:endParaRPr lang="en-US" dirty="0">
            <a:solidFill>
              <a:srgbClr val="7F7F7F"/>
            </a:solidFill>
          </a:endParaRPr>
        </a:p>
      </dgm:t>
    </dgm:pt>
    <dgm:pt modelId="{DE81C3F8-F250-5040-A19B-448BBFFAB258}" type="parTrans" cxnId="{767CE48D-F59D-9D4B-9D17-C80FF0D3ED82}">
      <dgm:prSet/>
      <dgm:spPr/>
      <dgm:t>
        <a:bodyPr/>
        <a:lstStyle/>
        <a:p>
          <a:endParaRPr lang="en-US"/>
        </a:p>
      </dgm:t>
    </dgm:pt>
    <dgm:pt modelId="{AC3126FF-3D99-B04C-B6EB-E8F50B4083AD}" type="sibTrans" cxnId="{767CE48D-F59D-9D4B-9D17-C80FF0D3ED82}">
      <dgm:prSet/>
      <dgm:spPr/>
      <dgm:t>
        <a:bodyPr/>
        <a:lstStyle/>
        <a:p>
          <a:endParaRPr lang="en-US"/>
        </a:p>
      </dgm:t>
    </dgm:pt>
    <dgm:pt modelId="{6BCB7473-4E72-DE4B-A8F9-B1D3756383F8}">
      <dgm:prSet/>
      <dgm:spPr/>
      <dgm:t>
        <a:bodyPr/>
        <a:lstStyle/>
        <a:p>
          <a:r>
            <a:rPr lang="en-US" dirty="0" smtClean="0">
              <a:solidFill>
                <a:srgbClr val="7F7F7F"/>
              </a:solidFill>
            </a:rPr>
            <a:t>Use Plain language</a:t>
          </a:r>
        </a:p>
      </dgm:t>
    </dgm:pt>
    <dgm:pt modelId="{4E0AD69D-1ACD-7041-91C6-AD3B2298B5A3}" type="parTrans" cxnId="{21FC0243-EBE8-2546-A99E-4D17D9E6BFF4}">
      <dgm:prSet/>
      <dgm:spPr/>
      <dgm:t>
        <a:bodyPr/>
        <a:lstStyle/>
        <a:p>
          <a:endParaRPr lang="en-US"/>
        </a:p>
      </dgm:t>
    </dgm:pt>
    <dgm:pt modelId="{902698DF-C1C9-0A4E-83EF-A0D1BF59B3E0}" type="sibTrans" cxnId="{21FC0243-EBE8-2546-A99E-4D17D9E6BFF4}">
      <dgm:prSet/>
      <dgm:spPr/>
      <dgm:t>
        <a:bodyPr/>
        <a:lstStyle/>
        <a:p>
          <a:endParaRPr lang="en-US"/>
        </a:p>
      </dgm:t>
    </dgm:pt>
    <dgm:pt modelId="{480D645D-B6DB-A144-A829-0B13819ADF04}">
      <dgm:prSet/>
      <dgm:spPr/>
      <dgm:t>
        <a:bodyPr/>
        <a:lstStyle/>
        <a:p>
          <a:r>
            <a:rPr lang="en-US" smtClean="0">
              <a:solidFill>
                <a:srgbClr val="7F7F7F"/>
              </a:solidFill>
            </a:rPr>
            <a:t>Flip it</a:t>
          </a:r>
          <a:endParaRPr lang="en-US" dirty="0" smtClean="0">
            <a:solidFill>
              <a:srgbClr val="7F7F7F"/>
            </a:solidFill>
          </a:endParaRPr>
        </a:p>
      </dgm:t>
    </dgm:pt>
    <dgm:pt modelId="{93345D72-D2F7-FF49-9727-403C9293D9DE}" type="parTrans" cxnId="{7B0343E3-DDEE-2F48-8562-B35453ADC4D7}">
      <dgm:prSet/>
      <dgm:spPr/>
      <dgm:t>
        <a:bodyPr/>
        <a:lstStyle/>
        <a:p>
          <a:endParaRPr lang="en-US"/>
        </a:p>
      </dgm:t>
    </dgm:pt>
    <dgm:pt modelId="{1D66A442-A78D-9243-96A4-0CADB9A10EC4}" type="sibTrans" cxnId="{7B0343E3-DDEE-2F48-8562-B35453ADC4D7}">
      <dgm:prSet/>
      <dgm:spPr/>
      <dgm:t>
        <a:bodyPr/>
        <a:lstStyle/>
        <a:p>
          <a:endParaRPr lang="en-US"/>
        </a:p>
      </dgm:t>
    </dgm:pt>
    <dgm:pt modelId="{CF973E31-FB6F-B94D-81E9-DEB8B2B9796E}">
      <dgm:prSet/>
      <dgm:spPr/>
      <dgm:t>
        <a:bodyPr/>
        <a:lstStyle/>
        <a:p>
          <a:r>
            <a:rPr lang="en-US" b="0" dirty="0" smtClean="0">
              <a:solidFill>
                <a:srgbClr val="7F7F7F"/>
              </a:solidFill>
            </a:rPr>
            <a:t>Use Teach-back</a:t>
          </a:r>
        </a:p>
      </dgm:t>
    </dgm:pt>
    <dgm:pt modelId="{DAB65A21-7659-F646-A337-B0F988CEAEF7}" type="parTrans" cxnId="{B0DD1BD1-34D7-5543-B5FC-26CF4A25877E}">
      <dgm:prSet/>
      <dgm:spPr/>
      <dgm:t>
        <a:bodyPr/>
        <a:lstStyle/>
        <a:p>
          <a:endParaRPr lang="en-US"/>
        </a:p>
      </dgm:t>
    </dgm:pt>
    <dgm:pt modelId="{216C3F45-6E11-594D-A822-196716A61C1A}" type="sibTrans" cxnId="{B0DD1BD1-34D7-5543-B5FC-26CF4A25877E}">
      <dgm:prSet/>
      <dgm:spPr/>
      <dgm:t>
        <a:bodyPr/>
        <a:lstStyle/>
        <a:p>
          <a:endParaRPr lang="en-US"/>
        </a:p>
      </dgm:t>
    </dgm:pt>
    <dgm:pt modelId="{5481D6C7-A8DF-DA4C-A38A-01F300F5B034}">
      <dgm:prSet/>
      <dgm:spPr/>
      <dgm:t>
        <a:bodyPr/>
        <a:lstStyle/>
        <a:p>
          <a:r>
            <a:rPr lang="en-US" dirty="0" smtClean="0">
              <a:solidFill>
                <a:srgbClr val="7F7F7F"/>
              </a:solidFill>
            </a:rPr>
            <a:t>Use Analogies</a:t>
          </a:r>
        </a:p>
      </dgm:t>
    </dgm:pt>
    <dgm:pt modelId="{90188D3B-5721-E04F-9E74-F4783AD6C990}" type="parTrans" cxnId="{5A7189D0-4281-2A4B-A5B7-17FAA6A6E4A2}">
      <dgm:prSet/>
      <dgm:spPr/>
      <dgm:t>
        <a:bodyPr/>
        <a:lstStyle/>
        <a:p>
          <a:endParaRPr lang="en-US"/>
        </a:p>
      </dgm:t>
    </dgm:pt>
    <dgm:pt modelId="{1D22FD3F-C388-374D-A6D0-977AED83E034}" type="sibTrans" cxnId="{5A7189D0-4281-2A4B-A5B7-17FAA6A6E4A2}">
      <dgm:prSet/>
      <dgm:spPr/>
      <dgm:t>
        <a:bodyPr/>
        <a:lstStyle/>
        <a:p>
          <a:endParaRPr lang="en-US"/>
        </a:p>
      </dgm:t>
    </dgm:pt>
    <dgm:pt modelId="{CAB59158-3938-8C40-9D4C-935BE124D8B3}">
      <dgm:prSet/>
      <dgm:spPr/>
      <dgm:t>
        <a:bodyPr/>
        <a:lstStyle/>
        <a:p>
          <a:r>
            <a:rPr lang="en-US" dirty="0" smtClean="0">
              <a:solidFill>
                <a:srgbClr val="7F7F7F"/>
              </a:solidFill>
            </a:rPr>
            <a:t>New Concept</a:t>
          </a:r>
        </a:p>
      </dgm:t>
    </dgm:pt>
    <dgm:pt modelId="{D53FDE7D-1C1A-A147-AA75-FCF41EF87E64}" type="parTrans" cxnId="{F267460E-7CAE-604A-9CA0-4E279205DDD6}">
      <dgm:prSet/>
      <dgm:spPr/>
      <dgm:t>
        <a:bodyPr/>
        <a:lstStyle/>
        <a:p>
          <a:endParaRPr lang="en-US"/>
        </a:p>
      </dgm:t>
    </dgm:pt>
    <dgm:pt modelId="{A3398912-9634-174A-9B36-1252A1A16E1C}" type="sibTrans" cxnId="{F267460E-7CAE-604A-9CA0-4E279205DDD6}">
      <dgm:prSet/>
      <dgm:spPr/>
      <dgm:t>
        <a:bodyPr/>
        <a:lstStyle/>
        <a:p>
          <a:endParaRPr lang="en-US"/>
        </a:p>
      </dgm:t>
    </dgm:pt>
    <dgm:pt modelId="{B769F856-7B13-AA40-874A-06D533D35F01}">
      <dgm:prSet/>
      <dgm:spPr/>
      <dgm:t>
        <a:bodyPr/>
        <a:lstStyle/>
        <a:p>
          <a:r>
            <a:rPr lang="en-US" dirty="0" smtClean="0">
              <a:solidFill>
                <a:srgbClr val="7F7F7F"/>
              </a:solidFill>
            </a:rPr>
            <a:t>Be Patient- centered</a:t>
          </a:r>
          <a:endParaRPr lang="en-US" dirty="0">
            <a:solidFill>
              <a:srgbClr val="7F7F7F"/>
            </a:solidFill>
          </a:endParaRPr>
        </a:p>
      </dgm:t>
    </dgm:pt>
    <dgm:pt modelId="{C95ABAEA-25E7-1845-9188-06A612D1B036}" type="parTrans" cxnId="{8E303CF4-6F7C-F245-A291-C3FB691B142B}">
      <dgm:prSet/>
      <dgm:spPr/>
      <dgm:t>
        <a:bodyPr/>
        <a:lstStyle/>
        <a:p>
          <a:endParaRPr lang="en-US"/>
        </a:p>
      </dgm:t>
    </dgm:pt>
    <dgm:pt modelId="{3ADF7BDB-226D-9B4D-B431-1591F4385D66}" type="sibTrans" cxnId="{8E303CF4-6F7C-F245-A291-C3FB691B142B}">
      <dgm:prSet/>
      <dgm:spPr/>
      <dgm:t>
        <a:bodyPr/>
        <a:lstStyle/>
        <a:p>
          <a:endParaRPr lang="en-US"/>
        </a:p>
      </dgm:t>
    </dgm:pt>
    <dgm:pt modelId="{D74E49DB-AFC0-7448-B9B2-902D02DE25DD}">
      <dgm:prSet/>
      <dgm:spPr/>
      <dgm:t>
        <a:bodyPr/>
        <a:lstStyle/>
        <a:p>
          <a:r>
            <a:rPr lang="en-US" dirty="0" smtClean="0">
              <a:solidFill>
                <a:srgbClr val="7F7F7F"/>
              </a:solidFill>
            </a:rPr>
            <a:t>Use Plain language</a:t>
          </a:r>
        </a:p>
      </dgm:t>
    </dgm:pt>
    <dgm:pt modelId="{08FFC4E5-9465-724E-B285-FF25C2FFF1E5}" type="parTrans" cxnId="{C56E7927-6C85-864E-A8F2-B4E6A07B9276}">
      <dgm:prSet/>
      <dgm:spPr/>
      <dgm:t>
        <a:bodyPr/>
        <a:lstStyle/>
        <a:p>
          <a:endParaRPr lang="en-US"/>
        </a:p>
      </dgm:t>
    </dgm:pt>
    <dgm:pt modelId="{2730357D-1D16-FE49-8448-E1D5F0CE957B}" type="sibTrans" cxnId="{C56E7927-6C85-864E-A8F2-B4E6A07B9276}">
      <dgm:prSet/>
      <dgm:spPr/>
      <dgm:t>
        <a:bodyPr/>
        <a:lstStyle/>
        <a:p>
          <a:endParaRPr lang="en-US"/>
        </a:p>
      </dgm:t>
    </dgm:pt>
    <dgm:pt modelId="{35FEE761-24EF-A049-943B-3BD23F68C98D}">
      <dgm:prSet/>
      <dgm:spPr/>
      <dgm:t>
        <a:bodyPr/>
        <a:lstStyle/>
        <a:p>
          <a:r>
            <a:rPr lang="en-US" smtClean="0">
              <a:solidFill>
                <a:srgbClr val="7F7F7F"/>
              </a:solidFill>
            </a:rPr>
            <a:t>Flip it</a:t>
          </a:r>
          <a:endParaRPr lang="en-US" dirty="0" smtClean="0">
            <a:solidFill>
              <a:srgbClr val="7F7F7F"/>
            </a:solidFill>
          </a:endParaRPr>
        </a:p>
      </dgm:t>
    </dgm:pt>
    <dgm:pt modelId="{892A2DFC-C89B-834D-82CE-F22DA1477ECB}" type="parTrans" cxnId="{46F98262-C143-C14F-9D82-0F8BD0181995}">
      <dgm:prSet/>
      <dgm:spPr/>
      <dgm:t>
        <a:bodyPr/>
        <a:lstStyle/>
        <a:p>
          <a:endParaRPr lang="en-US"/>
        </a:p>
      </dgm:t>
    </dgm:pt>
    <dgm:pt modelId="{162381F9-5C36-AA47-9203-D88B1FAA2A0A}" type="sibTrans" cxnId="{46F98262-C143-C14F-9D82-0F8BD0181995}">
      <dgm:prSet/>
      <dgm:spPr/>
      <dgm:t>
        <a:bodyPr/>
        <a:lstStyle/>
        <a:p>
          <a:endParaRPr lang="en-US"/>
        </a:p>
      </dgm:t>
    </dgm:pt>
    <dgm:pt modelId="{BF9F6870-4E03-CA46-ACC4-581B943423C7}">
      <dgm:prSet/>
      <dgm:spPr/>
      <dgm:t>
        <a:bodyPr/>
        <a:lstStyle/>
        <a:p>
          <a:r>
            <a:rPr lang="en-US" b="0" smtClean="0">
              <a:solidFill>
                <a:srgbClr val="7F7F7F"/>
              </a:solidFill>
            </a:rPr>
            <a:t>Use Teach-back</a:t>
          </a:r>
          <a:endParaRPr lang="en-US" b="0" dirty="0" smtClean="0">
            <a:solidFill>
              <a:srgbClr val="7F7F7F"/>
            </a:solidFill>
          </a:endParaRPr>
        </a:p>
      </dgm:t>
    </dgm:pt>
    <dgm:pt modelId="{0938B348-70AB-BA48-B9BC-B6B0AB7F8AF3}" type="parTrans" cxnId="{C821CCAC-3F52-3B4A-BF3F-2E1EB126B534}">
      <dgm:prSet/>
      <dgm:spPr/>
      <dgm:t>
        <a:bodyPr/>
        <a:lstStyle/>
        <a:p>
          <a:endParaRPr lang="en-US"/>
        </a:p>
      </dgm:t>
    </dgm:pt>
    <dgm:pt modelId="{EA754AC6-1866-404B-8EB2-92B4F7A818B1}" type="sibTrans" cxnId="{C821CCAC-3F52-3B4A-BF3F-2E1EB126B534}">
      <dgm:prSet/>
      <dgm:spPr/>
      <dgm:t>
        <a:bodyPr/>
        <a:lstStyle/>
        <a:p>
          <a:endParaRPr lang="en-US"/>
        </a:p>
      </dgm:t>
    </dgm:pt>
    <dgm:pt modelId="{9CCBEC5C-9D38-C344-B680-855B418C6A4C}">
      <dgm:prSet/>
      <dgm:spPr/>
      <dgm:t>
        <a:bodyPr/>
        <a:lstStyle/>
        <a:p>
          <a:r>
            <a:rPr lang="en-US" smtClean="0">
              <a:solidFill>
                <a:srgbClr val="7F7F7F"/>
              </a:solidFill>
            </a:rPr>
            <a:t>Use Analogies</a:t>
          </a:r>
          <a:endParaRPr lang="en-US" dirty="0" smtClean="0">
            <a:solidFill>
              <a:srgbClr val="7F7F7F"/>
            </a:solidFill>
          </a:endParaRPr>
        </a:p>
      </dgm:t>
    </dgm:pt>
    <dgm:pt modelId="{A3933758-6FED-6F47-B57A-C71F54A5BD1B}" type="parTrans" cxnId="{26349780-9301-444D-83D4-C53F69FF5971}">
      <dgm:prSet/>
      <dgm:spPr/>
      <dgm:t>
        <a:bodyPr/>
        <a:lstStyle/>
        <a:p>
          <a:endParaRPr lang="en-US"/>
        </a:p>
      </dgm:t>
    </dgm:pt>
    <dgm:pt modelId="{203866C8-76E7-7341-8B71-E4510F18F1ED}" type="sibTrans" cxnId="{26349780-9301-444D-83D4-C53F69FF5971}">
      <dgm:prSet/>
      <dgm:spPr/>
      <dgm:t>
        <a:bodyPr/>
        <a:lstStyle/>
        <a:p>
          <a:endParaRPr lang="en-US"/>
        </a:p>
      </dgm:t>
    </dgm:pt>
    <dgm:pt modelId="{DFEC581E-4450-214A-B24B-590111759BA8}" type="pres">
      <dgm:prSet presAssocID="{E37D9CD7-A570-674B-9756-FE89847C5602}" presName="arrowDiagram" presStyleCnt="0">
        <dgm:presLayoutVars>
          <dgm:chMax val="5"/>
          <dgm:dir/>
          <dgm:resizeHandles val="exact"/>
        </dgm:presLayoutVars>
      </dgm:prSet>
      <dgm:spPr/>
    </dgm:pt>
    <dgm:pt modelId="{0ED838D8-6BE3-CE4E-B800-DDA542F2E4DF}" type="pres">
      <dgm:prSet presAssocID="{E37D9CD7-A570-674B-9756-FE89847C5602}" presName="arrow" presStyleLbl="bgShp" presStyleIdx="0" presStyleCnt="1" custLinFactNeighborY="-359"/>
      <dgm:spPr/>
    </dgm:pt>
    <dgm:pt modelId="{23632AB8-B5EE-9E4D-93AE-45CB98BA8522}" type="pres">
      <dgm:prSet presAssocID="{E37D9CD7-A570-674B-9756-FE89847C5602}" presName="arrowDiagram3" presStyleCnt="0"/>
      <dgm:spPr/>
    </dgm:pt>
    <dgm:pt modelId="{A5BBF1A3-807B-ED40-93FE-56F1A995F38B}" type="pres">
      <dgm:prSet presAssocID="{8BD84CE4-B445-3F47-9462-EA01506AE990}" presName="bullet3a" presStyleLbl="node1" presStyleIdx="0" presStyleCnt="3"/>
      <dgm:spPr/>
    </dgm:pt>
    <dgm:pt modelId="{1A4EEF81-515B-8A4E-ACAA-C3DBD283D733}" type="pres">
      <dgm:prSet presAssocID="{8BD84CE4-B445-3F47-9462-EA01506AE990}" presName="textBox3a" presStyleLbl="revTx" presStyleIdx="0" presStyleCnt="3" custScaleX="101196" custLinFactNeighborX="9884" custLinFactNeighborY="-15325">
        <dgm:presLayoutVars>
          <dgm:bulletEnabled val="1"/>
        </dgm:presLayoutVars>
      </dgm:prSet>
      <dgm:spPr/>
      <dgm:t>
        <a:bodyPr/>
        <a:lstStyle/>
        <a:p>
          <a:endParaRPr lang="en-US"/>
        </a:p>
      </dgm:t>
    </dgm:pt>
    <dgm:pt modelId="{3DE9DE1E-F9A2-774A-B7E2-E00227FFF706}" type="pres">
      <dgm:prSet presAssocID="{97D83566-EC52-594B-823D-6820EEC4FA29}" presName="bullet3b" presStyleLbl="node1" presStyleIdx="1" presStyleCnt="3" custLinFactX="37075" custLinFactNeighborX="100000" custLinFactNeighborY="-42144"/>
      <dgm:spPr/>
    </dgm:pt>
    <dgm:pt modelId="{3F6E57AB-21A8-F740-9AE0-E650F1A754E4}" type="pres">
      <dgm:prSet presAssocID="{97D83566-EC52-594B-823D-6820EEC4FA29}" presName="textBox3b" presStyleLbl="revTx" presStyleIdx="1" presStyleCnt="3" custLinFactNeighborX="21496" custLinFactNeighborY="0">
        <dgm:presLayoutVars>
          <dgm:bulletEnabled val="1"/>
        </dgm:presLayoutVars>
      </dgm:prSet>
      <dgm:spPr/>
      <dgm:t>
        <a:bodyPr/>
        <a:lstStyle/>
        <a:p>
          <a:endParaRPr lang="en-US"/>
        </a:p>
      </dgm:t>
    </dgm:pt>
    <dgm:pt modelId="{C6F1F117-9128-164D-B413-32DADF07CEC7}" type="pres">
      <dgm:prSet presAssocID="{CAB59158-3938-8C40-9D4C-935BE124D8B3}" presName="bullet3c" presStyleLbl="node1" presStyleIdx="2" presStyleCnt="3" custLinFactNeighborX="65133" custLinFactNeighborY="-8496"/>
      <dgm:spPr/>
    </dgm:pt>
    <dgm:pt modelId="{CE33E411-248A-704F-80B5-7BC2015C8386}" type="pres">
      <dgm:prSet presAssocID="{CAB59158-3938-8C40-9D4C-935BE124D8B3}" presName="textBox3c" presStyleLbl="revTx" presStyleIdx="2" presStyleCnt="3" custScaleX="113526" custScaleY="71590" custLinFactNeighborX="9204" custLinFactNeighborY="-2645">
        <dgm:presLayoutVars>
          <dgm:bulletEnabled val="1"/>
        </dgm:presLayoutVars>
      </dgm:prSet>
      <dgm:spPr/>
      <dgm:t>
        <a:bodyPr/>
        <a:lstStyle/>
        <a:p>
          <a:endParaRPr lang="en-US"/>
        </a:p>
      </dgm:t>
    </dgm:pt>
  </dgm:ptLst>
  <dgm:cxnLst>
    <dgm:cxn modelId="{41A23353-1967-0B48-972E-8D82D51226FA}" type="presOf" srcId="{962DC2BE-B60C-A048-80B2-233E8367B92E}" destId="{1A4EEF81-515B-8A4E-ACAA-C3DBD283D733}" srcOrd="0" destOrd="2" presId="urn:microsoft.com/office/officeart/2005/8/layout/arrow2"/>
    <dgm:cxn modelId="{FE067BC5-C0ED-BE47-94D7-FC676590D65F}" type="presOf" srcId="{8BD84CE4-B445-3F47-9462-EA01506AE990}" destId="{1A4EEF81-515B-8A4E-ACAA-C3DBD283D733}" srcOrd="0" destOrd="0" presId="urn:microsoft.com/office/officeart/2005/8/layout/arrow2"/>
    <dgm:cxn modelId="{EC908340-2442-2D44-8370-96960678FE0C}" srcId="{8BD84CE4-B445-3F47-9462-EA01506AE990}" destId="{62D342FB-CE87-CC46-B9AB-EA5D218F3AE5}" srcOrd="2" destOrd="0" parTransId="{34EF3B8D-9245-804B-92A2-3F7E2A07AFE0}" sibTransId="{1FCE07D1-45EE-7A4D-BF48-AF4973957506}"/>
    <dgm:cxn modelId="{2E198238-573E-A84E-B2F9-7A3C338F6C54}" srcId="{8BD84CE4-B445-3F47-9462-EA01506AE990}" destId="{C6CCF1CE-7B9C-9D4B-AEF9-5A086DD98826}" srcOrd="3" destOrd="0" parTransId="{0CDA0BF2-8F3C-5A4E-B494-16CC579B2DBB}" sibTransId="{9FC54050-1294-E14A-8D53-2B7B6A78F864}"/>
    <dgm:cxn modelId="{06E85354-B730-5249-9719-2355FADFCDAF}" type="presOf" srcId="{9CCBEC5C-9D38-C344-B680-855B418C6A4C}" destId="{CE33E411-248A-704F-80B5-7BC2015C8386}" srcOrd="0" destOrd="5" presId="urn:microsoft.com/office/officeart/2005/8/layout/arrow2"/>
    <dgm:cxn modelId="{E318EC38-8DB1-C244-B9DC-29A3FA465002}" srcId="{8BD84CE4-B445-3F47-9462-EA01506AE990}" destId="{B522CC98-9120-D34D-8391-F1621E3516A0}" srcOrd="0" destOrd="0" parTransId="{2EFA47AE-85F6-594E-BB79-E8D640019D21}" sibTransId="{36190511-7863-A64C-8E9F-55EEEC8F5F57}"/>
    <dgm:cxn modelId="{AFCCC793-A363-C64C-B4E7-F70A93F10E9F}" type="presOf" srcId="{480D645D-B6DB-A144-A829-0B13819ADF04}" destId="{3F6E57AB-21A8-F740-9AE0-E650F1A754E4}" srcOrd="0" destOrd="3" presId="urn:microsoft.com/office/officeart/2005/8/layout/arrow2"/>
    <dgm:cxn modelId="{5437A9CD-E799-7241-9DBA-199455159C7B}" srcId="{8BD84CE4-B445-3F47-9462-EA01506AE990}" destId="{202E60DA-C803-6E46-9955-4AB9369D3B0F}" srcOrd="4" destOrd="0" parTransId="{AF8A9F88-9F08-ED46-A756-E2C0BE7269B1}" sibTransId="{7096E58B-7223-0543-A4FD-2CAC566193AD}"/>
    <dgm:cxn modelId="{5A7189D0-4281-2A4B-A5B7-17FAA6A6E4A2}" srcId="{97D83566-EC52-594B-823D-6820EEC4FA29}" destId="{5481D6C7-A8DF-DA4C-A38A-01F300F5B034}" srcOrd="4" destOrd="0" parTransId="{90188D3B-5721-E04F-9E74-F4783AD6C990}" sibTransId="{1D22FD3F-C388-374D-A6D0-977AED83E034}"/>
    <dgm:cxn modelId="{FBE4F8F0-CD57-E840-8A87-8004A8E94B86}" type="presOf" srcId="{B769F856-7B13-AA40-874A-06D533D35F01}" destId="{CE33E411-248A-704F-80B5-7BC2015C8386}" srcOrd="0" destOrd="1" presId="urn:microsoft.com/office/officeart/2005/8/layout/arrow2"/>
    <dgm:cxn modelId="{49E55024-147D-D045-9BB0-286DF4252608}" type="presOf" srcId="{B522CC98-9120-D34D-8391-F1621E3516A0}" destId="{1A4EEF81-515B-8A4E-ACAA-C3DBD283D733}" srcOrd="0" destOrd="1" presId="urn:microsoft.com/office/officeart/2005/8/layout/arrow2"/>
    <dgm:cxn modelId="{AB620B3C-9244-2848-BEDD-A0CECC294FE0}" type="presOf" srcId="{97D83566-EC52-594B-823D-6820EEC4FA29}" destId="{3F6E57AB-21A8-F740-9AE0-E650F1A754E4}" srcOrd="0" destOrd="0" presId="urn:microsoft.com/office/officeart/2005/8/layout/arrow2"/>
    <dgm:cxn modelId="{E8B41451-02F8-7C4C-820E-5A803E893E56}" type="presOf" srcId="{202E60DA-C803-6E46-9955-4AB9369D3B0F}" destId="{1A4EEF81-515B-8A4E-ACAA-C3DBD283D733}" srcOrd="0" destOrd="5" presId="urn:microsoft.com/office/officeart/2005/8/layout/arrow2"/>
    <dgm:cxn modelId="{7B0343E3-DDEE-2F48-8562-B35453ADC4D7}" srcId="{97D83566-EC52-594B-823D-6820EEC4FA29}" destId="{480D645D-B6DB-A144-A829-0B13819ADF04}" srcOrd="2" destOrd="0" parTransId="{93345D72-D2F7-FF49-9727-403C9293D9DE}" sibTransId="{1D66A442-A78D-9243-96A4-0CADB9A10EC4}"/>
    <dgm:cxn modelId="{B0DD1BD1-34D7-5543-B5FC-26CF4A25877E}" srcId="{97D83566-EC52-594B-823D-6820EEC4FA29}" destId="{CF973E31-FB6F-B94D-81E9-DEB8B2B9796E}" srcOrd="3" destOrd="0" parTransId="{DAB65A21-7659-F646-A337-B0F988CEAEF7}" sibTransId="{216C3F45-6E11-594D-A822-196716A61C1A}"/>
    <dgm:cxn modelId="{C56E7927-6C85-864E-A8F2-B4E6A07B9276}" srcId="{CAB59158-3938-8C40-9D4C-935BE124D8B3}" destId="{D74E49DB-AFC0-7448-B9B2-902D02DE25DD}" srcOrd="1" destOrd="0" parTransId="{08FFC4E5-9465-724E-B285-FF25C2FFF1E5}" sibTransId="{2730357D-1D16-FE49-8448-E1D5F0CE957B}"/>
    <dgm:cxn modelId="{181B3649-DC22-E74D-A8AF-AFFA95E8675D}" type="presOf" srcId="{CAB59158-3938-8C40-9D4C-935BE124D8B3}" destId="{CE33E411-248A-704F-80B5-7BC2015C8386}" srcOrd="0" destOrd="0" presId="urn:microsoft.com/office/officeart/2005/8/layout/arrow2"/>
    <dgm:cxn modelId="{26349780-9301-444D-83D4-C53F69FF5971}" srcId="{CAB59158-3938-8C40-9D4C-935BE124D8B3}" destId="{9CCBEC5C-9D38-C344-B680-855B418C6A4C}" srcOrd="4" destOrd="0" parTransId="{A3933758-6FED-6F47-B57A-C71F54A5BD1B}" sibTransId="{203866C8-76E7-7341-8B71-E4510F18F1ED}"/>
    <dgm:cxn modelId="{64A718EA-5407-CB45-8C68-CE3C35D65A5F}" type="presOf" srcId="{5481D6C7-A8DF-DA4C-A38A-01F300F5B034}" destId="{3F6E57AB-21A8-F740-9AE0-E650F1A754E4}" srcOrd="0" destOrd="5" presId="urn:microsoft.com/office/officeart/2005/8/layout/arrow2"/>
    <dgm:cxn modelId="{517594CB-EF7D-A040-88C2-8A0BFBF9F849}" type="presOf" srcId="{35FEE761-24EF-A049-943B-3BD23F68C98D}" destId="{CE33E411-248A-704F-80B5-7BC2015C8386}" srcOrd="0" destOrd="3" presId="urn:microsoft.com/office/officeart/2005/8/layout/arrow2"/>
    <dgm:cxn modelId="{F267460E-7CAE-604A-9CA0-4E279205DDD6}" srcId="{E37D9CD7-A570-674B-9756-FE89847C5602}" destId="{CAB59158-3938-8C40-9D4C-935BE124D8B3}" srcOrd="2" destOrd="0" parTransId="{D53FDE7D-1C1A-A147-AA75-FCF41EF87E64}" sibTransId="{A3398912-9634-174A-9B36-1252A1A16E1C}"/>
    <dgm:cxn modelId="{E09DECDE-E031-2548-8642-90D5BD254818}" type="presOf" srcId="{6BCB7473-4E72-DE4B-A8F9-B1D3756383F8}" destId="{3F6E57AB-21A8-F740-9AE0-E650F1A754E4}" srcOrd="0" destOrd="2" presId="urn:microsoft.com/office/officeart/2005/8/layout/arrow2"/>
    <dgm:cxn modelId="{34F4C2AA-BB8B-0440-AA48-67E51DBBF8C0}" type="presOf" srcId="{BF9F6870-4E03-CA46-ACC4-581B943423C7}" destId="{CE33E411-248A-704F-80B5-7BC2015C8386}" srcOrd="0" destOrd="4" presId="urn:microsoft.com/office/officeart/2005/8/layout/arrow2"/>
    <dgm:cxn modelId="{767CE48D-F59D-9D4B-9D17-C80FF0D3ED82}" srcId="{97D83566-EC52-594B-823D-6820EEC4FA29}" destId="{8C53CCBD-C7A2-4B48-8AD9-161A58ED778B}" srcOrd="0" destOrd="0" parTransId="{DE81C3F8-F250-5040-A19B-448BBFFAB258}" sibTransId="{AC3126FF-3D99-B04C-B6EB-E8F50B4083AD}"/>
    <dgm:cxn modelId="{37C20527-5458-9240-8F01-9D401F209590}" type="presOf" srcId="{C6CCF1CE-7B9C-9D4B-AEF9-5A086DD98826}" destId="{1A4EEF81-515B-8A4E-ACAA-C3DBD283D733}" srcOrd="0" destOrd="4" presId="urn:microsoft.com/office/officeart/2005/8/layout/arrow2"/>
    <dgm:cxn modelId="{C821CCAC-3F52-3B4A-BF3F-2E1EB126B534}" srcId="{CAB59158-3938-8C40-9D4C-935BE124D8B3}" destId="{BF9F6870-4E03-CA46-ACC4-581B943423C7}" srcOrd="3" destOrd="0" parTransId="{0938B348-70AB-BA48-B9BC-B6B0AB7F8AF3}" sibTransId="{EA754AC6-1866-404B-8EB2-92B4F7A818B1}"/>
    <dgm:cxn modelId="{21FC0243-EBE8-2546-A99E-4D17D9E6BFF4}" srcId="{97D83566-EC52-594B-823D-6820EEC4FA29}" destId="{6BCB7473-4E72-DE4B-A8F9-B1D3756383F8}" srcOrd="1" destOrd="0" parTransId="{4E0AD69D-1ACD-7041-91C6-AD3B2298B5A3}" sibTransId="{902698DF-C1C9-0A4E-83EF-A0D1BF59B3E0}"/>
    <dgm:cxn modelId="{B246DFEE-848E-9248-8CA3-1363E0D1DCAD}" type="presOf" srcId="{8C53CCBD-C7A2-4B48-8AD9-161A58ED778B}" destId="{3F6E57AB-21A8-F740-9AE0-E650F1A754E4}" srcOrd="0" destOrd="1" presId="urn:microsoft.com/office/officeart/2005/8/layout/arrow2"/>
    <dgm:cxn modelId="{8E303CF4-6F7C-F245-A291-C3FB691B142B}" srcId="{CAB59158-3938-8C40-9D4C-935BE124D8B3}" destId="{B769F856-7B13-AA40-874A-06D533D35F01}" srcOrd="0" destOrd="0" parTransId="{C95ABAEA-25E7-1845-9188-06A612D1B036}" sibTransId="{3ADF7BDB-226D-9B4D-B431-1591F4385D66}"/>
    <dgm:cxn modelId="{46F98262-C143-C14F-9D82-0F8BD0181995}" srcId="{CAB59158-3938-8C40-9D4C-935BE124D8B3}" destId="{35FEE761-24EF-A049-943B-3BD23F68C98D}" srcOrd="2" destOrd="0" parTransId="{892A2DFC-C89B-834D-82CE-F22DA1477ECB}" sibTransId="{162381F9-5C36-AA47-9203-D88B1FAA2A0A}"/>
    <dgm:cxn modelId="{8F4C5298-F38F-6C44-B0B3-B03B83DD5F23}" type="presOf" srcId="{E37D9CD7-A570-674B-9756-FE89847C5602}" destId="{DFEC581E-4450-214A-B24B-590111759BA8}" srcOrd="0" destOrd="0" presId="urn:microsoft.com/office/officeart/2005/8/layout/arrow2"/>
    <dgm:cxn modelId="{50B2E705-A2C7-F147-A5D6-EB9B3F6AE4F5}" srcId="{E37D9CD7-A570-674B-9756-FE89847C5602}" destId="{8BD84CE4-B445-3F47-9462-EA01506AE990}" srcOrd="0" destOrd="0" parTransId="{FD2AD6A4-31FA-F846-B39E-D631082BC59C}" sibTransId="{03C2A9CB-C7FE-BA4F-AD8B-7C94EBDF39CA}"/>
    <dgm:cxn modelId="{780D0675-317F-AF49-877B-C8F19412DB4F}" type="presOf" srcId="{62D342FB-CE87-CC46-B9AB-EA5D218F3AE5}" destId="{1A4EEF81-515B-8A4E-ACAA-C3DBD283D733}" srcOrd="0" destOrd="3" presId="urn:microsoft.com/office/officeart/2005/8/layout/arrow2"/>
    <dgm:cxn modelId="{F8701FC5-9607-4241-8FBD-1DA226F0328E}" type="presOf" srcId="{D74E49DB-AFC0-7448-B9B2-902D02DE25DD}" destId="{CE33E411-248A-704F-80B5-7BC2015C8386}" srcOrd="0" destOrd="2" presId="urn:microsoft.com/office/officeart/2005/8/layout/arrow2"/>
    <dgm:cxn modelId="{2BBA01A4-98F1-5048-B0FA-6BE3A9FB08E9}" srcId="{E37D9CD7-A570-674B-9756-FE89847C5602}" destId="{97D83566-EC52-594B-823D-6820EEC4FA29}" srcOrd="1" destOrd="0" parTransId="{22AFB241-9642-E441-8472-53D5147FE960}" sibTransId="{7E6D7476-D9AC-2B4C-A73B-E0BA32874EAE}"/>
    <dgm:cxn modelId="{CC6ABB70-7F4D-9B44-9C0C-34D54F6BA952}" srcId="{8BD84CE4-B445-3F47-9462-EA01506AE990}" destId="{962DC2BE-B60C-A048-80B2-233E8367B92E}" srcOrd="1" destOrd="0" parTransId="{C8D9C8C6-BE88-BC4D-9B9F-E07AB313ACBF}" sibTransId="{FF3315E6-5AFF-2F43-9DA6-ECD568D0EC73}"/>
    <dgm:cxn modelId="{5177019B-AB44-3743-8675-8D388B6B390E}" type="presOf" srcId="{CF973E31-FB6F-B94D-81E9-DEB8B2B9796E}" destId="{3F6E57AB-21A8-F740-9AE0-E650F1A754E4}" srcOrd="0" destOrd="4" presId="urn:microsoft.com/office/officeart/2005/8/layout/arrow2"/>
    <dgm:cxn modelId="{1DA0F031-DD29-034B-956F-B1530BB7F199}" type="presParOf" srcId="{DFEC581E-4450-214A-B24B-590111759BA8}" destId="{0ED838D8-6BE3-CE4E-B800-DDA542F2E4DF}" srcOrd="0" destOrd="0" presId="urn:microsoft.com/office/officeart/2005/8/layout/arrow2"/>
    <dgm:cxn modelId="{03B11D3A-D920-7B48-905B-B20F2E1150C6}" type="presParOf" srcId="{DFEC581E-4450-214A-B24B-590111759BA8}" destId="{23632AB8-B5EE-9E4D-93AE-45CB98BA8522}" srcOrd="1" destOrd="0" presId="urn:microsoft.com/office/officeart/2005/8/layout/arrow2"/>
    <dgm:cxn modelId="{3E576039-C5BF-A941-BC76-039FAC4132D6}" type="presParOf" srcId="{23632AB8-B5EE-9E4D-93AE-45CB98BA8522}" destId="{A5BBF1A3-807B-ED40-93FE-56F1A995F38B}" srcOrd="0" destOrd="0" presId="urn:microsoft.com/office/officeart/2005/8/layout/arrow2"/>
    <dgm:cxn modelId="{CCAEDF43-6D77-2549-9CB3-09A3FA95D081}" type="presParOf" srcId="{23632AB8-B5EE-9E4D-93AE-45CB98BA8522}" destId="{1A4EEF81-515B-8A4E-ACAA-C3DBD283D733}" srcOrd="1" destOrd="0" presId="urn:microsoft.com/office/officeart/2005/8/layout/arrow2"/>
    <dgm:cxn modelId="{200AB3D2-BB47-1542-9EFD-43D91346E3C6}" type="presParOf" srcId="{23632AB8-B5EE-9E4D-93AE-45CB98BA8522}" destId="{3DE9DE1E-F9A2-774A-B7E2-E00227FFF706}" srcOrd="2" destOrd="0" presId="urn:microsoft.com/office/officeart/2005/8/layout/arrow2"/>
    <dgm:cxn modelId="{BE2D52F3-292B-6C43-BEC5-87B480CA4558}" type="presParOf" srcId="{23632AB8-B5EE-9E4D-93AE-45CB98BA8522}" destId="{3F6E57AB-21A8-F740-9AE0-E650F1A754E4}" srcOrd="3" destOrd="0" presId="urn:microsoft.com/office/officeart/2005/8/layout/arrow2"/>
    <dgm:cxn modelId="{62BBD925-891A-1044-B1FC-B21652FCC007}" type="presParOf" srcId="{23632AB8-B5EE-9E4D-93AE-45CB98BA8522}" destId="{C6F1F117-9128-164D-B413-32DADF07CEC7}" srcOrd="4" destOrd="0" presId="urn:microsoft.com/office/officeart/2005/8/layout/arrow2"/>
    <dgm:cxn modelId="{E367E80D-E88F-6A4D-8759-09F928F1CDFE}" type="presParOf" srcId="{23632AB8-B5EE-9E4D-93AE-45CB98BA8522}" destId="{CE33E411-248A-704F-80B5-7BC2015C8386}"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AA822-15C8-8044-A4A1-68210E686857}">
      <dsp:nvSpPr>
        <dsp:cNvPr id="0" name=""/>
        <dsp:cNvSpPr/>
      </dsp:nvSpPr>
      <dsp:spPr>
        <a:xfrm>
          <a:off x="1347312" y="-107284"/>
          <a:ext cx="4752312" cy="4752312"/>
        </a:xfrm>
        <a:prstGeom prst="circularArrow">
          <a:avLst>
            <a:gd name="adj1" fmla="val 4668"/>
            <a:gd name="adj2" fmla="val 272909"/>
            <a:gd name="adj3" fmla="val 12918372"/>
            <a:gd name="adj4" fmla="val 17971801"/>
            <a:gd name="adj5" fmla="val 4847"/>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F839E42-2B81-F047-B4FC-49AACC936BF0}">
      <dsp:nvSpPr>
        <dsp:cNvPr id="0" name=""/>
        <dsp:cNvSpPr/>
      </dsp:nvSpPr>
      <dsp:spPr>
        <a:xfrm>
          <a:off x="2176265" y="2314"/>
          <a:ext cx="3094406" cy="1547203"/>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Explain new concept</a:t>
          </a:r>
          <a:endParaRPr lang="en-US" sz="2100" kern="1200" dirty="0"/>
        </a:p>
        <a:p>
          <a:pPr marL="171450" lvl="1" indent="-171450" algn="l" defTabSz="711200">
            <a:lnSpc>
              <a:spcPct val="90000"/>
            </a:lnSpc>
            <a:spcBef>
              <a:spcPct val="0"/>
            </a:spcBef>
            <a:spcAft>
              <a:spcPct val="15000"/>
            </a:spcAft>
            <a:buChar char="••"/>
          </a:pPr>
          <a:r>
            <a:rPr lang="en-US" sz="1600" kern="1200" dirty="0" smtClean="0"/>
            <a:t>Use Examples</a:t>
          </a:r>
          <a:endParaRPr lang="en-US" sz="1600" kern="1200" dirty="0"/>
        </a:p>
        <a:p>
          <a:pPr marL="171450" lvl="1" indent="-171450" algn="l" defTabSz="711200">
            <a:lnSpc>
              <a:spcPct val="90000"/>
            </a:lnSpc>
            <a:spcBef>
              <a:spcPct val="0"/>
            </a:spcBef>
            <a:spcAft>
              <a:spcPct val="15000"/>
            </a:spcAft>
            <a:buChar char="••"/>
          </a:pPr>
          <a:r>
            <a:rPr lang="en-US" sz="1600" kern="1200" dirty="0" smtClean="0"/>
            <a:t>Use Analogies </a:t>
          </a:r>
          <a:endParaRPr lang="en-US" sz="1600" kern="1200" dirty="0"/>
        </a:p>
      </dsp:txBody>
      <dsp:txXfrm>
        <a:off x="2251793" y="77842"/>
        <a:ext cx="2943350" cy="1396147"/>
      </dsp:txXfrm>
    </dsp:sp>
    <dsp:sp modelId="{D8DD5E57-3314-C64A-99A4-C90807763B2C}">
      <dsp:nvSpPr>
        <dsp:cNvPr id="0" name=""/>
        <dsp:cNvSpPr/>
      </dsp:nvSpPr>
      <dsp:spPr>
        <a:xfrm>
          <a:off x="3882661" y="1708710"/>
          <a:ext cx="3094406" cy="1547203"/>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Ask the patient to explain the concept</a:t>
          </a:r>
          <a:endParaRPr lang="en-US" sz="2100" kern="1200" dirty="0"/>
        </a:p>
        <a:p>
          <a:pPr marL="171450" lvl="1" indent="-171450" algn="l" defTabSz="711200">
            <a:lnSpc>
              <a:spcPct val="90000"/>
            </a:lnSpc>
            <a:spcBef>
              <a:spcPct val="0"/>
            </a:spcBef>
            <a:spcAft>
              <a:spcPct val="15000"/>
            </a:spcAft>
            <a:buChar char="••"/>
          </a:pPr>
          <a:r>
            <a:rPr lang="en-US" sz="1600" kern="1200" dirty="0" smtClean="0"/>
            <a:t>Make sure they use their own words</a:t>
          </a:r>
          <a:endParaRPr lang="en-US" sz="1600" kern="1200" dirty="0"/>
        </a:p>
      </dsp:txBody>
      <dsp:txXfrm>
        <a:off x="3958189" y="1784238"/>
        <a:ext cx="2943350" cy="1396147"/>
      </dsp:txXfrm>
    </dsp:sp>
    <dsp:sp modelId="{583BCE4D-BB29-E844-BF0B-D99C5E4A07F6}">
      <dsp:nvSpPr>
        <dsp:cNvPr id="0" name=""/>
        <dsp:cNvSpPr/>
      </dsp:nvSpPr>
      <dsp:spPr>
        <a:xfrm>
          <a:off x="2176265" y="3415106"/>
          <a:ext cx="3094406" cy="1547203"/>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Clarify or repeat any points the patient might have missed</a:t>
          </a:r>
          <a:endParaRPr lang="en-US" sz="2100" kern="1200" dirty="0"/>
        </a:p>
      </dsp:txBody>
      <dsp:txXfrm>
        <a:off x="2251793" y="3490634"/>
        <a:ext cx="2943350" cy="1396147"/>
      </dsp:txXfrm>
    </dsp:sp>
    <dsp:sp modelId="{CD48DC83-5F42-6647-BC0D-D115675074CC}">
      <dsp:nvSpPr>
        <dsp:cNvPr id="0" name=""/>
        <dsp:cNvSpPr/>
      </dsp:nvSpPr>
      <dsp:spPr>
        <a:xfrm>
          <a:off x="469869" y="1708710"/>
          <a:ext cx="3094406" cy="1547203"/>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Ask the patient to explain the concept again</a:t>
          </a:r>
          <a:endParaRPr lang="en-US" sz="2100" kern="1200" dirty="0"/>
        </a:p>
        <a:p>
          <a:pPr marL="171450" lvl="1" indent="-171450" algn="l" defTabSz="711200">
            <a:lnSpc>
              <a:spcPct val="90000"/>
            </a:lnSpc>
            <a:spcBef>
              <a:spcPct val="0"/>
            </a:spcBef>
            <a:spcAft>
              <a:spcPct val="15000"/>
            </a:spcAft>
            <a:buChar char="••"/>
          </a:pPr>
          <a:r>
            <a:rPr lang="en-US" sz="1600" kern="1200" dirty="0" smtClean="0"/>
            <a:t>Focus on points the are struggling the most with</a:t>
          </a:r>
          <a:endParaRPr lang="en-US" sz="1600" kern="1200" dirty="0"/>
        </a:p>
      </dsp:txBody>
      <dsp:txXfrm>
        <a:off x="545397" y="1784238"/>
        <a:ext cx="2943350" cy="13961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838D8-6BE3-CE4E-B800-DDA542F2E4DF}">
      <dsp:nvSpPr>
        <dsp:cNvPr id="0" name=""/>
        <dsp:cNvSpPr/>
      </dsp:nvSpPr>
      <dsp:spPr>
        <a:xfrm>
          <a:off x="440979" y="0"/>
          <a:ext cx="7930752" cy="4956720"/>
        </a:xfrm>
        <a:prstGeom prst="swooshArrow">
          <a:avLst>
            <a:gd name="adj1" fmla="val 25000"/>
            <a:gd name="adj2" fmla="val 25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5BBF1A3-807B-ED40-93FE-56F1A995F38B}">
      <dsp:nvSpPr>
        <dsp:cNvPr id="0" name=""/>
        <dsp:cNvSpPr/>
      </dsp:nvSpPr>
      <dsp:spPr>
        <a:xfrm>
          <a:off x="1448185" y="3421128"/>
          <a:ext cx="206199" cy="206199"/>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A4EEF81-515B-8A4E-ACAA-C3DBD283D733}">
      <dsp:nvSpPr>
        <dsp:cNvPr id="0" name=""/>
        <dsp:cNvSpPr/>
      </dsp:nvSpPr>
      <dsp:spPr>
        <a:xfrm>
          <a:off x="1722877" y="3304698"/>
          <a:ext cx="1869965" cy="1432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261" tIns="0" rIns="0" bIns="0" numCol="1" spcCol="1270" anchor="t" anchorCtr="0">
          <a:noAutofit/>
        </a:bodyPr>
        <a:lstStyle/>
        <a:p>
          <a:pPr lvl="0" algn="l" defTabSz="1066800">
            <a:lnSpc>
              <a:spcPct val="90000"/>
            </a:lnSpc>
            <a:spcBef>
              <a:spcPct val="0"/>
            </a:spcBef>
            <a:spcAft>
              <a:spcPct val="35000"/>
            </a:spcAft>
          </a:pPr>
          <a:r>
            <a:rPr lang="en-US" sz="2400" kern="1200" dirty="0" smtClean="0">
              <a:solidFill>
                <a:srgbClr val="7F7F7F"/>
              </a:solidFill>
            </a:rPr>
            <a:t>New Concept</a:t>
          </a:r>
          <a:endParaRPr lang="en-US" sz="2400" kern="1200" dirty="0">
            <a:solidFill>
              <a:srgbClr val="7F7F7F"/>
            </a:solidFill>
          </a:endParaRPr>
        </a:p>
        <a:p>
          <a:pPr marL="171450" lvl="1" indent="-171450" algn="l" defTabSz="800100">
            <a:lnSpc>
              <a:spcPct val="90000"/>
            </a:lnSpc>
            <a:spcBef>
              <a:spcPct val="0"/>
            </a:spcBef>
            <a:spcAft>
              <a:spcPct val="15000"/>
            </a:spcAft>
            <a:buChar char="••"/>
          </a:pPr>
          <a:r>
            <a:rPr lang="en-US" sz="1800" kern="1200" dirty="0" smtClean="0">
              <a:solidFill>
                <a:srgbClr val="7F7F7F"/>
              </a:solidFill>
            </a:rPr>
            <a:t>Be Patient- centered</a:t>
          </a:r>
          <a:endParaRPr lang="en-US" sz="1800" kern="1200" dirty="0">
            <a:solidFill>
              <a:srgbClr val="7F7F7F"/>
            </a:solidFill>
          </a:endParaRPr>
        </a:p>
        <a:p>
          <a:pPr marL="171450" lvl="1" indent="-171450" algn="l" defTabSz="800100">
            <a:lnSpc>
              <a:spcPct val="90000"/>
            </a:lnSpc>
            <a:spcBef>
              <a:spcPct val="0"/>
            </a:spcBef>
            <a:spcAft>
              <a:spcPct val="15000"/>
            </a:spcAft>
            <a:buChar char="••"/>
          </a:pPr>
          <a:r>
            <a:rPr lang="en-US" sz="1800" kern="1200" dirty="0" smtClean="0">
              <a:solidFill>
                <a:srgbClr val="7F7F7F"/>
              </a:solidFill>
            </a:rPr>
            <a:t>Use Plain language</a:t>
          </a:r>
        </a:p>
        <a:p>
          <a:pPr marL="171450" lvl="1" indent="-171450" algn="l" defTabSz="800100">
            <a:lnSpc>
              <a:spcPct val="90000"/>
            </a:lnSpc>
            <a:spcBef>
              <a:spcPct val="0"/>
            </a:spcBef>
            <a:spcAft>
              <a:spcPct val="15000"/>
            </a:spcAft>
            <a:buChar char="••"/>
          </a:pPr>
          <a:r>
            <a:rPr lang="en-US" sz="1800" kern="1200" dirty="0" smtClean="0">
              <a:solidFill>
                <a:srgbClr val="7F7F7F"/>
              </a:solidFill>
            </a:rPr>
            <a:t>Flip it</a:t>
          </a:r>
        </a:p>
        <a:p>
          <a:pPr marL="171450" lvl="1" indent="-171450" algn="l" defTabSz="800100">
            <a:lnSpc>
              <a:spcPct val="90000"/>
            </a:lnSpc>
            <a:spcBef>
              <a:spcPct val="0"/>
            </a:spcBef>
            <a:spcAft>
              <a:spcPct val="15000"/>
            </a:spcAft>
            <a:buChar char="••"/>
          </a:pPr>
          <a:r>
            <a:rPr lang="en-US" sz="1800" b="0" kern="1200" dirty="0" smtClean="0">
              <a:solidFill>
                <a:srgbClr val="7F7F7F"/>
              </a:solidFill>
            </a:rPr>
            <a:t>Use Teach-back</a:t>
          </a:r>
        </a:p>
        <a:p>
          <a:pPr marL="171450" lvl="1" indent="-171450" algn="l" defTabSz="800100">
            <a:lnSpc>
              <a:spcPct val="90000"/>
            </a:lnSpc>
            <a:spcBef>
              <a:spcPct val="0"/>
            </a:spcBef>
            <a:spcAft>
              <a:spcPct val="15000"/>
            </a:spcAft>
            <a:buChar char="••"/>
          </a:pPr>
          <a:r>
            <a:rPr lang="en-US" sz="1800" kern="1200" dirty="0" smtClean="0">
              <a:solidFill>
                <a:srgbClr val="7F7F7F"/>
              </a:solidFill>
            </a:rPr>
            <a:t>Use Analogies</a:t>
          </a:r>
        </a:p>
      </dsp:txBody>
      <dsp:txXfrm>
        <a:off x="1722877" y="3304698"/>
        <a:ext cx="1869965" cy="1432492"/>
      </dsp:txXfrm>
    </dsp:sp>
    <dsp:sp modelId="{3DE9DE1E-F9A2-774A-B7E2-E00227FFF706}">
      <dsp:nvSpPr>
        <dsp:cNvPr id="0" name=""/>
        <dsp:cNvSpPr/>
      </dsp:nvSpPr>
      <dsp:spPr>
        <a:xfrm>
          <a:off x="3779233" y="1916801"/>
          <a:ext cx="372745" cy="37274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F6E57AB-21A8-F740-9AE0-E650F1A754E4}">
      <dsp:nvSpPr>
        <dsp:cNvPr id="0" name=""/>
        <dsp:cNvSpPr/>
      </dsp:nvSpPr>
      <dsp:spPr>
        <a:xfrm>
          <a:off x="3863815" y="2260264"/>
          <a:ext cx="1903380" cy="2696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7510" tIns="0" rIns="0" bIns="0" numCol="1" spcCol="1270" anchor="t" anchorCtr="0">
          <a:noAutofit/>
        </a:bodyPr>
        <a:lstStyle/>
        <a:p>
          <a:pPr lvl="0" algn="l" defTabSz="1066800">
            <a:lnSpc>
              <a:spcPct val="90000"/>
            </a:lnSpc>
            <a:spcBef>
              <a:spcPct val="0"/>
            </a:spcBef>
            <a:spcAft>
              <a:spcPct val="35000"/>
            </a:spcAft>
          </a:pPr>
          <a:r>
            <a:rPr lang="en-US" sz="2400" kern="1200" dirty="0" smtClean="0">
              <a:solidFill>
                <a:srgbClr val="7F7F7F"/>
              </a:solidFill>
            </a:rPr>
            <a:t>New Concept</a:t>
          </a:r>
        </a:p>
        <a:p>
          <a:pPr marL="171450" lvl="1" indent="-171450" algn="l" defTabSz="844550">
            <a:lnSpc>
              <a:spcPct val="90000"/>
            </a:lnSpc>
            <a:spcBef>
              <a:spcPct val="0"/>
            </a:spcBef>
            <a:spcAft>
              <a:spcPct val="15000"/>
            </a:spcAft>
            <a:buChar char="••"/>
          </a:pPr>
          <a:r>
            <a:rPr lang="en-US" sz="1900" kern="1200" dirty="0" smtClean="0">
              <a:solidFill>
                <a:srgbClr val="7F7F7F"/>
              </a:solidFill>
            </a:rPr>
            <a:t>Be Patient-</a:t>
          </a:r>
          <a:br>
            <a:rPr lang="en-US" sz="1900" kern="1200" dirty="0" smtClean="0">
              <a:solidFill>
                <a:srgbClr val="7F7F7F"/>
              </a:solidFill>
            </a:rPr>
          </a:br>
          <a:r>
            <a:rPr lang="en-US" sz="1900" kern="1200" dirty="0" smtClean="0">
              <a:solidFill>
                <a:srgbClr val="7F7F7F"/>
              </a:solidFill>
            </a:rPr>
            <a:t>centered</a:t>
          </a:r>
          <a:endParaRPr lang="en-US" sz="1900" kern="1200" dirty="0">
            <a:solidFill>
              <a:srgbClr val="7F7F7F"/>
            </a:solidFill>
          </a:endParaRPr>
        </a:p>
        <a:p>
          <a:pPr marL="171450" lvl="1" indent="-171450" algn="l" defTabSz="844550">
            <a:lnSpc>
              <a:spcPct val="90000"/>
            </a:lnSpc>
            <a:spcBef>
              <a:spcPct val="0"/>
            </a:spcBef>
            <a:spcAft>
              <a:spcPct val="15000"/>
            </a:spcAft>
            <a:buChar char="••"/>
          </a:pPr>
          <a:r>
            <a:rPr lang="en-US" sz="1900" kern="1200" dirty="0" smtClean="0">
              <a:solidFill>
                <a:srgbClr val="7F7F7F"/>
              </a:solidFill>
            </a:rPr>
            <a:t>Use Plain language</a:t>
          </a:r>
        </a:p>
        <a:p>
          <a:pPr marL="171450" lvl="1" indent="-171450" algn="l" defTabSz="844550">
            <a:lnSpc>
              <a:spcPct val="90000"/>
            </a:lnSpc>
            <a:spcBef>
              <a:spcPct val="0"/>
            </a:spcBef>
            <a:spcAft>
              <a:spcPct val="15000"/>
            </a:spcAft>
            <a:buChar char="••"/>
          </a:pPr>
          <a:r>
            <a:rPr lang="en-US" sz="1900" kern="1200" smtClean="0">
              <a:solidFill>
                <a:srgbClr val="7F7F7F"/>
              </a:solidFill>
            </a:rPr>
            <a:t>Flip it</a:t>
          </a:r>
          <a:endParaRPr lang="en-US" sz="1900" kern="1200" dirty="0" smtClean="0">
            <a:solidFill>
              <a:srgbClr val="7F7F7F"/>
            </a:solidFill>
          </a:endParaRPr>
        </a:p>
        <a:p>
          <a:pPr marL="171450" lvl="1" indent="-171450" algn="l" defTabSz="844550">
            <a:lnSpc>
              <a:spcPct val="90000"/>
            </a:lnSpc>
            <a:spcBef>
              <a:spcPct val="0"/>
            </a:spcBef>
            <a:spcAft>
              <a:spcPct val="15000"/>
            </a:spcAft>
            <a:buChar char="••"/>
          </a:pPr>
          <a:r>
            <a:rPr lang="en-US" sz="1900" b="0" kern="1200" dirty="0" smtClean="0">
              <a:solidFill>
                <a:srgbClr val="7F7F7F"/>
              </a:solidFill>
            </a:rPr>
            <a:t>Use Teach-back</a:t>
          </a:r>
        </a:p>
        <a:p>
          <a:pPr marL="171450" lvl="1" indent="-171450" algn="l" defTabSz="844550">
            <a:lnSpc>
              <a:spcPct val="90000"/>
            </a:lnSpc>
            <a:spcBef>
              <a:spcPct val="0"/>
            </a:spcBef>
            <a:spcAft>
              <a:spcPct val="15000"/>
            </a:spcAft>
            <a:buChar char="••"/>
          </a:pPr>
          <a:r>
            <a:rPr lang="en-US" sz="1900" kern="1200" dirty="0" smtClean="0">
              <a:solidFill>
                <a:srgbClr val="7F7F7F"/>
              </a:solidFill>
            </a:rPr>
            <a:t>Use Analogies</a:t>
          </a:r>
        </a:p>
      </dsp:txBody>
      <dsp:txXfrm>
        <a:off x="3863815" y="2260264"/>
        <a:ext cx="1903380" cy="2696455"/>
      </dsp:txXfrm>
    </dsp:sp>
    <dsp:sp modelId="{C6F1F117-9128-164D-B413-32DADF07CEC7}">
      <dsp:nvSpPr>
        <dsp:cNvPr id="0" name=""/>
        <dsp:cNvSpPr/>
      </dsp:nvSpPr>
      <dsp:spPr>
        <a:xfrm>
          <a:off x="5792940" y="1210253"/>
          <a:ext cx="515498" cy="515498"/>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E33E411-248A-704F-80B5-7BC2015C8386}">
      <dsp:nvSpPr>
        <dsp:cNvPr id="0" name=""/>
        <dsp:cNvSpPr/>
      </dsp:nvSpPr>
      <dsp:spPr>
        <a:xfrm>
          <a:off x="5761391" y="1910032"/>
          <a:ext cx="2160831" cy="2466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3152" tIns="0" rIns="0" bIns="0" numCol="1" spcCol="1270" anchor="t" anchorCtr="0">
          <a:noAutofit/>
        </a:bodyPr>
        <a:lstStyle/>
        <a:p>
          <a:pPr lvl="0" algn="l" defTabSz="1066800">
            <a:lnSpc>
              <a:spcPct val="90000"/>
            </a:lnSpc>
            <a:spcBef>
              <a:spcPct val="0"/>
            </a:spcBef>
            <a:spcAft>
              <a:spcPct val="35000"/>
            </a:spcAft>
          </a:pPr>
          <a:r>
            <a:rPr lang="en-US" sz="2400" kern="1200" dirty="0" smtClean="0">
              <a:solidFill>
                <a:srgbClr val="7F7F7F"/>
              </a:solidFill>
            </a:rPr>
            <a:t>New Concept</a:t>
          </a:r>
        </a:p>
        <a:p>
          <a:pPr marL="171450" lvl="1" indent="-171450" algn="l" defTabSz="844550">
            <a:lnSpc>
              <a:spcPct val="90000"/>
            </a:lnSpc>
            <a:spcBef>
              <a:spcPct val="0"/>
            </a:spcBef>
            <a:spcAft>
              <a:spcPct val="15000"/>
            </a:spcAft>
            <a:buChar char="••"/>
          </a:pPr>
          <a:r>
            <a:rPr lang="en-US" sz="1900" kern="1200" dirty="0" smtClean="0">
              <a:solidFill>
                <a:srgbClr val="7F7F7F"/>
              </a:solidFill>
            </a:rPr>
            <a:t>Be Patient- centered</a:t>
          </a:r>
          <a:endParaRPr lang="en-US" sz="1900" kern="1200" dirty="0">
            <a:solidFill>
              <a:srgbClr val="7F7F7F"/>
            </a:solidFill>
          </a:endParaRPr>
        </a:p>
        <a:p>
          <a:pPr marL="171450" lvl="1" indent="-171450" algn="l" defTabSz="844550">
            <a:lnSpc>
              <a:spcPct val="90000"/>
            </a:lnSpc>
            <a:spcBef>
              <a:spcPct val="0"/>
            </a:spcBef>
            <a:spcAft>
              <a:spcPct val="15000"/>
            </a:spcAft>
            <a:buChar char="••"/>
          </a:pPr>
          <a:r>
            <a:rPr lang="en-US" sz="1900" kern="1200" dirty="0" smtClean="0">
              <a:solidFill>
                <a:srgbClr val="7F7F7F"/>
              </a:solidFill>
            </a:rPr>
            <a:t>Use Plain language</a:t>
          </a:r>
        </a:p>
        <a:p>
          <a:pPr marL="171450" lvl="1" indent="-171450" algn="l" defTabSz="844550">
            <a:lnSpc>
              <a:spcPct val="90000"/>
            </a:lnSpc>
            <a:spcBef>
              <a:spcPct val="0"/>
            </a:spcBef>
            <a:spcAft>
              <a:spcPct val="15000"/>
            </a:spcAft>
            <a:buChar char="••"/>
          </a:pPr>
          <a:r>
            <a:rPr lang="en-US" sz="1900" kern="1200" smtClean="0">
              <a:solidFill>
                <a:srgbClr val="7F7F7F"/>
              </a:solidFill>
            </a:rPr>
            <a:t>Flip it</a:t>
          </a:r>
          <a:endParaRPr lang="en-US" sz="1900" kern="1200" dirty="0" smtClean="0">
            <a:solidFill>
              <a:srgbClr val="7F7F7F"/>
            </a:solidFill>
          </a:endParaRPr>
        </a:p>
        <a:p>
          <a:pPr marL="171450" lvl="1" indent="-171450" algn="l" defTabSz="844550">
            <a:lnSpc>
              <a:spcPct val="90000"/>
            </a:lnSpc>
            <a:spcBef>
              <a:spcPct val="0"/>
            </a:spcBef>
            <a:spcAft>
              <a:spcPct val="15000"/>
            </a:spcAft>
            <a:buChar char="••"/>
          </a:pPr>
          <a:r>
            <a:rPr lang="en-US" sz="1900" b="0" kern="1200" smtClean="0">
              <a:solidFill>
                <a:srgbClr val="7F7F7F"/>
              </a:solidFill>
            </a:rPr>
            <a:t>Use Teach-back</a:t>
          </a:r>
          <a:endParaRPr lang="en-US" sz="1900" b="0" kern="1200" dirty="0" smtClean="0">
            <a:solidFill>
              <a:srgbClr val="7F7F7F"/>
            </a:solidFill>
          </a:endParaRPr>
        </a:p>
        <a:p>
          <a:pPr marL="171450" lvl="1" indent="-171450" algn="l" defTabSz="844550">
            <a:lnSpc>
              <a:spcPct val="90000"/>
            </a:lnSpc>
            <a:spcBef>
              <a:spcPct val="0"/>
            </a:spcBef>
            <a:spcAft>
              <a:spcPct val="15000"/>
            </a:spcAft>
            <a:buChar char="••"/>
          </a:pPr>
          <a:r>
            <a:rPr lang="en-US" sz="1900" kern="1200" smtClean="0">
              <a:solidFill>
                <a:srgbClr val="7F7F7F"/>
              </a:solidFill>
            </a:rPr>
            <a:t>Use Analogies</a:t>
          </a:r>
          <a:endParaRPr lang="en-US" sz="1900" kern="1200" dirty="0" smtClean="0">
            <a:solidFill>
              <a:srgbClr val="7F7F7F"/>
            </a:solidFill>
          </a:endParaRPr>
        </a:p>
      </dsp:txBody>
      <dsp:txXfrm>
        <a:off x="5761391" y="1910032"/>
        <a:ext cx="2160831" cy="246621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A3BFE1-806E-2749-BB24-D3CA37743B0A}" type="datetimeFigureOut">
              <a:rPr lang="en-US" smtClean="0"/>
              <a:pPr/>
              <a:t>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BEF9073-A5C9-224F-94C6-A3BEDD1B3EE4}" type="slidenum">
              <a:rPr lang="en-US" smtClean="0"/>
              <a:pPr/>
              <a:t>‹#›</a:t>
            </a:fld>
            <a:endParaRPr lang="en-US"/>
          </a:p>
        </p:txBody>
      </p:sp>
    </p:spTree>
    <p:extLst>
      <p:ext uri="{BB962C8B-B14F-4D97-AF65-F5344CB8AC3E}">
        <p14:creationId xmlns:p14="http://schemas.microsoft.com/office/powerpoint/2010/main" val="3040122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553BDE-71B9-4243-87BC-6914BE334BDE}" type="datetimeFigureOut">
              <a:rPr lang="en-US" smtClean="0"/>
              <a:pPr/>
              <a:t>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84FE8F-4D6E-F245-9E7F-35F95C0728C9}" type="slidenum">
              <a:rPr lang="en-US" smtClean="0"/>
              <a:pPr/>
              <a:t>‹#›</a:t>
            </a:fld>
            <a:endParaRPr lang="en-US"/>
          </a:p>
        </p:txBody>
      </p:sp>
    </p:spTree>
    <p:extLst>
      <p:ext uri="{BB962C8B-B14F-4D97-AF65-F5344CB8AC3E}">
        <p14:creationId xmlns:p14="http://schemas.microsoft.com/office/powerpoint/2010/main" val="26975576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70000"/>
              </a:lnSpc>
            </a:pPr>
            <a:r>
              <a:rPr lang="en-US" sz="1000" dirty="0"/>
              <a:t>Thank you </a:t>
            </a:r>
            <a:r>
              <a:rPr lang="en-US" sz="1000" dirty="0" smtClean="0"/>
              <a:t>for</a:t>
            </a:r>
            <a:r>
              <a:rPr lang="en-US" sz="1000" baseline="0" dirty="0" smtClean="0"/>
              <a:t> coming to this training</a:t>
            </a:r>
            <a:r>
              <a:rPr lang="en-US" sz="1000" dirty="0" smtClean="0"/>
              <a:t>. </a:t>
            </a:r>
            <a:r>
              <a:rPr lang="en-US" sz="1000" dirty="0"/>
              <a:t>Before we get started, I/we want to make sure that each of you has signed in and completed the pre-survey.</a:t>
            </a:r>
          </a:p>
          <a:p>
            <a:pPr>
              <a:lnSpc>
                <a:spcPct val="70000"/>
              </a:lnSpc>
            </a:pPr>
            <a:endParaRPr lang="en-US" sz="1000" dirty="0" smtClean="0">
              <a:solidFill>
                <a:srgbClr val="FF0000"/>
              </a:solidFill>
            </a:endParaRPr>
          </a:p>
          <a:p>
            <a:pPr>
              <a:lnSpc>
                <a:spcPct val="70000"/>
              </a:lnSpc>
            </a:pPr>
            <a:endParaRPr lang="en-US" sz="1000" dirty="0" smtClean="0">
              <a:solidFill>
                <a:srgbClr val="FF0000"/>
              </a:solidFill>
            </a:endParaRPr>
          </a:p>
          <a:p>
            <a:pPr>
              <a:lnSpc>
                <a:spcPct val="70000"/>
              </a:lnSpc>
            </a:pPr>
            <a:r>
              <a:rPr lang="en-US" sz="1000" dirty="0" smtClean="0">
                <a:solidFill>
                  <a:srgbClr val="FF0000"/>
                </a:solidFill>
              </a:rPr>
              <a:t>(Go</a:t>
            </a:r>
            <a:r>
              <a:rPr lang="en-US" sz="1000" baseline="0" dirty="0" smtClean="0">
                <a:solidFill>
                  <a:srgbClr val="FF0000"/>
                </a:solidFill>
              </a:rPr>
              <a:t> around the group and ask for brief introductions, depending on size)</a:t>
            </a:r>
            <a:endParaRPr lang="en-US" sz="1000" dirty="0">
              <a:solidFill>
                <a:srgbClr val="FF0000"/>
              </a:solidFill>
            </a:endParaRPr>
          </a:p>
          <a:p>
            <a:pPr>
              <a:lnSpc>
                <a:spcPct val="70000"/>
              </a:lnSpc>
            </a:pPr>
            <a:endParaRPr lang="en-US" sz="1000" dirty="0"/>
          </a:p>
          <a:p>
            <a:pPr>
              <a:lnSpc>
                <a:spcPct val="70000"/>
              </a:lnSpc>
            </a:pPr>
            <a:r>
              <a:rPr lang="en-US" sz="1000" dirty="0"/>
              <a:t>This training builds on other HLM trainings, in which you learned about the term “health literacy”, associated statistics, communication strategies/techniques, materials, health literacy resources, etc.</a:t>
            </a:r>
          </a:p>
          <a:p>
            <a:pPr>
              <a:lnSpc>
                <a:spcPct val="70000"/>
              </a:lnSpc>
            </a:pPr>
            <a:endParaRPr lang="en-US" sz="1000" dirty="0"/>
          </a:p>
          <a:p>
            <a:pPr>
              <a:lnSpc>
                <a:spcPct val="70000"/>
              </a:lnSpc>
            </a:pPr>
            <a:r>
              <a:rPr lang="en-US" sz="1000" dirty="0"/>
              <a:t>We know that the </a:t>
            </a:r>
            <a:r>
              <a:rPr lang="en-US" sz="1000" dirty="0" smtClean="0"/>
              <a:t>importance of recognizing</a:t>
            </a:r>
            <a:r>
              <a:rPr lang="en-US" sz="1000" baseline="0" dirty="0" smtClean="0"/>
              <a:t> health literacy as a barrier for patients to achieve their optimum health.</a:t>
            </a:r>
            <a:endParaRPr lang="en-US" sz="1000" dirty="0"/>
          </a:p>
          <a:p>
            <a:pPr>
              <a:lnSpc>
                <a:spcPct val="70000"/>
              </a:lnSpc>
            </a:pPr>
            <a:endParaRPr lang="en-US" sz="1000" dirty="0"/>
          </a:p>
          <a:p>
            <a:pPr>
              <a:lnSpc>
                <a:spcPct val="70000"/>
              </a:lnSpc>
            </a:pPr>
            <a:endParaRPr lang="en-US" sz="1000" dirty="0"/>
          </a:p>
          <a:p>
            <a:pPr>
              <a:lnSpc>
                <a:spcPct val="70000"/>
              </a:lnSpc>
            </a:pPr>
            <a:r>
              <a:rPr lang="en-US" sz="1000" dirty="0"/>
              <a:t>Think about a </a:t>
            </a:r>
            <a:r>
              <a:rPr lang="en-US" sz="1000" dirty="0" smtClean="0"/>
              <a:t>an interaction</a:t>
            </a:r>
            <a:r>
              <a:rPr lang="en-US" sz="1000" baseline="0" dirty="0" smtClean="0"/>
              <a:t> you recently had with a patient. </a:t>
            </a:r>
          </a:p>
          <a:p>
            <a:pPr marL="228600" indent="-228600">
              <a:lnSpc>
                <a:spcPct val="70000"/>
              </a:lnSpc>
              <a:buFont typeface="+mj-lt"/>
              <a:buAutoNum type="arabicPeriod"/>
            </a:pPr>
            <a:r>
              <a:rPr lang="en-US" sz="1000" baseline="0" dirty="0" smtClean="0"/>
              <a:t>Do you feel like they really understood when you were finished?</a:t>
            </a:r>
            <a:endParaRPr lang="en-US" sz="1000" dirty="0"/>
          </a:p>
          <a:p>
            <a:pPr marL="228600" indent="-228600">
              <a:lnSpc>
                <a:spcPct val="70000"/>
              </a:lnSpc>
              <a:buFont typeface="+mj-lt"/>
              <a:buAutoNum type="arabicPeriod"/>
            </a:pPr>
            <a:r>
              <a:rPr lang="en-US" sz="1000" dirty="0" smtClean="0"/>
              <a:t>Did</a:t>
            </a:r>
            <a:r>
              <a:rPr lang="en-US" sz="1000" baseline="0" dirty="0" smtClean="0"/>
              <a:t> you think of another or better way to explain after the conversation?</a:t>
            </a:r>
          </a:p>
          <a:p>
            <a:pPr marL="228600" indent="-228600">
              <a:lnSpc>
                <a:spcPct val="70000"/>
              </a:lnSpc>
              <a:buFont typeface="+mj-lt"/>
              <a:buAutoNum type="arabicPeriod"/>
            </a:pPr>
            <a:r>
              <a:rPr lang="en-US" sz="1000" baseline="0" dirty="0" smtClean="0"/>
              <a:t>Do you feel like you are having an impact on your patient’s understanding?</a:t>
            </a:r>
            <a:endParaRPr lang="en-US" sz="1000" dirty="0"/>
          </a:p>
          <a:p>
            <a:pPr>
              <a:lnSpc>
                <a:spcPct val="70000"/>
              </a:lnSpc>
            </a:pPr>
            <a:endParaRPr lang="en-US" sz="1000" dirty="0"/>
          </a:p>
          <a:p>
            <a:pPr>
              <a:lnSpc>
                <a:spcPct val="70000"/>
              </a:lnSpc>
            </a:pPr>
            <a:endParaRPr lang="en-US" sz="1000" dirty="0"/>
          </a:p>
        </p:txBody>
      </p:sp>
      <p:sp>
        <p:nvSpPr>
          <p:cNvPr id="16388" name="Slide Number Placeholder 3"/>
          <p:cNvSpPr>
            <a:spLocks noGrp="1"/>
          </p:cNvSpPr>
          <p:nvPr>
            <p:ph type="sldNum" sz="quarter" idx="5"/>
          </p:nvPr>
        </p:nvSpPr>
        <p:spPr bwMode="auto">
          <a:noFill/>
          <a:ln>
            <a:miter lim="800000"/>
            <a:headEnd/>
            <a:tailEnd/>
          </a:ln>
        </p:spPr>
        <p:txBody>
          <a:bodyPr/>
          <a:lstStyle/>
          <a:p>
            <a:fld id="{C7C6C2D5-695A-433B-81C3-098BD8DB7C44}"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marL="456440" indent="-456440">
              <a:lnSpc>
                <a:spcPct val="90000"/>
              </a:lnSpc>
              <a:spcBef>
                <a:spcPct val="0"/>
              </a:spcBef>
            </a:pPr>
            <a:r>
              <a:rPr lang="en-US" sz="1100" dirty="0"/>
              <a:t>Health literacy is dependent on both individual and systemic factors:</a:t>
            </a:r>
          </a:p>
          <a:p>
            <a:pPr marL="456440" indent="-456440">
              <a:lnSpc>
                <a:spcPct val="90000"/>
              </a:lnSpc>
              <a:spcBef>
                <a:spcPct val="0"/>
              </a:spcBef>
            </a:pPr>
            <a:endParaRPr lang="en-US" sz="1100" dirty="0"/>
          </a:p>
          <a:p>
            <a:pPr marL="456440" indent="-456440">
              <a:lnSpc>
                <a:spcPct val="90000"/>
              </a:lnSpc>
              <a:spcBef>
                <a:spcPct val="0"/>
              </a:spcBef>
              <a:buFont typeface="Calibri" charset="0"/>
              <a:buChar char="•"/>
            </a:pPr>
            <a:r>
              <a:rPr lang="en-US" sz="1100" dirty="0"/>
              <a:t>    Communication skills of patients and professionals</a:t>
            </a:r>
          </a:p>
          <a:p>
            <a:pPr lvl="1" eaLnBrk="1" hangingPunct="1">
              <a:lnSpc>
                <a:spcPct val="90000"/>
              </a:lnSpc>
              <a:spcBef>
                <a:spcPct val="0"/>
              </a:spcBef>
              <a:buFont typeface="Calibri" charset="0"/>
              <a:buChar char="•"/>
            </a:pPr>
            <a:r>
              <a:rPr lang="en-US" sz="1100" dirty="0"/>
              <a:t>    Communication skills include literacy skills, oral communication skills, and comprehension</a:t>
            </a:r>
          </a:p>
          <a:p>
            <a:pPr marL="447093" lvl="2">
              <a:lnSpc>
                <a:spcPct val="90000"/>
              </a:lnSpc>
              <a:spcBef>
                <a:spcPct val="0"/>
              </a:spcBef>
              <a:buFont typeface="Calibri" charset="0"/>
              <a:buChar char="•"/>
            </a:pPr>
            <a:r>
              <a:rPr lang="en-US" sz="1100" dirty="0"/>
              <a:t>    Communication skills are context specific. For example, someone who is an accountant may have excellent reading and writing skills and functions well in another environment may still have low health literacy. </a:t>
            </a:r>
          </a:p>
          <a:p>
            <a:pPr lvl="1" eaLnBrk="1" hangingPunct="1">
              <a:lnSpc>
                <a:spcPct val="90000"/>
              </a:lnSpc>
              <a:spcBef>
                <a:spcPct val="0"/>
              </a:spcBef>
              <a:buFont typeface="Calibri" charset="0"/>
              <a:buChar char="•"/>
            </a:pPr>
            <a:r>
              <a:rPr lang="en-US" sz="1100" dirty="0"/>
              <a:t>    Knowledge of patients and professionals of health topics </a:t>
            </a:r>
          </a:p>
          <a:p>
            <a:pPr marL="447093" lvl="2">
              <a:lnSpc>
                <a:spcPct val="90000"/>
              </a:lnSpc>
              <a:spcBef>
                <a:spcPct val="0"/>
              </a:spcBef>
              <a:buFont typeface="Calibri" charset="0"/>
              <a:buChar char="•"/>
            </a:pPr>
            <a:r>
              <a:rPr lang="en-US" sz="1100" dirty="0"/>
              <a:t>    People with limited or inaccurate knowledge about the body and the causes of disease may not understand the relationship between lifestyle factors (e.g., diet, exercise) and health outcomes or recognize when they need to seek care</a:t>
            </a:r>
          </a:p>
          <a:p>
            <a:pPr marL="447093" lvl="2">
              <a:lnSpc>
                <a:spcPct val="90000"/>
              </a:lnSpc>
              <a:spcBef>
                <a:spcPct val="0"/>
              </a:spcBef>
              <a:buFont typeface="Calibri" charset="0"/>
              <a:buChar char="•"/>
            </a:pPr>
            <a:r>
              <a:rPr lang="en-US" sz="1100" dirty="0"/>
              <a:t>    Health information can overwhelm even people with advanced literacy skills.</a:t>
            </a:r>
          </a:p>
          <a:p>
            <a:pPr lvl="1" eaLnBrk="1" hangingPunct="1">
              <a:lnSpc>
                <a:spcPct val="90000"/>
              </a:lnSpc>
              <a:spcBef>
                <a:spcPct val="0"/>
              </a:spcBef>
              <a:buFont typeface="Calibri" charset="0"/>
              <a:buChar char="•"/>
            </a:pPr>
            <a:r>
              <a:rPr lang="en-US" sz="1100" dirty="0"/>
              <a:t>    Culture</a:t>
            </a:r>
          </a:p>
          <a:p>
            <a:pPr marL="447093" lvl="2">
              <a:lnSpc>
                <a:spcPct val="90000"/>
              </a:lnSpc>
              <a:spcBef>
                <a:spcPct val="0"/>
              </a:spcBef>
              <a:buFont typeface="Calibri" charset="0"/>
              <a:buChar char="•"/>
            </a:pPr>
            <a:r>
              <a:rPr lang="en-US" sz="1100" dirty="0"/>
              <a:t>    Culture affects how people communicate and understand health information, how people think and feel about their health, when and from whom to seek care, and how to respond to recommendations for lifestyle changes or treatments</a:t>
            </a:r>
          </a:p>
          <a:p>
            <a:pPr marL="456440" indent="-456440">
              <a:lnSpc>
                <a:spcPct val="90000"/>
              </a:lnSpc>
              <a:spcBef>
                <a:spcPct val="0"/>
              </a:spcBef>
              <a:buFont typeface="Calibri" charset="0"/>
              <a:buChar char="•"/>
            </a:pPr>
            <a:r>
              <a:rPr lang="en-US" sz="1100" dirty="0">
                <a:solidFill>
                  <a:srgbClr val="084392"/>
                </a:solidFill>
              </a:rPr>
              <a:t>    </a:t>
            </a:r>
            <a:r>
              <a:rPr lang="en-US" sz="1100" dirty="0"/>
              <a:t>Demands of the healthcare and public health systems</a:t>
            </a:r>
          </a:p>
          <a:p>
            <a:pPr lvl="1" eaLnBrk="1" hangingPunct="1">
              <a:lnSpc>
                <a:spcPct val="90000"/>
              </a:lnSpc>
              <a:spcBef>
                <a:spcPct val="0"/>
              </a:spcBef>
              <a:buFont typeface="Calibri" charset="0"/>
              <a:buChar char="•"/>
            </a:pPr>
            <a:r>
              <a:rPr lang="en-US" sz="1100" dirty="0"/>
              <a:t>    Individuals need to read, understand, and complete many kinds of forms in order to receive treatment and payment reimbursement </a:t>
            </a:r>
          </a:p>
          <a:p>
            <a:pPr lvl="1" eaLnBrk="1" hangingPunct="1">
              <a:lnSpc>
                <a:spcPct val="90000"/>
              </a:lnSpc>
              <a:spcBef>
                <a:spcPct val="0"/>
              </a:spcBef>
              <a:buFont typeface="Calibri" charset="0"/>
              <a:buChar char="•"/>
            </a:pPr>
            <a:r>
              <a:rPr lang="en-US" sz="1100" dirty="0"/>
              <a:t>    Individuals need to know about the various types of health professionals and services and how to access care.</a:t>
            </a:r>
          </a:p>
          <a:p>
            <a:pPr marL="456440" indent="-456440">
              <a:lnSpc>
                <a:spcPct val="90000"/>
              </a:lnSpc>
              <a:spcBef>
                <a:spcPct val="0"/>
              </a:spcBef>
              <a:buFont typeface="Calibri" charset="0"/>
              <a:buChar char="•"/>
            </a:pPr>
            <a:r>
              <a:rPr lang="en-US" sz="1100" dirty="0"/>
              <a:t>    Demands of the situation/context</a:t>
            </a:r>
          </a:p>
          <a:p>
            <a:pPr lvl="1" eaLnBrk="1" hangingPunct="1">
              <a:lnSpc>
                <a:spcPct val="90000"/>
              </a:lnSpc>
              <a:spcBef>
                <a:spcPct val="0"/>
              </a:spcBef>
              <a:buFont typeface="Calibri" charset="0"/>
              <a:buChar char="•"/>
            </a:pPr>
            <a:r>
              <a:rPr lang="en-US" sz="1100" dirty="0"/>
              <a:t>    Health contexts are unusual compared to other contexts because of an underlying stress or fear factor and may involve unique conditions such as physical/mental impairments due to illness.</a:t>
            </a:r>
          </a:p>
          <a:p>
            <a:pPr lvl="1" eaLnBrk="1" hangingPunct="1">
              <a:lnSpc>
                <a:spcPct val="90000"/>
              </a:lnSpc>
              <a:spcBef>
                <a:spcPct val="0"/>
              </a:spcBef>
              <a:buFont typeface="Calibri" charset="0"/>
              <a:buChar char="•"/>
            </a:pPr>
            <a:r>
              <a:rPr lang="en-US" sz="1100" dirty="0"/>
              <a:t>    Health situations are often new, unfamiliar, and intimidating.</a:t>
            </a:r>
          </a:p>
          <a:p>
            <a:pPr marL="456440" indent="-456440">
              <a:lnSpc>
                <a:spcPct val="90000"/>
              </a:lnSpc>
              <a:spcBef>
                <a:spcPct val="0"/>
              </a:spcBef>
            </a:pPr>
            <a:endParaRPr lang="en-US" sz="1100" b="1" dirty="0"/>
          </a:p>
        </p:txBody>
      </p:sp>
      <p:sp>
        <p:nvSpPr>
          <p:cNvPr id="28676" name="Slide Number Placeholder 3"/>
          <p:cNvSpPr>
            <a:spLocks noGrp="1"/>
          </p:cNvSpPr>
          <p:nvPr>
            <p:ph type="sldNum" sz="quarter" idx="5"/>
          </p:nvPr>
        </p:nvSpPr>
        <p:spPr bwMode="auto">
          <a:noFill/>
          <a:ln>
            <a:miter lim="800000"/>
            <a:headEnd/>
            <a:tailEnd/>
          </a:ln>
        </p:spPr>
        <p:txBody>
          <a:bodyPr/>
          <a:lstStyle/>
          <a:p>
            <a:pPr defTabSz="492269"/>
            <a:fld id="{6E4F3FF4-95FD-2544-A4C5-235869387FD0}" type="slidenum">
              <a:rPr lang="en-US"/>
              <a:pPr defTabSz="492269"/>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indent="-531215" defTabSz="911322">
              <a:spcBef>
                <a:spcPct val="0"/>
              </a:spcBef>
              <a:defRPr/>
            </a:pPr>
            <a:r>
              <a:rPr lang="en-US" sz="1100" dirty="0"/>
              <a:t>Low literacy affects approximately 90 million people in the US. </a:t>
            </a:r>
          </a:p>
          <a:p>
            <a:pPr indent="-531215" defTabSz="911322">
              <a:spcBef>
                <a:spcPct val="0"/>
              </a:spcBef>
              <a:buFontTx/>
              <a:buChar char="•"/>
              <a:defRPr/>
            </a:pPr>
            <a:r>
              <a:rPr lang="en-US" sz="1100" dirty="0"/>
              <a:t>  That is 36% of the adult population </a:t>
            </a:r>
          </a:p>
          <a:p>
            <a:pPr indent="-531215" defTabSz="911322">
              <a:spcBef>
                <a:spcPct val="0"/>
              </a:spcBef>
              <a:buFontTx/>
              <a:buChar char="•"/>
              <a:defRPr/>
            </a:pPr>
            <a:r>
              <a:rPr lang="en-US" sz="1100" dirty="0"/>
              <a:t>  That is the same number of Americans who watched the </a:t>
            </a:r>
            <a:r>
              <a:rPr lang="en-US" sz="1100" dirty="0" err="1"/>
              <a:t>SuperBowl</a:t>
            </a:r>
            <a:r>
              <a:rPr lang="en-US" sz="1100" dirty="0"/>
              <a:t> in 2009</a:t>
            </a:r>
          </a:p>
          <a:p>
            <a:pPr indent="-531215" defTabSz="911322">
              <a:spcBef>
                <a:spcPct val="0"/>
              </a:spcBef>
              <a:defRPr/>
            </a:pPr>
            <a:endParaRPr lang="en-US" sz="1100" dirty="0"/>
          </a:p>
          <a:p>
            <a:pPr indent="-531215" defTabSz="911322">
              <a:spcBef>
                <a:spcPct val="20000"/>
              </a:spcBef>
              <a:defRPr/>
            </a:pPr>
            <a:r>
              <a:rPr lang="en-US" sz="1100" dirty="0"/>
              <a:t>In Missouri, 1.6 million are affected by low literacy. This is approximately the number of people in St. Louis City, St. Louis County, and St. Charles County</a:t>
            </a:r>
          </a:p>
          <a:p>
            <a:pPr indent="-531215" defTabSz="911322">
              <a:spcBef>
                <a:spcPct val="0"/>
              </a:spcBef>
              <a:defRPr/>
            </a:pPr>
            <a:endParaRPr lang="en-US" sz="1100" dirty="0"/>
          </a:p>
          <a:p>
            <a:pPr indent="-531215" defTabSz="911322">
              <a:lnSpc>
                <a:spcPct val="90000"/>
              </a:lnSpc>
              <a:spcBef>
                <a:spcPct val="0"/>
              </a:spcBef>
              <a:defRPr/>
            </a:pPr>
            <a:r>
              <a:rPr lang="en-US" sz="1100" dirty="0"/>
              <a:t>An Institute of Medicine report in 2004 demonstrated that 1 in 5 adults read at or below a 5</a:t>
            </a:r>
            <a:r>
              <a:rPr lang="en-US" sz="1100" baseline="30000" dirty="0"/>
              <a:t>th</a:t>
            </a:r>
            <a:r>
              <a:rPr lang="en-US" sz="1100" dirty="0"/>
              <a:t> grade level. This increases to 2 in 5 when you look at the 65 and older population. Even patients who read at the college level have been found to prefer health information written at the 7</a:t>
            </a:r>
            <a:r>
              <a:rPr lang="en-US" sz="1100" baseline="30000" dirty="0"/>
              <a:t>th</a:t>
            </a:r>
            <a:r>
              <a:rPr lang="en-US" sz="1100" dirty="0"/>
              <a:t> grade level. Simply put, most materials are written at levels that patients can’t understand. </a:t>
            </a:r>
          </a:p>
          <a:p>
            <a:pPr indent="-531215" defTabSz="911322">
              <a:lnSpc>
                <a:spcPct val="90000"/>
              </a:lnSpc>
              <a:spcBef>
                <a:spcPct val="0"/>
              </a:spcBef>
              <a:defRPr/>
            </a:pPr>
            <a:endParaRPr lang="en-US" sz="1100" dirty="0"/>
          </a:p>
          <a:p>
            <a:pPr indent="-531215" defTabSz="911322">
              <a:spcBef>
                <a:spcPct val="20000"/>
              </a:spcBef>
              <a:defRPr/>
            </a:pPr>
            <a:r>
              <a:rPr lang="en-US" i="1" dirty="0">
                <a:ea typeface="+mn-ea"/>
                <a:cs typeface="+mn-cs"/>
              </a:rPr>
              <a:t>--U.S. Department of Education's 2003 National Assessment of Adult Literacy (NAAL)</a:t>
            </a:r>
            <a:endParaRPr lang="en-US" b="1" i="1" dirty="0">
              <a:effectLst>
                <a:outerShdw blurRad="38100" dist="38100" dir="2700000" algn="tl">
                  <a:srgbClr val="DDDDDD"/>
                </a:outerShdw>
              </a:effectLst>
              <a:ea typeface="+mn-ea"/>
              <a:cs typeface="+mn-cs"/>
            </a:endParaRPr>
          </a:p>
          <a:p>
            <a:pPr indent="-531215" defTabSz="911322">
              <a:spcBef>
                <a:spcPct val="0"/>
              </a:spcBef>
              <a:defRPr/>
            </a:pPr>
            <a:endParaRPr lang="en-US" dirty="0">
              <a:ea typeface="+mn-ea"/>
              <a:cs typeface="+mn-cs"/>
            </a:endParaRPr>
          </a:p>
        </p:txBody>
      </p:sp>
      <p:sp>
        <p:nvSpPr>
          <p:cNvPr id="34820" name="Slide Number Placeholder 3"/>
          <p:cNvSpPr>
            <a:spLocks noGrp="1"/>
          </p:cNvSpPr>
          <p:nvPr>
            <p:ph type="sldNum" sz="quarter" idx="5"/>
          </p:nvPr>
        </p:nvSpPr>
        <p:spPr bwMode="auto">
          <a:noFill/>
          <a:ln>
            <a:miter lim="800000"/>
            <a:headEnd/>
            <a:tailEnd/>
          </a:ln>
        </p:spPr>
        <p:txBody>
          <a:bodyPr/>
          <a:lstStyle/>
          <a:p>
            <a:fld id="{98B4BACE-64D9-4B44-95FE-9CDCCF2620BE}"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indent="-531215" defTabSz="911322">
              <a:spcBef>
                <a:spcPct val="20000"/>
              </a:spcBef>
            </a:pPr>
            <a:r>
              <a:rPr lang="en-US" b="1" dirty="0" smtClean="0"/>
              <a:t>(Sam and Diane) –</a:t>
            </a:r>
            <a:r>
              <a:rPr lang="en-US" b="1" baseline="0" dirty="0" smtClean="0"/>
              <a:t> Group Discussion</a:t>
            </a:r>
            <a:r>
              <a:rPr lang="en-US" b="1" dirty="0" smtClean="0"/>
              <a:t/>
            </a:r>
            <a:br>
              <a:rPr lang="en-US" b="1" dirty="0" smtClean="0"/>
            </a:br>
            <a:endParaRPr lang="en-US" b="1" dirty="0" smtClean="0"/>
          </a:p>
          <a:p>
            <a:pPr indent="-531215" defTabSz="911322">
              <a:spcBef>
                <a:spcPct val="20000"/>
              </a:spcBef>
            </a:pPr>
            <a:r>
              <a:rPr lang="en-US" dirty="0" smtClean="0"/>
              <a:t>Have any of you in</a:t>
            </a:r>
            <a:r>
              <a:rPr lang="en-US" baseline="0" dirty="0" smtClean="0"/>
              <a:t> your professional career dealt with a patient that was lost? Have any of you ever been a patient that was lost? Have you ever gone to a new doctor in a new town for the first time?</a:t>
            </a:r>
          </a:p>
          <a:p>
            <a:pPr indent="-531215" defTabSz="911322">
              <a:spcBef>
                <a:spcPct val="20000"/>
              </a:spcBef>
            </a:pPr>
            <a:r>
              <a:rPr lang="en-US" b="1" baseline="0" dirty="0" smtClean="0"/>
              <a:t>(Share personal story of being patient, work with audience to share their own)</a:t>
            </a:r>
            <a:endParaRPr lang="en-US" b="1" dirty="0" smtClean="0"/>
          </a:p>
          <a:p>
            <a:pPr indent="-531215" defTabSz="911322">
              <a:spcBef>
                <a:spcPct val="20000"/>
              </a:spcBef>
            </a:pPr>
            <a:r>
              <a:rPr lang="en-US" dirty="0" smtClean="0"/>
              <a:t> </a:t>
            </a:r>
          </a:p>
          <a:p>
            <a:pPr indent="-531215" defTabSz="911322">
              <a:spcBef>
                <a:spcPct val="20000"/>
              </a:spcBef>
            </a:pPr>
            <a:r>
              <a:rPr lang="en-US" dirty="0" smtClean="0"/>
              <a:t>Put yourself in the mind of a patient. Think about all the activities and tasks that you must be mindful of as the patient seeks care in a healthcare facility. </a:t>
            </a:r>
          </a:p>
          <a:p>
            <a:pPr lvl="1" defTabSz="911322">
              <a:buFontTx/>
              <a:buChar char="•"/>
            </a:pPr>
            <a:r>
              <a:rPr lang="en-US" dirty="0" smtClean="0"/>
              <a:t>Use</a:t>
            </a:r>
            <a:r>
              <a:rPr lang="en-US" baseline="0" dirty="0" smtClean="0"/>
              <a:t> The internet to find a facility or a doctor that will take your insurance</a:t>
            </a:r>
          </a:p>
          <a:p>
            <a:pPr lvl="1" defTabSz="911322">
              <a:buFontTx/>
              <a:buChar char="•"/>
            </a:pPr>
            <a:r>
              <a:rPr lang="en-US" baseline="0" dirty="0" smtClean="0"/>
              <a:t>Use </a:t>
            </a:r>
            <a:r>
              <a:rPr lang="en-US" baseline="0" dirty="0" err="1" smtClean="0"/>
              <a:t>google</a:t>
            </a:r>
            <a:r>
              <a:rPr lang="en-US" baseline="0" dirty="0" smtClean="0"/>
              <a:t> maps or other software to find the location of your facility and the proper route</a:t>
            </a:r>
          </a:p>
          <a:p>
            <a:pPr lvl="1" defTabSz="911322">
              <a:buFontTx/>
              <a:buChar char="•"/>
            </a:pPr>
            <a:r>
              <a:rPr lang="en-US" baseline="0" dirty="0" smtClean="0"/>
              <a:t>Call on the telephone and navigate through the phone tree</a:t>
            </a:r>
          </a:p>
          <a:p>
            <a:pPr lvl="1" defTabSz="911322">
              <a:buFontTx/>
              <a:buChar char="•"/>
            </a:pPr>
            <a:r>
              <a:rPr lang="en-US" baseline="0" dirty="0" smtClean="0"/>
              <a:t>Find the right check-in desk</a:t>
            </a:r>
          </a:p>
          <a:p>
            <a:pPr lvl="1" defTabSz="911322">
              <a:buFontTx/>
              <a:buChar char="•"/>
            </a:pPr>
            <a:r>
              <a:rPr lang="en-US" baseline="0" dirty="0" smtClean="0"/>
              <a:t>Fill out a form at a 9</a:t>
            </a:r>
            <a:r>
              <a:rPr lang="en-US" baseline="30000" dirty="0" smtClean="0"/>
              <a:t>th</a:t>
            </a:r>
            <a:r>
              <a:rPr lang="en-US" baseline="0" dirty="0" smtClean="0"/>
              <a:t> to 11</a:t>
            </a:r>
            <a:r>
              <a:rPr lang="en-US" baseline="30000" dirty="0" smtClean="0"/>
              <a:t>th</a:t>
            </a:r>
            <a:r>
              <a:rPr lang="en-US" baseline="0" dirty="0" smtClean="0"/>
              <a:t> grade reading level</a:t>
            </a:r>
          </a:p>
          <a:p>
            <a:pPr lvl="1" defTabSz="911322">
              <a:buFontTx/>
              <a:buChar char="•"/>
            </a:pPr>
            <a:endParaRPr lang="en-US" dirty="0" smtClean="0"/>
          </a:p>
          <a:p>
            <a:pPr lvl="1" defTabSz="911322">
              <a:buFontTx/>
              <a:buChar char="•"/>
            </a:pPr>
            <a:endParaRPr lang="en-US" dirty="0" smtClean="0"/>
          </a:p>
          <a:p>
            <a:pPr defTabSz="911322"/>
            <a:r>
              <a:rPr lang="en-US" dirty="0" smtClean="0"/>
              <a:t>Notic</a:t>
            </a:r>
            <a:r>
              <a:rPr lang="en-US" baseline="0" dirty="0" smtClean="0"/>
              <a:t>e that at this point you still have not seen a doctor. All of this is in anticipation of actually discussing your condition with the physician.</a:t>
            </a:r>
            <a:endParaRPr lang="en-US" dirty="0" smtClean="0"/>
          </a:p>
        </p:txBody>
      </p:sp>
      <p:sp>
        <p:nvSpPr>
          <p:cNvPr id="30724" name="Slide Number Placeholder 3"/>
          <p:cNvSpPr>
            <a:spLocks noGrp="1"/>
          </p:cNvSpPr>
          <p:nvPr>
            <p:ph type="sldNum" sz="quarter" idx="5"/>
          </p:nvPr>
        </p:nvSpPr>
        <p:spPr bwMode="auto">
          <a:noFill/>
          <a:ln>
            <a:miter lim="800000"/>
            <a:headEnd/>
            <a:tailEnd/>
          </a:ln>
        </p:spPr>
        <p:txBody>
          <a:bodyPr/>
          <a:lstStyle/>
          <a:p>
            <a:fld id="{10B435C1-8501-42F8-91F2-3CFD0D9F2B57}"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r>
              <a:rPr lang="en-US" sz="1100" b="1" i="1" dirty="0"/>
              <a:t>Note: This is the generic slide that remains hidden. Try to find examples of forms or other aspects of the organization’s work (confusing signage at a hospital/clinic, etc) that you can use to illustrate barriers that patients and others have to deal with. If there are no examples, unhide this slide and use it.</a:t>
            </a:r>
          </a:p>
          <a:p>
            <a:pPr eaLnBrk="1" hangingPunct="1">
              <a:lnSpc>
                <a:spcPct val="90000"/>
              </a:lnSpc>
              <a:spcBef>
                <a:spcPct val="0"/>
              </a:spcBef>
            </a:pPr>
            <a:endParaRPr lang="en-US" sz="1100" dirty="0"/>
          </a:p>
          <a:p>
            <a:pPr eaLnBrk="1" hangingPunct="1">
              <a:lnSpc>
                <a:spcPct val="90000"/>
              </a:lnSpc>
              <a:spcBef>
                <a:spcPct val="20000"/>
              </a:spcBef>
            </a:pPr>
            <a:r>
              <a:rPr lang="en-US" sz="1100" dirty="0">
                <a:latin typeface="Arial" charset="0"/>
                <a:ea typeface="MS PGothic" charset="0"/>
                <a:cs typeface="MS PGothic" charset="0"/>
              </a:rPr>
              <a:t>Here is the general form the all applicants must fill out to obtain MO </a:t>
            </a:r>
            <a:r>
              <a:rPr lang="en-US" sz="1100" dirty="0" err="1">
                <a:latin typeface="Arial" charset="0"/>
                <a:ea typeface="MS PGothic" charset="0"/>
                <a:cs typeface="MS PGothic" charset="0"/>
              </a:rPr>
              <a:t>HealthNet</a:t>
            </a:r>
            <a:r>
              <a:rPr lang="en-US" sz="1100" dirty="0">
                <a:latin typeface="Arial" charset="0"/>
                <a:ea typeface="MS PGothic" charset="0"/>
                <a:cs typeface="MS PGothic" charset="0"/>
              </a:rPr>
              <a:t> services. Once a person learns about the program and figures out that they may qualify, this is the first hurdle they must clear. Let’s compare this with the TARP Bailout Application shall we. Applying for a TARP Bailout is much easier. </a:t>
            </a:r>
          </a:p>
          <a:p>
            <a:pPr eaLnBrk="1" hangingPunct="1">
              <a:lnSpc>
                <a:spcPct val="90000"/>
              </a:lnSpc>
              <a:spcBef>
                <a:spcPct val="20000"/>
              </a:spcBef>
            </a:pPr>
            <a:endParaRPr lang="en-US" sz="1100" dirty="0">
              <a:latin typeface="Arial" charset="0"/>
            </a:endParaRPr>
          </a:p>
          <a:p>
            <a:pPr eaLnBrk="1" hangingPunct="1">
              <a:lnSpc>
                <a:spcPct val="90000"/>
              </a:lnSpc>
              <a:spcBef>
                <a:spcPct val="20000"/>
              </a:spcBef>
            </a:pPr>
            <a:r>
              <a:rPr lang="en-US" sz="1100" dirty="0">
                <a:latin typeface="Arial" charset="0"/>
              </a:rPr>
              <a:t>Think about all that we’ve discussed so far, including this form – what are some other barriers to health literacy that people may encounter?</a:t>
            </a:r>
          </a:p>
          <a:p>
            <a:pPr eaLnBrk="1" hangingPunct="1">
              <a:lnSpc>
                <a:spcPct val="90000"/>
              </a:lnSpc>
              <a:spcBef>
                <a:spcPct val="20000"/>
              </a:spcBef>
            </a:pPr>
            <a:endParaRPr lang="en-US" sz="1100" dirty="0">
              <a:latin typeface="Arial" charset="0"/>
            </a:endParaRPr>
          </a:p>
          <a:p>
            <a:pPr eaLnBrk="1" hangingPunct="1">
              <a:lnSpc>
                <a:spcPct val="90000"/>
              </a:lnSpc>
              <a:spcBef>
                <a:spcPct val="0"/>
              </a:spcBef>
            </a:pPr>
            <a:r>
              <a:rPr lang="en-US" sz="1100" b="1" dirty="0"/>
              <a:t>Look for answers that fit into these categories. Try to pull it out of audience. If they don’t want to give it, give a couple of these as examples. </a:t>
            </a:r>
          </a:p>
          <a:p>
            <a:pPr eaLnBrk="1" hangingPunct="1">
              <a:lnSpc>
                <a:spcPct val="90000"/>
              </a:lnSpc>
              <a:spcBef>
                <a:spcPct val="0"/>
              </a:spcBef>
              <a:buFontTx/>
              <a:buChar char="•"/>
            </a:pPr>
            <a:r>
              <a:rPr lang="en-US" sz="1100" dirty="0"/>
              <a:t>    Cultural &amp; social barriers (e.g., literacy level, age, language, cultural/religious beliefs)</a:t>
            </a:r>
          </a:p>
          <a:p>
            <a:pPr eaLnBrk="1" hangingPunct="1">
              <a:lnSpc>
                <a:spcPct val="90000"/>
              </a:lnSpc>
              <a:spcBef>
                <a:spcPct val="0"/>
              </a:spcBef>
              <a:buFontTx/>
              <a:buChar char="•"/>
            </a:pPr>
            <a:r>
              <a:rPr lang="en-US" sz="1100" dirty="0"/>
              <a:t>    Informational barriers (e.g., lack of medical knowledge, complex medical information and instructions, increasing responsibility to manage one’s health)</a:t>
            </a:r>
          </a:p>
          <a:p>
            <a:pPr eaLnBrk="1" hangingPunct="1">
              <a:lnSpc>
                <a:spcPct val="90000"/>
              </a:lnSpc>
              <a:spcBef>
                <a:spcPct val="0"/>
              </a:spcBef>
              <a:buFontTx/>
              <a:buChar char="•"/>
            </a:pPr>
            <a:r>
              <a:rPr lang="en-US" sz="1100" dirty="0"/>
              <a:t>    Structural barriers (e.g., time with providers, patient forms, navigation of the health care system) </a:t>
            </a:r>
          </a:p>
          <a:p>
            <a:pPr eaLnBrk="1" hangingPunct="1">
              <a:lnSpc>
                <a:spcPct val="90000"/>
              </a:lnSpc>
              <a:spcBef>
                <a:spcPct val="0"/>
              </a:spcBef>
              <a:buFontTx/>
              <a:buChar char="•"/>
            </a:pPr>
            <a:r>
              <a:rPr lang="en-US" sz="1100" dirty="0"/>
              <a:t>    Emotional barriers (e.g., fear, anxiety, depression, embarrassment, intimidation, perception of risk)</a:t>
            </a:r>
          </a:p>
          <a:p>
            <a:pPr eaLnBrk="1" hangingPunct="1">
              <a:lnSpc>
                <a:spcPct val="90000"/>
              </a:lnSpc>
              <a:spcBef>
                <a:spcPct val="0"/>
              </a:spcBef>
              <a:buFontTx/>
              <a:buChar char="•"/>
            </a:pPr>
            <a:r>
              <a:rPr lang="en-US" sz="1100" dirty="0"/>
              <a:t>    Communication skills of health professionals (e.g., level of complexity and novelty of the health information, cultural and linguistic stability of health information and service, existing public health infrastructure)</a:t>
            </a:r>
          </a:p>
          <a:p>
            <a:pPr eaLnBrk="1" hangingPunct="1">
              <a:lnSpc>
                <a:spcPct val="90000"/>
              </a:lnSpc>
              <a:spcBef>
                <a:spcPct val="0"/>
              </a:spcBef>
            </a:pPr>
            <a:endParaRPr lang="en-US" sz="1100" dirty="0"/>
          </a:p>
          <a:p>
            <a:pPr eaLnBrk="1" hangingPunct="1">
              <a:lnSpc>
                <a:spcPct val="90000"/>
              </a:lnSpc>
              <a:spcBef>
                <a:spcPct val="0"/>
              </a:spcBef>
            </a:pPr>
            <a:endParaRPr lang="en-US" sz="1100" dirty="0"/>
          </a:p>
          <a:p>
            <a:pPr eaLnBrk="1" hangingPunct="1">
              <a:lnSpc>
                <a:spcPct val="90000"/>
              </a:lnSpc>
              <a:spcBef>
                <a:spcPct val="0"/>
              </a:spcBef>
            </a:pPr>
            <a:endParaRPr lang="en-US" sz="1100" dirty="0">
              <a:ea typeface="Myriad Pro" charset="0"/>
              <a:cs typeface="Myriad Pro" charset="0"/>
            </a:endParaRPr>
          </a:p>
          <a:p>
            <a:pPr eaLnBrk="1" hangingPunct="1">
              <a:lnSpc>
                <a:spcPct val="90000"/>
              </a:lnSpc>
              <a:spcBef>
                <a:spcPct val="0"/>
              </a:spcBef>
            </a:pPr>
            <a:endParaRPr lang="en-US" sz="1100" dirty="0">
              <a:ea typeface="Myriad Pro" charset="0"/>
              <a:cs typeface="Myriad Pro" charset="0"/>
            </a:endParaRPr>
          </a:p>
          <a:p>
            <a:pPr eaLnBrk="1" hangingPunct="1">
              <a:lnSpc>
                <a:spcPct val="90000"/>
              </a:lnSpc>
              <a:spcBef>
                <a:spcPct val="0"/>
              </a:spcBef>
            </a:pPr>
            <a:endParaRPr lang="en-US" sz="1100" dirty="0"/>
          </a:p>
          <a:p>
            <a:pPr marL="0" lvl="1">
              <a:lnSpc>
                <a:spcPct val="90000"/>
              </a:lnSpc>
              <a:spcBef>
                <a:spcPct val="0"/>
              </a:spcBef>
            </a:pPr>
            <a:endParaRPr lang="en-US" sz="1100" dirty="0"/>
          </a:p>
        </p:txBody>
      </p:sp>
      <p:sp>
        <p:nvSpPr>
          <p:cNvPr id="45060" name="Slide Number Placeholder 3"/>
          <p:cNvSpPr>
            <a:spLocks noGrp="1"/>
          </p:cNvSpPr>
          <p:nvPr>
            <p:ph type="sldNum" sz="quarter" idx="5"/>
          </p:nvPr>
        </p:nvSpPr>
        <p:spPr bwMode="auto">
          <a:noFill/>
          <a:ln>
            <a:miter lim="800000"/>
            <a:headEnd/>
            <a:tailEnd/>
          </a:ln>
        </p:spPr>
        <p:txBody>
          <a:bodyPr/>
          <a:lstStyle/>
          <a:p>
            <a:pPr defTabSz="492269"/>
            <a:fld id="{79E86805-2B9F-584A-B4D5-7C109DD2629D}" type="slidenum">
              <a:rPr lang="en-US"/>
              <a:pPr defTabSz="492269"/>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222768" indent="-222768">
              <a:spcBef>
                <a:spcPct val="0"/>
              </a:spcBef>
            </a:pPr>
            <a:r>
              <a:rPr lang="en-US" dirty="0" smtClean="0"/>
              <a:t>At this training, you will learn:</a:t>
            </a:r>
          </a:p>
          <a:p>
            <a:pPr marL="685800" lvl="1" indent="-228600">
              <a:spcBef>
                <a:spcPct val="0"/>
              </a:spcBef>
              <a:buFont typeface="+mj-lt"/>
              <a:buAutoNum type="arabicPeriod"/>
            </a:pPr>
            <a:r>
              <a:rPr lang="en-US" dirty="0" smtClean="0"/>
              <a:t>Patient</a:t>
            </a:r>
            <a:r>
              <a:rPr lang="en-US" baseline="0" dirty="0" smtClean="0"/>
              <a:t>-centeredness</a:t>
            </a:r>
          </a:p>
          <a:p>
            <a:pPr marL="685800" lvl="1" indent="-228600">
              <a:spcBef>
                <a:spcPct val="0"/>
              </a:spcBef>
              <a:buFont typeface="+mj-lt"/>
              <a:buAutoNum type="arabicPeriod"/>
            </a:pPr>
            <a:r>
              <a:rPr lang="en-US" baseline="0" dirty="0" smtClean="0"/>
              <a:t>How to best use plain language</a:t>
            </a:r>
          </a:p>
          <a:p>
            <a:pPr marL="685800" lvl="1" indent="-228600">
              <a:spcBef>
                <a:spcPct val="0"/>
              </a:spcBef>
              <a:buFont typeface="+mj-lt"/>
              <a:buAutoNum type="arabicPeriod"/>
            </a:pPr>
            <a:r>
              <a:rPr lang="en-US" baseline="0" dirty="0" smtClean="0"/>
              <a:t>How to “Flip It”</a:t>
            </a:r>
          </a:p>
          <a:p>
            <a:pPr marL="685800" lvl="1" indent="-228600">
              <a:spcBef>
                <a:spcPct val="0"/>
              </a:spcBef>
              <a:buFont typeface="+mj-lt"/>
              <a:buAutoNum type="arabicPeriod"/>
            </a:pPr>
            <a:r>
              <a:rPr lang="en-US" baseline="0" dirty="0" smtClean="0"/>
              <a:t>Engage patients in the teach back method</a:t>
            </a:r>
          </a:p>
          <a:p>
            <a:pPr marL="685800" lvl="1" indent="-228600">
              <a:spcBef>
                <a:spcPct val="0"/>
              </a:spcBef>
              <a:buFont typeface="+mj-lt"/>
              <a:buAutoNum type="arabicPeriod"/>
            </a:pPr>
            <a:r>
              <a:rPr lang="en-US" baseline="0" dirty="0" smtClean="0"/>
              <a:t>Use analogies to best explain complex information</a:t>
            </a:r>
          </a:p>
          <a:p>
            <a:pPr marL="685800" lvl="1" indent="-228600">
              <a:spcBef>
                <a:spcPct val="0"/>
              </a:spcBef>
              <a:buFont typeface="+mj-lt"/>
              <a:buAutoNum type="arabicPeriod"/>
            </a:pPr>
            <a:r>
              <a:rPr lang="en-US" baseline="0" dirty="0" smtClean="0"/>
              <a:t>“Chunk and check” large blocks of information into more manageable lists for patients.</a:t>
            </a:r>
            <a:endParaRPr lang="en-US" dirty="0" smtClean="0"/>
          </a:p>
        </p:txBody>
      </p:sp>
      <p:sp>
        <p:nvSpPr>
          <p:cNvPr id="18436" name="Slide Number Placeholder 3"/>
          <p:cNvSpPr>
            <a:spLocks noGrp="1"/>
          </p:cNvSpPr>
          <p:nvPr>
            <p:ph type="sldNum" sz="quarter" idx="5"/>
          </p:nvPr>
        </p:nvSpPr>
        <p:spPr bwMode="auto">
          <a:noFill/>
          <a:ln>
            <a:miter lim="800000"/>
            <a:headEnd/>
            <a:tailEnd/>
          </a:ln>
        </p:spPr>
        <p:txBody>
          <a:bodyPr/>
          <a:lstStyle/>
          <a:p>
            <a:pPr defTabSz="492269"/>
            <a:fld id="{AF5F916F-5E0D-4512-B8D4-FF71BA63744E}" type="slidenum">
              <a:rPr lang="en-US"/>
              <a:pPr defTabSz="492269"/>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This</a:t>
            </a:r>
            <a:r>
              <a:rPr lang="en-US" baseline="0" dirty="0" smtClean="0"/>
              <a:t> is the definition of health literacy taken from the ACA. We see health literacy as both a system and a patient problem. This training is focused more on the system.</a:t>
            </a:r>
          </a:p>
          <a:p>
            <a:pPr eaLnBrk="1" hangingPunct="1">
              <a:spcBef>
                <a:spcPct val="0"/>
              </a:spcBef>
            </a:pPr>
            <a:r>
              <a:rPr lang="en-US" baseline="0" dirty="0" smtClean="0"/>
              <a:t> </a:t>
            </a:r>
            <a:endParaRPr lang="en-US" dirty="0" smtClean="0"/>
          </a:p>
          <a:p>
            <a:pPr eaLnBrk="1" hangingPunct="1">
              <a:spcBef>
                <a:spcPct val="0"/>
              </a:spcBef>
            </a:pPr>
            <a:r>
              <a:rPr lang="en-US" dirty="0" smtClean="0"/>
              <a:t>You may</a:t>
            </a:r>
            <a:r>
              <a:rPr lang="en-US" baseline="0" dirty="0" smtClean="0"/>
              <a:t> remember from earlier that most material and language from doctors and providers (including insurers) is written and spoken at a 10</a:t>
            </a:r>
            <a:r>
              <a:rPr lang="en-US" baseline="30000" dirty="0" smtClean="0"/>
              <a:t>th</a:t>
            </a:r>
            <a:r>
              <a:rPr lang="en-US" baseline="0" dirty="0" smtClean="0"/>
              <a:t> to 12</a:t>
            </a:r>
            <a:r>
              <a:rPr lang="en-US" baseline="30000" dirty="0" smtClean="0"/>
              <a:t>th</a:t>
            </a:r>
            <a:r>
              <a:rPr lang="en-US" baseline="0" dirty="0" smtClean="0"/>
              <a:t> grade level, and most patients read and understand at a 5</a:t>
            </a:r>
            <a:r>
              <a:rPr lang="en-US" baseline="30000" dirty="0" smtClean="0"/>
              <a:t>th</a:t>
            </a:r>
            <a:r>
              <a:rPr lang="en-US" baseline="0" dirty="0" smtClean="0"/>
              <a:t> to 7</a:t>
            </a:r>
            <a:r>
              <a:rPr lang="en-US" baseline="30000" dirty="0" smtClean="0"/>
              <a:t>th</a:t>
            </a:r>
            <a:r>
              <a:rPr lang="en-US" baseline="0" dirty="0" smtClean="0"/>
              <a:t> grade level. </a:t>
            </a:r>
          </a:p>
          <a:p>
            <a:pPr eaLnBrk="1" hangingPunct="1">
              <a:spcBef>
                <a:spcPct val="0"/>
              </a:spcBef>
            </a:pPr>
            <a:endParaRPr lang="en-US" baseline="0" dirty="0" smtClean="0"/>
          </a:p>
          <a:p>
            <a:pPr eaLnBrk="1" hangingPunct="1">
              <a:spcBef>
                <a:spcPct val="0"/>
              </a:spcBef>
            </a:pPr>
            <a:r>
              <a:rPr lang="en-US" baseline="0" dirty="0" smtClean="0"/>
              <a:t>Through better understanding of the problem, trainings, and policy changes, organizations to start to lower the demands.</a:t>
            </a: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20484" name="Slide Number Placeholder 3"/>
          <p:cNvSpPr>
            <a:spLocks noGrp="1"/>
          </p:cNvSpPr>
          <p:nvPr>
            <p:ph type="sldNum" sz="quarter" idx="5"/>
          </p:nvPr>
        </p:nvSpPr>
        <p:spPr bwMode="auto">
          <a:noFill/>
          <a:ln>
            <a:miter lim="800000"/>
            <a:headEnd/>
            <a:tailEnd/>
          </a:ln>
        </p:spPr>
        <p:txBody>
          <a:bodyPr/>
          <a:lstStyle/>
          <a:p>
            <a:fld id="{8A0C287A-C743-46A8-A6A0-2C53F81A2BDF}"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10000"/>
          </a:bodyPr>
          <a:lstStyle/>
          <a:p>
            <a:r>
              <a:rPr lang="en-US" dirty="0" smtClean="0"/>
              <a:t>This is the tool where we get a lot of our health</a:t>
            </a:r>
            <a:r>
              <a:rPr lang="en-US" baseline="0" dirty="0" smtClean="0"/>
              <a:t> literacy skills from. This manual is available free online. There is also a link on the Health Literacy Missouri website.</a:t>
            </a:r>
            <a:endParaRPr lang="en-US" dirty="0" smtClean="0"/>
          </a:p>
          <a:p>
            <a:endParaRPr lang="en-US" dirty="0" smtClean="0"/>
          </a:p>
          <a:p>
            <a:r>
              <a:rPr lang="en-US" baseline="0" dirty="0" smtClean="0"/>
              <a:t>This tool is available free online. (If available in hardcopy at the training, please mention)</a:t>
            </a:r>
            <a:r>
              <a:rPr lang="en-US" dirty="0" smtClean="0"/>
              <a:t> </a:t>
            </a:r>
          </a:p>
          <a:p>
            <a:endParaRPr lang="en-US" dirty="0" smtClean="0"/>
          </a:p>
          <a:p>
            <a:r>
              <a:rPr lang="en-US" dirty="0" smtClean="0"/>
              <a:t>It is important</a:t>
            </a:r>
            <a:r>
              <a:rPr lang="en-US" baseline="0" dirty="0" smtClean="0"/>
              <a:t> to be familiar with this document at least at the managerial level if there is going to be a sustained health literacy effort.</a:t>
            </a:r>
            <a:br>
              <a:rPr lang="en-US" baseline="0" dirty="0" smtClean="0"/>
            </a:br>
            <a:endParaRPr lang="en-US" baseline="0" dirty="0" smtClean="0"/>
          </a:p>
          <a:p>
            <a:r>
              <a:rPr lang="en-US" b="1" baseline="0" dirty="0" smtClean="0"/>
              <a:t>Health Literacy Universal Precautions Toolkit – This tool was originally intended for doctors offices, private practices, and smaller settings. Much of it deals with clinical implementation, but most importantly, it focuses on introducing a culture of health literacy into an organization.</a:t>
            </a:r>
          </a:p>
          <a:p>
            <a:endParaRPr lang="en-US" dirty="0" smtClean="0"/>
          </a:p>
          <a:p>
            <a:r>
              <a:rPr lang="en-US" dirty="0" smtClean="0"/>
              <a:t>All tools should be customized for your facility and populations served. Sometimes you will</a:t>
            </a:r>
            <a:r>
              <a:rPr lang="en-US" baseline="0" dirty="0" smtClean="0"/>
              <a:t> need to draw from a variety of resources to meet the needs of your facility. </a:t>
            </a:r>
            <a:endParaRPr lang="en-US" dirty="0" smtClean="0"/>
          </a:p>
          <a:p>
            <a:endParaRPr lang="en-US" dirty="0" smtClean="0"/>
          </a:p>
          <a:p>
            <a:endParaRPr lang="en-US" dirty="0" smtClean="0"/>
          </a:p>
          <a:p>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a:lstStyle/>
          <a:p>
            <a:fld id="{FD4CF819-B5B4-4E00-B1FC-F0F9AC027263}"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10000"/>
          </a:bodyPr>
          <a:lstStyle/>
          <a:p>
            <a:r>
              <a:rPr lang="en-US" dirty="0" smtClean="0"/>
              <a:t>The Health</a:t>
            </a:r>
            <a:r>
              <a:rPr lang="en-US" baseline="0" dirty="0" smtClean="0"/>
              <a:t> Literacy Universal Precautions Toolkit highlights several problems that we as providers face when dealing with patients. </a:t>
            </a:r>
          </a:p>
          <a:p>
            <a:endParaRPr lang="en-US" baseline="0" dirty="0" smtClean="0"/>
          </a:p>
          <a:p>
            <a:r>
              <a:rPr lang="en-US" baseline="0" dirty="0" smtClean="0"/>
              <a:t>Often, patients have a certain amount of shame in the fact that they suffer from low literacy. Our society places a huge stigma on those people that cannot read, or have limited literacy. </a:t>
            </a:r>
          </a:p>
          <a:p>
            <a:endParaRPr lang="en-US" baseline="0" dirty="0" smtClean="0"/>
          </a:p>
          <a:p>
            <a:r>
              <a:rPr lang="en-US" baseline="0" dirty="0" smtClean="0"/>
              <a:t>It is important that we remember to be culturally competent and practice universal precautions. There are indicators for patients that have low health literacy. Instead of focusing on those factors it is more important that we automatically assume that everyone we interact with has low health literacy. This helps to remove any stigma that may be associated with being low literate. </a:t>
            </a:r>
          </a:p>
          <a:p>
            <a:endParaRPr lang="en-US" baseline="0" dirty="0" smtClean="0"/>
          </a:p>
          <a:p>
            <a:r>
              <a:rPr lang="en-US" baseline="0" dirty="0" smtClean="0"/>
              <a:t>Just as the dentist wouldn’t ask you if she needs to wear gloves so she doesn’t catch your cold or flu, we shouldn’t ask our patients if they need help or a simple, clear explanation.</a:t>
            </a:r>
            <a:endParaRPr lang="en-US" dirty="0" smtClean="0"/>
          </a:p>
          <a:p>
            <a:endParaRPr lang="en-US" dirty="0" smtClean="0"/>
          </a:p>
          <a:p>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a:lstStyle/>
          <a:p>
            <a:fld id="{FD4CF819-B5B4-4E00-B1FC-F0F9AC027263}"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10000"/>
          </a:bodyPr>
          <a:lstStyle/>
          <a:p>
            <a:r>
              <a:rPr lang="en-US" dirty="0" smtClean="0"/>
              <a:t>So, we as providers, are</a:t>
            </a:r>
            <a:r>
              <a:rPr lang="en-US" baseline="0" dirty="0" smtClean="0"/>
              <a:t> also patients. We have all been to the doctor at one point or another, we have all enrolled in insurance plans. We understand that the system was not necessarily created with simplicity and ease as a chief concern.</a:t>
            </a:r>
          </a:p>
          <a:p>
            <a:endParaRPr lang="en-US" baseline="0" dirty="0" smtClean="0"/>
          </a:p>
          <a:p>
            <a:r>
              <a:rPr lang="en-US" baseline="0" dirty="0" smtClean="0"/>
              <a:t>It is important that we are aware of these issues.</a:t>
            </a:r>
          </a:p>
          <a:p>
            <a:r>
              <a:rPr lang="en-US" baseline="0" dirty="0" smtClean="0"/>
              <a:t>	Even if a patient is proficient at their job, they may struggle in medical situations because of stress, sickness, and lack of experience in the medical system.</a:t>
            </a:r>
          </a:p>
          <a:p>
            <a:r>
              <a:rPr lang="en-US" baseline="0" dirty="0" smtClean="0"/>
              <a:t>	Also, Imagine sitting among a group of peers and announcing that you are having trouble understanding what do do with paperwork while everybody else seems to work without trouble.</a:t>
            </a:r>
            <a:endParaRPr lang="en-US" dirty="0" smtClean="0"/>
          </a:p>
          <a:p>
            <a:endParaRPr lang="en-US" dirty="0" smtClean="0"/>
          </a:p>
          <a:p>
            <a:endParaRPr lang="en-US" dirty="0" smtClean="0"/>
          </a:p>
          <a:p>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a:lstStyle/>
          <a:p>
            <a:fld id="{FD4CF819-B5B4-4E00-B1FC-F0F9AC027263}"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10000"/>
          </a:bodyPr>
          <a:lstStyle/>
          <a:p>
            <a:r>
              <a:rPr lang="en-US" dirty="0" smtClean="0"/>
              <a:t>Patients</a:t>
            </a:r>
            <a:r>
              <a:rPr lang="en-US" baseline="0" dirty="0" smtClean="0"/>
              <a:t> try to mask their lack of understanding, but there are cues that we can pick up on to help identify those that are struggling.</a:t>
            </a:r>
          </a:p>
          <a:p>
            <a:endParaRPr lang="en-US" baseline="0" dirty="0" smtClean="0"/>
          </a:p>
          <a:p>
            <a:r>
              <a:rPr lang="en-US" baseline="0" dirty="0" smtClean="0"/>
              <a:t>You may notice people:</a:t>
            </a:r>
          </a:p>
          <a:p>
            <a:endParaRPr lang="en-US" baseline="0" dirty="0" smtClean="0"/>
          </a:p>
          <a:p>
            <a:pPr marL="228600" indent="-228600">
              <a:buFont typeface="+mj-lt"/>
              <a:buAutoNum type="arabicPeriod"/>
            </a:pPr>
            <a:r>
              <a:rPr lang="en-US" baseline="0" dirty="0" smtClean="0"/>
              <a:t>Reading one word at a time, they spend all of their cognitive energy on understanding the words and not the message</a:t>
            </a:r>
          </a:p>
          <a:p>
            <a:pPr marL="228600" indent="-228600">
              <a:buFont typeface="+mj-lt"/>
              <a:buAutoNum type="arabicPeriod"/>
            </a:pPr>
            <a:r>
              <a:rPr lang="en-US" baseline="0" dirty="0" smtClean="0"/>
              <a:t>They tend to interpret what they read very concretely. They may have trouble understanding more abstract ideas posed in the text</a:t>
            </a:r>
          </a:p>
          <a:p>
            <a:pPr marL="228600" indent="-228600">
              <a:buFont typeface="+mj-lt"/>
              <a:buAutoNum type="arabicPeriod"/>
            </a:pPr>
            <a:r>
              <a:rPr lang="en-US" baseline="0" dirty="0" smtClean="0"/>
              <a:t>Make excuses to avoid reading. “I don’t have my glasses”, “My husband looks at all of this for me”, “I’ll read it later”</a:t>
            </a:r>
          </a:p>
          <a:p>
            <a:pPr marL="228600" indent="-228600">
              <a:buFont typeface="+mj-lt"/>
              <a:buAutoNum type="arabicPeriod"/>
            </a:pPr>
            <a:r>
              <a:rPr lang="en-US" baseline="0" dirty="0" smtClean="0"/>
              <a:t>Stop reading when they reach what they assume is the main point or answer to their questions.</a:t>
            </a:r>
          </a:p>
          <a:p>
            <a:pPr marL="228600" indent="-228600">
              <a:buFont typeface="+mj-lt"/>
              <a:buAutoNum type="arabicPeriod"/>
            </a:pPr>
            <a:r>
              <a:rPr lang="en-US" baseline="0" dirty="0" smtClean="0"/>
              <a:t>Not be able to recall more than one point from the information presented.</a:t>
            </a:r>
            <a:endParaRPr lang="en-US" dirty="0" smtClean="0"/>
          </a:p>
          <a:p>
            <a:endParaRPr lang="en-US" dirty="0" smtClean="0"/>
          </a:p>
          <a:p>
            <a:r>
              <a:rPr lang="en-US" dirty="0" smtClean="0"/>
              <a:t>(Ask participants if they have ever encountered</a:t>
            </a:r>
            <a:r>
              <a:rPr lang="en-US" baseline="0" dirty="0" smtClean="0"/>
              <a:t> this behavior, or things like it. Ask them to share any methods they have developed in coping with low literacy patients)</a:t>
            </a:r>
            <a:endParaRPr lang="en-US" dirty="0" smtClean="0"/>
          </a:p>
          <a:p>
            <a:endParaRPr lang="en-US" dirty="0" smtClean="0"/>
          </a:p>
          <a:p>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a:lstStyle/>
          <a:p>
            <a:fld id="{FD4CF819-B5B4-4E00-B1FC-F0F9AC027263}"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222768" indent="-222768">
              <a:spcBef>
                <a:spcPct val="0"/>
              </a:spcBef>
            </a:pPr>
            <a:r>
              <a:rPr lang="en-US" dirty="0" smtClean="0"/>
              <a:t>At this training, you will learn:</a:t>
            </a:r>
          </a:p>
          <a:p>
            <a:pPr marL="685800" lvl="1" indent="-228600">
              <a:spcBef>
                <a:spcPct val="0"/>
              </a:spcBef>
              <a:buFont typeface="+mj-lt"/>
              <a:buAutoNum type="arabicPeriod"/>
            </a:pPr>
            <a:r>
              <a:rPr lang="en-US" dirty="0" smtClean="0"/>
              <a:t>Patient</a:t>
            </a:r>
            <a:r>
              <a:rPr lang="en-US" baseline="0" dirty="0" smtClean="0"/>
              <a:t>-centeredness</a:t>
            </a:r>
          </a:p>
          <a:p>
            <a:pPr marL="685800" lvl="1" indent="-228600">
              <a:spcBef>
                <a:spcPct val="0"/>
              </a:spcBef>
              <a:buFont typeface="+mj-lt"/>
              <a:buAutoNum type="arabicPeriod"/>
            </a:pPr>
            <a:r>
              <a:rPr lang="en-US" baseline="0" dirty="0" smtClean="0"/>
              <a:t>Plain Language</a:t>
            </a:r>
          </a:p>
          <a:p>
            <a:pPr marL="685800" lvl="1" indent="-228600">
              <a:spcBef>
                <a:spcPct val="0"/>
              </a:spcBef>
              <a:buFont typeface="+mj-lt"/>
              <a:buAutoNum type="arabicPeriod"/>
            </a:pPr>
            <a:r>
              <a:rPr lang="en-US" baseline="0" dirty="0" smtClean="0"/>
              <a:t>Teach Back</a:t>
            </a:r>
          </a:p>
          <a:p>
            <a:pPr marL="685800" lvl="1" indent="-228600">
              <a:spcBef>
                <a:spcPct val="0"/>
              </a:spcBef>
              <a:buFont typeface="+mj-lt"/>
              <a:buAutoNum type="arabicPeriod"/>
            </a:pPr>
            <a:r>
              <a:rPr lang="en-US" baseline="0" dirty="0" smtClean="0"/>
              <a:t>Analogies</a:t>
            </a:r>
          </a:p>
          <a:p>
            <a:pPr marL="685800" lvl="1" indent="-228600">
              <a:spcBef>
                <a:spcPct val="0"/>
              </a:spcBef>
              <a:buFont typeface="+mj-lt"/>
              <a:buAutoNum type="arabicPeriod"/>
            </a:pPr>
            <a:r>
              <a:rPr lang="en-US" baseline="0" dirty="0" smtClean="0"/>
              <a:t>Chunk and check</a:t>
            </a:r>
            <a:br>
              <a:rPr lang="en-US" baseline="0" dirty="0" smtClean="0"/>
            </a:br>
            <a:r>
              <a:rPr lang="en-US" baseline="0" dirty="0" smtClean="0"/>
              <a:t>(And finally) *Not listed on slide*</a:t>
            </a:r>
          </a:p>
          <a:p>
            <a:pPr marL="685800" lvl="1" indent="-228600">
              <a:spcBef>
                <a:spcPct val="0"/>
              </a:spcBef>
              <a:buFont typeface="+mj-lt"/>
              <a:buAutoNum type="arabicPeriod"/>
            </a:pPr>
            <a:r>
              <a:rPr lang="en-US" baseline="0" dirty="0" smtClean="0"/>
              <a:t>Culture and Policies</a:t>
            </a:r>
          </a:p>
          <a:p>
            <a:pPr marL="685800" lvl="1" indent="-228600">
              <a:spcBef>
                <a:spcPct val="0"/>
              </a:spcBef>
              <a:buFont typeface="+mj-lt"/>
              <a:buNone/>
            </a:pPr>
            <a:endParaRPr lang="en-US" baseline="0" dirty="0" smtClean="0"/>
          </a:p>
        </p:txBody>
      </p:sp>
      <p:sp>
        <p:nvSpPr>
          <p:cNvPr id="18436" name="Slide Number Placeholder 3"/>
          <p:cNvSpPr>
            <a:spLocks noGrp="1"/>
          </p:cNvSpPr>
          <p:nvPr>
            <p:ph type="sldNum" sz="quarter" idx="5"/>
          </p:nvPr>
        </p:nvSpPr>
        <p:spPr bwMode="auto">
          <a:noFill/>
          <a:ln>
            <a:miter lim="800000"/>
            <a:headEnd/>
            <a:tailEnd/>
          </a:ln>
        </p:spPr>
        <p:txBody>
          <a:bodyPr/>
          <a:lstStyle/>
          <a:p>
            <a:pPr defTabSz="492269"/>
            <a:fld id="{AF5F916F-5E0D-4512-B8D4-FF71BA63744E}" type="slidenum">
              <a:rPr lang="en-US"/>
              <a:pPr defTabSz="492269"/>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STORY:</a:t>
            </a:r>
          </a:p>
          <a:p>
            <a:endParaRPr lang="en-US" b="1" dirty="0" smtClean="0"/>
          </a:p>
          <a:p>
            <a:r>
              <a:rPr lang="en-US" b="0" dirty="0" smtClean="0"/>
              <a:t>This cub might look</a:t>
            </a:r>
            <a:r>
              <a:rPr lang="en-US" b="0" baseline="0" dirty="0" smtClean="0"/>
              <a:t> familiar. It is handed out with most liquid generic medications. This was given to one of our employees with written instructions to dose their family member with “2 Teaspoons” of this antibiotic liquid. This cup has no “2 teaspoon” marking. It has a total of 25 different markings, but not the one that is needed. Also, the instructions stated give “2 teaspoons” in written form while all markings on this cup are abbreviations. Our employee also struggled because of the lack of oral communication offered by the pharmacist and the staff. Often, a simple explanation can overcome the barriers that are created by imperfect tools.</a:t>
            </a:r>
          </a:p>
          <a:p>
            <a:endParaRPr lang="en-US" b="0" baseline="0" dirty="0" smtClean="0"/>
          </a:p>
          <a:p>
            <a:r>
              <a:rPr lang="en-US" b="0" baseline="0" dirty="0" smtClean="0"/>
              <a:t>This cup was chosen by the pharmacy because it is a </a:t>
            </a:r>
            <a:r>
              <a:rPr lang="en-US" b="1" baseline="0" dirty="0" smtClean="0"/>
              <a:t>market centered solution. </a:t>
            </a:r>
            <a:r>
              <a:rPr lang="en-US" b="0" baseline="0" dirty="0" smtClean="0"/>
              <a:t>This cup serves the largest number of purposes (i.e. it can be used with a wide variety of drugs at the pharmacy for the lowest amount of money)</a:t>
            </a:r>
          </a:p>
          <a:p>
            <a:endParaRPr lang="en-US" b="0" baseline="0" dirty="0" smtClean="0"/>
          </a:p>
          <a:p>
            <a:r>
              <a:rPr lang="en-US" b="0" baseline="0" dirty="0" smtClean="0"/>
              <a:t>A better way of thinking is to be </a:t>
            </a:r>
            <a:r>
              <a:rPr lang="en-US" b="1" baseline="0" dirty="0" smtClean="0"/>
              <a:t>patient centered. </a:t>
            </a:r>
            <a:r>
              <a:rPr lang="en-US" b="0" baseline="0" dirty="0" smtClean="0"/>
              <a:t>Simple instruction from the pharmacist, or use of a different cup specific to the dose of medicine could have stopped this from becoming an issue.</a:t>
            </a:r>
          </a:p>
          <a:p>
            <a:endParaRPr lang="en-US" b="0" baseline="0" dirty="0" smtClean="0"/>
          </a:p>
          <a:p>
            <a:r>
              <a:rPr lang="en-US" b="0" baseline="0" dirty="0" smtClean="0"/>
              <a:t>It is important for every organization to ask themselves if they are doing everything the can to be patient centered.</a:t>
            </a:r>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8384FE8F-4D6E-F245-9E7F-35F95C0728C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The most important thing that we can stress in this training is the use of Universal Precautions</a:t>
            </a:r>
          </a:p>
          <a:p>
            <a:endParaRPr lang="en-US" b="1" baseline="0" dirty="0" smtClean="0"/>
          </a:p>
          <a:p>
            <a:r>
              <a:rPr lang="en-US" b="0" baseline="0" dirty="0" smtClean="0"/>
              <a:t>It is also worth noting that even the way that the way you engage with patients outside of the content you provide can influence their understanding.</a:t>
            </a:r>
          </a:p>
          <a:p>
            <a:endParaRPr lang="en-US" b="0" baseline="0" dirty="0" smtClean="0"/>
          </a:p>
          <a:p>
            <a:r>
              <a:rPr lang="en-US" b="0" baseline="0" dirty="0" smtClean="0"/>
              <a:t>Slow Down! Often, when we are giving information that we understand we can have a tendency to rush. The recommended speed of friendly, conversational language is 110 to 150 words per minute.</a:t>
            </a:r>
          </a:p>
          <a:p>
            <a:endParaRPr lang="en-US" b="0" baseline="0" dirty="0" smtClean="0"/>
          </a:p>
          <a:p>
            <a:r>
              <a:rPr lang="en-US" b="0" baseline="0" dirty="0" smtClean="0"/>
              <a:t>Know your information ahead of time, and understand what are the most important points to get across.</a:t>
            </a:r>
          </a:p>
          <a:p>
            <a:endParaRPr lang="en-US" b="0" baseline="0" dirty="0" smtClean="0"/>
          </a:p>
          <a:p>
            <a:r>
              <a:rPr lang="en-US" b="0" baseline="0" dirty="0" smtClean="0"/>
              <a:t>Self Assess. We can only get better by practicing. </a:t>
            </a:r>
          </a:p>
          <a:p>
            <a:r>
              <a:rPr lang="en-US" b="0" baseline="0" dirty="0" smtClean="0"/>
              <a:t>(Optional Dumb Joke: “What did the man say when he was asked how to get to Carnegie Hall?, Practice, Practice, Practice.”</a:t>
            </a:r>
          </a:p>
          <a:p>
            <a:endParaRPr lang="en-US" b="1" baseline="0" dirty="0" smtClean="0"/>
          </a:p>
          <a:p>
            <a:r>
              <a:rPr lang="en-US" b="1" baseline="0" dirty="0" smtClean="0"/>
              <a:t>Ask for several volunteers for the 150 words in 1 minute exercise.</a:t>
            </a:r>
            <a:endParaRPr lang="en-US" dirty="0"/>
          </a:p>
        </p:txBody>
      </p:sp>
      <p:sp>
        <p:nvSpPr>
          <p:cNvPr id="4" name="Slide Number Placeholder 3"/>
          <p:cNvSpPr>
            <a:spLocks noGrp="1"/>
          </p:cNvSpPr>
          <p:nvPr>
            <p:ph type="sldNum" sz="quarter" idx="10"/>
          </p:nvPr>
        </p:nvSpPr>
        <p:spPr/>
        <p:txBody>
          <a:bodyPr/>
          <a:lstStyle/>
          <a:p>
            <a:fld id="{8384FE8F-4D6E-F245-9E7F-35F95C0728C9}" type="slidenum">
              <a:rPr lang="en-US" smtClean="0"/>
              <a:pPr/>
              <a:t>14</a:t>
            </a:fld>
            <a:endParaRPr lang="en-US"/>
          </a:p>
        </p:txBody>
      </p:sp>
    </p:spTree>
    <p:extLst>
      <p:ext uri="{BB962C8B-B14F-4D97-AF65-F5344CB8AC3E}">
        <p14:creationId xmlns:p14="http://schemas.microsoft.com/office/powerpoint/2010/main" val="953329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222768" indent="-222768">
              <a:spcBef>
                <a:spcPct val="0"/>
              </a:spcBef>
            </a:pPr>
            <a:r>
              <a:rPr lang="en-US" dirty="0" smtClean="0"/>
              <a:t>Now we are going to talk </a:t>
            </a:r>
            <a:r>
              <a:rPr lang="en-US" smtClean="0"/>
              <a:t>about</a:t>
            </a:r>
            <a:r>
              <a:rPr lang="en-US" baseline="0" smtClean="0"/>
              <a:t> </a:t>
            </a:r>
            <a:r>
              <a:rPr lang="en-US" b="1" baseline="0" smtClean="0"/>
              <a:t>Flip It.</a:t>
            </a:r>
            <a:endParaRPr lang="en-US" b="1" dirty="0" smtClean="0"/>
          </a:p>
        </p:txBody>
      </p:sp>
      <p:sp>
        <p:nvSpPr>
          <p:cNvPr id="18436" name="Slide Number Placeholder 3"/>
          <p:cNvSpPr>
            <a:spLocks noGrp="1"/>
          </p:cNvSpPr>
          <p:nvPr>
            <p:ph type="sldNum" sz="quarter" idx="5"/>
          </p:nvPr>
        </p:nvSpPr>
        <p:spPr bwMode="auto">
          <a:noFill/>
          <a:ln>
            <a:miter lim="800000"/>
            <a:headEnd/>
            <a:tailEnd/>
          </a:ln>
        </p:spPr>
        <p:txBody>
          <a:bodyPr/>
          <a:lstStyle/>
          <a:p>
            <a:pPr defTabSz="492269"/>
            <a:fld id="{AF5F916F-5E0D-4512-B8D4-FF71BA63744E}" type="slidenum">
              <a:rPr lang="en-US"/>
              <a:pPr defTabSz="492269"/>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z="1000">
                <a:latin typeface="Calibri" charset="0"/>
                <a:ea typeface="ＭＳ Ｐゴシック" charset="0"/>
              </a:rPr>
              <a:t>Plain language when used in verbal communication has some key elements which include:</a:t>
            </a:r>
          </a:p>
          <a:p>
            <a:pPr eaLnBrk="1" hangingPunct="1">
              <a:lnSpc>
                <a:spcPct val="90000"/>
              </a:lnSpc>
              <a:spcBef>
                <a:spcPct val="0"/>
              </a:spcBef>
              <a:buFontTx/>
              <a:buChar char="•"/>
            </a:pPr>
            <a:r>
              <a:rPr lang="en-US" sz="1000">
                <a:latin typeface="Calibri" charset="0"/>
                <a:ea typeface="ＭＳ Ｐゴシック" charset="0"/>
              </a:rPr>
              <a:t>   Slowing down – we all have a tendency to speak quickly when we</a:t>
            </a:r>
            <a:r>
              <a:rPr lang="ja-JP" altLang="en-US" sz="1000">
                <a:latin typeface="Calibri" charset="0"/>
                <a:ea typeface="ＭＳ Ｐゴシック" charset="0"/>
              </a:rPr>
              <a:t>’</a:t>
            </a:r>
            <a:r>
              <a:rPr lang="en-US" sz="1000">
                <a:latin typeface="Calibri" charset="0"/>
                <a:ea typeface="ＭＳ Ｐゴシック" charset="0"/>
              </a:rPr>
              <a:t>re talking about something that we are very familiar with</a:t>
            </a:r>
          </a:p>
          <a:p>
            <a:pPr eaLnBrk="1" hangingPunct="1">
              <a:lnSpc>
                <a:spcPct val="90000"/>
              </a:lnSpc>
              <a:spcBef>
                <a:spcPct val="0"/>
              </a:spcBef>
              <a:buFontTx/>
              <a:buChar char="•"/>
            </a:pPr>
            <a:r>
              <a:rPr lang="en-US" sz="1000">
                <a:latin typeface="Calibri" charset="0"/>
                <a:ea typeface="ＭＳ Ｐゴシック" charset="0"/>
              </a:rPr>
              <a:t>   Move from points that are the most important for patients to know to the least important. Also flip it – tell patients what they need to know or need to do before you give them facts about the physiology of their condition</a:t>
            </a:r>
          </a:p>
          <a:p>
            <a:pPr eaLnBrk="1" hangingPunct="1">
              <a:lnSpc>
                <a:spcPct val="90000"/>
              </a:lnSpc>
              <a:spcBef>
                <a:spcPct val="0"/>
              </a:spcBef>
              <a:buFontTx/>
              <a:buChar char="•"/>
            </a:pPr>
            <a:r>
              <a:rPr lang="en-US" sz="1000">
                <a:latin typeface="Calibri" charset="0"/>
                <a:ea typeface="ＭＳ Ｐゴシック" charset="0"/>
              </a:rPr>
              <a:t>   Break down complex information into chunks</a:t>
            </a:r>
          </a:p>
          <a:p>
            <a:pPr eaLnBrk="1" hangingPunct="1">
              <a:lnSpc>
                <a:spcPct val="90000"/>
              </a:lnSpc>
              <a:spcBef>
                <a:spcPct val="0"/>
              </a:spcBef>
              <a:buFontTx/>
              <a:buChar char="•"/>
            </a:pPr>
            <a:r>
              <a:rPr lang="en-US" sz="1000">
                <a:latin typeface="Calibri" charset="0"/>
                <a:ea typeface="ＭＳ Ｐゴシック" charset="0"/>
              </a:rPr>
              <a:t>   Limit yourself to 3 – 5 main points – really most people only remember 3</a:t>
            </a:r>
          </a:p>
          <a:p>
            <a:pPr eaLnBrk="1" hangingPunct="1">
              <a:lnSpc>
                <a:spcPct val="90000"/>
              </a:lnSpc>
              <a:spcBef>
                <a:spcPct val="0"/>
              </a:spcBef>
              <a:buFontTx/>
              <a:buChar char="•"/>
            </a:pPr>
            <a:r>
              <a:rPr lang="en-US" sz="1000">
                <a:latin typeface="Calibri" charset="0"/>
                <a:ea typeface="ＭＳ Ｐゴシック" charset="0"/>
              </a:rPr>
              <a:t>   Use simple language (</a:t>
            </a:r>
            <a:r>
              <a:rPr lang="ja-JP" altLang="en-US" sz="1000">
                <a:latin typeface="Calibri" charset="0"/>
                <a:ea typeface="ＭＳ Ｐゴシック" charset="0"/>
              </a:rPr>
              <a:t>“</a:t>
            </a:r>
            <a:r>
              <a:rPr lang="en-US" sz="1000">
                <a:latin typeface="Calibri" charset="0"/>
                <a:ea typeface="ＭＳ Ｐゴシック" charset="0"/>
              </a:rPr>
              <a:t>living room language) and analogies that your patient may understand (e.g., cholesterol can be like oil clogging drain when speaking about a heart condition); define any technical terms that someone may not be familiar with. However, if English is a second language, be cautious about using analogies.</a:t>
            </a:r>
          </a:p>
          <a:p>
            <a:pPr eaLnBrk="1" hangingPunct="1">
              <a:lnSpc>
                <a:spcPct val="90000"/>
              </a:lnSpc>
              <a:spcBef>
                <a:spcPct val="0"/>
              </a:spcBef>
            </a:pPr>
            <a:endParaRPr lang="en-US" sz="1000">
              <a:latin typeface="Calibri" charset="0"/>
              <a:ea typeface="ＭＳ Ｐゴシック" charset="0"/>
            </a:endParaRPr>
          </a:p>
          <a:p>
            <a:pPr eaLnBrk="1" hangingPunct="1">
              <a:lnSpc>
                <a:spcPct val="90000"/>
              </a:lnSpc>
              <a:spcBef>
                <a:spcPct val="0"/>
              </a:spcBef>
            </a:pPr>
            <a:r>
              <a:rPr lang="en-US" sz="1000">
                <a:latin typeface="Calibri" charset="0"/>
                <a:ea typeface="ＭＳ Ｐゴシック" charset="0"/>
              </a:rPr>
              <a:t>It also is helpful to use visuals. Diagrams and pictures can help people understand what you are explaining and act.</a:t>
            </a:r>
          </a:p>
          <a:p>
            <a:pPr eaLnBrk="1" hangingPunct="1">
              <a:lnSpc>
                <a:spcPct val="90000"/>
              </a:lnSpc>
              <a:spcBef>
                <a:spcPct val="0"/>
              </a:spcBef>
            </a:pPr>
            <a:endParaRPr lang="en-US" sz="1000">
              <a:latin typeface="Calibri" charset="0"/>
              <a:ea typeface="ＭＳ Ｐゴシック" charset="0"/>
            </a:endParaRPr>
          </a:p>
          <a:p>
            <a:pPr eaLnBrk="1" hangingPunct="1">
              <a:lnSpc>
                <a:spcPct val="90000"/>
              </a:lnSpc>
              <a:spcBef>
                <a:spcPct val="0"/>
              </a:spcBef>
            </a:pPr>
            <a:r>
              <a:rPr lang="en-US" sz="1000">
                <a:latin typeface="Calibri" charset="0"/>
                <a:ea typeface="ＭＳ Ｐゴシック" charset="0"/>
              </a:rPr>
              <a:t>Focus on </a:t>
            </a:r>
            <a:r>
              <a:rPr lang="ja-JP" altLang="en-US" sz="1000">
                <a:latin typeface="Calibri" charset="0"/>
                <a:ea typeface="ＭＳ Ｐゴシック" charset="0"/>
              </a:rPr>
              <a:t>“</a:t>
            </a:r>
            <a:r>
              <a:rPr lang="en-US" sz="1000">
                <a:latin typeface="Calibri" charset="0"/>
                <a:ea typeface="ＭＳ Ｐゴシック" charset="0"/>
              </a:rPr>
              <a:t>need to know/need to do</a:t>
            </a:r>
            <a:r>
              <a:rPr lang="ja-JP" altLang="en-US" sz="1000">
                <a:latin typeface="Calibri" charset="0"/>
                <a:ea typeface="ＭＳ Ｐゴシック" charset="0"/>
              </a:rPr>
              <a:t>”</a:t>
            </a:r>
            <a:r>
              <a:rPr lang="en-US" sz="1000">
                <a:latin typeface="Calibri" charset="0"/>
                <a:ea typeface="ＭＳ Ｐゴシック" charset="0"/>
              </a:rPr>
              <a:t>; be specific/concrete, not general; demonstrate, draw pictures, use models; repeat/summarize; be positive, hopeful, empowering; create a shame-free environment; encourage questions </a:t>
            </a:r>
          </a:p>
          <a:p>
            <a:pPr eaLnBrk="1" hangingPunct="1">
              <a:lnSpc>
                <a:spcPct val="90000"/>
              </a:lnSpc>
            </a:pPr>
            <a:endParaRPr lang="en-US" sz="1000" b="1">
              <a:latin typeface="Calibri" charset="0"/>
              <a:ea typeface="ＭＳ Ｐゴシック" charset="0"/>
            </a:endParaRPr>
          </a:p>
          <a:p>
            <a:pPr eaLnBrk="1" hangingPunct="1">
              <a:lnSpc>
                <a:spcPct val="90000"/>
              </a:lnSpc>
            </a:pPr>
            <a:r>
              <a:rPr lang="en-US" sz="1000" b="1">
                <a:latin typeface="Calibri" charset="0"/>
                <a:ea typeface="ＭＳ Ｐゴシック" charset="0"/>
              </a:rPr>
              <a:t>Good time for personal story from the trainer or a real-life example</a:t>
            </a:r>
          </a:p>
          <a:p>
            <a:pPr eaLnBrk="1" hangingPunct="1">
              <a:lnSpc>
                <a:spcPct val="90000"/>
              </a:lnSpc>
            </a:pPr>
            <a:endParaRPr lang="en-US" sz="1000">
              <a:latin typeface="Calibri" charset="0"/>
              <a:ea typeface="ＭＳ Ｐゴシック" charset="0"/>
            </a:endParaRPr>
          </a:p>
          <a:p>
            <a:pPr eaLnBrk="1" hangingPunct="1">
              <a:lnSpc>
                <a:spcPct val="90000"/>
              </a:lnSpc>
            </a:pPr>
            <a:r>
              <a:rPr lang="en-US" sz="1000" b="1">
                <a:latin typeface="Calibri" charset="0"/>
                <a:ea typeface="ＭＳ Ｐゴシック" charset="0"/>
              </a:rPr>
              <a:t>Activity</a:t>
            </a:r>
            <a:r>
              <a:rPr lang="en-US" sz="1000">
                <a:latin typeface="Calibri" charset="0"/>
                <a:ea typeface="ＭＳ Ｐゴシック" charset="0"/>
              </a:rPr>
              <a:t>—</a:t>
            </a:r>
            <a:r>
              <a:rPr lang="en-US" sz="1000" b="1">
                <a:latin typeface="Calibri" charset="0"/>
                <a:ea typeface="ＭＳ Ｐゴシック" charset="0"/>
              </a:rPr>
              <a:t>Complex Words Activity(5-7 minutes total)</a:t>
            </a:r>
            <a:endParaRPr lang="en-US" sz="1000">
              <a:latin typeface="Calibri" charset="0"/>
              <a:ea typeface="ＭＳ Ｐゴシック" charset="0"/>
            </a:endParaRPr>
          </a:p>
          <a:p>
            <a:pPr eaLnBrk="1" hangingPunct="1">
              <a:lnSpc>
                <a:spcPct val="90000"/>
              </a:lnSpc>
            </a:pPr>
            <a:r>
              <a:rPr lang="en-US" sz="1000">
                <a:latin typeface="Calibri" charset="0"/>
                <a:ea typeface="ＭＳ Ｐゴシック" charset="0"/>
              </a:rPr>
              <a:t>Make sure that everyone has a copy of the worksheet. Ask them to, in their own spots, break up into small groups of 3 or 4 (</a:t>
            </a:r>
            <a:r>
              <a:rPr lang="en-US" sz="1000" b="1">
                <a:latin typeface="Calibri" charset="0"/>
                <a:ea typeface="ＭＳ Ｐゴシック" charset="0"/>
              </a:rPr>
              <a:t>Note:</a:t>
            </a:r>
            <a:r>
              <a:rPr lang="en-US" sz="1000">
                <a:latin typeface="Calibri" charset="0"/>
                <a:ea typeface="ＭＳ Ｐゴシック" charset="0"/>
              </a:rPr>
              <a:t> Depending on the size of the group, you may want them to work on this individually or be in slightly larger groups, but I would suggest no larger than 5). They should work together in these small groups to develop plain language explanations for the medical terms given and then report back to the larger group. </a:t>
            </a:r>
            <a:endParaRPr lang="en-US" sz="1000" b="1">
              <a:latin typeface="Calibri" charset="0"/>
              <a:ea typeface="ＭＳ Ｐゴシック"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29057" indent="-280406" eaLnBrk="0" hangingPunct="0">
              <a:defRPr>
                <a:solidFill>
                  <a:schemeClr val="tx1"/>
                </a:solidFill>
                <a:latin typeface="Arial" charset="0"/>
                <a:ea typeface="ＭＳ Ｐゴシック" charset="0"/>
              </a:defRPr>
            </a:lvl2pPr>
            <a:lvl3pPr marL="1121626" indent="-224325" eaLnBrk="0" hangingPunct="0">
              <a:defRPr>
                <a:solidFill>
                  <a:schemeClr val="tx1"/>
                </a:solidFill>
                <a:latin typeface="Arial" charset="0"/>
                <a:ea typeface="ＭＳ Ｐゴシック" charset="0"/>
              </a:defRPr>
            </a:lvl3pPr>
            <a:lvl4pPr marL="1570276" indent="-224325" eaLnBrk="0" hangingPunct="0">
              <a:defRPr>
                <a:solidFill>
                  <a:schemeClr val="tx1"/>
                </a:solidFill>
                <a:latin typeface="Arial" charset="0"/>
                <a:ea typeface="ＭＳ Ｐゴシック" charset="0"/>
              </a:defRPr>
            </a:lvl4pPr>
            <a:lvl5pPr marL="2018927" indent="-224325" eaLnBrk="0" hangingPunct="0">
              <a:defRPr>
                <a:solidFill>
                  <a:schemeClr val="tx1"/>
                </a:solidFill>
                <a:latin typeface="Arial" charset="0"/>
                <a:ea typeface="ＭＳ Ｐゴシック" charset="0"/>
              </a:defRPr>
            </a:lvl5pPr>
            <a:lvl6pPr marL="2467577" indent="-224325" eaLnBrk="0" fontAlgn="base" hangingPunct="0">
              <a:spcBef>
                <a:spcPct val="0"/>
              </a:spcBef>
              <a:spcAft>
                <a:spcPct val="0"/>
              </a:spcAft>
              <a:defRPr>
                <a:solidFill>
                  <a:schemeClr val="tx1"/>
                </a:solidFill>
                <a:latin typeface="Arial" charset="0"/>
                <a:ea typeface="ＭＳ Ｐゴシック" charset="0"/>
              </a:defRPr>
            </a:lvl6pPr>
            <a:lvl7pPr marL="2916227" indent="-224325" eaLnBrk="0" fontAlgn="base" hangingPunct="0">
              <a:spcBef>
                <a:spcPct val="0"/>
              </a:spcBef>
              <a:spcAft>
                <a:spcPct val="0"/>
              </a:spcAft>
              <a:defRPr>
                <a:solidFill>
                  <a:schemeClr val="tx1"/>
                </a:solidFill>
                <a:latin typeface="Arial" charset="0"/>
                <a:ea typeface="ＭＳ Ｐゴシック" charset="0"/>
              </a:defRPr>
            </a:lvl7pPr>
            <a:lvl8pPr marL="3364878" indent="-224325" eaLnBrk="0" fontAlgn="base" hangingPunct="0">
              <a:spcBef>
                <a:spcPct val="0"/>
              </a:spcBef>
              <a:spcAft>
                <a:spcPct val="0"/>
              </a:spcAft>
              <a:defRPr>
                <a:solidFill>
                  <a:schemeClr val="tx1"/>
                </a:solidFill>
                <a:latin typeface="Arial" charset="0"/>
                <a:ea typeface="ＭＳ Ｐゴシック" charset="0"/>
              </a:defRPr>
            </a:lvl8pPr>
            <a:lvl9pPr marL="3813528" indent="-22432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644DCA1-7009-FE42-91F4-B0B8D07CDDF3}" type="slidenum">
              <a:rPr lang="en-US">
                <a:latin typeface="Calibri" charset="0"/>
              </a:rPr>
              <a:pPr eaLnBrk="1" hangingPunct="1"/>
              <a:t>16</a:t>
            </a:fld>
            <a:endParaRPr lang="en-US">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222768" indent="-222768">
              <a:spcBef>
                <a:spcPct val="0"/>
              </a:spcBef>
            </a:pPr>
            <a:r>
              <a:rPr lang="en-US" dirty="0" smtClean="0"/>
              <a:t>Now we are going to talk </a:t>
            </a:r>
            <a:r>
              <a:rPr lang="en-US" smtClean="0"/>
              <a:t>about</a:t>
            </a:r>
            <a:r>
              <a:rPr lang="en-US" baseline="0" smtClean="0"/>
              <a:t> </a:t>
            </a:r>
            <a:r>
              <a:rPr lang="en-US" b="1" baseline="0" smtClean="0"/>
              <a:t>Flip It.</a:t>
            </a:r>
            <a:endParaRPr lang="en-US" b="1" dirty="0" smtClean="0"/>
          </a:p>
        </p:txBody>
      </p:sp>
      <p:sp>
        <p:nvSpPr>
          <p:cNvPr id="18436" name="Slide Number Placeholder 3"/>
          <p:cNvSpPr>
            <a:spLocks noGrp="1"/>
          </p:cNvSpPr>
          <p:nvPr>
            <p:ph type="sldNum" sz="quarter" idx="5"/>
          </p:nvPr>
        </p:nvSpPr>
        <p:spPr bwMode="auto">
          <a:noFill/>
          <a:ln>
            <a:miter lim="800000"/>
            <a:headEnd/>
            <a:tailEnd/>
          </a:ln>
        </p:spPr>
        <p:txBody>
          <a:bodyPr/>
          <a:lstStyle/>
          <a:p>
            <a:pPr defTabSz="492269"/>
            <a:fld id="{AF5F916F-5E0D-4512-B8D4-FF71BA63744E}" type="slidenum">
              <a:rPr lang="en-US"/>
              <a:pPr defTabSz="492269"/>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(Sam)</a:t>
            </a:r>
          </a:p>
          <a:p>
            <a:r>
              <a:rPr lang="en-US" dirty="0" smtClean="0"/>
              <a:t>Flip it</a:t>
            </a:r>
            <a:r>
              <a:rPr lang="en-US" baseline="0" dirty="0" smtClean="0"/>
              <a:t> is this very simple idea based on the fact that the </a:t>
            </a:r>
            <a:r>
              <a:rPr lang="en-US" b="1" baseline="0" dirty="0" smtClean="0"/>
              <a:t>The </a:t>
            </a:r>
            <a:r>
              <a:rPr lang="en-US" b="1" baseline="0" dirty="0" err="1" smtClean="0"/>
              <a:t>Actional</a:t>
            </a:r>
            <a:r>
              <a:rPr lang="en-US" b="1" baseline="0" dirty="0" smtClean="0"/>
              <a:t> information </a:t>
            </a:r>
            <a:r>
              <a:rPr lang="en-US" baseline="0" dirty="0" smtClean="0"/>
              <a:t>should come first. </a:t>
            </a:r>
          </a:p>
          <a:p>
            <a:endParaRPr lang="en-US" baseline="0" dirty="0" smtClean="0"/>
          </a:p>
          <a:p>
            <a:r>
              <a:rPr lang="en-US" baseline="0" dirty="0" smtClean="0"/>
              <a:t>Sometimes it is not as cut and dry as the example above, but it all relates back to the importance of need to know information.</a:t>
            </a:r>
            <a:endParaRPr lang="en-US" dirty="0"/>
          </a:p>
        </p:txBody>
      </p:sp>
      <p:sp>
        <p:nvSpPr>
          <p:cNvPr id="4" name="Slide Number Placeholder 3"/>
          <p:cNvSpPr>
            <a:spLocks noGrp="1"/>
          </p:cNvSpPr>
          <p:nvPr>
            <p:ph type="sldNum" sz="quarter" idx="10"/>
          </p:nvPr>
        </p:nvSpPr>
        <p:spPr/>
        <p:txBody>
          <a:bodyPr/>
          <a:lstStyle/>
          <a:p>
            <a:fld id="{8384FE8F-4D6E-F245-9E7F-35F95C0728C9}"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222768" indent="-222768">
              <a:spcBef>
                <a:spcPct val="0"/>
              </a:spcBef>
            </a:pPr>
            <a:r>
              <a:rPr lang="en-US" dirty="0" smtClean="0"/>
              <a:t>Now we are going to talk about</a:t>
            </a:r>
            <a:r>
              <a:rPr lang="en-US" baseline="0" dirty="0" smtClean="0"/>
              <a:t> </a:t>
            </a:r>
            <a:r>
              <a:rPr lang="en-US" b="1" baseline="0" dirty="0" smtClean="0"/>
              <a:t>Teach-back.</a:t>
            </a:r>
            <a:endParaRPr lang="en-US" b="1" dirty="0" smtClean="0"/>
          </a:p>
        </p:txBody>
      </p:sp>
      <p:sp>
        <p:nvSpPr>
          <p:cNvPr id="18436" name="Slide Number Placeholder 3"/>
          <p:cNvSpPr>
            <a:spLocks noGrp="1"/>
          </p:cNvSpPr>
          <p:nvPr>
            <p:ph type="sldNum" sz="quarter" idx="5"/>
          </p:nvPr>
        </p:nvSpPr>
        <p:spPr bwMode="auto">
          <a:noFill/>
          <a:ln>
            <a:miter lim="800000"/>
            <a:headEnd/>
            <a:tailEnd/>
          </a:ln>
        </p:spPr>
        <p:txBody>
          <a:bodyPr/>
          <a:lstStyle/>
          <a:p>
            <a:pPr defTabSz="492269"/>
            <a:fld id="{AF5F916F-5E0D-4512-B8D4-FF71BA63744E}" type="slidenum">
              <a:rPr lang="en-US"/>
              <a:pPr defTabSz="492269"/>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sz="1200" b="1" i="0" dirty="0" smtClean="0"/>
              <a:t>Talk</a:t>
            </a:r>
            <a:r>
              <a:rPr lang="en-US" sz="1200" b="1" i="0" baseline="0" dirty="0" smtClean="0"/>
              <a:t> through teach-back loop.</a:t>
            </a:r>
            <a:br>
              <a:rPr lang="en-US" sz="1200" b="1" i="0" baseline="0" dirty="0" smtClean="0"/>
            </a:br>
            <a:endParaRPr lang="en-US" sz="1200" b="1" i="0" dirty="0" smtClean="0"/>
          </a:p>
          <a:p>
            <a:pPr eaLnBrk="1" hangingPunct="1">
              <a:spcBef>
                <a:spcPct val="0"/>
              </a:spcBef>
            </a:pPr>
            <a:r>
              <a:rPr lang="en-US" sz="1200" dirty="0" smtClean="0"/>
              <a:t>In a study, physicians who used the teach-back technique with their diabetic patients achieved better </a:t>
            </a:r>
            <a:r>
              <a:rPr lang="en-US" sz="1200" dirty="0" err="1" smtClean="0"/>
              <a:t>glycemic</a:t>
            </a:r>
            <a:r>
              <a:rPr lang="en-US" sz="1200" dirty="0" smtClean="0"/>
              <a:t> control. </a:t>
            </a:r>
          </a:p>
          <a:p>
            <a:pPr eaLnBrk="1" hangingPunct="1">
              <a:spcBef>
                <a:spcPct val="0"/>
              </a:spcBef>
            </a:pPr>
            <a:r>
              <a:rPr lang="en-US" sz="1200" dirty="0" smtClean="0"/>
              <a:t>(</a:t>
            </a:r>
            <a:r>
              <a:rPr lang="en-US" sz="1200" i="1" dirty="0" err="1" smtClean="0"/>
              <a:t>Schillinger</a:t>
            </a:r>
            <a:r>
              <a:rPr lang="en-US" sz="1200" i="1" dirty="0" smtClean="0"/>
              <a:t> D, </a:t>
            </a:r>
            <a:r>
              <a:rPr lang="en-US" sz="1200" i="1" dirty="0" err="1" smtClean="0"/>
              <a:t>Piette</a:t>
            </a:r>
            <a:r>
              <a:rPr lang="en-US" sz="1200" i="1" dirty="0" smtClean="0"/>
              <a:t> J, </a:t>
            </a:r>
            <a:r>
              <a:rPr lang="en-US" sz="1200" i="1" dirty="0" err="1" smtClean="0"/>
              <a:t>Grumbach</a:t>
            </a:r>
            <a:r>
              <a:rPr lang="en-US" sz="1200" i="1" dirty="0" smtClean="0"/>
              <a:t> K, Wang F, Wilson C, </a:t>
            </a:r>
            <a:r>
              <a:rPr lang="en-US" sz="1200" i="1" dirty="0" err="1" smtClean="0"/>
              <a:t>Daher</a:t>
            </a:r>
            <a:r>
              <a:rPr lang="en-US" sz="1200" i="1" dirty="0" smtClean="0"/>
              <a:t> C, Leong-</a:t>
            </a:r>
            <a:r>
              <a:rPr lang="en-US" sz="1200" i="1" dirty="0" err="1" smtClean="0"/>
              <a:t>Grotz</a:t>
            </a:r>
            <a:r>
              <a:rPr lang="en-US" sz="1200" i="1" dirty="0" smtClean="0"/>
              <a:t> K, Castro C, </a:t>
            </a:r>
            <a:r>
              <a:rPr lang="en-US" sz="1200" i="1" dirty="0" err="1" smtClean="0"/>
              <a:t>Bindman</a:t>
            </a:r>
            <a:r>
              <a:rPr lang="en-US" sz="1200" i="1" dirty="0" smtClean="0"/>
              <a:t> AB. Closing the loop: physician communication with diabetic patients who have low health literacy. Arch Intern Med. 2003; 163: 83–90.)</a:t>
            </a:r>
            <a:endParaRPr lang="en-US" sz="1200" dirty="0" smtClean="0"/>
          </a:p>
          <a:p>
            <a:pPr eaLnBrk="1" hangingPunct="1">
              <a:spcBef>
                <a:spcPct val="0"/>
              </a:spcBef>
            </a:pPr>
            <a:endParaRPr lang="en-US" sz="1200" i="1" dirty="0" smtClean="0"/>
          </a:p>
          <a:p>
            <a:pPr eaLnBrk="1" hangingPunct="1">
              <a:spcBef>
                <a:spcPct val="0"/>
              </a:spcBef>
            </a:pPr>
            <a:r>
              <a:rPr lang="en-US" sz="1200" i="0" dirty="0" smtClean="0"/>
              <a:t>I</a:t>
            </a:r>
            <a:r>
              <a:rPr lang="en-US" sz="1200" i="0" baseline="0" dirty="0" smtClean="0"/>
              <a:t> like using teach-back for myself as well because it gives me piece of mind. I know that the patient left with information they didn’t have when they started.</a:t>
            </a:r>
          </a:p>
          <a:p>
            <a:pPr eaLnBrk="1" hangingPunct="1">
              <a:spcBef>
                <a:spcPct val="0"/>
              </a:spcBef>
            </a:pPr>
            <a:endParaRPr lang="en-US" sz="1200" i="0" baseline="0" dirty="0" smtClean="0"/>
          </a:p>
          <a:p>
            <a:pPr eaLnBrk="1" hangingPunct="1">
              <a:spcBef>
                <a:spcPct val="0"/>
              </a:spcBef>
            </a:pPr>
            <a:r>
              <a:rPr lang="en-US" sz="1200" i="0" baseline="0" dirty="0" smtClean="0"/>
              <a:t>There is also evidence mounting that the quality of the interaction is better while the time spent with each patient can actually diminish slightly.</a:t>
            </a:r>
            <a:endParaRPr lang="en-US" sz="1200" i="0" dirty="0"/>
          </a:p>
        </p:txBody>
      </p:sp>
      <p:sp>
        <p:nvSpPr>
          <p:cNvPr id="4" name="Slide Number Placeholder 3"/>
          <p:cNvSpPr>
            <a:spLocks noGrp="1"/>
          </p:cNvSpPr>
          <p:nvPr>
            <p:ph type="sldNum" sz="quarter" idx="10"/>
          </p:nvPr>
        </p:nvSpPr>
        <p:spPr/>
        <p:txBody>
          <a:bodyPr/>
          <a:lstStyle/>
          <a:p>
            <a:fld id="{8384FE8F-4D6E-F245-9E7F-35F95C0728C9}"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100" dirty="0"/>
              <a:t>Teach back is a method for ensuring that patients understand what they have been told regarding their health</a:t>
            </a:r>
          </a:p>
          <a:p>
            <a:pPr eaLnBrk="1" hangingPunct="1">
              <a:spcBef>
                <a:spcPct val="0"/>
              </a:spcBef>
            </a:pPr>
            <a:endParaRPr lang="en-US" sz="1100" dirty="0"/>
          </a:p>
          <a:p>
            <a:pPr eaLnBrk="1" hangingPunct="1">
              <a:spcBef>
                <a:spcPct val="0"/>
              </a:spcBef>
            </a:pPr>
            <a:r>
              <a:rPr lang="en-US" sz="1100" dirty="0"/>
              <a:t>The provider should:</a:t>
            </a:r>
          </a:p>
          <a:p>
            <a:pPr eaLnBrk="1" hangingPunct="1">
              <a:spcBef>
                <a:spcPct val="0"/>
              </a:spcBef>
            </a:pPr>
            <a:r>
              <a:rPr lang="en-US" sz="1100" dirty="0"/>
              <a:t>	–Ask the patient to describe concepts in their own words</a:t>
            </a:r>
          </a:p>
          <a:p>
            <a:pPr eaLnBrk="1" hangingPunct="1">
              <a:spcBef>
                <a:spcPct val="0"/>
              </a:spcBef>
            </a:pPr>
            <a:r>
              <a:rPr lang="en-US" sz="1100" dirty="0"/>
              <a:t>	–Have the patient explain or demonstrate how they will undertake a recommended treatment or intervention</a:t>
            </a:r>
          </a:p>
          <a:p>
            <a:pPr eaLnBrk="1" hangingPunct="1">
              <a:spcBef>
                <a:spcPct val="0"/>
              </a:spcBef>
            </a:pPr>
            <a:r>
              <a:rPr lang="en-US" sz="1100" dirty="0"/>
              <a:t>	–Take responsibility for adequate teaching</a:t>
            </a:r>
          </a:p>
          <a:p>
            <a:pPr eaLnBrk="1" hangingPunct="1">
              <a:spcBef>
                <a:spcPct val="0"/>
              </a:spcBef>
            </a:pPr>
            <a:endParaRPr lang="en-US" sz="1100" dirty="0"/>
          </a:p>
          <a:p>
            <a:pPr eaLnBrk="1" hangingPunct="1">
              <a:spcBef>
                <a:spcPct val="0"/>
              </a:spcBef>
            </a:pPr>
            <a:r>
              <a:rPr lang="en-US" sz="1100" dirty="0"/>
              <a:t>If the patient does not explain correctly or correctly return the demonstration; re-teach the information using alternative approaches.</a:t>
            </a:r>
          </a:p>
          <a:p>
            <a:pPr eaLnBrk="1" hangingPunct="1">
              <a:spcBef>
                <a:spcPct val="0"/>
              </a:spcBef>
            </a:pPr>
            <a:endParaRPr lang="en-US" sz="1100" dirty="0"/>
          </a:p>
          <a:p>
            <a:pPr eaLnBrk="1" hangingPunct="1">
              <a:spcBef>
                <a:spcPct val="0"/>
              </a:spcBef>
            </a:pPr>
            <a:r>
              <a:rPr lang="en-US" sz="1100" dirty="0"/>
              <a:t>When asking patients to ‘teach back’, it helps to put them at ease by placing the burden on yourself. You want to know what information the patient understood.</a:t>
            </a:r>
          </a:p>
          <a:p>
            <a:pPr eaLnBrk="1" hangingPunct="1">
              <a:spcBef>
                <a:spcPct val="0"/>
              </a:spcBef>
            </a:pPr>
            <a:endParaRPr lang="en-US" sz="1100" dirty="0"/>
          </a:p>
          <a:p>
            <a:pPr eaLnBrk="1" hangingPunct="1">
              <a:spcBef>
                <a:spcPct val="0"/>
              </a:spcBef>
            </a:pPr>
            <a:r>
              <a:rPr lang="en-US" sz="1100" dirty="0"/>
              <a:t>Focus the teach back on 1 or 2 points. If I asked you right now to tell me what I have shared with you in the last hour, you might recall 1 or 2 concepts, but this is not effective for assessing your knowledge. It would be more effective for me to assess your understanding of the impact of health literacy. I might say, for example, “We have covered a lot of information today. In order for me to be sure that I explained health literacy correctly (placing the burden on myself), tell me two things you can do to improve communications with patients (focuses the teach back on one point).”</a:t>
            </a:r>
            <a:endParaRPr lang="en-US" sz="1100" b="1" dirty="0"/>
          </a:p>
          <a:p>
            <a:pPr eaLnBrk="1" hangingPunct="1">
              <a:spcBef>
                <a:spcPct val="0"/>
              </a:spcBef>
            </a:pPr>
            <a:endParaRPr lang="en-US" sz="1100" dirty="0">
              <a:solidFill>
                <a:srgbClr val="F05B10"/>
              </a:solidFill>
            </a:endParaRPr>
          </a:p>
          <a:p>
            <a:pPr eaLnBrk="1" hangingPunct="1">
              <a:spcBef>
                <a:spcPct val="0"/>
              </a:spcBef>
            </a:pPr>
            <a:endParaRPr lang="en-US" dirty="0"/>
          </a:p>
        </p:txBody>
      </p:sp>
      <p:sp>
        <p:nvSpPr>
          <p:cNvPr id="72708" name="Slide Number Placeholder 3"/>
          <p:cNvSpPr>
            <a:spLocks noGrp="1"/>
          </p:cNvSpPr>
          <p:nvPr>
            <p:ph type="sldNum" sz="quarter" idx="5"/>
          </p:nvPr>
        </p:nvSpPr>
        <p:spPr bwMode="auto">
          <a:ln>
            <a:miter lim="800000"/>
            <a:headEnd/>
            <a:tailEnd/>
          </a:ln>
        </p:spPr>
        <p:txBody>
          <a:bodyPr/>
          <a:lstStyle/>
          <a:p>
            <a:fld id="{1A8C305F-517B-E148-A2BE-0B69455D7CD3}" type="slidenum">
              <a:rPr lang="en-US"/>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222768" indent="-222768">
              <a:spcBef>
                <a:spcPct val="0"/>
              </a:spcBef>
            </a:pPr>
            <a:r>
              <a:rPr lang="en-US" dirty="0" smtClean="0"/>
              <a:t>Now we are going to talk about</a:t>
            </a:r>
            <a:r>
              <a:rPr lang="en-US" baseline="0" dirty="0" smtClean="0"/>
              <a:t> </a:t>
            </a:r>
            <a:r>
              <a:rPr lang="en-US" b="1" baseline="0" dirty="0" smtClean="0"/>
              <a:t>Analogies.</a:t>
            </a:r>
            <a:endParaRPr lang="en-US" b="1" dirty="0" smtClean="0"/>
          </a:p>
        </p:txBody>
      </p:sp>
      <p:sp>
        <p:nvSpPr>
          <p:cNvPr id="18436" name="Slide Number Placeholder 3"/>
          <p:cNvSpPr>
            <a:spLocks noGrp="1"/>
          </p:cNvSpPr>
          <p:nvPr>
            <p:ph type="sldNum" sz="quarter" idx="5"/>
          </p:nvPr>
        </p:nvSpPr>
        <p:spPr bwMode="auto">
          <a:noFill/>
          <a:ln>
            <a:miter lim="800000"/>
            <a:headEnd/>
            <a:tailEnd/>
          </a:ln>
        </p:spPr>
        <p:txBody>
          <a:bodyPr/>
          <a:lstStyle/>
          <a:p>
            <a:pPr defTabSz="492269"/>
            <a:fld id="{AF5F916F-5E0D-4512-B8D4-FF71BA63744E}" type="slidenum">
              <a:rPr lang="en-US"/>
              <a:pPr defTabSz="492269"/>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0" baseline="0" dirty="0" smtClean="0"/>
              <a:t>*Offer some medical based analogies from previous experience. These could include:</a:t>
            </a:r>
          </a:p>
          <a:p>
            <a:pPr lvl="1">
              <a:buFont typeface="Arial"/>
              <a:buChar char="•"/>
            </a:pPr>
            <a:r>
              <a:rPr lang="en-US" b="0" baseline="0" dirty="0" smtClean="0"/>
              <a:t> Stroke as clogged pipe or blown pipe</a:t>
            </a:r>
          </a:p>
          <a:p>
            <a:pPr lvl="1">
              <a:buFont typeface="Arial"/>
              <a:buChar char="•"/>
            </a:pPr>
            <a:r>
              <a:rPr lang="en-US" b="0" baseline="0" dirty="0" smtClean="0"/>
              <a:t>Blood pressure as </a:t>
            </a:r>
            <a:r>
              <a:rPr lang="en-US" b="0" baseline="0" dirty="0" err="1" smtClean="0"/>
              <a:t>RPMs</a:t>
            </a:r>
            <a:r>
              <a:rPr lang="en-US" b="0" baseline="0" dirty="0" smtClean="0"/>
              <a:t> in an engine</a:t>
            </a:r>
          </a:p>
          <a:p>
            <a:pPr lvl="1">
              <a:buFont typeface="Arial"/>
              <a:buChar char="•"/>
            </a:pPr>
            <a:r>
              <a:rPr lang="en-US" b="0" baseline="0" dirty="0" smtClean="0"/>
              <a:t>Food as fuel</a:t>
            </a:r>
          </a:p>
          <a:p>
            <a:pPr lvl="1">
              <a:buFont typeface="Arial"/>
              <a:buChar char="•"/>
            </a:pPr>
            <a:r>
              <a:rPr lang="en-US" b="0" baseline="0" dirty="0" smtClean="0"/>
              <a:t>Moles or skin spots as rust on a tractor</a:t>
            </a:r>
          </a:p>
          <a:p>
            <a:pPr lvl="1">
              <a:buFont typeface="Arial"/>
              <a:buChar char="•"/>
            </a:pPr>
            <a:r>
              <a:rPr lang="en-US" b="0" baseline="0" dirty="0" smtClean="0"/>
              <a:t>Nerves as electrical lines</a:t>
            </a:r>
          </a:p>
          <a:p>
            <a:pPr lvl="1">
              <a:buFont typeface="Arial"/>
              <a:buNone/>
            </a:pPr>
            <a:r>
              <a:rPr lang="en-US" b="0" baseline="0" dirty="0" smtClean="0"/>
              <a:t>(Ask Sam if you need further explanation of analogies)</a:t>
            </a:r>
          </a:p>
          <a:p>
            <a:endParaRPr lang="en-US" b="1" baseline="0" dirty="0" smtClean="0"/>
          </a:p>
          <a:p>
            <a:r>
              <a:rPr lang="en-US" b="1" baseline="0" dirty="0" smtClean="0"/>
              <a:t>Are there analogies you have heard in your line of work? </a:t>
            </a:r>
          </a:p>
          <a:p>
            <a:endParaRPr lang="en-US" b="1" baseline="0" dirty="0" smtClean="0"/>
          </a:p>
          <a:p>
            <a:r>
              <a:rPr lang="en-US" b="1" baseline="0" dirty="0" smtClean="0"/>
              <a:t>Do you find situations where you have heard an analogy and it has helped you understand a complex topic? (discuss with group.)</a:t>
            </a:r>
          </a:p>
        </p:txBody>
      </p:sp>
      <p:sp>
        <p:nvSpPr>
          <p:cNvPr id="46084" name="Slide Number Placeholder 3"/>
          <p:cNvSpPr>
            <a:spLocks noGrp="1"/>
          </p:cNvSpPr>
          <p:nvPr>
            <p:ph type="sldNum" sz="quarter" idx="5"/>
          </p:nvPr>
        </p:nvSpPr>
        <p:spPr bwMode="auto">
          <a:noFill/>
          <a:ln>
            <a:miter lim="800000"/>
            <a:headEnd/>
            <a:tailEnd/>
          </a:ln>
        </p:spPr>
        <p:txBody>
          <a:bodyPr/>
          <a:lstStyle/>
          <a:p>
            <a:fld id="{9B2E2AE7-63A1-4C0F-B605-B50ACD4222E6}"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222768" indent="-222768">
              <a:spcBef>
                <a:spcPct val="0"/>
              </a:spcBef>
            </a:pPr>
            <a:r>
              <a:rPr lang="en-US" dirty="0" smtClean="0"/>
              <a:t>Now we are going to talk about</a:t>
            </a:r>
            <a:r>
              <a:rPr lang="en-US" baseline="0" dirty="0" smtClean="0"/>
              <a:t> </a:t>
            </a:r>
            <a:r>
              <a:rPr lang="en-US" b="1" baseline="0" dirty="0" smtClean="0"/>
              <a:t>Analogies.</a:t>
            </a:r>
            <a:endParaRPr lang="en-US" b="1" dirty="0" smtClean="0"/>
          </a:p>
        </p:txBody>
      </p:sp>
      <p:sp>
        <p:nvSpPr>
          <p:cNvPr id="18436" name="Slide Number Placeholder 3"/>
          <p:cNvSpPr>
            <a:spLocks noGrp="1"/>
          </p:cNvSpPr>
          <p:nvPr>
            <p:ph type="sldNum" sz="quarter" idx="5"/>
          </p:nvPr>
        </p:nvSpPr>
        <p:spPr bwMode="auto">
          <a:noFill/>
          <a:ln>
            <a:miter lim="800000"/>
            <a:headEnd/>
            <a:tailEnd/>
          </a:ln>
        </p:spPr>
        <p:txBody>
          <a:bodyPr/>
          <a:lstStyle/>
          <a:p>
            <a:pPr defTabSz="492269"/>
            <a:fld id="{AF5F916F-5E0D-4512-B8D4-FF71BA63744E}" type="slidenum">
              <a:rPr lang="en-US"/>
              <a:pPr defTabSz="492269"/>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baseline="0" dirty="0" smtClean="0"/>
              <a:t>Chunk and Check is putting it all together.</a:t>
            </a:r>
          </a:p>
          <a:p>
            <a:endParaRPr lang="en-US" b="0" baseline="0" dirty="0" smtClean="0"/>
          </a:p>
          <a:p>
            <a:r>
              <a:rPr lang="en-US" b="0" baseline="0" dirty="0" smtClean="0"/>
              <a:t>When we speak with patients, we typically have to explain more than one concept. Chunk and check is a method of including all of the other aspects of this training we have discussed into a single technique. </a:t>
            </a:r>
          </a:p>
          <a:p>
            <a:endParaRPr lang="en-US" b="0" baseline="0" dirty="0" smtClean="0"/>
          </a:p>
          <a:p>
            <a:r>
              <a:rPr lang="en-US" b="0" baseline="0" dirty="0" smtClean="0"/>
              <a:t>We know that patients struggle to understand long lists of things to do, and yet this is often the way information is presented in the medical field. </a:t>
            </a:r>
          </a:p>
          <a:p>
            <a:endParaRPr lang="en-US" b="0" baseline="0" dirty="0" smtClean="0"/>
          </a:p>
          <a:p>
            <a:r>
              <a:rPr lang="en-US" b="0" baseline="0" dirty="0" smtClean="0"/>
              <a:t>Often times, if a patient has a question over any one point in a conversation, they may save their question until the end. Holding on to this question can effect their ability to understand the rest of what is being said. This method addresses that concern by stopping the conversation to insert teach-back and other techniques to ensure understanding</a:t>
            </a:r>
          </a:p>
          <a:p>
            <a:endParaRPr lang="en-US" b="0" baseline="0" dirty="0" smtClean="0"/>
          </a:p>
          <a:p>
            <a:endParaRPr lang="en-US" b="0" baseline="0" dirty="0" smtClean="0"/>
          </a:p>
        </p:txBody>
      </p:sp>
      <p:sp>
        <p:nvSpPr>
          <p:cNvPr id="46084" name="Slide Number Placeholder 3"/>
          <p:cNvSpPr>
            <a:spLocks noGrp="1"/>
          </p:cNvSpPr>
          <p:nvPr>
            <p:ph type="sldNum" sz="quarter" idx="5"/>
          </p:nvPr>
        </p:nvSpPr>
        <p:spPr bwMode="auto">
          <a:noFill/>
          <a:ln>
            <a:miter lim="800000"/>
            <a:headEnd/>
            <a:tailEnd/>
          </a:ln>
        </p:spPr>
        <p:txBody>
          <a:bodyPr/>
          <a:lstStyle/>
          <a:p>
            <a:fld id="{9B2E2AE7-63A1-4C0F-B605-B50ACD4222E6}"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z="1100" dirty="0">
                <a:ea typeface="ＭＳ Ｐゴシック" charset="-128"/>
              </a:rPr>
              <a:t>Cultural competency is the ability of health organizations and practitioners to recognize elements like cultural beliefs, values, attitudes, traditions, language preferences, and health practices in populations to create positive health outcomes. </a:t>
            </a:r>
          </a:p>
          <a:p>
            <a:pPr eaLnBrk="1" hangingPunct="1"/>
            <a:endParaRPr lang="en-US" sz="1100" dirty="0">
              <a:ea typeface="ＭＳ Ｐゴシック" charset="-128"/>
            </a:endParaRPr>
          </a:p>
          <a:p>
            <a:pPr eaLnBrk="1" hangingPunct="1"/>
            <a:r>
              <a:rPr lang="en-US" sz="1100" dirty="0">
                <a:ea typeface="ＭＳ Ｐゴシック" charset="-128"/>
              </a:rPr>
              <a:t>It includes the acknowledgement of differences and requires respect. </a:t>
            </a:r>
          </a:p>
        </p:txBody>
      </p:sp>
      <p:sp>
        <p:nvSpPr>
          <p:cNvPr id="71684" name="Slide Number Placeholder 3"/>
          <p:cNvSpPr>
            <a:spLocks noGrp="1"/>
          </p:cNvSpPr>
          <p:nvPr>
            <p:ph type="sldNum" sz="quarter" idx="5"/>
          </p:nvPr>
        </p:nvSpPr>
        <p:spPr bwMode="auto">
          <a:noFill/>
          <a:ln>
            <a:miter lim="800000"/>
            <a:headEnd/>
            <a:tailEnd/>
          </a:ln>
        </p:spPr>
        <p:txBody>
          <a:bodyPr/>
          <a:lstStyle/>
          <a:p>
            <a:fld id="{1D59A52C-62E1-8A4D-A1C9-008027A7472F}" type="slidenum">
              <a:rPr lang="en-US"/>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solidFill>
                  <a:srgbClr val="7F7F7F"/>
                </a:solidFill>
              </a:rPr>
              <a:t>Key Point:</a:t>
            </a:r>
          </a:p>
          <a:p>
            <a:pPr lvl="1">
              <a:buFontTx/>
              <a:buChar char="•"/>
            </a:pPr>
            <a:r>
              <a:rPr lang="en-US" dirty="0" smtClean="0">
                <a:solidFill>
                  <a:srgbClr val="7F7F7F"/>
                </a:solidFill>
              </a:rPr>
              <a:t>It is important to ensure health literacy best practices are incorporated into</a:t>
            </a:r>
            <a:r>
              <a:rPr lang="en-US" baseline="0" dirty="0" smtClean="0">
                <a:solidFill>
                  <a:srgbClr val="7F7F7F"/>
                </a:solidFill>
              </a:rPr>
              <a:t> policies</a:t>
            </a:r>
            <a:endParaRPr lang="en-US" dirty="0" smtClean="0">
              <a:solidFill>
                <a:srgbClr val="7F7F7F"/>
              </a:solidFill>
            </a:endParaRPr>
          </a:p>
          <a:p>
            <a:pPr lvl="1">
              <a:buFontTx/>
              <a:buChar char="•"/>
            </a:pPr>
            <a:r>
              <a:rPr lang="en-US" dirty="0" smtClean="0">
                <a:solidFill>
                  <a:srgbClr val="7F7F7F"/>
                </a:solidFill>
              </a:rPr>
              <a:t>Consistency of health literacy within the organization beyond individual staff members ensures regular assessment and support of staff engaged in health literate practices</a:t>
            </a:r>
          </a:p>
          <a:p>
            <a:pPr lvl="1">
              <a:buFontTx/>
              <a:buChar char="•"/>
            </a:pPr>
            <a:r>
              <a:rPr lang="en-US" dirty="0" smtClean="0">
                <a:solidFill>
                  <a:srgbClr val="7F7F7F"/>
                </a:solidFill>
              </a:rPr>
              <a:t>Sustainability is important</a:t>
            </a:r>
          </a:p>
          <a:p>
            <a:pPr lvl="1">
              <a:buFontTx/>
              <a:buChar char="•"/>
            </a:pPr>
            <a:r>
              <a:rPr lang="en-US" dirty="0" smtClean="0">
                <a:solidFill>
                  <a:srgbClr val="7F7F7F"/>
                </a:solidFill>
              </a:rPr>
              <a:t>Make sure policies and procedures are</a:t>
            </a:r>
            <a:r>
              <a:rPr lang="en-US" baseline="0" dirty="0" smtClean="0">
                <a:solidFill>
                  <a:srgbClr val="7F7F7F"/>
                </a:solidFill>
              </a:rPr>
              <a:t> integrated into orientation and trainings for all staff and volunteers</a:t>
            </a:r>
          </a:p>
          <a:p>
            <a:pPr lvl="1">
              <a:buFontTx/>
              <a:buChar char="•"/>
            </a:pPr>
            <a:endParaRPr lang="en-US" baseline="0" dirty="0" smtClean="0">
              <a:solidFill>
                <a:srgbClr val="7F7F7F"/>
              </a:solidFill>
            </a:endParaRPr>
          </a:p>
          <a:p>
            <a:pPr lvl="1">
              <a:buFontTx/>
              <a:buChar char="•"/>
            </a:pPr>
            <a:endParaRPr lang="en-US" baseline="0" dirty="0" smtClean="0">
              <a:solidFill>
                <a:srgbClr val="7F7F7F"/>
              </a:solidFill>
            </a:endParaRPr>
          </a:p>
          <a:p>
            <a:pPr lvl="0">
              <a:buFontTx/>
              <a:buNone/>
            </a:pPr>
            <a:r>
              <a:rPr lang="en-US" baseline="0" dirty="0" smtClean="0">
                <a:solidFill>
                  <a:srgbClr val="7F7F7F"/>
                </a:solidFill>
              </a:rPr>
              <a:t>Creating a health literate organization requires a cultural shift among the staff, but it is also a system level problem. Even if you cannot get staff to “buy-in” you can at least start a conversation around key terms and ideas. Once these terms and ideas are understood, policies that require and support clear communication practices can be put in place.  </a:t>
            </a:r>
          </a:p>
        </p:txBody>
      </p:sp>
      <p:sp>
        <p:nvSpPr>
          <p:cNvPr id="61444" name="Slide Number Placeholder 3"/>
          <p:cNvSpPr>
            <a:spLocks noGrp="1"/>
          </p:cNvSpPr>
          <p:nvPr>
            <p:ph type="sldNum" sz="quarter" idx="5"/>
          </p:nvPr>
        </p:nvSpPr>
        <p:spPr bwMode="auto">
          <a:noFill/>
          <a:ln>
            <a:miter lim="800000"/>
            <a:headEnd/>
            <a:tailEnd/>
          </a:ln>
        </p:spPr>
        <p:txBody>
          <a:bodyPr/>
          <a:lstStyle/>
          <a:p>
            <a:fld id="{A1F455F6-5CA8-4D56-B823-F770FB6F791C}" type="slidenum">
              <a:rPr lang="en-US"/>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F8597C0-E606-469A-A472-9516AA97B863}" type="datetime1">
              <a:rPr lang="en-US"/>
              <a:pPr/>
              <a:t>3/20/13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r>
              <a:rPr lang="en-US"/>
              <a:t>SLCOHC</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7D0B5B9A-634B-4BFF-8865-5C518861833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FEF17-45E0-7641-9073-3158D520C729}" type="datetimeFigureOut">
              <a:rPr lang="en-US" smtClean="0"/>
              <a:pPr/>
              <a:t>3/20/13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4F2BE01-4397-A445-B4E7-8CCE7258E12B}"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EFEF17-45E0-7641-9073-3158D520C729}" type="datetimeFigureOut">
              <a:rPr lang="en-US" smtClean="0"/>
              <a:pPr/>
              <a:t>3/20/13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4F2BE01-4397-A445-B4E7-8CCE7258E1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FEF17-45E0-7641-9073-3158D520C729}" type="datetimeFigureOut">
              <a:rPr lang="en-US" smtClean="0"/>
              <a:pPr/>
              <a:t>3/20/13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4F2BE01-4397-A445-B4E7-8CCE7258E1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FACD3D2-F7C4-4DF6-AA41-70FB7C98A2CE}" type="datetime1">
              <a:rPr lang="en-US" smtClean="0"/>
              <a:pPr/>
              <a:t>3/20/13</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4379D93D-678B-4931-A83F-607958B1C939}" type="datetime1">
              <a:rPr lang="en-US"/>
              <a:pPr/>
              <a:t>3/20/13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86CE07D-64EF-414B-8E61-CACAC042C25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FEF17-45E0-7641-9073-3158D520C729}" type="datetimeFigureOut">
              <a:rPr lang="en-US" smtClean="0"/>
              <a:pPr/>
              <a:t>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2BE01-4397-A445-B4E7-8CCE7258E1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EFEF17-45E0-7641-9073-3158D520C729}" type="datetimeFigureOut">
              <a:rPr lang="en-US" smtClean="0"/>
              <a:pPr/>
              <a:t>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2BE01-4397-A445-B4E7-8CCE7258E1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FEF17-45E0-7641-9073-3158D520C729}" type="datetimeFigureOut">
              <a:rPr lang="en-US" smtClean="0"/>
              <a:pPr/>
              <a:t>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2BE01-4397-A445-B4E7-8CCE7258E1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7BA5B7A-172A-42F9-BBF2-51B7599D9C71}" type="datetime1">
              <a:rPr lang="en-US"/>
              <a:pPr/>
              <a:t>3/20/13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0A9D9099-2902-4220-96A3-511E96C988B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4" Type="http://schemas.openxmlformats.org/officeDocument/2006/relationships/slideLayout" Target="../slideLayouts/slideLayout10.xml"/><Relationship Id="rId5" Type="http://schemas.openxmlformats.org/officeDocument/2006/relationships/theme" Target="../theme/theme2.xml"/><Relationship Id="rId1" Type="http://schemas.openxmlformats.org/officeDocument/2006/relationships/slideLayout" Target="../slideLayouts/slideLayout7.xml"/><Relationship Id="rId2"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274588" y="964280"/>
            <a:ext cx="8726755" cy="5623035"/>
          </a:xfrm>
          <a:prstGeom prst="rect">
            <a:avLst/>
          </a:prstGeom>
          <a:solidFill>
            <a:schemeClr val="bg1"/>
          </a:solidFill>
          <a:ln>
            <a:solidFill>
              <a:schemeClr val="bg1"/>
            </a:solidFill>
          </a:ln>
          <a:effectLst>
            <a:glow rad="50800">
              <a:schemeClr val="bg1">
                <a:alpha val="82000"/>
              </a:schemeClr>
            </a:glow>
            <a:outerShdw blurRad="40000" dist="23000" dir="5400000" rotWithShape="0">
              <a:srgbClr val="000000">
                <a:alpha val="35000"/>
              </a:srgbClr>
            </a:outerShdw>
          </a:effectLst>
          <a:scene3d>
            <a:camera prst="obliqueBottomRight"/>
            <a:lightRig rig="threePt" dir="t">
              <a:rot lat="0" lon="0" rev="8520000"/>
            </a:lightRig>
          </a:scene3d>
          <a:sp3d contourW="12700">
            <a:extrusionClr>
              <a:schemeClr val="bg1"/>
            </a:extrusionClr>
            <a:contourClr>
              <a:schemeClr val="bg1">
                <a:lumMod val="65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7" name="Title Placeholder 1"/>
          <p:cNvSpPr>
            <a:spLocks noGrp="1"/>
          </p:cNvSpPr>
          <p:nvPr>
            <p:ph type="title"/>
          </p:nvPr>
        </p:nvSpPr>
        <p:spPr bwMode="auto">
          <a:xfrm>
            <a:off x="457200" y="50800"/>
            <a:ext cx="4541838"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Title </a:t>
            </a:r>
          </a:p>
        </p:txBody>
      </p:sp>
      <p:sp>
        <p:nvSpPr>
          <p:cNvPr id="1028" name="Text Placeholder 2"/>
          <p:cNvSpPr>
            <a:spLocks noGrp="1"/>
          </p:cNvSpPr>
          <p:nvPr>
            <p:ph type="body" idx="1"/>
          </p:nvPr>
        </p:nvSpPr>
        <p:spPr bwMode="auto">
          <a:xfrm>
            <a:off x="457200" y="116522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250825" y="62674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0FACD3D2-F7C4-4DF6-AA41-70FB7C98A2CE}" type="datetime1">
              <a:rPr lang="en-US"/>
              <a:pPr/>
              <a:t>3/20/13</a:t>
            </a:fld>
            <a:endParaRPr lang="en-US"/>
          </a:p>
        </p:txBody>
      </p:sp>
      <p:cxnSp>
        <p:nvCxnSpPr>
          <p:cNvPr id="8" name="Straight Connector 7"/>
          <p:cNvCxnSpPr>
            <a:cxnSpLocks noChangeShapeType="1"/>
          </p:cNvCxnSpPr>
          <p:nvPr/>
        </p:nvCxnSpPr>
        <p:spPr bwMode="auto">
          <a:xfrm>
            <a:off x="274638" y="727075"/>
            <a:ext cx="8726487" cy="1588"/>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9" name="Isosceles Triangle 8"/>
          <p:cNvSpPr>
            <a:spLocks noChangeArrowheads="1"/>
          </p:cNvSpPr>
          <p:nvPr/>
        </p:nvSpPr>
        <p:spPr bwMode="auto">
          <a:xfrm>
            <a:off x="771525" y="658813"/>
            <a:ext cx="180975" cy="69850"/>
          </a:xfrm>
          <a:prstGeom prst="triangle">
            <a:avLst>
              <a:gd name="adj" fmla="val 50000"/>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032" name="Picture 11" descr="Twitter Icon.png"/>
          <p:cNvPicPr>
            <a:picLocks noChangeAspect="1"/>
          </p:cNvPicPr>
          <p:nvPr/>
        </p:nvPicPr>
        <p:blipFill>
          <a:blip r:embed="rId8"/>
          <a:srcRect/>
          <a:stretch>
            <a:fillRect/>
          </a:stretch>
        </p:blipFill>
        <p:spPr bwMode="auto">
          <a:xfrm>
            <a:off x="7927975" y="5519738"/>
            <a:ext cx="1073150" cy="1066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0" r:id="rId6"/>
  </p:sldLayoutIdLst>
  <p:hf sldNum="0" hdr="0" dt="0"/>
  <p:txStyles>
    <p:titleStyle>
      <a:lvl1pPr algn="l" defTabSz="457200" rtl="0" eaLnBrk="0" fontAlgn="base" hangingPunct="0">
        <a:spcBef>
          <a:spcPct val="0"/>
        </a:spcBef>
        <a:spcAft>
          <a:spcPct val="0"/>
        </a:spcAft>
        <a:defRPr sz="3200" kern="1200">
          <a:solidFill>
            <a:srgbClr val="558ED5"/>
          </a:solidFill>
          <a:latin typeface="Rockwell"/>
          <a:ea typeface="ＭＳ Ｐゴシック" pitchFamily="-1" charset="-128"/>
          <a:cs typeface="Rockwell"/>
        </a:defRPr>
      </a:lvl1pPr>
      <a:lvl2pPr algn="l" defTabSz="457200" rtl="0" eaLnBrk="0" fontAlgn="base" hangingPunct="0">
        <a:spcBef>
          <a:spcPct val="0"/>
        </a:spcBef>
        <a:spcAft>
          <a:spcPct val="0"/>
        </a:spcAft>
        <a:defRPr sz="3200">
          <a:solidFill>
            <a:srgbClr val="558ED5"/>
          </a:solidFill>
          <a:latin typeface="Rockwell" charset="0"/>
          <a:ea typeface="ＭＳ Ｐゴシック" pitchFamily="-1" charset="-128"/>
          <a:cs typeface="Rockwell" pitchFamily="18" charset="0"/>
        </a:defRPr>
      </a:lvl2pPr>
      <a:lvl3pPr algn="l" defTabSz="457200" rtl="0" eaLnBrk="0" fontAlgn="base" hangingPunct="0">
        <a:spcBef>
          <a:spcPct val="0"/>
        </a:spcBef>
        <a:spcAft>
          <a:spcPct val="0"/>
        </a:spcAft>
        <a:defRPr sz="3200">
          <a:solidFill>
            <a:srgbClr val="558ED5"/>
          </a:solidFill>
          <a:latin typeface="Rockwell" charset="0"/>
          <a:ea typeface="ＭＳ Ｐゴシック" pitchFamily="-1" charset="-128"/>
          <a:cs typeface="Rockwell" pitchFamily="18" charset="0"/>
        </a:defRPr>
      </a:lvl3pPr>
      <a:lvl4pPr algn="l" defTabSz="457200" rtl="0" eaLnBrk="0" fontAlgn="base" hangingPunct="0">
        <a:spcBef>
          <a:spcPct val="0"/>
        </a:spcBef>
        <a:spcAft>
          <a:spcPct val="0"/>
        </a:spcAft>
        <a:defRPr sz="3200">
          <a:solidFill>
            <a:srgbClr val="558ED5"/>
          </a:solidFill>
          <a:latin typeface="Rockwell" charset="0"/>
          <a:ea typeface="ＭＳ Ｐゴシック" pitchFamily="-1" charset="-128"/>
          <a:cs typeface="Rockwell" pitchFamily="18" charset="0"/>
        </a:defRPr>
      </a:lvl4pPr>
      <a:lvl5pPr algn="l" defTabSz="457200" rtl="0" eaLnBrk="0" fontAlgn="base" hangingPunct="0">
        <a:spcBef>
          <a:spcPct val="0"/>
        </a:spcBef>
        <a:spcAft>
          <a:spcPct val="0"/>
        </a:spcAft>
        <a:defRPr sz="3200">
          <a:solidFill>
            <a:srgbClr val="558ED5"/>
          </a:solidFill>
          <a:latin typeface="Rockwell" charset="0"/>
          <a:ea typeface="ＭＳ Ｐゴシック" pitchFamily="-1" charset="-128"/>
          <a:cs typeface="Rockwell" pitchFamily="18" charset="0"/>
        </a:defRPr>
      </a:lvl5pPr>
      <a:lvl6pPr marL="457200" algn="l" defTabSz="457200" rtl="0" eaLnBrk="1" fontAlgn="base" hangingPunct="1">
        <a:spcBef>
          <a:spcPct val="0"/>
        </a:spcBef>
        <a:spcAft>
          <a:spcPct val="0"/>
        </a:spcAft>
        <a:defRPr sz="3200">
          <a:solidFill>
            <a:srgbClr val="558ED5"/>
          </a:solidFill>
          <a:latin typeface="Rockwell" charset="0"/>
          <a:ea typeface="ＭＳ Ｐゴシック" charset="-128"/>
        </a:defRPr>
      </a:lvl6pPr>
      <a:lvl7pPr marL="914400" algn="l" defTabSz="457200" rtl="0" eaLnBrk="1" fontAlgn="base" hangingPunct="1">
        <a:spcBef>
          <a:spcPct val="0"/>
        </a:spcBef>
        <a:spcAft>
          <a:spcPct val="0"/>
        </a:spcAft>
        <a:defRPr sz="3200">
          <a:solidFill>
            <a:srgbClr val="558ED5"/>
          </a:solidFill>
          <a:latin typeface="Rockwell" charset="0"/>
          <a:ea typeface="ＭＳ Ｐゴシック" charset="-128"/>
        </a:defRPr>
      </a:lvl7pPr>
      <a:lvl8pPr marL="1371600" algn="l" defTabSz="457200" rtl="0" eaLnBrk="1" fontAlgn="base" hangingPunct="1">
        <a:spcBef>
          <a:spcPct val="0"/>
        </a:spcBef>
        <a:spcAft>
          <a:spcPct val="0"/>
        </a:spcAft>
        <a:defRPr sz="3200">
          <a:solidFill>
            <a:srgbClr val="558ED5"/>
          </a:solidFill>
          <a:latin typeface="Rockwell" charset="0"/>
          <a:ea typeface="ＭＳ Ｐゴシック" charset="-128"/>
        </a:defRPr>
      </a:lvl8pPr>
      <a:lvl9pPr marL="1828800" algn="l" defTabSz="457200" rtl="0" eaLnBrk="1" fontAlgn="base" hangingPunct="1">
        <a:spcBef>
          <a:spcPct val="0"/>
        </a:spcBef>
        <a:spcAft>
          <a:spcPct val="0"/>
        </a:spcAft>
        <a:defRPr sz="3200">
          <a:solidFill>
            <a:srgbClr val="558ED5"/>
          </a:solidFill>
          <a:latin typeface="Rockwell"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2800" kern="1200">
          <a:solidFill>
            <a:srgbClr val="7F7F7F"/>
          </a:solidFill>
          <a:latin typeface="+mn-lt"/>
          <a:ea typeface="ＭＳ Ｐゴシック" pitchFamily="-1"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400" kern="1200">
          <a:solidFill>
            <a:srgbClr val="7F7F7F"/>
          </a:solidFill>
          <a:latin typeface="+mn-lt"/>
          <a:ea typeface="ＭＳ Ｐゴシック" pitchFamily="-1" charset="-128"/>
          <a:cs typeface="MS PGothic" pitchFamily="34" charset="-128"/>
        </a:defRPr>
      </a:lvl2pPr>
      <a:lvl3pPr marL="11430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3pPr>
      <a:lvl4pPr marL="16002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4pPr>
      <a:lvl5pPr marL="20574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FEF17-45E0-7641-9073-3158D520C729}" type="datetimeFigureOut">
              <a:rPr lang="en-US" smtClean="0"/>
              <a:pPr/>
              <a:t>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2BE01-4397-A445-B4E7-8CCE7258E1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1" r:id="rId4"/>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tiff"/><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image" Target="../media/image8.tiff"/><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e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50800"/>
            <a:ext cx="8510588" cy="690563"/>
          </a:xfrm>
        </p:spPr>
        <p:txBody>
          <a:bodyPr/>
          <a:lstStyle/>
          <a:p>
            <a:pPr eaLnBrk="1" hangingPunct="1"/>
            <a:r>
              <a:rPr lang="en-US" sz="2900" smtClean="0">
                <a:latin typeface="Rockwell" pitchFamily="18" charset="0"/>
              </a:rPr>
              <a:t>Clear Health Communication Training Series</a:t>
            </a:r>
          </a:p>
        </p:txBody>
      </p:sp>
      <p:sp>
        <p:nvSpPr>
          <p:cNvPr id="15363" name="Content Placeholder 2"/>
          <p:cNvSpPr>
            <a:spLocks noGrp="1"/>
          </p:cNvSpPr>
          <p:nvPr>
            <p:ph idx="1"/>
          </p:nvPr>
        </p:nvSpPr>
        <p:spPr>
          <a:xfrm>
            <a:off x="457200" y="1166813"/>
            <a:ext cx="8229600" cy="5230812"/>
          </a:xfrm>
        </p:spPr>
        <p:txBody>
          <a:bodyPr/>
          <a:lstStyle/>
          <a:p>
            <a:pPr eaLnBrk="1" hangingPunct="1">
              <a:buFont typeface="Arial" pitchFamily="34" charset="0"/>
              <a:buNone/>
            </a:pPr>
            <a:endParaRPr lang="en-US" dirty="0" smtClean="0"/>
          </a:p>
          <a:p>
            <a:pPr eaLnBrk="1" hangingPunct="1">
              <a:buFont typeface="Arial" pitchFamily="34" charset="0"/>
              <a:buNone/>
            </a:pPr>
            <a:endParaRPr lang="en-US" dirty="0" smtClean="0">
              <a:cs typeface="Helvetica" pitchFamily="-1" charset="0"/>
            </a:endParaRPr>
          </a:p>
          <a:p>
            <a:pPr eaLnBrk="1" hangingPunct="1">
              <a:buFont typeface="Arial" pitchFamily="34" charset="0"/>
              <a:buNone/>
            </a:pPr>
            <a:r>
              <a:rPr lang="en-US" sz="3200" dirty="0" smtClean="0">
                <a:cs typeface="Helvetica" pitchFamily="-1" charset="0"/>
              </a:rPr>
              <a:t>Verbal Communication </a:t>
            </a:r>
          </a:p>
          <a:p>
            <a:pPr eaLnBrk="1" hangingPunct="1">
              <a:buFont typeface="Arial" pitchFamily="34" charset="0"/>
              <a:buNone/>
            </a:pPr>
            <a:endParaRPr lang="en-US" dirty="0" smtClean="0">
              <a:cs typeface="Helvetica" pitchFamily="-1" charset="0"/>
            </a:endParaRPr>
          </a:p>
          <a:p>
            <a:pPr eaLnBrk="1" hangingPunct="1">
              <a:buFont typeface="Arial" pitchFamily="34" charset="0"/>
              <a:buNone/>
            </a:pPr>
            <a:endParaRPr lang="en-US" dirty="0" smtClean="0">
              <a:cs typeface="Helvetica" pitchFamily="-1" charset="0"/>
            </a:endParaRPr>
          </a:p>
          <a:p>
            <a:pPr eaLnBrk="1" hangingPunct="1">
              <a:buFont typeface="Arial" pitchFamily="34" charset="0"/>
              <a:buNone/>
            </a:pPr>
            <a:r>
              <a:rPr lang="en-US" sz="2400" dirty="0" smtClean="0">
                <a:cs typeface="Helvetica" pitchFamily="-1" charset="0"/>
              </a:rPr>
              <a:t>Health Literacy Missouri</a:t>
            </a:r>
          </a:p>
          <a:p>
            <a:pPr eaLnBrk="1" hangingPunct="1">
              <a:buFont typeface="Arial" pitchFamily="34" charset="0"/>
              <a:buNone/>
            </a:pPr>
            <a:r>
              <a:rPr lang="en-US" sz="2400" dirty="0" smtClean="0">
                <a:cs typeface="Helvetica" pitchFamily="-1" charset="0"/>
              </a:rPr>
              <a:t>Sam </a:t>
            </a:r>
            <a:r>
              <a:rPr lang="en-US" sz="2400" dirty="0" err="1" smtClean="0">
                <a:cs typeface="Helvetica" pitchFamily="-1" charset="0"/>
              </a:rPr>
              <a:t>Pettyjohn</a:t>
            </a:r>
            <a:r>
              <a:rPr lang="en-US" sz="2400" dirty="0" smtClean="0">
                <a:cs typeface="Helvetica" pitchFamily="-1" charset="0"/>
              </a:rPr>
              <a:t>, MPH</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88988" y="952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sp>
        <p:nvSpPr>
          <p:cNvPr id="27651" name="TextBox 10"/>
          <p:cNvSpPr txBox="1">
            <a:spLocks noChangeArrowheads="1"/>
          </p:cNvSpPr>
          <p:nvPr/>
        </p:nvSpPr>
        <p:spPr bwMode="auto">
          <a:xfrm>
            <a:off x="1473200" y="339725"/>
            <a:ext cx="7554913" cy="369888"/>
          </a:xfrm>
          <a:prstGeom prst="rect">
            <a:avLst/>
          </a:prstGeom>
          <a:noFill/>
          <a:ln w="9525">
            <a:noFill/>
            <a:miter lim="800000"/>
            <a:headEnd/>
            <a:tailEnd/>
          </a:ln>
        </p:spPr>
        <p:txBody>
          <a:bodyPr>
            <a:prstTxWarp prst="textNoShape">
              <a:avLst/>
            </a:prstTxWarp>
            <a:spAutoFit/>
          </a:bodyPr>
          <a:lstStyle/>
          <a:p>
            <a:r>
              <a:rPr lang="en-US">
                <a:latin typeface="Calibri" charset="0"/>
              </a:rPr>
              <a:t>										</a:t>
            </a:r>
          </a:p>
        </p:txBody>
      </p:sp>
      <p:sp>
        <p:nvSpPr>
          <p:cNvPr id="27652" name="TextBox 11"/>
          <p:cNvSpPr txBox="1">
            <a:spLocks noChangeArrowheads="1"/>
          </p:cNvSpPr>
          <p:nvPr/>
        </p:nvSpPr>
        <p:spPr bwMode="auto">
          <a:xfrm>
            <a:off x="1473200" y="339725"/>
            <a:ext cx="7554913" cy="369888"/>
          </a:xfrm>
          <a:prstGeom prst="rect">
            <a:avLst/>
          </a:prstGeom>
          <a:noFill/>
          <a:ln w="9525">
            <a:noFill/>
            <a:miter lim="800000"/>
            <a:headEnd/>
            <a:tailEnd/>
          </a:ln>
        </p:spPr>
        <p:txBody>
          <a:bodyPr>
            <a:prstTxWarp prst="textNoShape">
              <a:avLst/>
            </a:prstTxWarp>
            <a:spAutoFit/>
          </a:bodyPr>
          <a:lstStyle/>
          <a:p>
            <a:r>
              <a:rPr lang="en-US">
                <a:latin typeface="Calibri" charset="0"/>
              </a:rPr>
              <a:t>									</a:t>
            </a:r>
            <a:endParaRPr lang="en-US">
              <a:solidFill>
                <a:srgbClr val="0000FF"/>
              </a:solidFill>
              <a:latin typeface="Calibri" charset="0"/>
            </a:endParaRPr>
          </a:p>
        </p:txBody>
      </p:sp>
      <p:sp>
        <p:nvSpPr>
          <p:cNvPr id="27653" name="Content Placeholder 14"/>
          <p:cNvSpPr>
            <a:spLocks noGrp="1"/>
          </p:cNvSpPr>
          <p:nvPr>
            <p:ph idx="1"/>
          </p:nvPr>
        </p:nvSpPr>
        <p:spPr>
          <a:xfrm>
            <a:off x="3900488" y="1511300"/>
            <a:ext cx="4786312" cy="4332288"/>
          </a:xfrm>
        </p:spPr>
        <p:txBody>
          <a:bodyPr/>
          <a:lstStyle/>
          <a:p>
            <a:pPr marL="463550" lvl="1" indent="-463550" eaLnBrk="1" hangingPunct="1">
              <a:buFont typeface="Arial" charset="0"/>
              <a:buChar char="•"/>
            </a:pPr>
            <a:r>
              <a:rPr lang="en-US"/>
              <a:t>Communication skills</a:t>
            </a:r>
          </a:p>
          <a:p>
            <a:pPr marL="463550" lvl="1" indent="-463550" eaLnBrk="1" hangingPunct="1">
              <a:buFont typeface="Arial" charset="0"/>
              <a:buChar char="•"/>
            </a:pPr>
            <a:r>
              <a:rPr lang="en-US"/>
              <a:t>Knowledge of health topics </a:t>
            </a:r>
          </a:p>
          <a:p>
            <a:pPr marL="463550" lvl="1" indent="-463550" eaLnBrk="1" hangingPunct="1">
              <a:buFont typeface="Arial" charset="0"/>
              <a:buChar char="•"/>
            </a:pPr>
            <a:r>
              <a:rPr lang="en-US"/>
              <a:t>Culture</a:t>
            </a:r>
          </a:p>
          <a:p>
            <a:pPr marL="463550" lvl="1" indent="-463550" eaLnBrk="1" hangingPunct="1">
              <a:buFont typeface="Arial" charset="0"/>
              <a:buChar char="•"/>
            </a:pPr>
            <a:r>
              <a:rPr lang="en-US"/>
              <a:t>System demands</a:t>
            </a:r>
          </a:p>
          <a:p>
            <a:pPr marL="463550" lvl="1" indent="-463550" eaLnBrk="1" hangingPunct="1">
              <a:buFont typeface="Arial" charset="0"/>
              <a:buChar char="•"/>
            </a:pPr>
            <a:r>
              <a:rPr lang="en-US"/>
              <a:t>Demands of the situation</a:t>
            </a:r>
          </a:p>
          <a:p>
            <a:pPr eaLnBrk="1" hangingPunct="1"/>
            <a:endParaRPr lang="en-US"/>
          </a:p>
        </p:txBody>
      </p:sp>
      <p:sp>
        <p:nvSpPr>
          <p:cNvPr id="27654" name="Content Placeholder 6"/>
          <p:cNvSpPr txBox="1">
            <a:spLocks/>
          </p:cNvSpPr>
          <p:nvPr/>
        </p:nvSpPr>
        <p:spPr bwMode="auto">
          <a:xfrm>
            <a:off x="457200" y="1265238"/>
            <a:ext cx="8229600" cy="1808162"/>
          </a:xfrm>
          <a:prstGeom prst="rect">
            <a:avLst/>
          </a:prstGeom>
          <a:noFill/>
          <a:ln w="9525">
            <a:noFill/>
            <a:miter lim="800000"/>
            <a:headEnd/>
            <a:tailEnd/>
          </a:ln>
        </p:spPr>
        <p:txBody>
          <a:bodyPr>
            <a:prstTxWarp prst="textNoShape">
              <a:avLst/>
            </a:prstTxWarp>
          </a:bodyPr>
          <a:lstStyle/>
          <a:p>
            <a:pPr marL="342900" indent="-342900">
              <a:spcBef>
                <a:spcPct val="20000"/>
              </a:spcBef>
              <a:buFont typeface="Arial" charset="0"/>
              <a:buChar char="•"/>
            </a:pPr>
            <a:endParaRPr lang="en-US" sz="3200">
              <a:latin typeface="Calibri" charset="0"/>
            </a:endParaRPr>
          </a:p>
        </p:txBody>
      </p:sp>
      <p:sp>
        <p:nvSpPr>
          <p:cNvPr id="13" name="Title 3"/>
          <p:cNvSpPr txBox="1">
            <a:spLocks/>
          </p:cNvSpPr>
          <p:nvPr/>
        </p:nvSpPr>
        <p:spPr>
          <a:xfrm>
            <a:off x="174625" y="19050"/>
            <a:ext cx="7221538" cy="736600"/>
          </a:xfrm>
          <a:prstGeom prst="rect">
            <a:avLst/>
          </a:prstGeom>
        </p:spPr>
        <p:txBody>
          <a:bodyPr anchor="ctr">
            <a:normAutofit/>
          </a:bodyPr>
          <a:lstStyle/>
          <a:p>
            <a:pPr marL="342900" indent="-342900" fontAlgn="auto">
              <a:spcBef>
                <a:spcPct val="20000"/>
              </a:spcBef>
              <a:spcAft>
                <a:spcPts val="0"/>
              </a:spcAft>
              <a:defRPr/>
            </a:pPr>
            <a:r>
              <a:rPr lang="en-US" sz="3200" dirty="0">
                <a:solidFill>
                  <a:schemeClr val="tx2">
                    <a:lumMod val="60000"/>
                    <a:lumOff val="40000"/>
                  </a:schemeClr>
                </a:solidFill>
                <a:latin typeface="Rockwell"/>
                <a:ea typeface="+mj-ea"/>
                <a:cs typeface="Rockwell"/>
              </a:rPr>
              <a:t>What factors impact health literacy?</a:t>
            </a:r>
          </a:p>
        </p:txBody>
      </p:sp>
      <p:pic>
        <p:nvPicPr>
          <p:cNvPr id="9" name="Picture 8" descr="TALKDOC.jpg"/>
          <p:cNvPicPr>
            <a:picLocks noChangeAspect="1"/>
          </p:cNvPicPr>
          <p:nvPr/>
        </p:nvPicPr>
        <p:blipFill>
          <a:blip r:embed="rId3"/>
          <a:stretch>
            <a:fillRect/>
          </a:stretch>
        </p:blipFill>
        <p:spPr>
          <a:xfrm>
            <a:off x="920012" y="1511959"/>
            <a:ext cx="2710122" cy="4062377"/>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txBox="1">
            <a:spLocks noChangeArrowheads="1"/>
          </p:cNvSpPr>
          <p:nvPr/>
        </p:nvSpPr>
        <p:spPr bwMode="auto">
          <a:xfrm>
            <a:off x="242888" y="4384675"/>
            <a:ext cx="8724900" cy="846138"/>
          </a:xfrm>
          <a:prstGeom prst="rect">
            <a:avLst/>
          </a:prstGeom>
          <a:noFill/>
          <a:ln w="9525">
            <a:noFill/>
            <a:miter lim="800000"/>
            <a:headEnd/>
            <a:tailEnd/>
          </a:ln>
        </p:spPr>
        <p:txBody>
          <a:bodyPr>
            <a:prstTxWarp prst="textNoShape">
              <a:avLst/>
            </a:prstTxWarp>
          </a:bodyPr>
          <a:lstStyle/>
          <a:p>
            <a:pPr indent="-342900" eaLnBrk="0" hangingPunct="0">
              <a:lnSpc>
                <a:spcPct val="90000"/>
              </a:lnSpc>
              <a:spcBef>
                <a:spcPct val="20000"/>
              </a:spcBef>
            </a:pPr>
            <a:r>
              <a:rPr lang="en-US" sz="3000">
                <a:solidFill>
                  <a:srgbClr val="7F7F7F"/>
                </a:solidFill>
                <a:latin typeface="Calibri" charset="0"/>
              </a:rPr>
              <a:t>Most education materials are written beyond patients’ ability to understand </a:t>
            </a:r>
          </a:p>
          <a:p>
            <a:pPr indent="-342900" eaLnBrk="0" hangingPunct="0">
              <a:lnSpc>
                <a:spcPct val="90000"/>
              </a:lnSpc>
              <a:spcBef>
                <a:spcPct val="20000"/>
              </a:spcBef>
            </a:pPr>
            <a:r>
              <a:rPr lang="en-US" sz="1200" i="1">
                <a:solidFill>
                  <a:srgbClr val="7F7F7F"/>
                </a:solidFill>
                <a:latin typeface="Calibri" charset="0"/>
              </a:rPr>
              <a:t>									       							— </a:t>
            </a:r>
            <a:r>
              <a:rPr sz="1200" i="1" noProof="1">
                <a:solidFill>
                  <a:srgbClr val="7F7F7F"/>
                </a:solidFill>
                <a:latin typeface="Calibri" charset="0"/>
              </a:rPr>
              <a:t>IOM </a:t>
            </a:r>
            <a:r>
              <a:rPr lang="en-US" sz="1200" i="1">
                <a:solidFill>
                  <a:srgbClr val="7F7F7F"/>
                </a:solidFill>
                <a:latin typeface="Calibri" charset="0"/>
              </a:rPr>
              <a:t>2004</a:t>
            </a:r>
          </a:p>
          <a:p>
            <a:pPr indent="-342900" eaLnBrk="0" hangingPunct="0">
              <a:lnSpc>
                <a:spcPct val="90000"/>
              </a:lnSpc>
              <a:spcBef>
                <a:spcPct val="20000"/>
              </a:spcBef>
            </a:pPr>
            <a:endParaRPr lang="en-US" sz="2200">
              <a:latin typeface="Calibri" charset="0"/>
            </a:endParaRPr>
          </a:p>
          <a:p>
            <a:pPr marL="1257300" lvl="2" indent="-342900" eaLnBrk="0" hangingPunct="0">
              <a:lnSpc>
                <a:spcPct val="90000"/>
              </a:lnSpc>
              <a:spcBef>
                <a:spcPct val="20000"/>
              </a:spcBef>
            </a:pPr>
            <a:r>
              <a:rPr lang="en-US" sz="2000" i="1">
                <a:latin typeface="Calibri" charset="0"/>
              </a:rPr>
              <a:t>								</a:t>
            </a:r>
            <a:endParaRPr lang="en-US" sz="1200" i="1">
              <a:latin typeface="Calibri" charset="0"/>
            </a:endParaRPr>
          </a:p>
        </p:txBody>
      </p:sp>
      <p:sp>
        <p:nvSpPr>
          <p:cNvPr id="33795" name="TextBox 5"/>
          <p:cNvSpPr txBox="1">
            <a:spLocks noChangeArrowheads="1"/>
          </p:cNvSpPr>
          <p:nvPr/>
        </p:nvSpPr>
        <p:spPr bwMode="auto">
          <a:xfrm>
            <a:off x="242888" y="960438"/>
            <a:ext cx="8724900" cy="3046988"/>
          </a:xfrm>
          <a:prstGeom prst="rect">
            <a:avLst/>
          </a:prstGeom>
          <a:noFill/>
          <a:ln w="9525">
            <a:noFill/>
            <a:miter lim="800000"/>
            <a:headEnd/>
            <a:tailEnd/>
          </a:ln>
        </p:spPr>
        <p:txBody>
          <a:bodyPr>
            <a:prstTxWarp prst="textNoShape">
              <a:avLst/>
            </a:prstTxWarp>
            <a:spAutoFit/>
          </a:bodyPr>
          <a:lstStyle/>
          <a:p>
            <a:pPr>
              <a:buFont typeface="Arial" charset="0"/>
              <a:buChar char="•"/>
            </a:pPr>
            <a:endParaRPr lang="en-US" sz="2000" dirty="0">
              <a:solidFill>
                <a:srgbClr val="7F7F7F"/>
              </a:solidFill>
              <a:latin typeface="Calibri" charset="0"/>
              <a:ea typeface="Myriad Pro" charset="0"/>
              <a:cs typeface="Myriad Pro" charset="0"/>
            </a:endParaRPr>
          </a:p>
          <a:p>
            <a:r>
              <a:rPr lang="en-US" sz="2800" dirty="0">
                <a:solidFill>
                  <a:srgbClr val="7F7F7F"/>
                </a:solidFill>
                <a:latin typeface="Calibri" charset="0"/>
                <a:ea typeface="Myriad Pro" charset="0"/>
                <a:cs typeface="Myriad Pro" charset="0"/>
              </a:rPr>
              <a:t>		    		    </a:t>
            </a:r>
            <a:r>
              <a:rPr lang="en-US" sz="2400" dirty="0">
                <a:solidFill>
                  <a:srgbClr val="7F7F7F"/>
                </a:solidFill>
                <a:latin typeface="Calibri" charset="0"/>
                <a:ea typeface="Myriad Pro" charset="0"/>
                <a:cs typeface="Myriad Pro" charset="0"/>
              </a:rPr>
              <a:t>One in five adults reads at or below 5</a:t>
            </a:r>
            <a:r>
              <a:rPr lang="en-US" sz="2400" baseline="30000" dirty="0">
                <a:solidFill>
                  <a:srgbClr val="7F7F7F"/>
                </a:solidFill>
                <a:latin typeface="Calibri" charset="0"/>
                <a:ea typeface="Myriad Pro" charset="0"/>
                <a:cs typeface="Myriad Pro" charset="0"/>
              </a:rPr>
              <a:t>th</a:t>
            </a:r>
            <a:r>
              <a:rPr lang="en-US" sz="2400" dirty="0">
                <a:solidFill>
                  <a:srgbClr val="7F7F7F"/>
                </a:solidFill>
                <a:latin typeface="Calibri" charset="0"/>
                <a:ea typeface="Myriad Pro" charset="0"/>
                <a:cs typeface="Myriad Pro" charset="0"/>
              </a:rPr>
              <a:t> 					    	    	     grade level</a:t>
            </a:r>
          </a:p>
          <a:p>
            <a:endParaRPr lang="en-US" sz="2000" dirty="0">
              <a:solidFill>
                <a:srgbClr val="7F7F7F"/>
              </a:solidFill>
              <a:latin typeface="Calibri" charset="0"/>
              <a:ea typeface="Myriad Pro" charset="0"/>
              <a:cs typeface="Myriad Pro" charset="0"/>
            </a:endParaRPr>
          </a:p>
          <a:p>
            <a:r>
              <a:rPr lang="en-US" sz="2000" dirty="0">
                <a:solidFill>
                  <a:srgbClr val="7F7F7F"/>
                </a:solidFill>
                <a:latin typeface="Calibri" charset="0"/>
                <a:ea typeface="Myriad Pro" charset="0"/>
                <a:cs typeface="Myriad Pro" charset="0"/>
              </a:rPr>
              <a:t>		    </a:t>
            </a:r>
          </a:p>
          <a:p>
            <a:r>
              <a:rPr lang="en-US" sz="2800" dirty="0">
                <a:solidFill>
                  <a:srgbClr val="7F7F7F"/>
                </a:solidFill>
                <a:latin typeface="Calibri" charset="0"/>
                <a:ea typeface="Myriad Pro" charset="0"/>
                <a:cs typeface="Myriad Pro" charset="0"/>
              </a:rPr>
              <a:t>	</a:t>
            </a:r>
            <a:r>
              <a:rPr lang="en-US" sz="2800" dirty="0" smtClean="0">
                <a:solidFill>
                  <a:srgbClr val="7F7F7F"/>
                </a:solidFill>
                <a:latin typeface="Calibri" charset="0"/>
                <a:ea typeface="Myriad Pro" charset="0"/>
                <a:cs typeface="Myriad Pro" charset="0"/>
              </a:rPr>
              <a:t>				</a:t>
            </a:r>
            <a:r>
              <a:rPr lang="en-US" sz="2400" dirty="0" smtClean="0">
                <a:solidFill>
                  <a:srgbClr val="7F7F7F"/>
                </a:solidFill>
                <a:latin typeface="Calibri" charset="0"/>
                <a:ea typeface="Myriad Pro" charset="0"/>
                <a:cs typeface="Myriad Pro" charset="0"/>
              </a:rPr>
              <a:t>Two </a:t>
            </a:r>
            <a:r>
              <a:rPr lang="en-US" sz="2400" dirty="0">
                <a:solidFill>
                  <a:srgbClr val="7F7F7F"/>
                </a:solidFill>
                <a:latin typeface="Calibri" charset="0"/>
                <a:ea typeface="Myriad Pro" charset="0"/>
                <a:cs typeface="Myriad Pro" charset="0"/>
              </a:rPr>
              <a:t>in five adults aged 65 years and older read at </a:t>
            </a:r>
            <a:r>
              <a:rPr lang="en-US" sz="2400" dirty="0" smtClean="0">
                <a:solidFill>
                  <a:srgbClr val="7F7F7F"/>
                </a:solidFill>
                <a:latin typeface="Calibri" charset="0"/>
                <a:ea typeface="Myriad Pro" charset="0"/>
                <a:cs typeface="Myriad Pro" charset="0"/>
              </a:rPr>
              <a:t>					or </a:t>
            </a:r>
            <a:r>
              <a:rPr lang="en-US" sz="2400" dirty="0">
                <a:solidFill>
                  <a:srgbClr val="7F7F7F"/>
                </a:solidFill>
                <a:latin typeface="Calibri" charset="0"/>
                <a:ea typeface="Myriad Pro" charset="0"/>
                <a:cs typeface="Myriad Pro" charset="0"/>
              </a:rPr>
              <a:t>below 5</a:t>
            </a:r>
            <a:r>
              <a:rPr lang="en-US" sz="2400" baseline="30000" dirty="0">
                <a:solidFill>
                  <a:srgbClr val="7F7F7F"/>
                </a:solidFill>
                <a:latin typeface="Calibri" charset="0"/>
                <a:ea typeface="Myriad Pro" charset="0"/>
                <a:cs typeface="Myriad Pro" charset="0"/>
              </a:rPr>
              <a:t>th</a:t>
            </a:r>
            <a:r>
              <a:rPr lang="en-US" sz="2400" dirty="0">
                <a:solidFill>
                  <a:srgbClr val="7F7F7F"/>
                </a:solidFill>
                <a:latin typeface="Calibri" charset="0"/>
                <a:ea typeface="Myriad Pro" charset="0"/>
                <a:cs typeface="Myriad Pro" charset="0"/>
              </a:rPr>
              <a:t> grade level</a:t>
            </a:r>
            <a:r>
              <a:rPr lang="en-US" sz="2800" dirty="0">
                <a:solidFill>
                  <a:srgbClr val="7F7F7F"/>
                </a:solidFill>
                <a:latin typeface="Myriad Pro" charset="0"/>
                <a:ea typeface="Myriad Pro" charset="0"/>
                <a:cs typeface="Myriad Pro" charset="0"/>
              </a:rPr>
              <a:t>					</a:t>
            </a:r>
          </a:p>
          <a:p>
            <a:r>
              <a:rPr lang="en-US" sz="1200" i="1" dirty="0">
                <a:solidFill>
                  <a:srgbClr val="7F7F7F"/>
                </a:solidFill>
                <a:latin typeface="Myriad Pro" charset="0"/>
                <a:ea typeface="Myriad Pro" charset="0"/>
                <a:cs typeface="Myriad Pro" charset="0"/>
              </a:rPr>
              <a:t>																									</a:t>
            </a:r>
            <a:r>
              <a:rPr lang="en-US" sz="1200" i="1" dirty="0">
                <a:solidFill>
                  <a:srgbClr val="7F7F7F"/>
                </a:solidFill>
                <a:latin typeface="Calibri" charset="0"/>
                <a:ea typeface="Myriad Pro" charset="0"/>
                <a:cs typeface="Myriad Pro" charset="0"/>
              </a:rPr>
              <a:t>— NAAL, 2003</a:t>
            </a:r>
          </a:p>
        </p:txBody>
      </p:sp>
      <p:sp>
        <p:nvSpPr>
          <p:cNvPr id="7" name="Freeform 6"/>
          <p:cNvSpPr/>
          <p:nvPr/>
        </p:nvSpPr>
        <p:spPr>
          <a:xfrm>
            <a:off x="812800" y="1454150"/>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Freeform 10"/>
          <p:cNvSpPr/>
          <p:nvPr/>
        </p:nvSpPr>
        <p:spPr>
          <a:xfrm>
            <a:off x="1651000" y="1454150"/>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2" name="Freeform 11"/>
          <p:cNvSpPr/>
          <p:nvPr/>
        </p:nvSpPr>
        <p:spPr>
          <a:xfrm>
            <a:off x="1022350" y="1454150"/>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3" name="Freeform 12"/>
          <p:cNvSpPr/>
          <p:nvPr/>
        </p:nvSpPr>
        <p:spPr>
          <a:xfrm>
            <a:off x="1231900" y="1454150"/>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4" name="Freeform 13"/>
          <p:cNvSpPr/>
          <p:nvPr/>
        </p:nvSpPr>
        <p:spPr>
          <a:xfrm>
            <a:off x="1441450" y="1454150"/>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5" name="Freeform 14"/>
          <p:cNvSpPr/>
          <p:nvPr/>
        </p:nvSpPr>
        <p:spPr>
          <a:xfrm>
            <a:off x="869950" y="2924175"/>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Freeform 15"/>
          <p:cNvSpPr/>
          <p:nvPr/>
        </p:nvSpPr>
        <p:spPr>
          <a:xfrm>
            <a:off x="1708150" y="2924175"/>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8" name="Freeform 17"/>
          <p:cNvSpPr/>
          <p:nvPr/>
        </p:nvSpPr>
        <p:spPr>
          <a:xfrm>
            <a:off x="1289050" y="2924175"/>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9" name="Freeform 18"/>
          <p:cNvSpPr/>
          <p:nvPr/>
        </p:nvSpPr>
        <p:spPr>
          <a:xfrm>
            <a:off x="1498600" y="2924175"/>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20" name="Freeform 19"/>
          <p:cNvSpPr/>
          <p:nvPr/>
        </p:nvSpPr>
        <p:spPr>
          <a:xfrm>
            <a:off x="1079500" y="2924175"/>
            <a:ext cx="266700" cy="412750"/>
          </a:xfrm>
          <a:custGeom>
            <a:avLst/>
            <a:gdLst>
              <a:gd name="connsiteX0" fmla="*/ 361720 w 839118"/>
              <a:gd name="connsiteY0" fmla="*/ 437003 h 1336714"/>
              <a:gd name="connsiteX1" fmla="*/ 262569 w 839118"/>
              <a:gd name="connsiteY1" fmla="*/ 337851 h 1336714"/>
              <a:gd name="connsiteX2" fmla="*/ 240535 w 839118"/>
              <a:gd name="connsiteY2" fmla="*/ 172598 h 1336714"/>
              <a:gd name="connsiteX3" fmla="*/ 306636 w 839118"/>
              <a:gd name="connsiteY3" fmla="*/ 40396 h 1336714"/>
              <a:gd name="connsiteX4" fmla="*/ 383754 w 839118"/>
              <a:gd name="connsiteY4" fmla="*/ 7345 h 1336714"/>
              <a:gd name="connsiteX5" fmla="*/ 460872 w 839118"/>
              <a:gd name="connsiteY5" fmla="*/ 7345 h 1336714"/>
              <a:gd name="connsiteX6" fmla="*/ 582058 w 839118"/>
              <a:gd name="connsiteY6" fmla="*/ 51413 h 1336714"/>
              <a:gd name="connsiteX7" fmla="*/ 648159 w 839118"/>
              <a:gd name="connsiteY7" fmla="*/ 172598 h 1336714"/>
              <a:gd name="connsiteX8" fmla="*/ 648159 w 839118"/>
              <a:gd name="connsiteY8" fmla="*/ 271750 h 1336714"/>
              <a:gd name="connsiteX9" fmla="*/ 604091 w 839118"/>
              <a:gd name="connsiteY9" fmla="*/ 359885 h 1336714"/>
              <a:gd name="connsiteX10" fmla="*/ 549007 w 839118"/>
              <a:gd name="connsiteY10" fmla="*/ 403953 h 1336714"/>
              <a:gd name="connsiteX11" fmla="*/ 493923 w 839118"/>
              <a:gd name="connsiteY11" fmla="*/ 459037 h 1336714"/>
              <a:gd name="connsiteX12" fmla="*/ 659176 w 839118"/>
              <a:gd name="connsiteY12" fmla="*/ 591239 h 1336714"/>
              <a:gd name="connsiteX13" fmla="*/ 824429 w 839118"/>
              <a:gd name="connsiteY13" fmla="*/ 712425 h 1336714"/>
              <a:gd name="connsiteX14" fmla="*/ 747311 w 839118"/>
              <a:gd name="connsiteY14" fmla="*/ 800560 h 1336714"/>
              <a:gd name="connsiteX15" fmla="*/ 493923 w 839118"/>
              <a:gd name="connsiteY15" fmla="*/ 635307 h 1336714"/>
              <a:gd name="connsiteX16" fmla="*/ 670193 w 839118"/>
              <a:gd name="connsiteY16" fmla="*/ 1219201 h 1336714"/>
              <a:gd name="connsiteX17" fmla="*/ 493923 w 839118"/>
              <a:gd name="connsiteY17" fmla="*/ 1263268 h 1336714"/>
              <a:gd name="connsiteX18" fmla="*/ 416805 w 839118"/>
              <a:gd name="connsiteY18" fmla="*/ 778526 h 1336714"/>
              <a:gd name="connsiteX19" fmla="*/ 328670 w 839118"/>
              <a:gd name="connsiteY19" fmla="*/ 1263268 h 1336714"/>
              <a:gd name="connsiteX20" fmla="*/ 141383 w 839118"/>
              <a:gd name="connsiteY20" fmla="*/ 1219201 h 1336714"/>
              <a:gd name="connsiteX21" fmla="*/ 317653 w 839118"/>
              <a:gd name="connsiteY21" fmla="*/ 635307 h 1336714"/>
              <a:gd name="connsiteX22" fmla="*/ 97316 w 839118"/>
              <a:gd name="connsiteY22" fmla="*/ 822594 h 1336714"/>
              <a:gd name="connsiteX23" fmla="*/ 42231 w 839118"/>
              <a:gd name="connsiteY23" fmla="*/ 723442 h 1336714"/>
              <a:gd name="connsiteX24" fmla="*/ 361720 w 839118"/>
              <a:gd name="connsiteY24" fmla="*/ 437003 h 13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39118" h="1336714">
                <a:moveTo>
                  <a:pt x="361720" y="437003"/>
                </a:moveTo>
                <a:cubicBezTo>
                  <a:pt x="398443" y="372738"/>
                  <a:pt x="282767" y="381919"/>
                  <a:pt x="262569" y="337851"/>
                </a:cubicBezTo>
                <a:cubicBezTo>
                  <a:pt x="242372" y="293784"/>
                  <a:pt x="233191" y="222174"/>
                  <a:pt x="240535" y="172598"/>
                </a:cubicBezTo>
                <a:cubicBezTo>
                  <a:pt x="247880" y="123022"/>
                  <a:pt x="282766" y="67938"/>
                  <a:pt x="306636" y="40396"/>
                </a:cubicBezTo>
                <a:cubicBezTo>
                  <a:pt x="330506" y="12854"/>
                  <a:pt x="358048" y="12853"/>
                  <a:pt x="383754" y="7345"/>
                </a:cubicBezTo>
                <a:cubicBezTo>
                  <a:pt x="409460" y="1837"/>
                  <a:pt x="427821" y="0"/>
                  <a:pt x="460872" y="7345"/>
                </a:cubicBezTo>
                <a:cubicBezTo>
                  <a:pt x="493923" y="14690"/>
                  <a:pt x="550844" y="23871"/>
                  <a:pt x="582058" y="51413"/>
                </a:cubicBezTo>
                <a:cubicBezTo>
                  <a:pt x="613273" y="78955"/>
                  <a:pt x="637142" y="135875"/>
                  <a:pt x="648159" y="172598"/>
                </a:cubicBezTo>
                <a:cubicBezTo>
                  <a:pt x="659176" y="209321"/>
                  <a:pt x="655504" y="240535"/>
                  <a:pt x="648159" y="271750"/>
                </a:cubicBezTo>
                <a:cubicBezTo>
                  <a:pt x="640814" y="302965"/>
                  <a:pt x="620616" y="337851"/>
                  <a:pt x="604091" y="359885"/>
                </a:cubicBezTo>
                <a:cubicBezTo>
                  <a:pt x="587566" y="381919"/>
                  <a:pt x="567368" y="387428"/>
                  <a:pt x="549007" y="403953"/>
                </a:cubicBezTo>
                <a:cubicBezTo>
                  <a:pt x="530646" y="420478"/>
                  <a:pt x="475562" y="427823"/>
                  <a:pt x="493923" y="459037"/>
                </a:cubicBezTo>
                <a:cubicBezTo>
                  <a:pt x="512284" y="490251"/>
                  <a:pt x="604092" y="549008"/>
                  <a:pt x="659176" y="591239"/>
                </a:cubicBezTo>
                <a:cubicBezTo>
                  <a:pt x="714260" y="633470"/>
                  <a:pt x="809740" y="677538"/>
                  <a:pt x="824429" y="712425"/>
                </a:cubicBezTo>
                <a:cubicBezTo>
                  <a:pt x="839118" y="747312"/>
                  <a:pt x="802395" y="813413"/>
                  <a:pt x="747311" y="800560"/>
                </a:cubicBezTo>
                <a:cubicBezTo>
                  <a:pt x="692227" y="787707"/>
                  <a:pt x="506776" y="565534"/>
                  <a:pt x="493923" y="635307"/>
                </a:cubicBezTo>
                <a:cubicBezTo>
                  <a:pt x="481070" y="705080"/>
                  <a:pt x="670193" y="1114541"/>
                  <a:pt x="670193" y="1219201"/>
                </a:cubicBezTo>
                <a:cubicBezTo>
                  <a:pt x="670193" y="1323861"/>
                  <a:pt x="536154" y="1336714"/>
                  <a:pt x="493923" y="1263268"/>
                </a:cubicBezTo>
                <a:cubicBezTo>
                  <a:pt x="451692" y="1189822"/>
                  <a:pt x="444347" y="778526"/>
                  <a:pt x="416805" y="778526"/>
                </a:cubicBezTo>
                <a:cubicBezTo>
                  <a:pt x="389263" y="778526"/>
                  <a:pt x="374574" y="1189822"/>
                  <a:pt x="328670" y="1263268"/>
                </a:cubicBezTo>
                <a:cubicBezTo>
                  <a:pt x="282766" y="1336714"/>
                  <a:pt x="143219" y="1323861"/>
                  <a:pt x="141383" y="1219201"/>
                </a:cubicBezTo>
                <a:cubicBezTo>
                  <a:pt x="139547" y="1114541"/>
                  <a:pt x="324997" y="701408"/>
                  <a:pt x="317653" y="635307"/>
                </a:cubicBezTo>
                <a:cubicBezTo>
                  <a:pt x="310309" y="569206"/>
                  <a:pt x="143220" y="807905"/>
                  <a:pt x="97316" y="822594"/>
                </a:cubicBezTo>
                <a:cubicBezTo>
                  <a:pt x="51412" y="837283"/>
                  <a:pt x="0" y="787707"/>
                  <a:pt x="42231" y="723442"/>
                </a:cubicBezTo>
                <a:cubicBezTo>
                  <a:pt x="84462" y="659177"/>
                  <a:pt x="324997" y="501268"/>
                  <a:pt x="361720" y="437003"/>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Title 3"/>
          <p:cNvSpPr txBox="1">
            <a:spLocks/>
          </p:cNvSpPr>
          <p:nvPr/>
        </p:nvSpPr>
        <p:spPr>
          <a:xfrm>
            <a:off x="174625" y="19050"/>
            <a:ext cx="7221538" cy="736600"/>
          </a:xfrm>
          <a:prstGeom prst="rect">
            <a:avLst/>
          </a:prstGeom>
        </p:spPr>
        <p:txBody>
          <a:bodyPr anchor="ctr">
            <a:normAutofit/>
          </a:bodyPr>
          <a:lstStyle/>
          <a:p>
            <a:pPr marL="342900" indent="-342900" fontAlgn="auto">
              <a:spcBef>
                <a:spcPct val="20000"/>
              </a:spcBef>
              <a:spcAft>
                <a:spcPts val="0"/>
              </a:spcAft>
              <a:defRPr/>
            </a:pPr>
            <a:r>
              <a:rPr lang="en-US" sz="3200" dirty="0">
                <a:solidFill>
                  <a:schemeClr val="tx2">
                    <a:lumMod val="60000"/>
                    <a:lumOff val="40000"/>
                  </a:schemeClr>
                </a:solidFill>
                <a:latin typeface="Rockwell"/>
                <a:ea typeface="+mj-ea"/>
                <a:cs typeface="Rockwell"/>
              </a:rPr>
              <a:t>What we know: </a:t>
            </a:r>
            <a:r>
              <a:rPr lang="en-US" sz="3200" dirty="0">
                <a:solidFill>
                  <a:srgbClr val="A81527"/>
                </a:solidFill>
                <a:latin typeface="Rockwell"/>
                <a:ea typeface="+mj-ea"/>
                <a:cs typeface="Rockwell"/>
              </a:rPr>
              <a:t>Literacy levels</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txBox="1">
            <a:spLocks noChangeArrowheads="1"/>
          </p:cNvSpPr>
          <p:nvPr/>
        </p:nvSpPr>
        <p:spPr bwMode="auto">
          <a:xfrm>
            <a:off x="-113104" y="4384675"/>
            <a:ext cx="8724900" cy="846138"/>
          </a:xfrm>
          <a:prstGeom prst="rect">
            <a:avLst/>
          </a:prstGeom>
          <a:noFill/>
          <a:ln w="9525">
            <a:noFill/>
            <a:miter lim="800000"/>
            <a:headEnd/>
            <a:tailEnd/>
          </a:ln>
        </p:spPr>
        <p:txBody>
          <a:bodyPr/>
          <a:lstStyle/>
          <a:p>
            <a:pPr marL="342900" indent="-342900" eaLnBrk="0" hangingPunct="0">
              <a:lnSpc>
                <a:spcPct val="90000"/>
              </a:lnSpc>
              <a:spcBef>
                <a:spcPct val="20000"/>
              </a:spcBef>
            </a:pPr>
            <a:r>
              <a:rPr lang="en-US" sz="1200" i="1" dirty="0">
                <a:solidFill>
                  <a:srgbClr val="7F7F7F"/>
                </a:solidFill>
                <a:latin typeface="Calibri" pitchFamily="34" charset="0"/>
              </a:rPr>
              <a:t>									       							</a:t>
            </a:r>
          </a:p>
          <a:p>
            <a:pPr marL="342900" indent="-342900" eaLnBrk="0" hangingPunct="0">
              <a:lnSpc>
                <a:spcPct val="90000"/>
              </a:lnSpc>
              <a:spcBef>
                <a:spcPct val="20000"/>
              </a:spcBef>
            </a:pPr>
            <a:endParaRPr lang="en-US" sz="2200" dirty="0">
              <a:latin typeface="Calibri" pitchFamily="34" charset="0"/>
            </a:endParaRPr>
          </a:p>
          <a:p>
            <a:pPr marL="1257300" lvl="2" indent="-342900" eaLnBrk="0" hangingPunct="0">
              <a:lnSpc>
                <a:spcPct val="90000"/>
              </a:lnSpc>
              <a:spcBef>
                <a:spcPct val="20000"/>
              </a:spcBef>
            </a:pPr>
            <a:r>
              <a:rPr lang="en-US" sz="2000" i="1" dirty="0">
                <a:latin typeface="Calibri" pitchFamily="34" charset="0"/>
              </a:rPr>
              <a:t>								</a:t>
            </a:r>
            <a:endParaRPr lang="en-US" sz="1200" i="1" dirty="0">
              <a:latin typeface="Calibri" pitchFamily="34" charset="0"/>
            </a:endParaRPr>
          </a:p>
        </p:txBody>
      </p:sp>
      <p:sp>
        <p:nvSpPr>
          <p:cNvPr id="29699" name="Title 3"/>
          <p:cNvSpPr txBox="1">
            <a:spLocks/>
          </p:cNvSpPr>
          <p:nvPr/>
        </p:nvSpPr>
        <p:spPr bwMode="auto">
          <a:xfrm>
            <a:off x="174625" y="19050"/>
            <a:ext cx="7221538" cy="736600"/>
          </a:xfrm>
          <a:prstGeom prst="rect">
            <a:avLst/>
          </a:prstGeom>
          <a:noFill/>
          <a:ln w="9525">
            <a:noFill/>
            <a:miter lim="800000"/>
            <a:headEnd/>
            <a:tailEnd/>
          </a:ln>
        </p:spPr>
        <p:txBody>
          <a:bodyPr anchor="ctr"/>
          <a:lstStyle/>
          <a:p>
            <a:pPr marL="342900" indent="-342900">
              <a:spcBef>
                <a:spcPct val="20000"/>
              </a:spcBef>
            </a:pPr>
            <a:r>
              <a:rPr lang="en-US" sz="3200" dirty="0">
                <a:solidFill>
                  <a:srgbClr val="558ED5"/>
                </a:solidFill>
                <a:latin typeface="Rockwell" pitchFamily="18" charset="0"/>
              </a:rPr>
              <a:t>Put yourself in the mind of a patient</a:t>
            </a:r>
            <a:endParaRPr lang="en-US" sz="3200" dirty="0">
              <a:solidFill>
                <a:srgbClr val="A81527"/>
              </a:solidFill>
              <a:latin typeface="Rockwell" pitchFamily="18" charset="0"/>
            </a:endParaRPr>
          </a:p>
        </p:txBody>
      </p:sp>
      <p:pic>
        <p:nvPicPr>
          <p:cNvPr id="17" name="Picture 6"/>
          <p:cNvPicPr>
            <a:picLocks noChangeAspect="1" noChangeArrowheads="1"/>
          </p:cNvPicPr>
          <p:nvPr/>
        </p:nvPicPr>
        <p:blipFill>
          <a:blip r:embed="rId3"/>
          <a:srcRect/>
          <a:stretch>
            <a:fillRect/>
          </a:stretch>
        </p:blipFill>
        <p:spPr bwMode="auto">
          <a:xfrm>
            <a:off x="781247" y="3633502"/>
            <a:ext cx="3260333" cy="2380466"/>
          </a:xfrm>
          <a:prstGeom prst="rect">
            <a:avLst/>
          </a:prstGeom>
          <a:ln>
            <a:noFill/>
          </a:ln>
          <a:effectLst>
            <a:softEdge rad="112500"/>
          </a:effectLst>
        </p:spPr>
      </p:pic>
      <p:pic>
        <p:nvPicPr>
          <p:cNvPr id="22" name="Picture 5" descr="Insurance form.gif"/>
          <p:cNvPicPr>
            <a:picLocks noChangeAspect="1"/>
          </p:cNvPicPr>
          <p:nvPr/>
        </p:nvPicPr>
        <p:blipFill>
          <a:blip r:embed="rId4"/>
          <a:srcRect/>
          <a:stretch>
            <a:fillRect/>
          </a:stretch>
        </p:blipFill>
        <p:spPr bwMode="auto">
          <a:xfrm>
            <a:off x="4423971" y="1778000"/>
            <a:ext cx="4398182" cy="3045735"/>
          </a:xfrm>
          <a:prstGeom prst="rect">
            <a:avLst/>
          </a:prstGeom>
          <a:ln>
            <a:noFill/>
          </a:ln>
          <a:effectLst>
            <a:softEdge rad="112500"/>
          </a:effectLst>
        </p:spPr>
      </p:pic>
      <p:pic>
        <p:nvPicPr>
          <p:cNvPr id="8" name="Picture 7" descr="HLM Home.tiff"/>
          <p:cNvPicPr>
            <a:picLocks noChangeAspect="1"/>
          </p:cNvPicPr>
          <p:nvPr/>
        </p:nvPicPr>
        <p:blipFill>
          <a:blip r:embed="rId5"/>
          <a:srcRect b="32588"/>
          <a:stretch>
            <a:fillRect/>
          </a:stretch>
        </p:blipFill>
        <p:spPr>
          <a:xfrm>
            <a:off x="524491" y="1117451"/>
            <a:ext cx="3724855" cy="2311549"/>
          </a:xfrm>
          <a:prstGeom prst="rect">
            <a:avLst/>
          </a:prstGeom>
          <a:effectLst>
            <a:softEdge rad="114300"/>
          </a:effectLst>
        </p:spPr>
      </p:pic>
      <p:pic>
        <p:nvPicPr>
          <p:cNvPr id="9" name="Picture 2" descr="http://t3.gstatic.com/images?q=tbn:ANd9GcSPOZULCWE4LBF8pW0b4RLrPn2nH3giErlTaQhhts0tS5zPrIb0zQ"/>
          <p:cNvPicPr>
            <a:picLocks noChangeAspect="1" noChangeArrowheads="1"/>
          </p:cNvPicPr>
          <p:nvPr/>
        </p:nvPicPr>
        <p:blipFill>
          <a:blip r:embed="rId6"/>
          <a:srcRect t="7321" r="6314" b="24635"/>
          <a:stretch>
            <a:fillRect/>
          </a:stretch>
        </p:blipFill>
        <p:spPr bwMode="auto">
          <a:xfrm>
            <a:off x="5232596" y="1090613"/>
            <a:ext cx="2281237" cy="2338387"/>
          </a:xfrm>
          <a:prstGeom prst="rect">
            <a:avLst/>
          </a:prstGeom>
          <a:noFill/>
          <a:ln w="9525">
            <a:noFill/>
            <a:miter lim="800000"/>
            <a:headEnd/>
            <a:tailEnd/>
          </a:ln>
        </p:spPr>
      </p:pic>
      <p:pic>
        <p:nvPicPr>
          <p:cNvPr id="10" name="Picture 7" descr="http://www.salinasurgical.com/images/facility/photos/registration.jpg"/>
          <p:cNvPicPr>
            <a:picLocks noChangeAspect="1" noChangeArrowheads="1"/>
          </p:cNvPicPr>
          <p:nvPr/>
        </p:nvPicPr>
        <p:blipFill>
          <a:blip r:embed="rId7"/>
          <a:srcRect/>
          <a:stretch>
            <a:fillRect/>
          </a:stretch>
        </p:blipFill>
        <p:spPr bwMode="auto">
          <a:xfrm>
            <a:off x="781247" y="1090613"/>
            <a:ext cx="3260333" cy="2459033"/>
          </a:xfrm>
          <a:prstGeom prst="rect">
            <a:avLst/>
          </a:prstGeom>
          <a:ln>
            <a:noFill/>
          </a:ln>
          <a:effectLst>
            <a:softEdge rad="112500"/>
          </a:effectLst>
        </p:spPr>
      </p:pic>
      <p:pic>
        <p:nvPicPr>
          <p:cNvPr id="11" name="Picture 10" descr="Missouri Hospitals.tiff"/>
          <p:cNvPicPr>
            <a:picLocks noChangeAspect="1"/>
          </p:cNvPicPr>
          <p:nvPr/>
        </p:nvPicPr>
        <p:blipFill>
          <a:blip r:embed="rId8"/>
          <a:stretch>
            <a:fillRect/>
          </a:stretch>
        </p:blipFill>
        <p:spPr>
          <a:xfrm>
            <a:off x="940553" y="3561521"/>
            <a:ext cx="2931599" cy="2698750"/>
          </a:xfrm>
          <a:prstGeom prst="rect">
            <a:avLst/>
          </a:prstGeom>
          <a:effectLst>
            <a:softEdge rad="114300"/>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11163" y="25717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pic>
        <p:nvPicPr>
          <p:cNvPr id="44035" name="Picture 3" descr="TARP_pg1"/>
          <p:cNvPicPr>
            <a:picLocks noChangeAspect="1" noChangeArrowheads="1"/>
          </p:cNvPicPr>
          <p:nvPr/>
        </p:nvPicPr>
        <p:blipFill>
          <a:blip r:embed="rId3"/>
          <a:srcRect/>
          <a:stretch>
            <a:fillRect/>
          </a:stretch>
        </p:blipFill>
        <p:spPr bwMode="auto">
          <a:xfrm>
            <a:off x="276225" y="1246188"/>
            <a:ext cx="4267200" cy="5529262"/>
          </a:xfrm>
          <a:prstGeom prst="rect">
            <a:avLst/>
          </a:prstGeom>
          <a:noFill/>
          <a:ln w="12700">
            <a:solidFill>
              <a:schemeClr val="tx1"/>
            </a:solidFill>
            <a:miter lim="800000"/>
            <a:headEnd/>
            <a:tailEnd/>
          </a:ln>
        </p:spPr>
      </p:pic>
      <p:pic>
        <p:nvPicPr>
          <p:cNvPr id="44036" name="Picture 4" descr="TARP_Pg2"/>
          <p:cNvPicPr>
            <a:picLocks noChangeAspect="1" noChangeArrowheads="1"/>
          </p:cNvPicPr>
          <p:nvPr/>
        </p:nvPicPr>
        <p:blipFill>
          <a:blip r:embed="rId4"/>
          <a:srcRect/>
          <a:stretch>
            <a:fillRect/>
          </a:stretch>
        </p:blipFill>
        <p:spPr bwMode="auto">
          <a:xfrm>
            <a:off x="4775200" y="1246188"/>
            <a:ext cx="4267200" cy="5510212"/>
          </a:xfrm>
          <a:prstGeom prst="rect">
            <a:avLst/>
          </a:prstGeom>
          <a:noFill/>
          <a:ln w="12700">
            <a:solidFill>
              <a:schemeClr val="tx1"/>
            </a:solidFill>
            <a:miter lim="800000"/>
            <a:headEnd/>
            <a:tailEnd/>
          </a:ln>
        </p:spPr>
      </p:pic>
      <p:pic>
        <p:nvPicPr>
          <p:cNvPr id="19" name="Picture 6"/>
          <p:cNvPicPr>
            <a:picLocks noChangeAspect="1" noChangeArrowheads="1"/>
          </p:cNvPicPr>
          <p:nvPr/>
        </p:nvPicPr>
        <p:blipFill>
          <a:blip r:embed="rId5"/>
          <a:srcRect/>
          <a:stretch>
            <a:fillRect/>
          </a:stretch>
        </p:blipFill>
        <p:spPr bwMode="auto">
          <a:xfrm>
            <a:off x="276225" y="1189038"/>
            <a:ext cx="4267200" cy="5586412"/>
          </a:xfrm>
          <a:prstGeom prst="rect">
            <a:avLst/>
          </a:prstGeom>
          <a:noFill/>
          <a:ln w="9525">
            <a:solidFill>
              <a:schemeClr val="tx1"/>
            </a:solidFill>
            <a:miter lim="800000"/>
            <a:headEnd/>
            <a:tailEnd/>
          </a:ln>
        </p:spPr>
      </p:pic>
      <p:pic>
        <p:nvPicPr>
          <p:cNvPr id="20" name="Picture 7"/>
          <p:cNvPicPr>
            <a:picLocks noChangeAspect="1" noChangeArrowheads="1"/>
          </p:cNvPicPr>
          <p:nvPr/>
        </p:nvPicPr>
        <p:blipFill>
          <a:blip r:embed="rId6"/>
          <a:srcRect/>
          <a:stretch>
            <a:fillRect/>
          </a:stretch>
        </p:blipFill>
        <p:spPr bwMode="auto">
          <a:xfrm>
            <a:off x="4714875" y="1189038"/>
            <a:ext cx="4327525" cy="5586412"/>
          </a:xfrm>
          <a:prstGeom prst="rect">
            <a:avLst/>
          </a:prstGeom>
          <a:noFill/>
          <a:ln w="9525">
            <a:solidFill>
              <a:schemeClr val="tx1"/>
            </a:solidFill>
            <a:miter lim="800000"/>
            <a:headEnd/>
            <a:tailEnd/>
          </a:ln>
        </p:spPr>
      </p:pic>
      <p:sp>
        <p:nvSpPr>
          <p:cNvPr id="8" name="Title 3"/>
          <p:cNvSpPr txBox="1">
            <a:spLocks/>
          </p:cNvSpPr>
          <p:nvPr/>
        </p:nvSpPr>
        <p:spPr bwMode="auto">
          <a:xfrm>
            <a:off x="174625" y="19050"/>
            <a:ext cx="7221538" cy="736600"/>
          </a:xfrm>
          <a:prstGeom prst="rect">
            <a:avLst/>
          </a:prstGeom>
          <a:noFill/>
          <a:ln w="9525">
            <a:noFill/>
            <a:miter lim="800000"/>
            <a:headEnd/>
            <a:tailEnd/>
          </a:ln>
        </p:spPr>
        <p:txBody>
          <a:bodyPr anchor="ctr"/>
          <a:lstStyle/>
          <a:p>
            <a:pPr marL="342900" indent="-342900">
              <a:spcBef>
                <a:spcPct val="20000"/>
              </a:spcBef>
            </a:pPr>
            <a:r>
              <a:rPr lang="en-US" sz="3200" dirty="0">
                <a:solidFill>
                  <a:srgbClr val="558ED5"/>
                </a:solidFill>
                <a:latin typeface="Rockwell" pitchFamily="18" charset="0"/>
              </a:rPr>
              <a:t>Put yourself in the mind of a patient</a:t>
            </a:r>
            <a:endParaRPr lang="en-US" sz="3200" dirty="0">
              <a:solidFill>
                <a:srgbClr val="A81527"/>
              </a:solidFill>
              <a:latin typeface="Rockwell"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19"/>
                                        </p:tgtEl>
                                      </p:cBhvr>
                                    </p:animEffect>
                                    <p:set>
                                      <p:cBhvr>
                                        <p:cTn id="7" dur="1" fill="hold">
                                          <p:stCondLst>
                                            <p:cond delay="1999"/>
                                          </p:stCondLst>
                                        </p:cTn>
                                        <p:tgtEl>
                                          <p:spTgt spid="19"/>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20"/>
                                        </p:tgtEl>
                                      </p:cBhvr>
                                    </p:animEffect>
                                    <p:set>
                                      <p:cBhvr>
                                        <p:cTn id="10" dur="1" fill="hold">
                                          <p:stCondLst>
                                            <p:cond delay="1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88988" y="952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sp>
        <p:nvSpPr>
          <p:cNvPr id="17411" name="TextBox 10"/>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p>
        </p:txBody>
      </p:sp>
      <p:sp>
        <p:nvSpPr>
          <p:cNvPr id="17412" name="TextBox 11"/>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endParaRPr lang="en-US">
              <a:solidFill>
                <a:srgbClr val="0000FF"/>
              </a:solidFill>
              <a:latin typeface="Calibri" pitchFamily="34" charset="0"/>
            </a:endParaRPr>
          </a:p>
        </p:txBody>
      </p:sp>
      <p:sp>
        <p:nvSpPr>
          <p:cNvPr id="17413" name="Content Placeholder 14"/>
          <p:cNvSpPr>
            <a:spLocks noGrp="1"/>
          </p:cNvSpPr>
          <p:nvPr>
            <p:ph idx="1"/>
          </p:nvPr>
        </p:nvSpPr>
        <p:spPr>
          <a:xfrm>
            <a:off x="457200" y="1081088"/>
            <a:ext cx="8229600" cy="3194050"/>
          </a:xfrm>
        </p:spPr>
        <p:txBody>
          <a:bodyPr/>
          <a:lstStyle/>
          <a:p>
            <a:pPr marL="514350" indent="-514350">
              <a:buFont typeface="+mj-lt"/>
              <a:buAutoNum type="arabicPeriod"/>
            </a:pPr>
            <a:r>
              <a:rPr lang="en-US" dirty="0" smtClean="0"/>
              <a:t>Patient-centeredness</a:t>
            </a:r>
          </a:p>
          <a:p>
            <a:pPr marL="514350" indent="-514350">
              <a:buFont typeface="+mj-lt"/>
              <a:buAutoNum type="arabicPeriod"/>
            </a:pPr>
            <a:r>
              <a:rPr lang="en-US" dirty="0" smtClean="0"/>
              <a:t>Flip it</a:t>
            </a:r>
          </a:p>
          <a:p>
            <a:pPr marL="514350" indent="-514350">
              <a:buFont typeface="+mj-lt"/>
              <a:buAutoNum type="arabicPeriod"/>
            </a:pPr>
            <a:r>
              <a:rPr lang="en-US" dirty="0" smtClean="0"/>
              <a:t>Teach-back</a:t>
            </a:r>
          </a:p>
          <a:p>
            <a:pPr marL="514350" indent="-514350">
              <a:buFont typeface="+mj-lt"/>
              <a:buAutoNum type="arabicPeriod"/>
            </a:pPr>
            <a:r>
              <a:rPr lang="en-US" dirty="0" smtClean="0"/>
              <a:t>Analogies</a:t>
            </a:r>
          </a:p>
          <a:p>
            <a:pPr marL="514350" indent="-514350">
              <a:buFont typeface="+mj-lt"/>
              <a:buAutoNum type="arabicPeriod"/>
            </a:pPr>
            <a:r>
              <a:rPr lang="en-US" dirty="0" smtClean="0"/>
              <a:t>Chunk and check</a:t>
            </a:r>
          </a:p>
        </p:txBody>
      </p:sp>
      <p:sp>
        <p:nvSpPr>
          <p:cNvPr id="17414" name="Content Placeholder 6"/>
          <p:cNvSpPr txBox="1">
            <a:spLocks/>
          </p:cNvSpPr>
          <p:nvPr/>
        </p:nvSpPr>
        <p:spPr bwMode="auto">
          <a:xfrm>
            <a:off x="254000" y="1071563"/>
            <a:ext cx="8229600" cy="688975"/>
          </a:xfrm>
          <a:prstGeom prst="rect">
            <a:avLst/>
          </a:prstGeom>
          <a:noFill/>
          <a:ln w="9525">
            <a:noFill/>
            <a:miter lim="800000"/>
            <a:headEnd/>
            <a:tailEnd/>
          </a:ln>
        </p:spPr>
        <p:txBody>
          <a:bodyPr/>
          <a:lstStyle/>
          <a:p>
            <a:pPr marL="342900" indent="-342900">
              <a:spcBef>
                <a:spcPct val="20000"/>
              </a:spcBef>
            </a:pPr>
            <a:endParaRPr lang="en-US" sz="3200" b="1">
              <a:latin typeface="Calibri" pitchFamily="34" charset="0"/>
            </a:endParaRPr>
          </a:p>
        </p:txBody>
      </p:sp>
      <p:sp>
        <p:nvSpPr>
          <p:cNvPr id="17415" name="Title 3"/>
          <p:cNvSpPr>
            <a:spLocks noGrp="1"/>
          </p:cNvSpPr>
          <p:nvPr>
            <p:ph type="title"/>
          </p:nvPr>
        </p:nvSpPr>
        <p:spPr>
          <a:xfrm>
            <a:off x="165100" y="9525"/>
            <a:ext cx="5089525" cy="736600"/>
          </a:xfrm>
        </p:spPr>
        <p:txBody>
          <a:bodyPr/>
          <a:lstStyle/>
          <a:p>
            <a:pPr marL="342900" indent="-342900" eaLnBrk="1" hangingPunct="1">
              <a:spcBef>
                <a:spcPct val="20000"/>
              </a:spcBef>
            </a:pPr>
            <a:r>
              <a:rPr lang="en-US" smtClean="0">
                <a:latin typeface="Rockwell" pitchFamily="18" charset="0"/>
              </a:rPr>
              <a:t>Today you will learn:</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4"/>
          <p:cNvSpPr txBox="1">
            <a:spLocks/>
          </p:cNvSpPr>
          <p:nvPr/>
        </p:nvSpPr>
        <p:spPr bwMode="auto">
          <a:xfrm>
            <a:off x="314325" y="998538"/>
            <a:ext cx="8534400" cy="2430462"/>
          </a:xfrm>
          <a:prstGeom prst="rect">
            <a:avLst/>
          </a:prstGeom>
          <a:noFill/>
          <a:ln w="9525">
            <a:noFill/>
            <a:miter lim="800000"/>
            <a:headEnd/>
            <a:tailEnd/>
          </a:ln>
        </p:spPr>
        <p:txBody>
          <a:bodyPr/>
          <a:lstStyle/>
          <a:p>
            <a:r>
              <a:rPr lang="en-US" sz="2400" dirty="0">
                <a:solidFill>
                  <a:srgbClr val="7F7F7F"/>
                </a:solidFill>
                <a:latin typeface="Calibri" pitchFamily="34" charset="0"/>
              </a:rPr>
              <a:t>“The degree to which an individual has the capacity to obtain, communicate, process and understand health information and services in order to </a:t>
            </a:r>
            <a:r>
              <a:rPr lang="en-US" sz="2400" dirty="0">
                <a:solidFill>
                  <a:srgbClr val="A81527"/>
                </a:solidFill>
                <a:latin typeface="Calibri" pitchFamily="34" charset="0"/>
              </a:rPr>
              <a:t>make appropriate health decisions</a:t>
            </a:r>
            <a:r>
              <a:rPr lang="en-US" sz="2400" dirty="0">
                <a:solidFill>
                  <a:srgbClr val="7F7F7F"/>
                </a:solidFill>
                <a:latin typeface="Calibri" pitchFamily="34" charset="0"/>
              </a:rPr>
              <a:t>.”    </a:t>
            </a:r>
            <a:endParaRPr lang="en-US" sz="2400" i="1" dirty="0">
              <a:solidFill>
                <a:srgbClr val="7F7F7F"/>
              </a:solidFill>
              <a:latin typeface="Calibri" pitchFamily="34" charset="0"/>
            </a:endParaRPr>
          </a:p>
          <a:p>
            <a:r>
              <a:rPr lang="en-US" sz="2500" i="1" dirty="0">
                <a:solidFill>
                  <a:srgbClr val="7F7F7F"/>
                </a:solidFill>
                <a:latin typeface="Calibri" pitchFamily="34" charset="0"/>
              </a:rPr>
              <a:t>				       				</a:t>
            </a:r>
            <a:r>
              <a:rPr lang="en-US" sz="1200" i="1" dirty="0">
                <a:solidFill>
                  <a:srgbClr val="7F7F7F"/>
                </a:solidFill>
                <a:latin typeface="Calibri" pitchFamily="34" charset="0"/>
              </a:rPr>
              <a:t>— Patient Protection and Affordable Care Act (Title V, Section 5002) </a:t>
            </a:r>
            <a:endParaRPr lang="en-US" sz="1200" dirty="0">
              <a:solidFill>
                <a:srgbClr val="7F7F7F"/>
              </a:solidFill>
              <a:latin typeface="Calibri" pitchFamily="34" charset="0"/>
            </a:endParaRPr>
          </a:p>
          <a:p>
            <a:pPr marL="800100" lvl="1" indent="-342900" eaLnBrk="0" hangingPunct="0">
              <a:spcBef>
                <a:spcPct val="20000"/>
              </a:spcBef>
            </a:pPr>
            <a:endParaRPr lang="en-US" sz="1200" dirty="0">
              <a:latin typeface="Calibri" pitchFamily="34" charset="0"/>
            </a:endParaRPr>
          </a:p>
        </p:txBody>
      </p:sp>
      <p:sp>
        <p:nvSpPr>
          <p:cNvPr id="9" name="Title 3"/>
          <p:cNvSpPr txBox="1">
            <a:spLocks/>
          </p:cNvSpPr>
          <p:nvPr/>
        </p:nvSpPr>
        <p:spPr>
          <a:xfrm>
            <a:off x="165100" y="9525"/>
            <a:ext cx="5254625" cy="736600"/>
          </a:xfrm>
          <a:prstGeom prst="rect">
            <a:avLst/>
          </a:prstGeom>
        </p:spPr>
        <p:txBody>
          <a:bodyPr anchor="ctr">
            <a:normAutofit/>
          </a:bodyPr>
          <a:lstStyle/>
          <a:p>
            <a:pPr marL="342900" indent="-342900" fontAlgn="auto">
              <a:spcBef>
                <a:spcPct val="20000"/>
              </a:spcBef>
              <a:spcAft>
                <a:spcPts val="0"/>
              </a:spcAft>
              <a:defRPr/>
            </a:pPr>
            <a:r>
              <a:rPr lang="en-US" sz="3200" dirty="0">
                <a:solidFill>
                  <a:schemeClr val="tx2">
                    <a:lumMod val="60000"/>
                    <a:lumOff val="40000"/>
                  </a:schemeClr>
                </a:solidFill>
                <a:latin typeface="Rockwell"/>
                <a:ea typeface="+mj-ea"/>
                <a:cs typeface="Rockwell"/>
              </a:rPr>
              <a:t>What is health literacy?</a:t>
            </a:r>
          </a:p>
        </p:txBody>
      </p:sp>
      <p:sp>
        <p:nvSpPr>
          <p:cNvPr id="19460" name="TextBox 5"/>
          <p:cNvSpPr txBox="1">
            <a:spLocks noChangeArrowheads="1"/>
          </p:cNvSpPr>
          <p:nvPr/>
        </p:nvSpPr>
        <p:spPr bwMode="auto">
          <a:xfrm>
            <a:off x="695325" y="1733550"/>
            <a:ext cx="184150" cy="369888"/>
          </a:xfrm>
          <a:prstGeom prst="rect">
            <a:avLst/>
          </a:prstGeom>
          <a:noFill/>
          <a:ln w="9525">
            <a:noFill/>
            <a:miter lim="800000"/>
            <a:headEnd/>
            <a:tailEnd/>
          </a:ln>
        </p:spPr>
        <p:txBody>
          <a:bodyPr wrap="none">
            <a:spAutoFit/>
          </a:bodyPr>
          <a:lstStyle/>
          <a:p>
            <a:endParaRPr lang="en-US"/>
          </a:p>
        </p:txBody>
      </p:sp>
      <p:cxnSp>
        <p:nvCxnSpPr>
          <p:cNvPr id="13" name="Straight Connector 12"/>
          <p:cNvCxnSpPr/>
          <p:nvPr/>
        </p:nvCxnSpPr>
        <p:spPr>
          <a:xfrm rot="10800000">
            <a:off x="3149895" y="4795843"/>
            <a:ext cx="4440690" cy="1588"/>
          </a:xfrm>
          <a:prstGeom prst="line">
            <a:avLst/>
          </a:prstGeom>
          <a:ln w="38100" cmpd="sng">
            <a:solidFill>
              <a:srgbClr val="B3423F"/>
            </a:solidFill>
            <a:prstDash val="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149895" y="4214213"/>
            <a:ext cx="3761782" cy="523220"/>
          </a:xfrm>
          <a:prstGeom prst="rect">
            <a:avLst/>
          </a:prstGeom>
          <a:noFill/>
        </p:spPr>
        <p:txBody>
          <a:bodyPr wrap="square" rtlCol="0">
            <a:spAutoFit/>
          </a:bodyPr>
          <a:lstStyle/>
          <a:p>
            <a:r>
              <a:rPr lang="en-US" sz="2800" dirty="0" smtClean="0">
                <a:solidFill>
                  <a:schemeClr val="tx2">
                    <a:lumMod val="60000"/>
                    <a:lumOff val="40000"/>
                  </a:schemeClr>
                </a:solidFill>
                <a:latin typeface="Rockwell"/>
                <a:cs typeface="Rockwell"/>
              </a:rPr>
              <a:t>Health Literacy</a:t>
            </a:r>
          </a:p>
        </p:txBody>
      </p:sp>
      <p:cxnSp>
        <p:nvCxnSpPr>
          <p:cNvPr id="17" name="Straight Connector 16"/>
          <p:cNvCxnSpPr/>
          <p:nvPr/>
        </p:nvCxnSpPr>
        <p:spPr>
          <a:xfrm rot="10800000">
            <a:off x="1569164" y="4215805"/>
            <a:ext cx="4256961" cy="1588"/>
          </a:xfrm>
          <a:prstGeom prst="line">
            <a:avLst/>
          </a:prstGeom>
          <a:ln w="38100" cmpd="sng">
            <a:solidFill>
              <a:srgbClr val="B3423F"/>
            </a:solidFill>
            <a:prstDash val="dash"/>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4171034" y="5207000"/>
            <a:ext cx="3275256" cy="369332"/>
          </a:xfrm>
          <a:prstGeom prst="rect">
            <a:avLst/>
          </a:prstGeom>
          <a:noFill/>
        </p:spPr>
        <p:txBody>
          <a:bodyPr wrap="none" rtlCol="0">
            <a:spAutoFit/>
          </a:bodyPr>
          <a:lstStyle/>
          <a:p>
            <a:r>
              <a:rPr lang="en-US" dirty="0" smtClean="0">
                <a:solidFill>
                  <a:srgbClr val="7F7F7F"/>
                </a:solidFill>
              </a:rPr>
              <a:t>The skills and abilities of patients </a:t>
            </a:r>
          </a:p>
        </p:txBody>
      </p:sp>
      <p:sp>
        <p:nvSpPr>
          <p:cNvPr id="20" name="TextBox 19"/>
          <p:cNvSpPr txBox="1"/>
          <p:nvPr/>
        </p:nvSpPr>
        <p:spPr>
          <a:xfrm>
            <a:off x="1569163" y="3183926"/>
            <a:ext cx="3236784" cy="646331"/>
          </a:xfrm>
          <a:prstGeom prst="rect">
            <a:avLst/>
          </a:prstGeom>
          <a:noFill/>
        </p:spPr>
        <p:txBody>
          <a:bodyPr wrap="none" rtlCol="0">
            <a:spAutoFit/>
          </a:bodyPr>
          <a:lstStyle/>
          <a:p>
            <a:r>
              <a:rPr lang="en-US" dirty="0" smtClean="0">
                <a:solidFill>
                  <a:schemeClr val="bg1">
                    <a:lumMod val="50000"/>
                  </a:schemeClr>
                </a:solidFill>
              </a:rPr>
              <a:t>The demands placed on patients </a:t>
            </a:r>
          </a:p>
          <a:p>
            <a:r>
              <a:rPr lang="en-US" dirty="0" smtClean="0">
                <a:solidFill>
                  <a:schemeClr val="bg1">
                    <a:lumMod val="50000"/>
                  </a:schemeClr>
                </a:solidFill>
              </a:rPr>
              <a:t>by health care systems</a:t>
            </a:r>
            <a:endParaRPr lang="en-US" dirty="0">
              <a:solidFill>
                <a:schemeClr val="bg1">
                  <a:lumMod val="50000"/>
                </a:schemeClr>
              </a:solidFill>
            </a:endParaRPr>
          </a:p>
        </p:txBody>
      </p:sp>
      <p:sp>
        <p:nvSpPr>
          <p:cNvPr id="7" name="Up Arrow 6"/>
          <p:cNvSpPr/>
          <p:nvPr/>
        </p:nvSpPr>
        <p:spPr>
          <a:xfrm>
            <a:off x="3149895" y="4795838"/>
            <a:ext cx="777875" cy="1030287"/>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Up Arrow 17"/>
          <p:cNvSpPr/>
          <p:nvPr/>
        </p:nvSpPr>
        <p:spPr>
          <a:xfrm rot="10800000">
            <a:off x="5030787" y="3183926"/>
            <a:ext cx="777875" cy="1030287"/>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grpId="0" nodeType="clickEffect">
                                  <p:stCondLst>
                                    <p:cond delay="0"/>
                                  </p:stCondLst>
                                  <p:childTnLst>
                                    <p:set>
                                      <p:cBhvr override="childStyle">
                                        <p:cTn id="6" dur="indefinite"/>
                                        <p:tgtEl>
                                          <p:spTgt spid="20"/>
                                        </p:tgtEl>
                                        <p:attrNameLst>
                                          <p:attrName>style.fontStyle</p:attrName>
                                        </p:attrNameLst>
                                      </p:cBhvr>
                                      <p:to>
                                        <p:strVal val="normal"/>
                                      </p:to>
                                    </p:set>
                                    <p:set>
                                      <p:cBhvr override="childStyle">
                                        <p:cTn id="7" dur="indefinite"/>
                                        <p:tgtEl>
                                          <p:spTgt spid="20"/>
                                        </p:tgtEl>
                                        <p:attrNameLst>
                                          <p:attrName>style.fontWeight</p:attrName>
                                        </p:attrNameLst>
                                      </p:cBhvr>
                                      <p:to>
                                        <p:strVal val="bold"/>
                                      </p:to>
                                    </p:set>
                                    <p:set>
                                      <p:cBhvr override="childStyle">
                                        <p:cTn id="8" dur="indefinite"/>
                                        <p:tgtEl>
                                          <p:spTgt spid="20"/>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txBox="1">
            <a:spLocks/>
          </p:cNvSpPr>
          <p:nvPr/>
        </p:nvSpPr>
        <p:spPr bwMode="auto">
          <a:xfrm>
            <a:off x="157163" y="4763"/>
            <a:ext cx="8980487" cy="736600"/>
          </a:xfrm>
          <a:prstGeom prst="rect">
            <a:avLst/>
          </a:prstGeom>
          <a:noFill/>
          <a:ln w="9525">
            <a:noFill/>
            <a:miter lim="800000"/>
            <a:headEnd/>
            <a:tailEnd/>
          </a:ln>
        </p:spPr>
        <p:txBody>
          <a:bodyPr anchor="ctr"/>
          <a:lstStyle/>
          <a:p>
            <a:pPr marL="342900" indent="-342900">
              <a:spcBef>
                <a:spcPct val="20000"/>
              </a:spcBef>
            </a:pPr>
            <a:r>
              <a:rPr lang="en-US" sz="3200" dirty="0" smtClean="0">
                <a:solidFill>
                  <a:srgbClr val="558ED5"/>
                </a:solidFill>
                <a:latin typeface="Rockwell" pitchFamily="18" charset="0"/>
              </a:rPr>
              <a:t>The Toolkit</a:t>
            </a:r>
            <a:endParaRPr lang="en-US" sz="3200" dirty="0">
              <a:solidFill>
                <a:srgbClr val="558ED5"/>
              </a:solidFill>
              <a:latin typeface="Rockwell" pitchFamily="18" charset="0"/>
            </a:endParaRPr>
          </a:p>
        </p:txBody>
      </p:sp>
      <p:sp>
        <p:nvSpPr>
          <p:cNvPr id="25604" name="Content Placeholder 6"/>
          <p:cNvSpPr>
            <a:spLocks noGrp="1"/>
          </p:cNvSpPr>
          <p:nvPr>
            <p:ph sz="half" idx="1"/>
          </p:nvPr>
        </p:nvSpPr>
        <p:spPr>
          <a:xfrm>
            <a:off x="617538" y="1600200"/>
            <a:ext cx="3729037" cy="4752975"/>
          </a:xfrm>
        </p:spPr>
        <p:txBody>
          <a:bodyPr/>
          <a:lstStyle/>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p:txBody>
      </p:sp>
      <p:sp>
        <p:nvSpPr>
          <p:cNvPr id="25605" name="Content Placeholder 7"/>
          <p:cNvSpPr>
            <a:spLocks noGrp="1"/>
          </p:cNvSpPr>
          <p:nvPr>
            <p:ph sz="half" idx="2"/>
          </p:nvPr>
        </p:nvSpPr>
        <p:spPr>
          <a:xfrm>
            <a:off x="842963" y="1757363"/>
            <a:ext cx="3206750" cy="4752975"/>
          </a:xfrm>
        </p:spPr>
        <p:txBody>
          <a:bodyPr/>
          <a:lstStyle/>
          <a:p>
            <a:endParaRPr lang="en-US" smtClean="0"/>
          </a:p>
          <a:p>
            <a:pPr>
              <a:buFont typeface="Arial" pitchFamily="34" charset="0"/>
              <a:buNone/>
            </a:pPr>
            <a:endParaRPr lang="en-US" smtClean="0"/>
          </a:p>
          <a:p>
            <a:pPr>
              <a:buFont typeface="Arial" pitchFamily="34" charset="0"/>
              <a:buNone/>
            </a:pPr>
            <a:endParaRPr lang="en-US" smtClean="0"/>
          </a:p>
          <a:p>
            <a:pPr>
              <a:buFont typeface="Arial" pitchFamily="34" charset="0"/>
              <a:buNone/>
            </a:pPr>
            <a:endParaRPr lang="en-US" smtClean="0"/>
          </a:p>
          <a:p>
            <a:pPr>
              <a:buFont typeface="Arial" pitchFamily="34" charset="0"/>
              <a:buNone/>
            </a:pPr>
            <a:endParaRPr lang="en-US" smtClean="0"/>
          </a:p>
          <a:p>
            <a:pPr>
              <a:buFont typeface="Arial" pitchFamily="34" charset="0"/>
              <a:buNone/>
            </a:pPr>
            <a:endParaRPr lang="en-US" smtClean="0"/>
          </a:p>
          <a:p>
            <a:pPr>
              <a:buFont typeface="Arial" pitchFamily="34" charset="0"/>
              <a:buNone/>
            </a:pPr>
            <a:endParaRPr lang="en-US" sz="2000" smtClean="0"/>
          </a:p>
          <a:p>
            <a:pPr>
              <a:buFont typeface="Arial" pitchFamily="34" charset="0"/>
              <a:buNone/>
            </a:pPr>
            <a:endParaRPr lang="en-US" sz="2000" smtClean="0"/>
          </a:p>
          <a:p>
            <a:pPr>
              <a:buFont typeface="Arial" pitchFamily="34" charset="0"/>
              <a:buNone/>
            </a:pPr>
            <a:endParaRPr lang="en-US" smtClean="0"/>
          </a:p>
        </p:txBody>
      </p:sp>
      <p:pic>
        <p:nvPicPr>
          <p:cNvPr id="25606" name="Picture 2"/>
          <p:cNvPicPr>
            <a:picLocks noChangeAspect="1" noChangeArrowheads="1"/>
          </p:cNvPicPr>
          <p:nvPr/>
        </p:nvPicPr>
        <p:blipFill>
          <a:blip r:embed="rId3"/>
          <a:srcRect l="69624" t="21844" r="15956" b="11536"/>
          <a:stretch>
            <a:fillRect/>
          </a:stretch>
        </p:blipFill>
        <p:spPr bwMode="auto">
          <a:xfrm>
            <a:off x="2501710" y="1010847"/>
            <a:ext cx="4140580" cy="5531937"/>
          </a:xfrm>
          <a:prstGeom prst="rect">
            <a:avLst/>
          </a:prstGeom>
          <a:noFill/>
          <a:ln w="9525">
            <a:noFill/>
            <a:miter lim="800000"/>
            <a:headEnd/>
            <a:tailEnd/>
          </a:ln>
        </p:spPr>
      </p:pic>
      <p:sp>
        <p:nvSpPr>
          <p:cNvPr id="25608" name="Content Placeholder 7"/>
          <p:cNvSpPr txBox="1">
            <a:spLocks/>
          </p:cNvSpPr>
          <p:nvPr/>
        </p:nvSpPr>
        <p:spPr bwMode="auto">
          <a:xfrm>
            <a:off x="4346575" y="1652588"/>
            <a:ext cx="4221163" cy="4700587"/>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000">
              <a:solidFill>
                <a:srgbClr val="7F7F7F"/>
              </a:solidFill>
              <a:latin typeface="Calibri" pitchFamily="34" charset="0"/>
            </a:endParaRPr>
          </a:p>
          <a:p>
            <a:pPr marL="342900" indent="-342900" eaLnBrk="0" hangingPunct="0">
              <a:spcBef>
                <a:spcPct val="20000"/>
              </a:spcBef>
              <a:buFont typeface="Arial" pitchFamily="34" charset="0"/>
              <a:buNone/>
            </a:pPr>
            <a:endParaRPr lang="en-US" sz="2000">
              <a:solidFill>
                <a:srgbClr val="7F7F7F"/>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txBox="1">
            <a:spLocks/>
          </p:cNvSpPr>
          <p:nvPr/>
        </p:nvSpPr>
        <p:spPr bwMode="auto">
          <a:xfrm>
            <a:off x="157163" y="4763"/>
            <a:ext cx="8980487" cy="736600"/>
          </a:xfrm>
          <a:prstGeom prst="rect">
            <a:avLst/>
          </a:prstGeom>
          <a:noFill/>
          <a:ln w="9525">
            <a:noFill/>
            <a:miter lim="800000"/>
            <a:headEnd/>
            <a:tailEnd/>
          </a:ln>
        </p:spPr>
        <p:txBody>
          <a:bodyPr anchor="ctr"/>
          <a:lstStyle/>
          <a:p>
            <a:pPr marL="342900" indent="-342900">
              <a:spcBef>
                <a:spcPct val="20000"/>
              </a:spcBef>
            </a:pPr>
            <a:r>
              <a:rPr lang="en-US" sz="3200" dirty="0" smtClean="0">
                <a:solidFill>
                  <a:srgbClr val="558ED5"/>
                </a:solidFill>
                <a:latin typeface="Rockwell" pitchFamily="18" charset="0"/>
              </a:rPr>
              <a:t>The problem…</a:t>
            </a:r>
            <a:endParaRPr lang="en-US" sz="3200" dirty="0">
              <a:solidFill>
                <a:srgbClr val="558ED5"/>
              </a:solidFill>
              <a:latin typeface="Rockwell" pitchFamily="18" charset="0"/>
            </a:endParaRPr>
          </a:p>
        </p:txBody>
      </p:sp>
      <p:sp>
        <p:nvSpPr>
          <p:cNvPr id="25604" name="Content Placeholder 6"/>
          <p:cNvSpPr>
            <a:spLocks noGrp="1"/>
          </p:cNvSpPr>
          <p:nvPr>
            <p:ph sz="half" idx="1"/>
          </p:nvPr>
        </p:nvSpPr>
        <p:spPr>
          <a:xfrm>
            <a:off x="617538" y="1600200"/>
            <a:ext cx="3729037" cy="4752975"/>
          </a:xfrm>
        </p:spPr>
        <p:txBody>
          <a:bodyPr/>
          <a:lstStyle/>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p:txBody>
      </p:sp>
      <p:sp>
        <p:nvSpPr>
          <p:cNvPr id="25608" name="Content Placeholder 7"/>
          <p:cNvSpPr txBox="1">
            <a:spLocks/>
          </p:cNvSpPr>
          <p:nvPr/>
        </p:nvSpPr>
        <p:spPr bwMode="auto">
          <a:xfrm>
            <a:off x="4346575" y="1652588"/>
            <a:ext cx="4221163" cy="4700587"/>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000">
              <a:solidFill>
                <a:srgbClr val="7F7F7F"/>
              </a:solidFill>
              <a:latin typeface="Calibri" pitchFamily="34" charset="0"/>
            </a:endParaRPr>
          </a:p>
          <a:p>
            <a:pPr marL="342900" indent="-342900" eaLnBrk="0" hangingPunct="0">
              <a:spcBef>
                <a:spcPct val="20000"/>
              </a:spcBef>
              <a:buFont typeface="Arial" pitchFamily="34" charset="0"/>
              <a:buNone/>
            </a:pPr>
            <a:endParaRPr lang="en-US" sz="2000">
              <a:solidFill>
                <a:srgbClr val="7F7F7F"/>
              </a:solidFill>
              <a:latin typeface="Calibri" pitchFamily="34" charset="0"/>
            </a:endParaRPr>
          </a:p>
        </p:txBody>
      </p:sp>
      <p:sp>
        <p:nvSpPr>
          <p:cNvPr id="7" name="Content Placeholder 14"/>
          <p:cNvSpPr txBox="1">
            <a:spLocks/>
          </p:cNvSpPr>
          <p:nvPr/>
        </p:nvSpPr>
        <p:spPr bwMode="auto">
          <a:xfrm>
            <a:off x="457200" y="1081087"/>
            <a:ext cx="8229600" cy="23479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rgbClr val="7F7F7F"/>
                </a:solidFill>
                <a:latin typeface="+mn-lt"/>
                <a:ea typeface="ＭＳ Ｐゴシック" pitchFamily="-1"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400" kern="1200">
                <a:solidFill>
                  <a:srgbClr val="7F7F7F"/>
                </a:solidFill>
                <a:latin typeface="+mn-lt"/>
                <a:ea typeface="ＭＳ Ｐゴシック" pitchFamily="-1" charset="-128"/>
                <a:cs typeface="MS PGothic" pitchFamily="34" charset="-128"/>
              </a:defRPr>
            </a:lvl2pPr>
            <a:lvl3pPr marL="11430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3pPr>
            <a:lvl4pPr marL="16002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4pPr>
            <a:lvl5pPr marL="20574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buNone/>
            </a:pPr>
            <a:r>
              <a:rPr lang="en-US" dirty="0"/>
              <a:t>Patients may have negative feelings and emotions related to their limited reading ability or limited understanding. </a:t>
            </a:r>
            <a:endParaRPr lang="en-US" dirty="0" smtClean="0"/>
          </a:p>
          <a:p>
            <a:pPr marL="0" indent="0" algn="r">
              <a:buNone/>
            </a:pPr>
            <a:r>
              <a:rPr lang="en-US" sz="1200" dirty="0" smtClean="0"/>
              <a:t>Institute </a:t>
            </a:r>
            <a:r>
              <a:rPr lang="en-US" sz="1200" dirty="0"/>
              <a:t>of Medicine, 2004</a:t>
            </a:r>
            <a:r>
              <a:rPr lang="en-US" sz="1200" dirty="0" smtClean="0"/>
              <a:t> </a:t>
            </a:r>
          </a:p>
          <a:p>
            <a:pPr marL="0" indent="0" algn="r">
              <a:buNone/>
            </a:pPr>
            <a:endParaRPr lang="en-US" sz="1200" dirty="0" smtClean="0"/>
          </a:p>
        </p:txBody>
      </p:sp>
      <p:sp>
        <p:nvSpPr>
          <p:cNvPr id="9" name="Content Placeholder 14"/>
          <p:cNvSpPr txBox="1">
            <a:spLocks/>
          </p:cNvSpPr>
          <p:nvPr/>
        </p:nvSpPr>
        <p:spPr bwMode="auto">
          <a:xfrm>
            <a:off x="465683" y="3429000"/>
            <a:ext cx="8229600" cy="23479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rgbClr val="7F7F7F"/>
                </a:solidFill>
                <a:latin typeface="+mn-lt"/>
                <a:ea typeface="ＭＳ Ｐゴシック" pitchFamily="-1"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400" kern="1200">
                <a:solidFill>
                  <a:srgbClr val="7F7F7F"/>
                </a:solidFill>
                <a:latin typeface="+mn-lt"/>
                <a:ea typeface="ＭＳ Ｐゴシック" pitchFamily="-1" charset="-128"/>
                <a:cs typeface="MS PGothic" pitchFamily="34" charset="-128"/>
              </a:defRPr>
            </a:lvl2pPr>
            <a:lvl3pPr marL="11430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3pPr>
            <a:lvl4pPr marL="16002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4pPr>
            <a:lvl5pPr marL="20574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857250" lvl="1" indent="-457200"/>
            <a:r>
              <a:rPr lang="en-US" dirty="0" smtClean="0"/>
              <a:t>Practice universal precautions around health literacy</a:t>
            </a:r>
          </a:p>
          <a:p>
            <a:pPr marL="857250" lvl="1" indent="-457200"/>
            <a:r>
              <a:rPr lang="en-US" dirty="0" smtClean="0"/>
              <a:t>Create a shame-free environment for our patients</a:t>
            </a:r>
          </a:p>
          <a:p>
            <a:pPr marL="857250" lvl="1" indent="-457200"/>
            <a:r>
              <a:rPr lang="en-US" dirty="0" smtClean="0"/>
              <a:t>Be culturally competent and sensitive</a:t>
            </a:r>
          </a:p>
          <a:p>
            <a:pPr marL="0" indent="0" algn="r">
              <a:buNone/>
            </a:pPr>
            <a:endParaRPr lang="en-US" sz="1200" dirty="0" smtClean="0"/>
          </a:p>
        </p:txBody>
      </p:sp>
    </p:spTree>
    <p:extLst>
      <p:ext uri="{BB962C8B-B14F-4D97-AF65-F5344CB8AC3E}">
        <p14:creationId xmlns:p14="http://schemas.microsoft.com/office/powerpoint/2010/main" val="29641100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txBox="1">
            <a:spLocks/>
          </p:cNvSpPr>
          <p:nvPr/>
        </p:nvSpPr>
        <p:spPr bwMode="auto">
          <a:xfrm>
            <a:off x="157163" y="4763"/>
            <a:ext cx="8980487" cy="736600"/>
          </a:xfrm>
          <a:prstGeom prst="rect">
            <a:avLst/>
          </a:prstGeom>
          <a:noFill/>
          <a:ln w="9525">
            <a:noFill/>
            <a:miter lim="800000"/>
            <a:headEnd/>
            <a:tailEnd/>
          </a:ln>
        </p:spPr>
        <p:txBody>
          <a:bodyPr anchor="ctr"/>
          <a:lstStyle/>
          <a:p>
            <a:pPr marL="342900" indent="-342900">
              <a:spcBef>
                <a:spcPct val="20000"/>
              </a:spcBef>
            </a:pPr>
            <a:r>
              <a:rPr lang="en-US" sz="3200" dirty="0" smtClean="0">
                <a:solidFill>
                  <a:srgbClr val="558ED5"/>
                </a:solidFill>
                <a:latin typeface="Rockwell" pitchFamily="18" charset="0"/>
              </a:rPr>
              <a:t>The problem…</a:t>
            </a:r>
            <a:endParaRPr lang="en-US" sz="3200" dirty="0">
              <a:solidFill>
                <a:srgbClr val="558ED5"/>
              </a:solidFill>
              <a:latin typeface="Rockwell" pitchFamily="18" charset="0"/>
            </a:endParaRPr>
          </a:p>
        </p:txBody>
      </p:sp>
      <p:sp>
        <p:nvSpPr>
          <p:cNvPr id="25604" name="Content Placeholder 6"/>
          <p:cNvSpPr>
            <a:spLocks noGrp="1"/>
          </p:cNvSpPr>
          <p:nvPr>
            <p:ph sz="half" idx="1"/>
          </p:nvPr>
        </p:nvSpPr>
        <p:spPr>
          <a:xfrm>
            <a:off x="617538" y="1600200"/>
            <a:ext cx="3729037" cy="4752975"/>
          </a:xfrm>
        </p:spPr>
        <p:txBody>
          <a:bodyPr/>
          <a:lstStyle/>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a:p>
            <a:pPr lvl="1">
              <a:buFont typeface="Arial" pitchFamily="34" charset="0"/>
              <a:buNone/>
            </a:pPr>
            <a:endParaRPr lang="en-US" smtClean="0"/>
          </a:p>
        </p:txBody>
      </p:sp>
      <p:sp>
        <p:nvSpPr>
          <p:cNvPr id="25608" name="Content Placeholder 7"/>
          <p:cNvSpPr txBox="1">
            <a:spLocks/>
          </p:cNvSpPr>
          <p:nvPr/>
        </p:nvSpPr>
        <p:spPr bwMode="auto">
          <a:xfrm>
            <a:off x="4346575" y="1652588"/>
            <a:ext cx="4221163" cy="4700587"/>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000">
              <a:solidFill>
                <a:srgbClr val="7F7F7F"/>
              </a:solidFill>
              <a:latin typeface="Calibri" pitchFamily="34" charset="0"/>
            </a:endParaRPr>
          </a:p>
          <a:p>
            <a:pPr marL="342900" indent="-342900" eaLnBrk="0" hangingPunct="0">
              <a:spcBef>
                <a:spcPct val="20000"/>
              </a:spcBef>
              <a:buFont typeface="Arial" pitchFamily="34" charset="0"/>
              <a:buNone/>
            </a:pPr>
            <a:endParaRPr lang="en-US" sz="2000">
              <a:solidFill>
                <a:srgbClr val="7F7F7F"/>
              </a:solidFill>
              <a:latin typeface="Calibri" pitchFamily="34" charset="0"/>
            </a:endParaRPr>
          </a:p>
        </p:txBody>
      </p:sp>
      <p:sp>
        <p:nvSpPr>
          <p:cNvPr id="7" name="Content Placeholder 14"/>
          <p:cNvSpPr txBox="1">
            <a:spLocks/>
          </p:cNvSpPr>
          <p:nvPr/>
        </p:nvSpPr>
        <p:spPr bwMode="auto">
          <a:xfrm>
            <a:off x="457200" y="1081088"/>
            <a:ext cx="8229600" cy="18064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rgbClr val="7F7F7F"/>
                </a:solidFill>
                <a:latin typeface="+mn-lt"/>
                <a:ea typeface="ＭＳ Ｐゴシック" pitchFamily="-1"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400" kern="1200">
                <a:solidFill>
                  <a:srgbClr val="7F7F7F"/>
                </a:solidFill>
                <a:latin typeface="+mn-lt"/>
                <a:ea typeface="ＭＳ Ｐゴシック" pitchFamily="-1" charset="-128"/>
                <a:cs typeface="MS PGothic" pitchFamily="34" charset="-128"/>
              </a:defRPr>
            </a:lvl2pPr>
            <a:lvl3pPr marL="11430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3pPr>
            <a:lvl4pPr marL="16002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4pPr>
            <a:lvl5pPr marL="20574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buNone/>
            </a:pPr>
            <a:r>
              <a:rPr lang="en-US" dirty="0" smtClean="0"/>
              <a:t>The </a:t>
            </a:r>
            <a:r>
              <a:rPr lang="en-US" dirty="0"/>
              <a:t>health care environment can make it hard for patients to tell us they don’t read well or do not understand. </a:t>
            </a:r>
            <a:endParaRPr lang="en-US" dirty="0" smtClean="0"/>
          </a:p>
          <a:p>
            <a:pPr marL="0" indent="0">
              <a:buNone/>
            </a:pPr>
            <a:endParaRPr lang="en-US" dirty="0" smtClean="0"/>
          </a:p>
        </p:txBody>
      </p:sp>
      <p:sp>
        <p:nvSpPr>
          <p:cNvPr id="8" name="Content Placeholder 14"/>
          <p:cNvSpPr txBox="1">
            <a:spLocks/>
          </p:cNvSpPr>
          <p:nvPr/>
        </p:nvSpPr>
        <p:spPr bwMode="auto">
          <a:xfrm>
            <a:off x="457200" y="2887579"/>
            <a:ext cx="8229600" cy="34655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rgbClr val="7F7F7F"/>
                </a:solidFill>
                <a:latin typeface="+mn-lt"/>
                <a:ea typeface="ＭＳ Ｐゴシック" pitchFamily="-1"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400" kern="1200">
                <a:solidFill>
                  <a:srgbClr val="7F7F7F"/>
                </a:solidFill>
                <a:latin typeface="+mn-lt"/>
                <a:ea typeface="ＭＳ Ｐゴシック" pitchFamily="-1" charset="-128"/>
                <a:cs typeface="MS PGothic" pitchFamily="34" charset="-128"/>
              </a:defRPr>
            </a:lvl2pPr>
            <a:lvl3pPr marL="11430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3pPr>
            <a:lvl4pPr marL="16002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4pPr>
            <a:lvl5pPr marL="20574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857250" lvl="1" indent="-457200"/>
            <a:r>
              <a:rPr lang="en-US" dirty="0" smtClean="0"/>
              <a:t>Patients may be able to adapt to learn skills for work, but the health system offers new challenges</a:t>
            </a:r>
          </a:p>
          <a:p>
            <a:pPr marL="857250" lvl="1" indent="-457200"/>
            <a:r>
              <a:rPr lang="en-US" dirty="0" smtClean="0"/>
              <a:t>Patients cannot move forward until forms are complete, or there is a deadline to finish.</a:t>
            </a:r>
          </a:p>
          <a:p>
            <a:pPr marL="857250" lvl="1" indent="-457200"/>
            <a:r>
              <a:rPr lang="en-US" dirty="0" smtClean="0"/>
              <a:t>There can be shame in asking for help </a:t>
            </a:r>
            <a:br>
              <a:rPr lang="en-US" dirty="0" smtClean="0"/>
            </a:br>
            <a:r>
              <a:rPr lang="en-US" dirty="0" smtClean="0"/>
              <a:t>in a group setting.</a:t>
            </a:r>
          </a:p>
          <a:p>
            <a:pPr marL="0" indent="0">
              <a:buNone/>
            </a:pPr>
            <a:endParaRPr lang="en-US" dirty="0" smtClean="0"/>
          </a:p>
        </p:txBody>
      </p:sp>
    </p:spTree>
    <p:extLst>
      <p:ext uri="{BB962C8B-B14F-4D97-AF65-F5344CB8AC3E}">
        <p14:creationId xmlns:p14="http://schemas.microsoft.com/office/powerpoint/2010/main" val="29641100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txBox="1">
            <a:spLocks/>
          </p:cNvSpPr>
          <p:nvPr/>
        </p:nvSpPr>
        <p:spPr bwMode="auto">
          <a:xfrm>
            <a:off x="157163" y="4763"/>
            <a:ext cx="8980487" cy="736600"/>
          </a:xfrm>
          <a:prstGeom prst="rect">
            <a:avLst/>
          </a:prstGeom>
          <a:noFill/>
          <a:ln w="9525">
            <a:noFill/>
            <a:miter lim="800000"/>
            <a:headEnd/>
            <a:tailEnd/>
          </a:ln>
        </p:spPr>
        <p:txBody>
          <a:bodyPr anchor="ctr"/>
          <a:lstStyle/>
          <a:p>
            <a:pPr marL="342900" indent="-342900">
              <a:spcBef>
                <a:spcPct val="20000"/>
              </a:spcBef>
            </a:pPr>
            <a:r>
              <a:rPr lang="en-US" sz="3200" dirty="0" smtClean="0">
                <a:solidFill>
                  <a:srgbClr val="558ED5"/>
                </a:solidFill>
                <a:latin typeface="Rockwell" pitchFamily="18" charset="0"/>
              </a:rPr>
              <a:t>The problem…</a:t>
            </a:r>
            <a:endParaRPr lang="en-US" sz="3200" dirty="0">
              <a:solidFill>
                <a:srgbClr val="558ED5"/>
              </a:solidFill>
              <a:latin typeface="Rockwell" pitchFamily="18" charset="0"/>
            </a:endParaRPr>
          </a:p>
        </p:txBody>
      </p:sp>
      <p:sp>
        <p:nvSpPr>
          <p:cNvPr id="25608" name="Content Placeholder 7"/>
          <p:cNvSpPr txBox="1">
            <a:spLocks/>
          </p:cNvSpPr>
          <p:nvPr/>
        </p:nvSpPr>
        <p:spPr bwMode="auto">
          <a:xfrm>
            <a:off x="4346575" y="1652588"/>
            <a:ext cx="4221163" cy="4700587"/>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800">
              <a:solidFill>
                <a:srgbClr val="7F7F7F"/>
              </a:solidFill>
              <a:latin typeface="Calibri" pitchFamily="34" charset="0"/>
            </a:endParaRPr>
          </a:p>
          <a:p>
            <a:pPr marL="342900" indent="-342900" eaLnBrk="0" hangingPunct="0">
              <a:spcBef>
                <a:spcPct val="20000"/>
              </a:spcBef>
              <a:buFont typeface="Arial" pitchFamily="34" charset="0"/>
              <a:buNone/>
            </a:pPr>
            <a:endParaRPr lang="en-US" sz="2000">
              <a:solidFill>
                <a:srgbClr val="7F7F7F"/>
              </a:solidFill>
              <a:latin typeface="Calibri" pitchFamily="34" charset="0"/>
            </a:endParaRPr>
          </a:p>
          <a:p>
            <a:pPr marL="342900" indent="-342900" eaLnBrk="0" hangingPunct="0">
              <a:spcBef>
                <a:spcPct val="20000"/>
              </a:spcBef>
              <a:buFont typeface="Arial" pitchFamily="34" charset="0"/>
              <a:buNone/>
            </a:pPr>
            <a:endParaRPr lang="en-US" sz="2000">
              <a:solidFill>
                <a:srgbClr val="7F7F7F"/>
              </a:solidFill>
              <a:latin typeface="Calibri" pitchFamily="34" charset="0"/>
            </a:endParaRPr>
          </a:p>
        </p:txBody>
      </p:sp>
      <p:sp>
        <p:nvSpPr>
          <p:cNvPr id="7" name="Content Placeholder 14"/>
          <p:cNvSpPr txBox="1">
            <a:spLocks/>
          </p:cNvSpPr>
          <p:nvPr/>
        </p:nvSpPr>
        <p:spPr bwMode="auto">
          <a:xfrm>
            <a:off x="457200" y="1081088"/>
            <a:ext cx="8229600" cy="15658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rgbClr val="7F7F7F"/>
                </a:solidFill>
                <a:latin typeface="+mn-lt"/>
                <a:ea typeface="ＭＳ Ｐゴシック" pitchFamily="-1"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400" kern="1200">
                <a:solidFill>
                  <a:srgbClr val="7F7F7F"/>
                </a:solidFill>
                <a:latin typeface="+mn-lt"/>
                <a:ea typeface="ＭＳ Ｐゴシック" pitchFamily="-1" charset="-128"/>
                <a:cs typeface="MS PGothic" pitchFamily="34" charset="-128"/>
              </a:defRPr>
            </a:lvl2pPr>
            <a:lvl3pPr marL="11430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3pPr>
            <a:lvl4pPr marL="16002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4pPr>
            <a:lvl5pPr marL="20574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buNone/>
            </a:pPr>
            <a:r>
              <a:rPr lang="en-US" dirty="0" smtClean="0"/>
              <a:t>Patients often hide a lack of understanding with coping </a:t>
            </a:r>
            <a:r>
              <a:rPr lang="en-US" dirty="0"/>
              <a:t>techniques. </a:t>
            </a:r>
          </a:p>
          <a:p>
            <a:pPr marL="0" indent="0" algn="r">
              <a:buNone/>
            </a:pPr>
            <a:r>
              <a:rPr lang="en-US" sz="1200" dirty="0"/>
              <a:t>Parikh N </a:t>
            </a:r>
            <a:r>
              <a:rPr lang="en-US" sz="1200" dirty="0" err="1"/>
              <a:t>Pt</a:t>
            </a:r>
            <a:r>
              <a:rPr lang="en-US" sz="1200" dirty="0"/>
              <a:t> </a:t>
            </a:r>
            <a:r>
              <a:rPr lang="en-US" sz="1200" dirty="0" err="1"/>
              <a:t>Educ</a:t>
            </a:r>
            <a:r>
              <a:rPr lang="en-US" sz="1200" dirty="0"/>
              <a:t> and Counseling 1996 </a:t>
            </a:r>
          </a:p>
        </p:txBody>
      </p:sp>
      <p:sp>
        <p:nvSpPr>
          <p:cNvPr id="8" name="Content Placeholder 14"/>
          <p:cNvSpPr txBox="1">
            <a:spLocks/>
          </p:cNvSpPr>
          <p:nvPr/>
        </p:nvSpPr>
        <p:spPr bwMode="auto">
          <a:xfrm>
            <a:off x="457200" y="2646948"/>
            <a:ext cx="8229600" cy="34655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rgbClr val="7F7F7F"/>
                </a:solidFill>
                <a:latin typeface="+mn-lt"/>
                <a:ea typeface="ＭＳ Ｐゴシック" pitchFamily="-1"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400" kern="1200">
                <a:solidFill>
                  <a:srgbClr val="7F7F7F"/>
                </a:solidFill>
                <a:latin typeface="+mn-lt"/>
                <a:ea typeface="ＭＳ Ｐゴシック" pitchFamily="-1" charset="-128"/>
                <a:cs typeface="MS PGothic" pitchFamily="34" charset="-128"/>
              </a:defRPr>
            </a:lvl2pPr>
            <a:lvl3pPr marL="11430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3pPr>
            <a:lvl4pPr marL="16002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4pPr>
            <a:lvl5pPr marL="2057400" indent="-228600" algn="l" defTabSz="457200" rtl="0" eaLnBrk="0" fontAlgn="base" hangingPunct="0">
              <a:spcBef>
                <a:spcPct val="20000"/>
              </a:spcBef>
              <a:spcAft>
                <a:spcPct val="0"/>
              </a:spcAft>
              <a:buFont typeface="Arial" pitchFamily="34" charset="0"/>
              <a:buChar char="»"/>
              <a:defRPr sz="1800" kern="1200">
                <a:solidFill>
                  <a:srgbClr val="7F7F7F"/>
                </a:solidFill>
                <a:latin typeface="+mn-lt"/>
                <a:ea typeface="ＭＳ Ｐゴシック" pitchFamily="-1" charset="-128"/>
                <a:cs typeface="MS PGothic" pitchFamily="34" charset="-128"/>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857250" lvl="1" indent="-457200"/>
            <a:r>
              <a:rPr lang="en-US" dirty="0" smtClean="0"/>
              <a:t>Read one word at a time.</a:t>
            </a:r>
          </a:p>
          <a:p>
            <a:pPr marL="857250" lvl="1" indent="-457200"/>
            <a:r>
              <a:rPr lang="en-US" dirty="0" smtClean="0"/>
              <a:t>Take things literally</a:t>
            </a:r>
          </a:p>
          <a:p>
            <a:pPr marL="857250" lvl="1" indent="-457200"/>
            <a:r>
              <a:rPr lang="en-US" dirty="0" smtClean="0"/>
              <a:t>Avoid reading all together</a:t>
            </a:r>
          </a:p>
          <a:p>
            <a:pPr marL="857250" lvl="1" indent="-457200"/>
            <a:r>
              <a:rPr lang="en-US" dirty="0" smtClean="0"/>
              <a:t>Stop reading once the find a plausible answer</a:t>
            </a:r>
          </a:p>
          <a:p>
            <a:pPr marL="857250" lvl="1" indent="-457200"/>
            <a:r>
              <a:rPr lang="en-US" dirty="0" smtClean="0"/>
              <a:t>Retain little to none of the information</a:t>
            </a:r>
          </a:p>
          <a:p>
            <a:pPr marL="857250" lvl="1" indent="-457200" algn="r">
              <a:buNone/>
            </a:pPr>
            <a:r>
              <a:rPr lang="en-US" sz="1200" dirty="0" smtClean="0"/>
              <a:t>Clear and Simple: Developing Effective Print Materials for Low Literate Readers, NCI </a:t>
            </a:r>
          </a:p>
          <a:p>
            <a:pPr marL="0" indent="0">
              <a:buNone/>
            </a:pPr>
            <a:endParaRPr lang="en-US" dirty="0" smtClean="0"/>
          </a:p>
        </p:txBody>
      </p:sp>
    </p:spTree>
    <p:extLst>
      <p:ext uri="{BB962C8B-B14F-4D97-AF65-F5344CB8AC3E}">
        <p14:creationId xmlns:p14="http://schemas.microsoft.com/office/powerpoint/2010/main" val="29641100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88988" y="952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sp>
        <p:nvSpPr>
          <p:cNvPr id="17411" name="TextBox 10"/>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p>
        </p:txBody>
      </p:sp>
      <p:sp>
        <p:nvSpPr>
          <p:cNvPr id="17412" name="TextBox 11"/>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endParaRPr lang="en-US">
              <a:solidFill>
                <a:srgbClr val="0000FF"/>
              </a:solidFill>
              <a:latin typeface="Calibri" pitchFamily="34" charset="0"/>
            </a:endParaRPr>
          </a:p>
        </p:txBody>
      </p:sp>
      <p:sp>
        <p:nvSpPr>
          <p:cNvPr id="17413" name="Content Placeholder 14"/>
          <p:cNvSpPr>
            <a:spLocks noGrp="1"/>
          </p:cNvSpPr>
          <p:nvPr>
            <p:ph idx="1"/>
          </p:nvPr>
        </p:nvSpPr>
        <p:spPr>
          <a:xfrm>
            <a:off x="457200" y="1081088"/>
            <a:ext cx="8229600" cy="3194050"/>
          </a:xfrm>
        </p:spPr>
        <p:txBody>
          <a:bodyPr/>
          <a:lstStyle/>
          <a:p>
            <a:pPr marL="514350" indent="-514350">
              <a:buFont typeface="+mj-lt"/>
              <a:buAutoNum type="arabicPeriod"/>
            </a:pPr>
            <a:r>
              <a:rPr lang="en-US" b="1" dirty="0" smtClean="0"/>
              <a:t>Patient-centeredness</a:t>
            </a:r>
          </a:p>
          <a:p>
            <a:pPr marL="514350" indent="-514350">
              <a:buFont typeface="+mj-lt"/>
              <a:buAutoNum type="arabicPeriod"/>
            </a:pPr>
            <a:r>
              <a:rPr lang="en-US" dirty="0" smtClean="0"/>
              <a:t>Flip it</a:t>
            </a:r>
          </a:p>
          <a:p>
            <a:pPr marL="514350" indent="-514350">
              <a:buFont typeface="+mj-lt"/>
              <a:buAutoNum type="arabicPeriod"/>
            </a:pPr>
            <a:r>
              <a:rPr lang="en-US" dirty="0" smtClean="0"/>
              <a:t>Teach-back</a:t>
            </a:r>
          </a:p>
          <a:p>
            <a:pPr marL="514350" indent="-514350">
              <a:buFont typeface="+mj-lt"/>
              <a:buAutoNum type="arabicPeriod"/>
            </a:pPr>
            <a:r>
              <a:rPr lang="en-US" dirty="0" smtClean="0"/>
              <a:t>Analogies</a:t>
            </a:r>
          </a:p>
          <a:p>
            <a:pPr marL="514350" indent="-514350">
              <a:buFont typeface="+mj-lt"/>
              <a:buAutoNum type="arabicPeriod"/>
            </a:pPr>
            <a:r>
              <a:rPr lang="en-US" dirty="0" smtClean="0"/>
              <a:t>Chunk and check</a:t>
            </a:r>
          </a:p>
        </p:txBody>
      </p:sp>
      <p:sp>
        <p:nvSpPr>
          <p:cNvPr id="17414" name="Content Placeholder 6"/>
          <p:cNvSpPr txBox="1">
            <a:spLocks/>
          </p:cNvSpPr>
          <p:nvPr/>
        </p:nvSpPr>
        <p:spPr bwMode="auto">
          <a:xfrm>
            <a:off x="254000" y="1071563"/>
            <a:ext cx="8229600" cy="688975"/>
          </a:xfrm>
          <a:prstGeom prst="rect">
            <a:avLst/>
          </a:prstGeom>
          <a:noFill/>
          <a:ln w="9525">
            <a:noFill/>
            <a:miter lim="800000"/>
            <a:headEnd/>
            <a:tailEnd/>
          </a:ln>
        </p:spPr>
        <p:txBody>
          <a:bodyPr/>
          <a:lstStyle/>
          <a:p>
            <a:pPr marL="342900" indent="-342900">
              <a:spcBef>
                <a:spcPct val="20000"/>
              </a:spcBef>
            </a:pPr>
            <a:endParaRPr lang="en-US" sz="3200" b="1">
              <a:latin typeface="Calibri" pitchFamily="34" charset="0"/>
            </a:endParaRPr>
          </a:p>
        </p:txBody>
      </p:sp>
      <p:sp>
        <p:nvSpPr>
          <p:cNvPr id="17415" name="Title 3"/>
          <p:cNvSpPr>
            <a:spLocks noGrp="1"/>
          </p:cNvSpPr>
          <p:nvPr>
            <p:ph type="title"/>
          </p:nvPr>
        </p:nvSpPr>
        <p:spPr>
          <a:xfrm>
            <a:off x="165100" y="9525"/>
            <a:ext cx="5089525" cy="736600"/>
          </a:xfrm>
        </p:spPr>
        <p:txBody>
          <a:bodyPr/>
          <a:lstStyle/>
          <a:p>
            <a:pPr marL="342900" indent="-342900" eaLnBrk="1" hangingPunct="1">
              <a:spcBef>
                <a:spcPct val="20000"/>
              </a:spcBef>
            </a:pPr>
            <a:r>
              <a:rPr lang="en-US" smtClean="0">
                <a:latin typeface="Rockwell" pitchFamily="18" charset="0"/>
              </a:rPr>
              <a:t>Today you will learn:</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SC_0071.JPG"/>
          <p:cNvPicPr>
            <a:picLocks noChangeAspect="1"/>
          </p:cNvPicPr>
          <p:nvPr/>
        </p:nvPicPr>
        <p:blipFill>
          <a:blip r:embed="rId3"/>
          <a:stretch>
            <a:fillRect/>
          </a:stretch>
        </p:blipFill>
        <p:spPr>
          <a:xfrm>
            <a:off x="0" y="-8765"/>
            <a:ext cx="9144001" cy="6121400"/>
          </a:xfrm>
          <a:prstGeom prst="rect">
            <a:avLst/>
          </a:prstGeom>
          <a:effectLst>
            <a:softEdge rad="152400"/>
          </a:effectLst>
        </p:spPr>
      </p:pic>
      <p:pic>
        <p:nvPicPr>
          <p:cNvPr id="5" name="Picture 4" descr="New Logo with Gradient.ai"/>
          <p:cNvPicPr>
            <a:picLocks noChangeAspect="1"/>
          </p:cNvPicPr>
          <p:nvPr/>
        </p:nvPicPr>
        <p:blipFill>
          <a:blip r:embed="rId4"/>
          <a:srcRect l="10588" t="21818" r="10588" b="20909"/>
          <a:stretch>
            <a:fillRect/>
          </a:stretch>
        </p:blipFill>
        <p:spPr>
          <a:xfrm>
            <a:off x="7928733" y="5730654"/>
            <a:ext cx="1088387" cy="102342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Being Patient Centered</a:t>
            </a:r>
            <a:endParaRPr lang="en-US" dirty="0"/>
          </a:p>
        </p:txBody>
      </p:sp>
      <p:sp>
        <p:nvSpPr>
          <p:cNvPr id="5" name="Content Placeholder 4"/>
          <p:cNvSpPr>
            <a:spLocks noGrp="1"/>
          </p:cNvSpPr>
          <p:nvPr>
            <p:ph idx="1"/>
          </p:nvPr>
        </p:nvSpPr>
        <p:spPr>
          <a:xfrm>
            <a:off x="457200" y="1459925"/>
            <a:ext cx="8229600" cy="4525963"/>
          </a:xfrm>
        </p:spPr>
        <p:txBody>
          <a:bodyPr/>
          <a:lstStyle/>
          <a:p>
            <a:r>
              <a:rPr lang="en-US" b="1" dirty="0" smtClean="0"/>
              <a:t>Use Universal Precautions – </a:t>
            </a:r>
            <a:r>
              <a:rPr lang="en-US" dirty="0" smtClean="0"/>
              <a:t>assume your next patient has low health literacy</a:t>
            </a:r>
            <a:br>
              <a:rPr lang="en-US" dirty="0" smtClean="0"/>
            </a:br>
            <a:endParaRPr lang="en-US" sz="800" dirty="0" smtClean="0"/>
          </a:p>
          <a:p>
            <a:r>
              <a:rPr lang="en-US" b="1" dirty="0" smtClean="0"/>
              <a:t>Slow Down – </a:t>
            </a:r>
            <a:r>
              <a:rPr lang="en-US" dirty="0" smtClean="0"/>
              <a:t>Friendly conversational tone is 110 to 150 words per minute </a:t>
            </a:r>
          </a:p>
          <a:p>
            <a:pPr algn="r">
              <a:buNone/>
            </a:pPr>
            <a:r>
              <a:rPr lang="en-US" sz="1200" dirty="0" smtClean="0"/>
              <a:t>National Center for Voice and Speech </a:t>
            </a:r>
            <a:r>
              <a:rPr lang="en-US" sz="1200" dirty="0" err="1" smtClean="0"/>
              <a:t>ncvs.org</a:t>
            </a:r>
            <a:endParaRPr lang="en-US" sz="1200" dirty="0" smtClean="0"/>
          </a:p>
          <a:p>
            <a:pPr algn="r">
              <a:buNone/>
            </a:pPr>
            <a:endParaRPr lang="en-US" sz="800" dirty="0" smtClean="0"/>
          </a:p>
          <a:p>
            <a:r>
              <a:rPr lang="en-US" b="1" dirty="0" smtClean="0"/>
              <a:t>Prioritize Information – </a:t>
            </a:r>
            <a:r>
              <a:rPr lang="en-US" dirty="0" smtClean="0"/>
              <a:t>What do patients need to know?</a:t>
            </a:r>
          </a:p>
          <a:p>
            <a:endParaRPr lang="en-US" sz="800" dirty="0" smtClean="0"/>
          </a:p>
          <a:p>
            <a:r>
              <a:rPr lang="en-US" b="1" dirty="0" smtClean="0"/>
              <a:t>Self Assess – </a:t>
            </a:r>
            <a:r>
              <a:rPr lang="en-US" dirty="0" smtClean="0"/>
              <a:t>Pick one interaction a day and analyze yourself</a:t>
            </a:r>
          </a:p>
        </p:txBody>
      </p:sp>
    </p:spTree>
    <p:extLst>
      <p:ext uri="{BB962C8B-B14F-4D97-AF65-F5344CB8AC3E}">
        <p14:creationId xmlns:p14="http://schemas.microsoft.com/office/powerpoint/2010/main" val="116206277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88988" y="952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sp>
        <p:nvSpPr>
          <p:cNvPr id="17411" name="TextBox 10"/>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p>
        </p:txBody>
      </p:sp>
      <p:sp>
        <p:nvSpPr>
          <p:cNvPr id="17412" name="TextBox 11"/>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endParaRPr lang="en-US">
              <a:solidFill>
                <a:srgbClr val="0000FF"/>
              </a:solidFill>
              <a:latin typeface="Calibri" pitchFamily="34" charset="0"/>
            </a:endParaRPr>
          </a:p>
        </p:txBody>
      </p:sp>
      <p:sp>
        <p:nvSpPr>
          <p:cNvPr id="17413" name="Content Placeholder 14"/>
          <p:cNvSpPr>
            <a:spLocks noGrp="1"/>
          </p:cNvSpPr>
          <p:nvPr>
            <p:ph idx="1"/>
          </p:nvPr>
        </p:nvSpPr>
        <p:spPr>
          <a:xfrm>
            <a:off x="457200" y="1081088"/>
            <a:ext cx="8229600" cy="3194050"/>
          </a:xfrm>
        </p:spPr>
        <p:txBody>
          <a:bodyPr/>
          <a:lstStyle/>
          <a:p>
            <a:pPr marL="514350" indent="-514350">
              <a:buFont typeface="+mj-lt"/>
              <a:buAutoNum type="arabicPeriod"/>
            </a:pPr>
            <a:r>
              <a:rPr lang="en-US" dirty="0" smtClean="0"/>
              <a:t>Patient-centeredness</a:t>
            </a:r>
          </a:p>
          <a:p>
            <a:pPr marL="514350" indent="-514350">
              <a:buFont typeface="+mj-lt"/>
              <a:buAutoNum type="arabicPeriod"/>
            </a:pPr>
            <a:r>
              <a:rPr lang="en-US" b="1" dirty="0" smtClean="0"/>
              <a:t>Plain language</a:t>
            </a:r>
          </a:p>
          <a:p>
            <a:pPr marL="514350" indent="-514350">
              <a:buFont typeface="+mj-lt"/>
              <a:buAutoNum type="arabicPeriod"/>
            </a:pPr>
            <a:r>
              <a:rPr lang="en-US" dirty="0" smtClean="0"/>
              <a:t>Flip it</a:t>
            </a:r>
          </a:p>
          <a:p>
            <a:pPr marL="514350" indent="-514350">
              <a:buFont typeface="+mj-lt"/>
              <a:buAutoNum type="arabicPeriod"/>
            </a:pPr>
            <a:r>
              <a:rPr lang="en-US" dirty="0" smtClean="0"/>
              <a:t>Teach-back</a:t>
            </a:r>
          </a:p>
          <a:p>
            <a:pPr marL="514350" indent="-514350">
              <a:buFont typeface="+mj-lt"/>
              <a:buAutoNum type="arabicPeriod"/>
            </a:pPr>
            <a:r>
              <a:rPr lang="en-US" dirty="0" smtClean="0"/>
              <a:t>Analogies</a:t>
            </a:r>
          </a:p>
          <a:p>
            <a:pPr marL="514350" indent="-514350">
              <a:buFont typeface="+mj-lt"/>
              <a:buAutoNum type="arabicPeriod"/>
            </a:pPr>
            <a:r>
              <a:rPr lang="en-US" dirty="0" smtClean="0"/>
              <a:t>Chunk and check</a:t>
            </a:r>
          </a:p>
        </p:txBody>
      </p:sp>
      <p:sp>
        <p:nvSpPr>
          <p:cNvPr id="17415" name="Title 3"/>
          <p:cNvSpPr>
            <a:spLocks noGrp="1"/>
          </p:cNvSpPr>
          <p:nvPr>
            <p:ph type="title"/>
          </p:nvPr>
        </p:nvSpPr>
        <p:spPr>
          <a:xfrm>
            <a:off x="165100" y="9525"/>
            <a:ext cx="5089525" cy="736600"/>
          </a:xfrm>
        </p:spPr>
        <p:txBody>
          <a:bodyPr/>
          <a:lstStyle/>
          <a:p>
            <a:pPr marL="342900" indent="-342900" eaLnBrk="1" hangingPunct="1">
              <a:spcBef>
                <a:spcPct val="20000"/>
              </a:spcBef>
            </a:pPr>
            <a:r>
              <a:rPr lang="en-US" smtClean="0">
                <a:latin typeface="Rockwell" pitchFamily="18" charset="0"/>
              </a:rPr>
              <a:t>Today you will learn:</a:t>
            </a:r>
          </a:p>
        </p:txBody>
      </p:sp>
    </p:spTree>
    <p:extLst>
      <p:ext uri="{BB962C8B-B14F-4D97-AF65-F5344CB8AC3E}">
        <p14:creationId xmlns:p14="http://schemas.microsoft.com/office/powerpoint/2010/main" val="284322373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4"/>
          <p:cNvSpPr txBox="1">
            <a:spLocks/>
          </p:cNvSpPr>
          <p:nvPr/>
        </p:nvSpPr>
        <p:spPr bwMode="auto">
          <a:xfrm>
            <a:off x="296863" y="1328738"/>
            <a:ext cx="86614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ea typeface="ＭＳ Ｐゴシック" charset="0"/>
                <a:cs typeface="ＭＳ Ｐゴシック" charset="0"/>
              </a:defRPr>
            </a:lvl1pPr>
            <a:lvl2pPr marL="800100" indent="-34290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lvl="1">
              <a:spcBef>
                <a:spcPct val="20000"/>
              </a:spcBef>
              <a:buFont typeface="Arial" charset="0"/>
              <a:buChar char="•"/>
            </a:pPr>
            <a:r>
              <a:rPr lang="en-US" sz="2400">
                <a:solidFill>
                  <a:srgbClr val="7F7F7F"/>
                </a:solidFill>
                <a:latin typeface="Calibri" charset="0"/>
              </a:rPr>
              <a:t>When speaking, slow down</a:t>
            </a:r>
          </a:p>
          <a:p>
            <a:pPr lvl="1">
              <a:spcBef>
                <a:spcPct val="20000"/>
              </a:spcBef>
              <a:buFont typeface="Arial" charset="0"/>
              <a:buChar char="•"/>
            </a:pPr>
            <a:r>
              <a:rPr lang="en-US" sz="2400">
                <a:solidFill>
                  <a:srgbClr val="7F7F7F"/>
                </a:solidFill>
                <a:latin typeface="Calibri" charset="0"/>
              </a:rPr>
              <a:t>Most to least important</a:t>
            </a:r>
          </a:p>
          <a:p>
            <a:pPr lvl="1">
              <a:spcBef>
                <a:spcPct val="20000"/>
              </a:spcBef>
              <a:buFont typeface="Arial" charset="0"/>
              <a:buChar char="•"/>
            </a:pPr>
            <a:r>
              <a:rPr lang="en-US" sz="2400">
                <a:solidFill>
                  <a:srgbClr val="7F7F7F"/>
                </a:solidFill>
                <a:latin typeface="Calibri" charset="0"/>
              </a:rPr>
              <a:t>Chunk information</a:t>
            </a:r>
          </a:p>
          <a:p>
            <a:pPr lvl="1">
              <a:spcBef>
                <a:spcPct val="20000"/>
              </a:spcBef>
              <a:buFont typeface="Arial" charset="0"/>
              <a:buChar char="•"/>
            </a:pPr>
            <a:r>
              <a:rPr lang="en-US" sz="2400">
                <a:solidFill>
                  <a:srgbClr val="7F7F7F"/>
                </a:solidFill>
                <a:latin typeface="Calibri" charset="0"/>
              </a:rPr>
              <a:t>3 – 5 main points</a:t>
            </a:r>
          </a:p>
          <a:p>
            <a:pPr lvl="1">
              <a:spcBef>
                <a:spcPct val="20000"/>
              </a:spcBef>
              <a:buFont typeface="Arial" charset="0"/>
              <a:buChar char="•"/>
            </a:pPr>
            <a:r>
              <a:rPr lang="en-US" sz="2400">
                <a:solidFill>
                  <a:srgbClr val="7F7F7F"/>
                </a:solidFill>
                <a:latin typeface="Calibri" charset="0"/>
              </a:rPr>
              <a:t>Use simple language and common analogies; define technical terms</a:t>
            </a:r>
          </a:p>
          <a:p>
            <a:pPr lvl="1">
              <a:spcBef>
                <a:spcPct val="20000"/>
              </a:spcBef>
            </a:pPr>
            <a:endParaRPr lang="en-US" sz="3200">
              <a:solidFill>
                <a:srgbClr val="7F7F7F"/>
              </a:solidFill>
              <a:latin typeface="Calibri" charset="0"/>
            </a:endParaRPr>
          </a:p>
          <a:p>
            <a:pPr lvl="1">
              <a:spcBef>
                <a:spcPct val="20000"/>
              </a:spcBef>
            </a:pPr>
            <a:endParaRPr lang="en-US" sz="3000">
              <a:solidFill>
                <a:srgbClr val="7F7F7F"/>
              </a:solidFill>
              <a:latin typeface="Calibri" charset="0"/>
            </a:endParaRPr>
          </a:p>
        </p:txBody>
      </p:sp>
      <p:sp>
        <p:nvSpPr>
          <p:cNvPr id="35843" name="Title Placeholder 1"/>
          <p:cNvSpPr txBox="1">
            <a:spLocks/>
          </p:cNvSpPr>
          <p:nvPr/>
        </p:nvSpPr>
        <p:spPr bwMode="auto">
          <a:xfrm>
            <a:off x="184150" y="50800"/>
            <a:ext cx="5419725"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200">
                <a:solidFill>
                  <a:srgbClr val="558ED5"/>
                </a:solidFill>
                <a:latin typeface="Rockwell" charset="0"/>
              </a:rPr>
              <a:t>Elements of plain language</a:t>
            </a:r>
          </a:p>
        </p:txBody>
      </p:sp>
    </p:spTree>
    <p:extLst>
      <p:ext uri="{BB962C8B-B14F-4D97-AF65-F5344CB8AC3E}">
        <p14:creationId xmlns:p14="http://schemas.microsoft.com/office/powerpoint/2010/main" val="132351473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88988" y="952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sp>
        <p:nvSpPr>
          <p:cNvPr id="17411" name="TextBox 10"/>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p>
        </p:txBody>
      </p:sp>
      <p:sp>
        <p:nvSpPr>
          <p:cNvPr id="17412" name="TextBox 11"/>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endParaRPr lang="en-US">
              <a:solidFill>
                <a:srgbClr val="0000FF"/>
              </a:solidFill>
              <a:latin typeface="Calibri" pitchFamily="34" charset="0"/>
            </a:endParaRPr>
          </a:p>
        </p:txBody>
      </p:sp>
      <p:sp>
        <p:nvSpPr>
          <p:cNvPr id="17413" name="Content Placeholder 14"/>
          <p:cNvSpPr>
            <a:spLocks noGrp="1"/>
          </p:cNvSpPr>
          <p:nvPr>
            <p:ph idx="1"/>
          </p:nvPr>
        </p:nvSpPr>
        <p:spPr>
          <a:xfrm>
            <a:off x="457200" y="1081088"/>
            <a:ext cx="8229600" cy="3194050"/>
          </a:xfrm>
        </p:spPr>
        <p:txBody>
          <a:bodyPr/>
          <a:lstStyle/>
          <a:p>
            <a:pPr marL="514350" indent="-514350">
              <a:buFont typeface="+mj-lt"/>
              <a:buAutoNum type="arabicPeriod"/>
            </a:pPr>
            <a:r>
              <a:rPr lang="en-US" dirty="0" smtClean="0"/>
              <a:t>Patient-centeredness</a:t>
            </a:r>
          </a:p>
          <a:p>
            <a:pPr marL="514350" indent="-514350">
              <a:buFont typeface="+mj-lt"/>
              <a:buAutoNum type="arabicPeriod"/>
            </a:pPr>
            <a:r>
              <a:rPr lang="en-US" dirty="0" smtClean="0"/>
              <a:t>Plain language</a:t>
            </a:r>
          </a:p>
          <a:p>
            <a:pPr marL="514350" indent="-514350">
              <a:buFont typeface="+mj-lt"/>
              <a:buAutoNum type="arabicPeriod"/>
            </a:pPr>
            <a:r>
              <a:rPr lang="en-US" b="1" dirty="0" smtClean="0"/>
              <a:t>Flip it</a:t>
            </a:r>
          </a:p>
          <a:p>
            <a:pPr marL="514350" indent="-514350">
              <a:buFont typeface="+mj-lt"/>
              <a:buAutoNum type="arabicPeriod"/>
            </a:pPr>
            <a:r>
              <a:rPr lang="en-US" dirty="0" smtClean="0"/>
              <a:t>Teach-back</a:t>
            </a:r>
          </a:p>
          <a:p>
            <a:pPr marL="514350" indent="-514350">
              <a:buFont typeface="+mj-lt"/>
              <a:buAutoNum type="arabicPeriod"/>
            </a:pPr>
            <a:r>
              <a:rPr lang="en-US" dirty="0" smtClean="0"/>
              <a:t>Analogies</a:t>
            </a:r>
          </a:p>
          <a:p>
            <a:pPr marL="514350" indent="-514350">
              <a:buFont typeface="+mj-lt"/>
              <a:buAutoNum type="arabicPeriod"/>
            </a:pPr>
            <a:r>
              <a:rPr lang="en-US" dirty="0" smtClean="0"/>
              <a:t>Chunk and check</a:t>
            </a:r>
          </a:p>
        </p:txBody>
      </p:sp>
      <p:sp>
        <p:nvSpPr>
          <p:cNvPr id="17415" name="Title 3"/>
          <p:cNvSpPr>
            <a:spLocks noGrp="1"/>
          </p:cNvSpPr>
          <p:nvPr>
            <p:ph type="title"/>
          </p:nvPr>
        </p:nvSpPr>
        <p:spPr>
          <a:xfrm>
            <a:off x="165100" y="9525"/>
            <a:ext cx="5089525" cy="736600"/>
          </a:xfrm>
        </p:spPr>
        <p:txBody>
          <a:bodyPr/>
          <a:lstStyle/>
          <a:p>
            <a:pPr marL="342900" indent="-342900" eaLnBrk="1" hangingPunct="1">
              <a:spcBef>
                <a:spcPct val="20000"/>
              </a:spcBef>
            </a:pPr>
            <a:r>
              <a:rPr lang="en-US" smtClean="0">
                <a:latin typeface="Rockwell" pitchFamily="18" charset="0"/>
              </a:rPr>
              <a:t>Today you will learn:</a:t>
            </a:r>
          </a:p>
        </p:txBody>
      </p:sp>
    </p:spTree>
    <p:extLst>
      <p:ext uri="{BB962C8B-B14F-4D97-AF65-F5344CB8AC3E}">
        <p14:creationId xmlns:p14="http://schemas.microsoft.com/office/powerpoint/2010/main" val="37480247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Flip it</a:t>
            </a:r>
            <a:endParaRPr lang="en-US" dirty="0"/>
          </a:p>
        </p:txBody>
      </p:sp>
      <p:sp>
        <p:nvSpPr>
          <p:cNvPr id="6" name="Content Placeholder 14"/>
          <p:cNvSpPr>
            <a:spLocks noGrp="1"/>
          </p:cNvSpPr>
          <p:nvPr>
            <p:ph idx="1"/>
          </p:nvPr>
        </p:nvSpPr>
        <p:spPr>
          <a:xfrm>
            <a:off x="521784" y="2435395"/>
            <a:ext cx="8229600" cy="534880"/>
          </a:xfrm>
        </p:spPr>
        <p:txBody>
          <a:bodyPr/>
          <a:lstStyle/>
          <a:p>
            <a:pPr marL="0" indent="0">
              <a:buNone/>
            </a:pPr>
            <a:r>
              <a:rPr lang="en-US" dirty="0" smtClean="0">
                <a:solidFill>
                  <a:schemeClr val="bg1">
                    <a:lumMod val="50000"/>
                  </a:schemeClr>
                </a:solidFill>
              </a:rPr>
              <a:t>You are suffering from primary hypertension</a:t>
            </a:r>
            <a:endParaRPr lang="en-US" dirty="0">
              <a:solidFill>
                <a:schemeClr val="bg1">
                  <a:lumMod val="50000"/>
                </a:schemeClr>
              </a:solidFill>
            </a:endParaRPr>
          </a:p>
        </p:txBody>
      </p:sp>
      <p:sp>
        <p:nvSpPr>
          <p:cNvPr id="7" name="Rectangle 6"/>
          <p:cNvSpPr/>
          <p:nvPr/>
        </p:nvSpPr>
        <p:spPr>
          <a:xfrm>
            <a:off x="586368" y="2899952"/>
            <a:ext cx="7457115" cy="523220"/>
          </a:xfrm>
          <a:prstGeom prst="rect">
            <a:avLst/>
          </a:prstGeom>
        </p:spPr>
        <p:txBody>
          <a:bodyPr wrap="none">
            <a:spAutoFit/>
          </a:bodyPr>
          <a:lstStyle/>
          <a:p>
            <a:r>
              <a:rPr lang="en-US" sz="2800" dirty="0" smtClean="0">
                <a:solidFill>
                  <a:schemeClr val="bg1">
                    <a:lumMod val="50000"/>
                  </a:schemeClr>
                </a:solidFill>
              </a:rPr>
              <a:t>You need to find a way to exercise more often</a:t>
            </a:r>
            <a:endParaRPr lang="en-US" sz="2800" dirty="0"/>
          </a:p>
        </p:txBody>
      </p:sp>
      <p:sp>
        <p:nvSpPr>
          <p:cNvPr id="8" name="Content Placeholder 14"/>
          <p:cNvSpPr txBox="1">
            <a:spLocks/>
          </p:cNvSpPr>
          <p:nvPr/>
        </p:nvSpPr>
        <p:spPr bwMode="auto">
          <a:xfrm>
            <a:off x="586368" y="2904125"/>
            <a:ext cx="8229600" cy="5348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rgbClr val="7F7F7F"/>
                </a:solidFill>
                <a:latin typeface="+mn-lt"/>
                <a:ea typeface="ＭＳ Ｐゴシック" pitchFamily="-1"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400" kern="1200">
                <a:solidFill>
                  <a:srgbClr val="7F7F7F"/>
                </a:solidFill>
                <a:latin typeface="+mn-lt"/>
                <a:ea typeface="ＭＳ Ｐゴシック" pitchFamily="-1" charset="-128"/>
                <a:cs typeface="MS PGothic" pitchFamily="34" charset="-128"/>
              </a:defRPr>
            </a:lvl2pPr>
            <a:lvl3pPr marL="11430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3pPr>
            <a:lvl4pPr marL="16002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4pPr>
            <a:lvl5pPr marL="2057400" indent="-228600" algn="l" defTabSz="457200" rtl="0" eaLnBrk="0" fontAlgn="base" hangingPunct="0">
              <a:spcBef>
                <a:spcPct val="20000"/>
              </a:spcBef>
              <a:spcAft>
                <a:spcPct val="0"/>
              </a:spcAft>
              <a:buFont typeface="Arial" pitchFamily="34" charset="0"/>
              <a:buChar char="»"/>
              <a:defRPr sz="2000" kern="1200">
                <a:solidFill>
                  <a:srgbClr val="7F7F7F"/>
                </a:solidFill>
                <a:latin typeface="+mn-lt"/>
                <a:ea typeface="ＭＳ Ｐゴシック" pitchFamily="-1" charset="-128"/>
                <a:cs typeface="MS PGothic" pitchFamily="34"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solidFill>
                  <a:schemeClr val="bg1">
                    <a:lumMod val="50000"/>
                  </a:schemeClr>
                </a:solidFill>
              </a:rPr>
              <a:t>You are suffering from primary hypertension</a:t>
            </a:r>
            <a:endParaRPr lang="en-US" dirty="0">
              <a:solidFill>
                <a:schemeClr val="bg1">
                  <a:lumMod val="50000"/>
                </a:schemeClr>
              </a:solidFill>
            </a:endParaRPr>
          </a:p>
        </p:txBody>
      </p:sp>
    </p:spTree>
    <p:extLst>
      <p:ext uri="{BB962C8B-B14F-4D97-AF65-F5344CB8AC3E}">
        <p14:creationId xmlns:p14="http://schemas.microsoft.com/office/powerpoint/2010/main" val="13073249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61322E-6 5.55112E-17 L 0.00226 0.0763 " pathEditMode="relative" rAng="0" ptsTypes="AA">
                                      <p:cBhvr>
                                        <p:cTn id="6" dur="2000" fill="hold"/>
                                        <p:tgtEl>
                                          <p:spTgt spid="6">
                                            <p:txEl>
                                              <p:pRg st="0" end="0"/>
                                            </p:txEl>
                                          </p:spTgt>
                                        </p:tgtEl>
                                        <p:attrNameLst>
                                          <p:attrName>ppt_x</p:attrName>
                                          <p:attrName>ppt_y</p:attrName>
                                        </p:attrNameLst>
                                      </p:cBhvr>
                                      <p:rCtr x="104" y="3815"/>
                                    </p:animMotion>
                                  </p:childTnLst>
                                </p:cTn>
                              </p:par>
                              <p:par>
                                <p:cTn id="7" presetID="42" presetClass="path" presetSubtype="0" accel="50000" decel="50000" fill="hold" grpId="0" nodeType="withEffect">
                                  <p:stCondLst>
                                    <p:cond delay="0"/>
                                  </p:stCondLst>
                                  <p:childTnLst>
                                    <p:animMotion origin="layout" path="M 3.72723E-6 1.6763E-6 L -0.00018 -0.06798 " pathEditMode="relative" rAng="0" ptsTypes="AA">
                                      <p:cBhvr>
                                        <p:cTn id="8" dur="2000" fill="hold"/>
                                        <p:tgtEl>
                                          <p:spTgt spid="7"/>
                                        </p:tgtEl>
                                        <p:attrNameLst>
                                          <p:attrName>ppt_x</p:attrName>
                                          <p:attrName>ppt_y</p:attrName>
                                        </p:attrNameLst>
                                      </p:cBhvr>
                                      <p:rCtr x="-17" y="-3399"/>
                                    </p:animMotion>
                                  </p:childTnLst>
                                </p:cTn>
                              </p:par>
                              <p:par>
                                <p:cTn id="9" presetID="9" presetClass="exit" presetSubtype="0" fill="hold" nodeType="withEffect">
                                  <p:stCondLst>
                                    <p:cond delay="0"/>
                                  </p:stCondLst>
                                  <p:childTnLst>
                                    <p:animEffect transition="out" filter="dissolve">
                                      <p:cBhvr>
                                        <p:cTn id="10" dur="500"/>
                                        <p:tgtEl>
                                          <p:spTgt spid="6">
                                            <p:txEl>
                                              <p:pRg st="0" end="0"/>
                                            </p:txEl>
                                          </p:spTgt>
                                        </p:tgtEl>
                                      </p:cBhvr>
                                    </p:animEffect>
                                    <p:set>
                                      <p:cBhvr>
                                        <p:cTn id="11" dur="1" fill="hold">
                                          <p:stCondLst>
                                            <p:cond delay="499"/>
                                          </p:stCondLst>
                                        </p:cTn>
                                        <p:tgtEl>
                                          <p:spTgt spid="6">
                                            <p:txEl>
                                              <p:pRg st="0" end="0"/>
                                            </p:txEl>
                                          </p:spTgt>
                                        </p:tgtEl>
                                        <p:attrNameLst>
                                          <p:attrName>style.visibility</p:attrName>
                                        </p:attrNameLst>
                                      </p:cBhvr>
                                      <p:to>
                                        <p:strVal val="hidden"/>
                                      </p:to>
                                    </p:set>
                                  </p:childTnLst>
                                </p:cTn>
                              </p:par>
                              <p:par>
                                <p:cTn id="12" presetID="9" presetClass="entr" presetSubtype="0" fill="hold" grpId="0" nodeType="with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dissolve">
                                      <p:cBhvr>
                                        <p:cTn id="14"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8"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88988" y="952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sp>
        <p:nvSpPr>
          <p:cNvPr id="17411" name="TextBox 10"/>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p>
        </p:txBody>
      </p:sp>
      <p:sp>
        <p:nvSpPr>
          <p:cNvPr id="17412" name="TextBox 11"/>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endParaRPr lang="en-US">
              <a:solidFill>
                <a:srgbClr val="0000FF"/>
              </a:solidFill>
              <a:latin typeface="Calibri" pitchFamily="34" charset="0"/>
            </a:endParaRPr>
          </a:p>
        </p:txBody>
      </p:sp>
      <p:sp>
        <p:nvSpPr>
          <p:cNvPr id="17413" name="Content Placeholder 14"/>
          <p:cNvSpPr>
            <a:spLocks noGrp="1"/>
          </p:cNvSpPr>
          <p:nvPr>
            <p:ph idx="1"/>
          </p:nvPr>
        </p:nvSpPr>
        <p:spPr>
          <a:xfrm>
            <a:off x="457200" y="1081088"/>
            <a:ext cx="8229600" cy="3194050"/>
          </a:xfrm>
        </p:spPr>
        <p:txBody>
          <a:bodyPr/>
          <a:lstStyle/>
          <a:p>
            <a:pPr marL="514350" indent="-514350">
              <a:buFont typeface="+mj-lt"/>
              <a:buAutoNum type="arabicPeriod"/>
            </a:pPr>
            <a:r>
              <a:rPr lang="en-US" dirty="0" smtClean="0"/>
              <a:t>Patient-centeredness</a:t>
            </a:r>
          </a:p>
          <a:p>
            <a:pPr marL="514350" indent="-514350">
              <a:buFont typeface="+mj-lt"/>
              <a:buAutoNum type="arabicPeriod"/>
            </a:pPr>
            <a:r>
              <a:rPr lang="en-US" dirty="0" smtClean="0"/>
              <a:t>Plain language</a:t>
            </a:r>
          </a:p>
          <a:p>
            <a:pPr marL="514350" indent="-514350">
              <a:buFont typeface="+mj-lt"/>
              <a:buAutoNum type="arabicPeriod"/>
            </a:pPr>
            <a:r>
              <a:rPr lang="en-US" dirty="0" smtClean="0"/>
              <a:t>Flip it</a:t>
            </a:r>
          </a:p>
          <a:p>
            <a:pPr marL="514350" indent="-514350">
              <a:buFont typeface="+mj-lt"/>
              <a:buAutoNum type="arabicPeriod"/>
            </a:pPr>
            <a:r>
              <a:rPr lang="en-US" b="1" dirty="0" smtClean="0"/>
              <a:t>Teach-back</a:t>
            </a:r>
          </a:p>
          <a:p>
            <a:pPr marL="514350" indent="-514350">
              <a:buFont typeface="+mj-lt"/>
              <a:buAutoNum type="arabicPeriod"/>
            </a:pPr>
            <a:r>
              <a:rPr lang="en-US" dirty="0" smtClean="0"/>
              <a:t>Analogies</a:t>
            </a:r>
          </a:p>
          <a:p>
            <a:pPr marL="514350" indent="-514350">
              <a:buFont typeface="+mj-lt"/>
              <a:buAutoNum type="arabicPeriod"/>
            </a:pPr>
            <a:r>
              <a:rPr lang="en-US" dirty="0" smtClean="0"/>
              <a:t>Chunk and check</a:t>
            </a:r>
          </a:p>
        </p:txBody>
      </p:sp>
      <p:sp>
        <p:nvSpPr>
          <p:cNvPr id="17415" name="Title 3"/>
          <p:cNvSpPr>
            <a:spLocks noGrp="1"/>
          </p:cNvSpPr>
          <p:nvPr>
            <p:ph type="title"/>
          </p:nvPr>
        </p:nvSpPr>
        <p:spPr>
          <a:xfrm>
            <a:off x="165100" y="9525"/>
            <a:ext cx="5089525" cy="736600"/>
          </a:xfrm>
        </p:spPr>
        <p:txBody>
          <a:bodyPr/>
          <a:lstStyle/>
          <a:p>
            <a:pPr marL="342900" indent="-342900" eaLnBrk="1" hangingPunct="1">
              <a:spcBef>
                <a:spcPct val="20000"/>
              </a:spcBef>
            </a:pPr>
            <a:r>
              <a:rPr lang="en-US" dirty="0" smtClean="0">
                <a:latin typeface="Rockwell" pitchFamily="18" charset="0"/>
              </a:rPr>
              <a:t>Today you will learn:</a:t>
            </a:r>
          </a:p>
        </p:txBody>
      </p:sp>
    </p:spTree>
    <p:extLst>
      <p:ext uri="{BB962C8B-B14F-4D97-AF65-F5344CB8AC3E}">
        <p14:creationId xmlns:p14="http://schemas.microsoft.com/office/powerpoint/2010/main" val="196693559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028700" y="6140766"/>
            <a:ext cx="7086600" cy="396875"/>
          </a:xfrm>
          <a:prstGeom prst="rect">
            <a:avLst/>
          </a:prstGeom>
          <a:noFill/>
          <a:ln w="9525">
            <a:noFill/>
            <a:miter lim="800000"/>
            <a:headEnd/>
            <a:tailEnd/>
          </a:ln>
        </p:spPr>
        <p:txBody>
          <a:bodyPr>
            <a:spAutoFit/>
          </a:bodyPr>
          <a:lstStyle/>
          <a:p>
            <a:pPr eaLnBrk="1" hangingPunct="1"/>
            <a:r>
              <a:rPr lang="en-US" sz="1000" dirty="0" smtClean="0"/>
              <a:t>Modified from </a:t>
            </a:r>
            <a:r>
              <a:rPr lang="en-US" sz="1000" dirty="0" err="1" smtClean="0"/>
              <a:t>Schillinger</a:t>
            </a:r>
            <a:r>
              <a:rPr lang="en-US" sz="1000" dirty="0" smtClean="0"/>
              <a:t> </a:t>
            </a:r>
            <a:r>
              <a:rPr lang="en-US" sz="1000" dirty="0"/>
              <a:t>D, </a:t>
            </a:r>
            <a:r>
              <a:rPr lang="en-US" sz="1000" dirty="0" err="1"/>
              <a:t>Piette</a:t>
            </a:r>
            <a:r>
              <a:rPr lang="en-US" sz="1000" dirty="0"/>
              <a:t> J, </a:t>
            </a:r>
            <a:r>
              <a:rPr lang="en-US" sz="1000" dirty="0" err="1"/>
              <a:t>Grumbach</a:t>
            </a:r>
            <a:r>
              <a:rPr lang="en-US" sz="1000" dirty="0"/>
              <a:t> K, Wang F, Wilson C, </a:t>
            </a:r>
            <a:r>
              <a:rPr lang="en-US" sz="1000" dirty="0" err="1"/>
              <a:t>Daher</a:t>
            </a:r>
            <a:r>
              <a:rPr lang="en-US" sz="1000" dirty="0"/>
              <a:t> C, Leong-</a:t>
            </a:r>
            <a:r>
              <a:rPr lang="en-US" sz="1000" dirty="0" err="1"/>
              <a:t>Grotz</a:t>
            </a:r>
            <a:r>
              <a:rPr lang="en-US" sz="1000" dirty="0"/>
              <a:t> K, Castro C, </a:t>
            </a:r>
            <a:r>
              <a:rPr lang="en-US" sz="1000" dirty="0" err="1"/>
              <a:t>Bindman</a:t>
            </a:r>
            <a:r>
              <a:rPr lang="en-US" sz="1000" dirty="0"/>
              <a:t> A. Closing the Loop Physician Communication With Diabetic Patients Who Have Low Health Literacy. Arch Intern Med/</a:t>
            </a:r>
            <a:r>
              <a:rPr lang="en-US" sz="1000" dirty="0" err="1"/>
              <a:t>Vol</a:t>
            </a:r>
            <a:r>
              <a:rPr lang="en-US" sz="1000" dirty="0"/>
              <a:t> 163, Jan 13, 2003</a:t>
            </a:r>
          </a:p>
        </p:txBody>
      </p:sp>
      <p:sp>
        <p:nvSpPr>
          <p:cNvPr id="5" name="Title 3"/>
          <p:cNvSpPr txBox="1">
            <a:spLocks/>
          </p:cNvSpPr>
          <p:nvPr/>
        </p:nvSpPr>
        <p:spPr bwMode="auto">
          <a:xfrm>
            <a:off x="165100" y="9525"/>
            <a:ext cx="5089525" cy="736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marR="0" lvl="0" indent="-342900" algn="l" defTabSz="457200" rtl="0" eaLnBrk="1" fontAlgn="base" latinLnBrk="0" hangingPunct="1">
              <a:lnSpc>
                <a:spcPct val="100000"/>
              </a:lnSpc>
              <a:spcBef>
                <a:spcPct val="20000"/>
              </a:spcBef>
              <a:spcAft>
                <a:spcPct val="0"/>
              </a:spcAft>
              <a:buClrTx/>
              <a:buSzTx/>
              <a:buFontTx/>
              <a:buNone/>
              <a:tabLst/>
              <a:defRPr/>
            </a:pPr>
            <a:r>
              <a:rPr kumimoji="0" lang="en-US" sz="3200" b="0" i="0" u="none" strike="noStrike" kern="1200" cap="none" spc="0" normalizeH="0" baseline="0" noProof="0" dirty="0" smtClean="0">
                <a:ln>
                  <a:noFill/>
                </a:ln>
                <a:solidFill>
                  <a:srgbClr val="558ED5"/>
                </a:solidFill>
                <a:effectLst/>
                <a:uLnTx/>
                <a:uFillTx/>
                <a:latin typeface="Rockwell" pitchFamily="18" charset="0"/>
                <a:ea typeface="ＭＳ Ｐゴシック" pitchFamily="-1" charset="-128"/>
                <a:cs typeface="Rockwell"/>
              </a:rPr>
              <a:t>Teach-back</a:t>
            </a:r>
          </a:p>
        </p:txBody>
      </p:sp>
      <p:sp>
        <p:nvSpPr>
          <p:cNvPr id="6" name="TextBox 5"/>
          <p:cNvSpPr txBox="1"/>
          <p:nvPr/>
        </p:nvSpPr>
        <p:spPr>
          <a:xfrm>
            <a:off x="4175109" y="423378"/>
            <a:ext cx="184666" cy="369332"/>
          </a:xfrm>
          <a:prstGeom prst="rect">
            <a:avLst/>
          </a:prstGeom>
          <a:noFill/>
        </p:spPr>
        <p:txBody>
          <a:bodyPr wrap="none" rtlCol="0">
            <a:spAutoFit/>
          </a:bodyPr>
          <a:lstStyle/>
          <a:p>
            <a:endParaRPr lang="en-US" dirty="0"/>
          </a:p>
        </p:txBody>
      </p:sp>
      <p:pic>
        <p:nvPicPr>
          <p:cNvPr id="7" name="Picture 3" descr="\\hlmserver\users$\intern\Desktop\Teachback.jpg"/>
          <p:cNvPicPr>
            <a:picLocks noChangeAspect="1" noChangeArrowheads="1"/>
          </p:cNvPicPr>
          <p:nvPr/>
        </p:nvPicPr>
        <p:blipFill>
          <a:blip r:embed="rId3"/>
          <a:srcRect/>
          <a:stretch>
            <a:fillRect/>
          </a:stretch>
        </p:blipFill>
        <p:spPr bwMode="auto">
          <a:xfrm>
            <a:off x="4982413" y="1092676"/>
            <a:ext cx="3925887" cy="2944812"/>
          </a:xfrm>
          <a:prstGeom prst="rect">
            <a:avLst/>
          </a:prstGeom>
          <a:ln>
            <a:noFill/>
          </a:ln>
          <a:effectLst>
            <a:softEdge rad="112500"/>
          </a:effectLst>
        </p:spPr>
      </p:pic>
      <p:graphicFrame>
        <p:nvGraphicFramePr>
          <p:cNvPr id="4" name="Diagram 3"/>
          <p:cNvGraphicFramePr/>
          <p:nvPr/>
        </p:nvGraphicFramePr>
        <p:xfrm>
          <a:off x="-214448" y="1092676"/>
          <a:ext cx="7446938" cy="4964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4"/>
          <p:cNvSpPr txBox="1">
            <a:spLocks/>
          </p:cNvSpPr>
          <p:nvPr/>
        </p:nvSpPr>
        <p:spPr bwMode="auto">
          <a:xfrm>
            <a:off x="657225" y="1719263"/>
            <a:ext cx="8042275" cy="4452937"/>
          </a:xfrm>
          <a:prstGeom prst="rect">
            <a:avLst/>
          </a:prstGeom>
          <a:noFill/>
          <a:ln w="9525">
            <a:noFill/>
            <a:miter lim="800000"/>
            <a:headEnd/>
            <a:tailEnd/>
          </a:ln>
        </p:spPr>
        <p:txBody>
          <a:bodyPr>
            <a:prstTxWarp prst="textNoShape">
              <a:avLst/>
            </a:prstTxWarp>
          </a:bodyPr>
          <a:lstStyle/>
          <a:p>
            <a:pPr marL="800100" lvl="1" indent="-342900" eaLnBrk="0" hangingPunct="0">
              <a:spcBef>
                <a:spcPts val="1200"/>
              </a:spcBef>
            </a:pPr>
            <a:r>
              <a:rPr lang="en-US" sz="2400" dirty="0" smtClean="0">
                <a:solidFill>
                  <a:srgbClr val="7F7F7F"/>
                </a:solidFill>
                <a:latin typeface="Calibri" charset="0"/>
              </a:rPr>
              <a:t>“I </a:t>
            </a:r>
            <a:r>
              <a:rPr lang="en-US" sz="2400" dirty="0">
                <a:solidFill>
                  <a:srgbClr val="7F7F7F"/>
                </a:solidFill>
                <a:latin typeface="Calibri" charset="0"/>
              </a:rPr>
              <a:t>want to ensure I explained things clearly; can you tell me in your own words what we discussed today</a:t>
            </a:r>
            <a:r>
              <a:rPr lang="en-US" sz="2400" dirty="0" smtClean="0">
                <a:solidFill>
                  <a:srgbClr val="7F7F7F"/>
                </a:solidFill>
                <a:latin typeface="Calibri" charset="0"/>
              </a:rPr>
              <a:t>?”</a:t>
            </a:r>
          </a:p>
          <a:p>
            <a:pPr marL="800100" lvl="1" indent="-342900" eaLnBrk="0" hangingPunct="0">
              <a:spcBef>
                <a:spcPts val="1200"/>
              </a:spcBef>
            </a:pPr>
            <a:r>
              <a:rPr lang="en-US" sz="2400" dirty="0" smtClean="0">
                <a:solidFill>
                  <a:srgbClr val="7F7F7F"/>
                </a:solidFill>
                <a:latin typeface="Calibri" charset="0"/>
              </a:rPr>
              <a:t>“How </a:t>
            </a:r>
            <a:r>
              <a:rPr lang="en-US" sz="2400" dirty="0">
                <a:solidFill>
                  <a:srgbClr val="7F7F7F"/>
                </a:solidFill>
                <a:latin typeface="Calibri" charset="0"/>
              </a:rPr>
              <a:t>will you explain this to your family</a:t>
            </a:r>
            <a:r>
              <a:rPr lang="en-US" sz="2400" dirty="0" smtClean="0">
                <a:solidFill>
                  <a:srgbClr val="7F7F7F"/>
                </a:solidFill>
                <a:latin typeface="Calibri" charset="0"/>
              </a:rPr>
              <a:t>?” </a:t>
            </a:r>
          </a:p>
          <a:p>
            <a:pPr marL="800100" lvl="1" indent="-342900" eaLnBrk="0" hangingPunct="0">
              <a:spcBef>
                <a:spcPts val="1200"/>
              </a:spcBef>
            </a:pPr>
            <a:r>
              <a:rPr lang="en-US" sz="2400" dirty="0" smtClean="0">
                <a:solidFill>
                  <a:srgbClr val="7F7F7F"/>
                </a:solidFill>
                <a:latin typeface="Calibri" charset="0"/>
              </a:rPr>
              <a:t>“What </a:t>
            </a:r>
            <a:r>
              <a:rPr lang="en-US" sz="2400" dirty="0">
                <a:solidFill>
                  <a:srgbClr val="7F7F7F"/>
                </a:solidFill>
                <a:latin typeface="Calibri" charset="0"/>
              </a:rPr>
              <a:t>do you think will work best for you when you get home</a:t>
            </a:r>
            <a:r>
              <a:rPr lang="en-US" sz="2400" dirty="0" smtClean="0">
                <a:solidFill>
                  <a:srgbClr val="7F7F7F"/>
                </a:solidFill>
                <a:latin typeface="Calibri" charset="0"/>
              </a:rPr>
              <a:t>?”</a:t>
            </a:r>
          </a:p>
          <a:p>
            <a:pPr marL="800100" lvl="1" indent="-342900" eaLnBrk="0" hangingPunct="0">
              <a:spcBef>
                <a:spcPct val="20000"/>
              </a:spcBef>
            </a:pPr>
            <a:endParaRPr lang="en-US" sz="3200" dirty="0">
              <a:latin typeface="Calibri" charset="0"/>
              <a:ea typeface="MS PGothic" charset="0"/>
              <a:cs typeface="MS PGothic" charset="0"/>
            </a:endParaRPr>
          </a:p>
        </p:txBody>
      </p:sp>
      <p:sp>
        <p:nvSpPr>
          <p:cNvPr id="36867" name="TextBox 7"/>
          <p:cNvSpPr txBox="1">
            <a:spLocks noChangeArrowheads="1"/>
          </p:cNvSpPr>
          <p:nvPr/>
        </p:nvSpPr>
        <p:spPr bwMode="auto">
          <a:xfrm>
            <a:off x="355600" y="4876800"/>
            <a:ext cx="8478838" cy="454025"/>
          </a:xfrm>
          <a:prstGeom prst="rect">
            <a:avLst/>
          </a:prstGeom>
          <a:noFill/>
          <a:ln w="9525">
            <a:noFill/>
            <a:miter lim="800000"/>
            <a:headEnd/>
            <a:tailEnd/>
          </a:ln>
        </p:spPr>
        <p:txBody>
          <a:bodyPr lIns="83754" tIns="41877" rIns="83754" bIns="41877">
            <a:prstTxWarp prst="textNoShape">
              <a:avLst/>
            </a:prstTxWarp>
            <a:spAutoFit/>
          </a:bodyPr>
          <a:lstStyle/>
          <a:p>
            <a:r>
              <a:rPr lang="en-US" sz="1200" i="1">
                <a:solidFill>
                  <a:srgbClr val="7F7F7F"/>
                </a:solidFill>
                <a:latin typeface="Calibri" charset="0"/>
              </a:rPr>
              <a:t>	— Schillinger D, Piette J,Grumbach K, et al. Closing the loop.  Physician communication with diabetic patients who have low health literacy. Arch Internal Med. 2003; 163:83-90</a:t>
            </a:r>
          </a:p>
        </p:txBody>
      </p:sp>
      <p:sp>
        <p:nvSpPr>
          <p:cNvPr id="7" name="Title 3"/>
          <p:cNvSpPr txBox="1">
            <a:spLocks/>
          </p:cNvSpPr>
          <p:nvPr/>
        </p:nvSpPr>
        <p:spPr>
          <a:xfrm>
            <a:off x="174625" y="19050"/>
            <a:ext cx="7221538" cy="736600"/>
          </a:xfrm>
          <a:prstGeom prst="rect">
            <a:avLst/>
          </a:prstGeom>
        </p:spPr>
        <p:txBody>
          <a:bodyPr anchor="ctr">
            <a:prstTxWarp prst="textNoShape">
              <a:avLst/>
            </a:prstTxWarp>
            <a:normAutofit/>
          </a:bodyPr>
          <a:lstStyle/>
          <a:p>
            <a:pPr marL="342900" indent="-342900">
              <a:spcBef>
                <a:spcPct val="20000"/>
              </a:spcBef>
            </a:pPr>
            <a:r>
              <a:rPr lang="en-US" sz="3200" dirty="0" smtClean="0">
                <a:solidFill>
                  <a:srgbClr val="558ED5"/>
                </a:solidFill>
                <a:latin typeface="Rockwell" charset="0"/>
                <a:ea typeface="Rockwell" charset="0"/>
                <a:cs typeface="Rockwell" charset="0"/>
              </a:rPr>
              <a:t>Teach-back </a:t>
            </a:r>
            <a:r>
              <a:rPr lang="en-US" sz="3200" dirty="0">
                <a:solidFill>
                  <a:srgbClr val="558ED5"/>
                </a:solidFill>
                <a:latin typeface="Rockwell" charset="0"/>
                <a:ea typeface="Rockwell" charset="0"/>
                <a:cs typeface="Rockwell" charset="0"/>
              </a:rPr>
              <a:t>prompts:</a:t>
            </a:r>
            <a:endParaRPr lang="en-US" sz="3200" dirty="0">
              <a:solidFill>
                <a:srgbClr val="A81527"/>
              </a:solidFill>
              <a:latin typeface="Rockwell" charset="0"/>
              <a:ea typeface="Rockwell" charset="0"/>
              <a:cs typeface="Rockwell" charset="0"/>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88988" y="952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sp>
        <p:nvSpPr>
          <p:cNvPr id="17411" name="TextBox 10"/>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p>
        </p:txBody>
      </p:sp>
      <p:sp>
        <p:nvSpPr>
          <p:cNvPr id="17412" name="TextBox 11"/>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endParaRPr lang="en-US">
              <a:solidFill>
                <a:srgbClr val="0000FF"/>
              </a:solidFill>
              <a:latin typeface="Calibri" pitchFamily="34" charset="0"/>
            </a:endParaRPr>
          </a:p>
        </p:txBody>
      </p:sp>
      <p:sp>
        <p:nvSpPr>
          <p:cNvPr id="17413" name="Content Placeholder 14"/>
          <p:cNvSpPr>
            <a:spLocks noGrp="1"/>
          </p:cNvSpPr>
          <p:nvPr>
            <p:ph idx="1"/>
          </p:nvPr>
        </p:nvSpPr>
        <p:spPr>
          <a:xfrm>
            <a:off x="457200" y="1081088"/>
            <a:ext cx="8229600" cy="3194050"/>
          </a:xfrm>
        </p:spPr>
        <p:txBody>
          <a:bodyPr/>
          <a:lstStyle/>
          <a:p>
            <a:pPr marL="514350" indent="-514350">
              <a:buFont typeface="+mj-lt"/>
              <a:buAutoNum type="arabicPeriod"/>
            </a:pPr>
            <a:r>
              <a:rPr lang="en-US" dirty="0" smtClean="0"/>
              <a:t>Patient-centeredness</a:t>
            </a:r>
          </a:p>
          <a:p>
            <a:pPr marL="514350" indent="-514350">
              <a:buFont typeface="+mj-lt"/>
              <a:buAutoNum type="arabicPeriod"/>
            </a:pPr>
            <a:r>
              <a:rPr lang="en-US" dirty="0" smtClean="0"/>
              <a:t>Plain language</a:t>
            </a:r>
          </a:p>
          <a:p>
            <a:pPr marL="514350" indent="-514350">
              <a:buFont typeface="+mj-lt"/>
              <a:buAutoNum type="arabicPeriod"/>
            </a:pPr>
            <a:r>
              <a:rPr lang="en-US" dirty="0" smtClean="0"/>
              <a:t>Flip it</a:t>
            </a:r>
          </a:p>
          <a:p>
            <a:pPr marL="514350" indent="-514350">
              <a:buFont typeface="+mj-lt"/>
              <a:buAutoNum type="arabicPeriod"/>
            </a:pPr>
            <a:r>
              <a:rPr lang="en-US" dirty="0" smtClean="0"/>
              <a:t>Teach-back</a:t>
            </a:r>
          </a:p>
          <a:p>
            <a:pPr marL="514350" indent="-514350">
              <a:buFont typeface="+mj-lt"/>
              <a:buAutoNum type="arabicPeriod"/>
            </a:pPr>
            <a:r>
              <a:rPr lang="en-US" b="1" dirty="0" smtClean="0"/>
              <a:t>Analogies</a:t>
            </a:r>
          </a:p>
          <a:p>
            <a:pPr marL="514350" indent="-514350">
              <a:buFont typeface="+mj-lt"/>
              <a:buAutoNum type="arabicPeriod"/>
            </a:pPr>
            <a:r>
              <a:rPr lang="en-US" dirty="0" smtClean="0"/>
              <a:t>Chunk and check</a:t>
            </a:r>
          </a:p>
        </p:txBody>
      </p:sp>
      <p:sp>
        <p:nvSpPr>
          <p:cNvPr id="17415" name="Title 3"/>
          <p:cNvSpPr>
            <a:spLocks noGrp="1"/>
          </p:cNvSpPr>
          <p:nvPr>
            <p:ph type="title"/>
          </p:nvPr>
        </p:nvSpPr>
        <p:spPr>
          <a:xfrm>
            <a:off x="165100" y="9525"/>
            <a:ext cx="5089525" cy="736600"/>
          </a:xfrm>
        </p:spPr>
        <p:txBody>
          <a:bodyPr/>
          <a:lstStyle/>
          <a:p>
            <a:pPr marL="342900" indent="-342900" eaLnBrk="1" hangingPunct="1">
              <a:spcBef>
                <a:spcPct val="20000"/>
              </a:spcBef>
            </a:pPr>
            <a:r>
              <a:rPr lang="en-US" smtClean="0">
                <a:latin typeface="Rockwell" pitchFamily="18" charset="0"/>
              </a:rPr>
              <a:t>Today you will learn:</a:t>
            </a:r>
          </a:p>
        </p:txBody>
      </p:sp>
    </p:spTree>
    <p:extLst>
      <p:ext uri="{BB962C8B-B14F-4D97-AF65-F5344CB8AC3E}">
        <p14:creationId xmlns:p14="http://schemas.microsoft.com/office/powerpoint/2010/main" val="374802471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0800"/>
            <a:ext cx="5715000" cy="690563"/>
          </a:xfrm>
        </p:spPr>
        <p:txBody>
          <a:bodyPr/>
          <a:lstStyle/>
          <a:p>
            <a:r>
              <a:rPr lang="en-US" dirty="0" smtClean="0"/>
              <a:t>Let’s try some analogies</a:t>
            </a:r>
            <a:endParaRPr lang="en-US" dirty="0"/>
          </a:p>
        </p:txBody>
      </p:sp>
      <p:pic>
        <p:nvPicPr>
          <p:cNvPr id="5" name="Picture 4" descr="2237023-old-red-rusty-tractor-with-dirty-wheels.jpg"/>
          <p:cNvPicPr>
            <a:picLocks noChangeAspect="1"/>
          </p:cNvPicPr>
          <p:nvPr/>
        </p:nvPicPr>
        <p:blipFill>
          <a:blip r:embed="rId3"/>
          <a:stretch>
            <a:fillRect/>
          </a:stretch>
        </p:blipFill>
        <p:spPr>
          <a:xfrm>
            <a:off x="700717" y="1106941"/>
            <a:ext cx="3873276" cy="2585412"/>
          </a:xfrm>
          <a:prstGeom prst="rect">
            <a:avLst/>
          </a:prstGeom>
        </p:spPr>
      </p:pic>
      <p:pic>
        <p:nvPicPr>
          <p:cNvPr id="7" name="Picture 6" descr="BloodPressureCuff1.jpg"/>
          <p:cNvPicPr>
            <a:picLocks noChangeAspect="1"/>
          </p:cNvPicPr>
          <p:nvPr/>
        </p:nvPicPr>
        <p:blipFill>
          <a:blip r:embed="rId4"/>
          <a:stretch>
            <a:fillRect/>
          </a:stretch>
        </p:blipFill>
        <p:spPr>
          <a:xfrm>
            <a:off x="4572000" y="1106941"/>
            <a:ext cx="3943353" cy="3943353"/>
          </a:xfrm>
          <a:prstGeom prst="rect">
            <a:avLst/>
          </a:prstGeom>
        </p:spPr>
      </p:pic>
      <p:pic>
        <p:nvPicPr>
          <p:cNvPr id="8" name="Picture 7" descr="motor.jpg"/>
          <p:cNvPicPr>
            <a:picLocks noChangeAspect="1"/>
          </p:cNvPicPr>
          <p:nvPr/>
        </p:nvPicPr>
        <p:blipFill>
          <a:blip r:embed="rId5"/>
          <a:stretch>
            <a:fillRect/>
          </a:stretch>
        </p:blipFill>
        <p:spPr>
          <a:xfrm>
            <a:off x="1167863" y="3692353"/>
            <a:ext cx="3679123" cy="2759342"/>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88988" y="9525"/>
            <a:ext cx="7413625" cy="1071563"/>
          </a:xfrm>
          <a:prstGeom prst="rect">
            <a:avLst/>
          </a:prstGeom>
        </p:spPr>
        <p:txBody>
          <a:bodyPr lIns="83333" tIns="41667" rIns="83333" bIns="41667"/>
          <a:lstStyle/>
          <a:p>
            <a:pPr algn="r" defTabSz="453906" fontAlgn="auto">
              <a:spcBef>
                <a:spcPts val="0"/>
              </a:spcBef>
              <a:spcAft>
                <a:spcPts val="0"/>
              </a:spcAft>
              <a:defRPr/>
            </a:pPr>
            <a:endParaRPr lang="en-US" sz="3700" dirty="0">
              <a:solidFill>
                <a:srgbClr val="043163"/>
              </a:solidFill>
              <a:latin typeface="Myriad Pro Light"/>
              <a:ea typeface="+mj-ea"/>
              <a:cs typeface="Myriad Pro Light"/>
            </a:endParaRPr>
          </a:p>
        </p:txBody>
      </p:sp>
      <p:sp>
        <p:nvSpPr>
          <p:cNvPr id="17411" name="TextBox 10"/>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p>
        </p:txBody>
      </p:sp>
      <p:sp>
        <p:nvSpPr>
          <p:cNvPr id="17412" name="TextBox 11"/>
          <p:cNvSpPr txBox="1">
            <a:spLocks noChangeArrowheads="1"/>
          </p:cNvSpPr>
          <p:nvPr/>
        </p:nvSpPr>
        <p:spPr bwMode="auto">
          <a:xfrm>
            <a:off x="1473200" y="339725"/>
            <a:ext cx="7554913" cy="369888"/>
          </a:xfrm>
          <a:prstGeom prst="rect">
            <a:avLst/>
          </a:prstGeom>
          <a:noFill/>
          <a:ln w="9525">
            <a:noFill/>
            <a:miter lim="800000"/>
            <a:headEnd/>
            <a:tailEnd/>
          </a:ln>
        </p:spPr>
        <p:txBody>
          <a:bodyPr>
            <a:spAutoFit/>
          </a:bodyPr>
          <a:lstStyle/>
          <a:p>
            <a:r>
              <a:rPr lang="en-US">
                <a:latin typeface="Calibri" pitchFamily="34" charset="0"/>
              </a:rPr>
              <a:t>									</a:t>
            </a:r>
            <a:endParaRPr lang="en-US">
              <a:solidFill>
                <a:srgbClr val="0000FF"/>
              </a:solidFill>
              <a:latin typeface="Calibri" pitchFamily="34" charset="0"/>
            </a:endParaRPr>
          </a:p>
        </p:txBody>
      </p:sp>
      <p:sp>
        <p:nvSpPr>
          <p:cNvPr id="17413" name="Content Placeholder 14"/>
          <p:cNvSpPr>
            <a:spLocks noGrp="1"/>
          </p:cNvSpPr>
          <p:nvPr>
            <p:ph idx="1"/>
          </p:nvPr>
        </p:nvSpPr>
        <p:spPr>
          <a:xfrm>
            <a:off x="457200" y="1081088"/>
            <a:ext cx="8229600" cy="3194050"/>
          </a:xfrm>
        </p:spPr>
        <p:txBody>
          <a:bodyPr/>
          <a:lstStyle/>
          <a:p>
            <a:pPr marL="514350" indent="-514350">
              <a:buFont typeface="+mj-lt"/>
              <a:buAutoNum type="arabicPeriod"/>
            </a:pPr>
            <a:r>
              <a:rPr lang="en-US" dirty="0" smtClean="0"/>
              <a:t>Patient-centeredness</a:t>
            </a:r>
          </a:p>
          <a:p>
            <a:pPr marL="514350" indent="-514350">
              <a:buFont typeface="+mj-lt"/>
              <a:buAutoNum type="arabicPeriod"/>
            </a:pPr>
            <a:r>
              <a:rPr lang="en-US" dirty="0" smtClean="0"/>
              <a:t>Plain language</a:t>
            </a:r>
          </a:p>
          <a:p>
            <a:pPr marL="514350" indent="-514350">
              <a:buFont typeface="+mj-lt"/>
              <a:buAutoNum type="arabicPeriod"/>
            </a:pPr>
            <a:r>
              <a:rPr lang="en-US" dirty="0" smtClean="0"/>
              <a:t>Flip it</a:t>
            </a:r>
          </a:p>
          <a:p>
            <a:pPr marL="514350" indent="-514350">
              <a:buFont typeface="+mj-lt"/>
              <a:buAutoNum type="arabicPeriod"/>
            </a:pPr>
            <a:r>
              <a:rPr lang="en-US" dirty="0" smtClean="0"/>
              <a:t>Teach-back</a:t>
            </a:r>
          </a:p>
          <a:p>
            <a:pPr marL="514350" indent="-514350">
              <a:buFont typeface="+mj-lt"/>
              <a:buAutoNum type="arabicPeriod"/>
            </a:pPr>
            <a:r>
              <a:rPr lang="en-US" dirty="0" smtClean="0"/>
              <a:t>Analogies</a:t>
            </a:r>
          </a:p>
          <a:p>
            <a:pPr marL="514350" indent="-514350">
              <a:buFont typeface="+mj-lt"/>
              <a:buAutoNum type="arabicPeriod"/>
            </a:pPr>
            <a:r>
              <a:rPr lang="en-US" b="1" dirty="0" smtClean="0"/>
              <a:t>Chunk and check</a:t>
            </a:r>
          </a:p>
        </p:txBody>
      </p:sp>
      <p:sp>
        <p:nvSpPr>
          <p:cNvPr id="17415" name="Title 3"/>
          <p:cNvSpPr>
            <a:spLocks noGrp="1"/>
          </p:cNvSpPr>
          <p:nvPr>
            <p:ph type="title"/>
          </p:nvPr>
        </p:nvSpPr>
        <p:spPr>
          <a:xfrm>
            <a:off x="165100" y="9525"/>
            <a:ext cx="5089525" cy="736600"/>
          </a:xfrm>
        </p:spPr>
        <p:txBody>
          <a:bodyPr/>
          <a:lstStyle/>
          <a:p>
            <a:pPr marL="342900" indent="-342900" eaLnBrk="1" hangingPunct="1">
              <a:spcBef>
                <a:spcPct val="20000"/>
              </a:spcBef>
            </a:pPr>
            <a:r>
              <a:rPr lang="en-US" smtClean="0">
                <a:latin typeface="Rockwell" pitchFamily="18" charset="0"/>
              </a:rPr>
              <a:t>Today you will learn:</a:t>
            </a:r>
          </a:p>
        </p:txBody>
      </p:sp>
    </p:spTree>
    <p:extLst>
      <p:ext uri="{BB962C8B-B14F-4D97-AF65-F5344CB8AC3E}">
        <p14:creationId xmlns:p14="http://schemas.microsoft.com/office/powerpoint/2010/main" val="374802471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0800"/>
            <a:ext cx="7484266" cy="690563"/>
          </a:xfrm>
        </p:spPr>
        <p:txBody>
          <a:bodyPr/>
          <a:lstStyle/>
          <a:p>
            <a:r>
              <a:rPr lang="en-US" dirty="0" smtClean="0"/>
              <a:t>Chunk and check:</a:t>
            </a:r>
            <a:endParaRPr lang="en-US" dirty="0"/>
          </a:p>
        </p:txBody>
      </p:sp>
      <p:graphicFrame>
        <p:nvGraphicFramePr>
          <p:cNvPr id="3" name="Diagram 2"/>
          <p:cNvGraphicFramePr/>
          <p:nvPr/>
        </p:nvGraphicFramePr>
        <p:xfrm>
          <a:off x="19251" y="817569"/>
          <a:ext cx="8812711" cy="4956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4"/>
          <p:cNvSpPr txBox="1">
            <a:spLocks/>
          </p:cNvSpPr>
          <p:nvPr/>
        </p:nvSpPr>
        <p:spPr bwMode="auto">
          <a:xfrm>
            <a:off x="296863" y="1328738"/>
            <a:ext cx="8661400" cy="4060825"/>
          </a:xfrm>
          <a:prstGeom prst="rect">
            <a:avLst/>
          </a:prstGeom>
          <a:noFill/>
          <a:ln w="9525">
            <a:noFill/>
            <a:miter lim="800000"/>
            <a:headEnd/>
            <a:tailEnd/>
          </a:ln>
        </p:spPr>
        <p:txBody>
          <a:bodyPr>
            <a:prstTxWarp prst="textNoShape">
              <a:avLst/>
            </a:prstTxWarp>
          </a:bodyPr>
          <a:lstStyle/>
          <a:p>
            <a:pPr marL="0" lvl="1" indent="-342900" eaLnBrk="0" hangingPunct="0"/>
            <a:r>
              <a:rPr lang="en-US" sz="3200" dirty="0">
                <a:solidFill>
                  <a:srgbClr val="7F7F7F"/>
                </a:solidFill>
                <a:latin typeface="Calibri" charset="0"/>
              </a:rPr>
              <a:t>Elements that will</a:t>
            </a:r>
            <a:r>
              <a:rPr lang="en-US" sz="3200" dirty="0" smtClean="0">
                <a:solidFill>
                  <a:srgbClr val="7F7F7F"/>
                </a:solidFill>
                <a:latin typeface="Calibri" charset="0"/>
              </a:rPr>
              <a:t> influence </a:t>
            </a:r>
            <a:r>
              <a:rPr lang="en-US" sz="3200" dirty="0">
                <a:solidFill>
                  <a:srgbClr val="7F7F7F"/>
                </a:solidFill>
                <a:latin typeface="Calibri" charset="0"/>
              </a:rPr>
              <a:t>health outcomes</a:t>
            </a:r>
          </a:p>
          <a:p>
            <a:pPr marL="0" lvl="1" indent="-342900" eaLnBrk="0" hangingPunct="0"/>
            <a:endParaRPr lang="en-US" sz="3200" dirty="0">
              <a:solidFill>
                <a:srgbClr val="7F7F7F"/>
              </a:solidFill>
              <a:latin typeface="Calibri" charset="0"/>
            </a:endParaRPr>
          </a:p>
          <a:p>
            <a:pPr marL="800100" lvl="2" indent="-342900" eaLnBrk="0" hangingPunct="0">
              <a:spcBef>
                <a:spcPct val="20000"/>
              </a:spcBef>
              <a:buFont typeface="Arial" charset="0"/>
              <a:buChar char="•"/>
            </a:pPr>
            <a:r>
              <a:rPr lang="en-US" sz="2400" dirty="0">
                <a:solidFill>
                  <a:srgbClr val="7F7F7F"/>
                </a:solidFill>
                <a:latin typeface="Calibri" charset="0"/>
              </a:rPr>
              <a:t>Beliefs</a:t>
            </a:r>
          </a:p>
          <a:p>
            <a:pPr marL="800100" lvl="2" indent="-342900" eaLnBrk="0" hangingPunct="0">
              <a:spcBef>
                <a:spcPct val="20000"/>
              </a:spcBef>
              <a:buFont typeface="Arial" charset="0"/>
              <a:buChar char="•"/>
            </a:pPr>
            <a:r>
              <a:rPr lang="en-US" sz="2400" dirty="0">
                <a:solidFill>
                  <a:srgbClr val="7F7F7F"/>
                </a:solidFill>
                <a:latin typeface="Calibri" charset="0"/>
              </a:rPr>
              <a:t>Traditions</a:t>
            </a:r>
          </a:p>
          <a:p>
            <a:pPr marL="800100" lvl="2" indent="-342900" eaLnBrk="0" hangingPunct="0">
              <a:spcBef>
                <a:spcPct val="20000"/>
              </a:spcBef>
              <a:buFont typeface="Arial" charset="0"/>
              <a:buChar char="•"/>
            </a:pPr>
            <a:r>
              <a:rPr lang="en-US" sz="2400" dirty="0">
                <a:solidFill>
                  <a:srgbClr val="7F7F7F"/>
                </a:solidFill>
                <a:latin typeface="Calibri" charset="0"/>
              </a:rPr>
              <a:t>Language preferences</a:t>
            </a:r>
          </a:p>
          <a:p>
            <a:pPr marL="800100" lvl="2" indent="-342900" eaLnBrk="0" hangingPunct="0">
              <a:spcBef>
                <a:spcPct val="20000"/>
              </a:spcBef>
              <a:buFont typeface="Arial" charset="0"/>
              <a:buChar char="•"/>
            </a:pPr>
            <a:r>
              <a:rPr lang="en-US" sz="2400" dirty="0">
                <a:solidFill>
                  <a:srgbClr val="7F7F7F"/>
                </a:solidFill>
                <a:latin typeface="Calibri" charset="0"/>
              </a:rPr>
              <a:t>Health practices</a:t>
            </a:r>
          </a:p>
          <a:p>
            <a:pPr marL="0" lvl="1" indent="-342900" eaLnBrk="0" hangingPunct="0">
              <a:spcBef>
                <a:spcPct val="20000"/>
              </a:spcBef>
            </a:pPr>
            <a:endParaRPr lang="en-US" sz="3200" dirty="0">
              <a:solidFill>
                <a:srgbClr val="7F7F7F"/>
              </a:solidFill>
              <a:latin typeface="Calibri" charset="0"/>
            </a:endParaRPr>
          </a:p>
          <a:p>
            <a:pPr marL="0" lvl="1" indent="-342900" eaLnBrk="0" hangingPunct="0">
              <a:spcBef>
                <a:spcPct val="20000"/>
              </a:spcBef>
            </a:pPr>
            <a:endParaRPr lang="en-US" sz="3000" dirty="0">
              <a:solidFill>
                <a:srgbClr val="7F7F7F"/>
              </a:solidFill>
              <a:latin typeface="Calibri" charset="0"/>
            </a:endParaRPr>
          </a:p>
        </p:txBody>
      </p:sp>
      <p:pic>
        <p:nvPicPr>
          <p:cNvPr id="19462" name="Picture 6"/>
          <p:cNvPicPr>
            <a:picLocks noChangeAspect="1" noChangeArrowheads="1"/>
          </p:cNvPicPr>
          <p:nvPr/>
        </p:nvPicPr>
        <p:blipFill>
          <a:blip r:embed="rId3"/>
          <a:srcRect/>
          <a:stretch>
            <a:fillRect/>
          </a:stretch>
        </p:blipFill>
        <p:spPr bwMode="auto">
          <a:xfrm>
            <a:off x="4535908" y="2380260"/>
            <a:ext cx="3810000" cy="2857500"/>
          </a:xfrm>
          <a:prstGeom prst="rect">
            <a:avLst/>
          </a:prstGeom>
          <a:ln>
            <a:noFill/>
          </a:ln>
          <a:effectLst>
            <a:softEdge rad="112500"/>
          </a:effectLst>
        </p:spPr>
      </p:pic>
      <p:sp>
        <p:nvSpPr>
          <p:cNvPr id="5" name="Title 3"/>
          <p:cNvSpPr txBox="1">
            <a:spLocks/>
          </p:cNvSpPr>
          <p:nvPr/>
        </p:nvSpPr>
        <p:spPr>
          <a:xfrm>
            <a:off x="165100" y="9525"/>
            <a:ext cx="8683625" cy="736600"/>
          </a:xfrm>
          <a:prstGeom prst="rect">
            <a:avLst/>
          </a:prstGeom>
        </p:spPr>
        <p:txBody>
          <a:bodyPr anchor="ctr">
            <a:normAutofit/>
          </a:bodyPr>
          <a:lstStyle/>
          <a:p>
            <a:pPr marL="342900" indent="-342900" fontAlgn="auto">
              <a:spcBef>
                <a:spcPct val="20000"/>
              </a:spcBef>
              <a:spcAft>
                <a:spcPts val="0"/>
              </a:spcAft>
              <a:defRPr/>
            </a:pPr>
            <a:r>
              <a:rPr lang="en-US" sz="3200" dirty="0" smtClean="0">
                <a:solidFill>
                  <a:srgbClr val="A81527"/>
                </a:solidFill>
                <a:latin typeface="Rockwell"/>
                <a:ea typeface="+mn-ea"/>
                <a:cs typeface="Rockwell"/>
              </a:rPr>
              <a:t>Cultural Competency</a:t>
            </a:r>
            <a:endParaRPr lang="en-US" sz="3200" dirty="0">
              <a:solidFill>
                <a:srgbClr val="A81527"/>
              </a:solidFill>
              <a:latin typeface="Rockwell"/>
              <a:ea typeface="+mn-ea"/>
              <a:cs typeface="Rockwell"/>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337" y="15875"/>
            <a:ext cx="4284663" cy="690563"/>
          </a:xfrm>
        </p:spPr>
        <p:txBody>
          <a:bodyPr/>
          <a:lstStyle/>
          <a:p>
            <a:pPr algn="ctr"/>
            <a:r>
              <a:rPr lang="en-US" dirty="0" smtClean="0"/>
              <a:t>Canadian Case Study</a:t>
            </a:r>
            <a:endParaRPr lang="en-US" dirty="0"/>
          </a:p>
        </p:txBody>
      </p:sp>
      <p:sp>
        <p:nvSpPr>
          <p:cNvPr id="3" name="Content Placeholder 2"/>
          <p:cNvSpPr>
            <a:spLocks noGrp="1"/>
          </p:cNvSpPr>
          <p:nvPr>
            <p:ph idx="1"/>
          </p:nvPr>
        </p:nvSpPr>
        <p:spPr/>
        <p:txBody>
          <a:bodyPr>
            <a:normAutofit/>
          </a:bodyPr>
          <a:lstStyle/>
          <a:p>
            <a:r>
              <a:rPr lang="en-US" dirty="0" smtClean="0"/>
              <a:t>A</a:t>
            </a:r>
            <a:r>
              <a:rPr lang="en-US" sz="2800" dirty="0" smtClean="0"/>
              <a:t>rriving in Canada, newcomers are generally </a:t>
            </a:r>
            <a:br>
              <a:rPr lang="en-US" sz="2800" dirty="0" smtClean="0"/>
            </a:br>
            <a:r>
              <a:rPr lang="en-US" sz="2800" b="1" dirty="0" smtClean="0"/>
              <a:t>as healthy as or healthier than</a:t>
            </a:r>
            <a:r>
              <a:rPr lang="en-US" sz="2800" dirty="0" smtClean="0"/>
              <a:t> Canadian-born individuals. </a:t>
            </a:r>
          </a:p>
          <a:p>
            <a:r>
              <a:rPr lang="en-US" sz="2800" dirty="0" smtClean="0"/>
              <a:t>However, their health status </a:t>
            </a:r>
            <a:r>
              <a:rPr lang="en-US" sz="2800" b="1" dirty="0" smtClean="0"/>
              <a:t>may deteriorate </a:t>
            </a:r>
            <a:r>
              <a:rPr lang="en-US" sz="2800" dirty="0" smtClean="0"/>
              <a:t>in the years following immigration. </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4"/>
          <p:cNvSpPr txBox="1">
            <a:spLocks/>
          </p:cNvSpPr>
          <p:nvPr/>
        </p:nvSpPr>
        <p:spPr bwMode="auto">
          <a:xfrm>
            <a:off x="4179888" y="1152525"/>
            <a:ext cx="4668837" cy="4484688"/>
          </a:xfrm>
          <a:prstGeom prst="rect">
            <a:avLst/>
          </a:prstGeom>
          <a:noFill/>
          <a:ln w="9525">
            <a:noFill/>
            <a:miter lim="800000"/>
            <a:headEnd/>
            <a:tailEnd/>
          </a:ln>
        </p:spPr>
        <p:txBody>
          <a:bodyPr/>
          <a:lstStyle/>
          <a:p>
            <a:endParaRPr lang="en-US" sz="2800" dirty="0">
              <a:solidFill>
                <a:srgbClr val="7F7F7F"/>
              </a:solidFill>
              <a:latin typeface="Calibri" pitchFamily="34" charset="0"/>
            </a:endParaRPr>
          </a:p>
          <a:p>
            <a:endParaRPr lang="en-US" sz="2800" dirty="0" smtClean="0">
              <a:solidFill>
                <a:srgbClr val="7F7F7F"/>
              </a:solidFill>
              <a:latin typeface="Calibri" pitchFamily="34" charset="0"/>
            </a:endParaRPr>
          </a:p>
          <a:p>
            <a:endParaRPr lang="en-US" sz="2800" dirty="0">
              <a:solidFill>
                <a:srgbClr val="7F7F7F"/>
              </a:solidFill>
              <a:latin typeface="Calibri" pitchFamily="34" charset="0"/>
            </a:endParaRPr>
          </a:p>
          <a:p>
            <a:r>
              <a:rPr lang="en-US" sz="2400" dirty="0" smtClean="0">
                <a:solidFill>
                  <a:srgbClr val="7F7F7F"/>
                </a:solidFill>
                <a:latin typeface="Calibri" pitchFamily="34" charset="0"/>
              </a:rPr>
              <a:t>Ensure health </a:t>
            </a:r>
            <a:r>
              <a:rPr lang="en-US" sz="2400" dirty="0">
                <a:solidFill>
                  <a:srgbClr val="7F7F7F"/>
                </a:solidFill>
                <a:latin typeface="Calibri" pitchFamily="34" charset="0"/>
              </a:rPr>
              <a:t>literacy </a:t>
            </a:r>
            <a:r>
              <a:rPr lang="en-US" sz="2400" dirty="0" smtClean="0">
                <a:solidFill>
                  <a:srgbClr val="7F7F7F"/>
                </a:solidFill>
                <a:latin typeface="Calibri" pitchFamily="34" charset="0"/>
              </a:rPr>
              <a:t>best practices are incorporated into facility policies</a:t>
            </a:r>
            <a:endParaRPr lang="en-US" sz="1200" dirty="0">
              <a:solidFill>
                <a:srgbClr val="7F7F7F"/>
              </a:solidFill>
              <a:latin typeface="Calibri" pitchFamily="34" charset="0"/>
            </a:endParaRPr>
          </a:p>
          <a:p>
            <a:pPr marL="800100" lvl="1" indent="-342900" eaLnBrk="0" hangingPunct="0">
              <a:spcBef>
                <a:spcPct val="20000"/>
              </a:spcBef>
            </a:pPr>
            <a:endParaRPr lang="en-US" sz="1200" dirty="0">
              <a:latin typeface="Calibri" pitchFamily="34" charset="0"/>
            </a:endParaRPr>
          </a:p>
        </p:txBody>
      </p:sp>
      <p:pic>
        <p:nvPicPr>
          <p:cNvPr id="5" name="Picture 4" descr="ER.jpg"/>
          <p:cNvPicPr>
            <a:picLocks noChangeAspect="1"/>
          </p:cNvPicPr>
          <p:nvPr/>
        </p:nvPicPr>
        <p:blipFill>
          <a:blip r:embed="rId3"/>
          <a:stretch>
            <a:fillRect/>
          </a:stretch>
        </p:blipFill>
        <p:spPr>
          <a:xfrm>
            <a:off x="567885" y="1152525"/>
            <a:ext cx="3294503" cy="4921249"/>
          </a:xfrm>
          <a:prstGeom prst="rect">
            <a:avLst/>
          </a:prstGeom>
          <a:ln>
            <a:noFill/>
          </a:ln>
          <a:effectLst>
            <a:softEdge rad="112500"/>
          </a:effectLst>
        </p:spPr>
      </p:pic>
      <p:sp>
        <p:nvSpPr>
          <p:cNvPr id="6" name="Title 5"/>
          <p:cNvSpPr txBox="1">
            <a:spLocks/>
          </p:cNvSpPr>
          <p:nvPr/>
        </p:nvSpPr>
        <p:spPr bwMode="auto">
          <a:xfrm>
            <a:off x="457200" y="50800"/>
            <a:ext cx="7484266" cy="690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rgbClr val="558ED5"/>
                </a:solidFill>
                <a:effectLst/>
                <a:uLnTx/>
                <a:uFillTx/>
                <a:latin typeface="Rockwell"/>
                <a:ea typeface="ＭＳ Ｐゴシック" pitchFamily="-1" charset="-128"/>
                <a:cs typeface="Rockwell"/>
              </a:rPr>
              <a:t>The Culture of your organization</a:t>
            </a:r>
            <a:endParaRPr kumimoji="0" lang="en-US" sz="3200" b="0" i="0" u="none" strike="noStrike" kern="1200" cap="none" spc="0" normalizeH="0" baseline="0" noProof="0" dirty="0">
              <a:ln>
                <a:noFill/>
              </a:ln>
              <a:solidFill>
                <a:srgbClr val="558ED5"/>
              </a:solidFill>
              <a:effectLst/>
              <a:uLnTx/>
              <a:uFillTx/>
              <a:latin typeface="Rockwell"/>
              <a:ea typeface="ＭＳ Ｐゴシック" pitchFamily="-1" charset="-128"/>
              <a:cs typeface="Rockwe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3"/>
          <p:cNvSpPr txBox="1">
            <a:spLocks/>
          </p:cNvSpPr>
          <p:nvPr/>
        </p:nvSpPr>
        <p:spPr bwMode="auto">
          <a:xfrm>
            <a:off x="174625" y="19050"/>
            <a:ext cx="7221538"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3200" dirty="0" smtClean="0">
                <a:solidFill>
                  <a:srgbClr val="558ED5"/>
                </a:solidFill>
                <a:latin typeface="Rockwell" charset="0"/>
              </a:rPr>
              <a:t>The End</a:t>
            </a:r>
            <a:endParaRPr lang="en-US" sz="3200" dirty="0">
              <a:solidFill>
                <a:srgbClr val="A81527"/>
              </a:solidFill>
              <a:latin typeface="Rockwell" charset="0"/>
            </a:endParaRPr>
          </a:p>
        </p:txBody>
      </p:sp>
      <p:sp>
        <p:nvSpPr>
          <p:cNvPr id="3" name="Content Placeholder 2"/>
          <p:cNvSpPr txBox="1">
            <a:spLocks/>
          </p:cNvSpPr>
          <p:nvPr/>
        </p:nvSpPr>
        <p:spPr bwMode="auto">
          <a:xfrm>
            <a:off x="685800" y="1801813"/>
            <a:ext cx="8229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Font typeface="Arial" charset="0"/>
              <a:buNone/>
            </a:pPr>
            <a:r>
              <a:rPr lang="en-US" sz="2800">
                <a:solidFill>
                  <a:srgbClr val="7F7F7F"/>
                </a:solidFill>
                <a:latin typeface="Calibri" charset="0"/>
              </a:rPr>
              <a:t>Do you have any questions?</a:t>
            </a:r>
          </a:p>
        </p:txBody>
      </p:sp>
      <p:sp>
        <p:nvSpPr>
          <p:cNvPr id="5" name="Content Placeholder 2"/>
          <p:cNvSpPr txBox="1">
            <a:spLocks/>
          </p:cNvSpPr>
          <p:nvPr/>
        </p:nvSpPr>
        <p:spPr bwMode="auto">
          <a:xfrm>
            <a:off x="609600" y="2870200"/>
            <a:ext cx="8229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Font typeface="Arial" charset="0"/>
              <a:buNone/>
            </a:pPr>
            <a:r>
              <a:rPr lang="en-US" sz="2800">
                <a:solidFill>
                  <a:srgbClr val="7F7F7F"/>
                </a:solidFill>
                <a:latin typeface="Calibri" charset="0"/>
              </a:rPr>
              <a:t>A lot of people have questions about our work…</a:t>
            </a:r>
          </a:p>
        </p:txBody>
      </p:sp>
      <p:sp>
        <p:nvSpPr>
          <p:cNvPr id="6" name="Content Placeholder 2"/>
          <p:cNvSpPr txBox="1">
            <a:spLocks/>
          </p:cNvSpPr>
          <p:nvPr/>
        </p:nvSpPr>
        <p:spPr bwMode="auto">
          <a:xfrm>
            <a:off x="1422400" y="3759200"/>
            <a:ext cx="55372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Font typeface="Arial" charset="0"/>
              <a:buNone/>
            </a:pPr>
            <a:r>
              <a:rPr lang="en-US" sz="2800">
                <a:solidFill>
                  <a:srgbClr val="7F7F7F"/>
                </a:solidFill>
                <a:latin typeface="Calibri" charset="0"/>
              </a:rPr>
              <a:t>What questions do you have for me?</a:t>
            </a:r>
          </a:p>
        </p:txBody>
      </p:sp>
      <p:sp>
        <p:nvSpPr>
          <p:cNvPr id="7" name="Content Placeholder 2"/>
          <p:cNvSpPr txBox="1">
            <a:spLocks/>
          </p:cNvSpPr>
          <p:nvPr/>
        </p:nvSpPr>
        <p:spPr bwMode="auto">
          <a:xfrm>
            <a:off x="685800" y="1092200"/>
            <a:ext cx="8229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Font typeface="Arial" charset="0"/>
              <a:buNone/>
            </a:pPr>
            <a:r>
              <a:rPr lang="en-US" sz="2800">
                <a:solidFill>
                  <a:srgbClr val="7F7F7F"/>
                </a:solidFill>
                <a:latin typeface="Calibri" charset="0"/>
              </a:rPr>
              <a:t>Do you understand?</a:t>
            </a:r>
          </a:p>
        </p:txBody>
      </p:sp>
    </p:spTree>
    <p:extLst>
      <p:ext uri="{BB962C8B-B14F-4D97-AF65-F5344CB8AC3E}">
        <p14:creationId xmlns:p14="http://schemas.microsoft.com/office/powerpoint/2010/main" val="18870114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xit" presetSubtype="0" fill="hold" nodeType="clickEffect">
                                  <p:stCondLst>
                                    <p:cond delay="0"/>
                                  </p:stCondLst>
                                  <p:childTnLst>
                                    <p:animEffect transition="out" filter="fade">
                                      <p:cBhvr>
                                        <p:cTn id="6" dur="1000"/>
                                        <p:tgtEl>
                                          <p:spTgt spid="7">
                                            <p:txEl>
                                              <p:pRg st="0" end="0"/>
                                            </p:txEl>
                                          </p:spTgt>
                                        </p:tgtEl>
                                      </p:cBhvr>
                                    </p:animEffect>
                                    <p:anim calcmode="lin" valueType="num">
                                      <p:cBhvr>
                                        <p:cTn id="7" dur="1000"/>
                                        <p:tgtEl>
                                          <p:spTgt spid="7">
                                            <p:txEl>
                                              <p:pRg st="0" end="0"/>
                                            </p:txEl>
                                          </p:spTgt>
                                        </p:tgtEl>
                                        <p:attrNameLst>
                                          <p:attrName>ppt_x</p:attrName>
                                        </p:attrNameLst>
                                      </p:cBhvr>
                                      <p:tavLst>
                                        <p:tav tm="0">
                                          <p:val>
                                            <p:strVal val="ppt_x"/>
                                          </p:val>
                                        </p:tav>
                                        <p:tav tm="100000">
                                          <p:val>
                                            <p:strVal val="ppt_x"/>
                                          </p:val>
                                        </p:tav>
                                      </p:tavLst>
                                    </p:anim>
                                    <p:anim calcmode="lin" valueType="num">
                                      <p:cBhvr>
                                        <p:cTn id="8" dur="100" decel="100000"/>
                                        <p:tgtEl>
                                          <p:spTgt spid="7">
                                            <p:txEl>
                                              <p:pRg st="0" end="0"/>
                                            </p:txEl>
                                          </p:spTgt>
                                        </p:tgtEl>
                                        <p:attrNameLst>
                                          <p:attrName>ppt_y</p:attrName>
                                        </p:attrNameLst>
                                      </p:cBhvr>
                                      <p:tavLst>
                                        <p:tav tm="0">
                                          <p:val>
                                            <p:strVal val="ppt_y"/>
                                          </p:val>
                                        </p:tav>
                                        <p:tav tm="100000">
                                          <p:val>
                                            <p:strVal val="ppt_y-.03"/>
                                          </p:val>
                                        </p:tav>
                                      </p:tavLst>
                                    </p:anim>
                                    <p:anim calcmode="lin" valueType="num">
                                      <p:cBhvr>
                                        <p:cTn id="9" dur="900" accel="100000">
                                          <p:stCondLst>
                                            <p:cond delay="100"/>
                                          </p:stCondLst>
                                        </p:cTn>
                                        <p:tgtEl>
                                          <p:spTgt spid="7">
                                            <p:txEl>
                                              <p:pRg st="0" end="0"/>
                                            </p:txEl>
                                          </p:spTgt>
                                        </p:tgtEl>
                                        <p:attrNameLst>
                                          <p:attrName>ppt_y</p:attrName>
                                        </p:attrNameLst>
                                      </p:cBhvr>
                                      <p:tavLst>
                                        <p:tav tm="0">
                                          <p:val>
                                            <p:strVal val="ppt_y"/>
                                          </p:val>
                                        </p:tav>
                                        <p:tav tm="100000">
                                          <p:val>
                                            <p:strVal val="ppt_y+1"/>
                                          </p:val>
                                        </p:tav>
                                      </p:tavLst>
                                    </p:anim>
                                    <p:set>
                                      <p:cBhvr>
                                        <p:cTn id="10" dur="1" fill="hold">
                                          <p:stCondLst>
                                            <p:cond delay="999"/>
                                          </p:stCondLst>
                                        </p:cTn>
                                        <p:tgtEl>
                                          <p:spTgt spid="7">
                                            <p:txEl>
                                              <p:pRg st="0" end="0"/>
                                            </p:txEl>
                                          </p:spTgt>
                                        </p:tgtEl>
                                        <p:attrNameLst>
                                          <p:attrName>style.visibility</p:attrName>
                                        </p:attrNameLst>
                                      </p:cBhvr>
                                      <p:to>
                                        <p:strVal val="hidden"/>
                                      </p:to>
                                    </p:set>
                                  </p:childTnLst>
                                </p:cTn>
                              </p:par>
                            </p:childTnLst>
                          </p:cTn>
                        </p:par>
                        <p:par>
                          <p:cTn id="11" fill="hold" nodeType="afterGroup">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7" presetClass="exit" presetSubtype="0" fill="hold" grpId="1" nodeType="clickEffect">
                                  <p:stCondLst>
                                    <p:cond delay="0"/>
                                  </p:stCondLst>
                                  <p:childTnLst>
                                    <p:animEffect transition="out" filter="fade">
                                      <p:cBhvr>
                                        <p:cTn id="18" dur="1000"/>
                                        <p:tgtEl>
                                          <p:spTgt spid="3"/>
                                        </p:tgtEl>
                                      </p:cBhvr>
                                    </p:animEffect>
                                    <p:anim calcmode="lin" valueType="num">
                                      <p:cBhvr>
                                        <p:cTn id="19" dur="1000"/>
                                        <p:tgtEl>
                                          <p:spTgt spid="3"/>
                                        </p:tgtEl>
                                        <p:attrNameLst>
                                          <p:attrName>ppt_x</p:attrName>
                                        </p:attrNameLst>
                                      </p:cBhvr>
                                      <p:tavLst>
                                        <p:tav tm="0">
                                          <p:val>
                                            <p:strVal val="ppt_x"/>
                                          </p:val>
                                        </p:tav>
                                        <p:tav tm="100000">
                                          <p:val>
                                            <p:strVal val="ppt_x"/>
                                          </p:val>
                                        </p:tav>
                                      </p:tavLst>
                                    </p:anim>
                                    <p:anim calcmode="lin" valueType="num">
                                      <p:cBhvr>
                                        <p:cTn id="20" dur="100" decel="100000"/>
                                        <p:tgtEl>
                                          <p:spTgt spid="3"/>
                                        </p:tgtEl>
                                        <p:attrNameLst>
                                          <p:attrName>ppt_y</p:attrName>
                                        </p:attrNameLst>
                                      </p:cBhvr>
                                      <p:tavLst>
                                        <p:tav tm="0">
                                          <p:val>
                                            <p:strVal val="ppt_y"/>
                                          </p:val>
                                        </p:tav>
                                        <p:tav tm="100000">
                                          <p:val>
                                            <p:strVal val="ppt_y-.03"/>
                                          </p:val>
                                        </p:tav>
                                      </p:tavLst>
                                    </p:anim>
                                    <p:anim calcmode="lin" valueType="num">
                                      <p:cBhvr>
                                        <p:cTn id="21" dur="900" accel="100000">
                                          <p:stCondLst>
                                            <p:cond delay="100"/>
                                          </p:stCondLst>
                                        </p:cTn>
                                        <p:tgtEl>
                                          <p:spTgt spid="3"/>
                                        </p:tgtEl>
                                        <p:attrNameLst>
                                          <p:attrName>ppt_y</p:attrName>
                                        </p:attrNameLst>
                                      </p:cBhvr>
                                      <p:tavLst>
                                        <p:tav tm="0">
                                          <p:val>
                                            <p:strVal val="ppt_y"/>
                                          </p:val>
                                        </p:tav>
                                        <p:tav tm="100000">
                                          <p:val>
                                            <p:strVal val="ppt_y+1"/>
                                          </p:val>
                                        </p:tav>
                                      </p:tavLst>
                                    </p:anim>
                                    <p:set>
                                      <p:cBhvr>
                                        <p:cTn id="22" dur="1" fill="hold">
                                          <p:stCondLst>
                                            <p:cond delay="999"/>
                                          </p:stCondLst>
                                        </p:cTn>
                                        <p:tgtEl>
                                          <p:spTgt spid="3"/>
                                        </p:tgtEl>
                                        <p:attrNameLst>
                                          <p:attrName>style.visibility</p:attrName>
                                        </p:attrNameLst>
                                      </p:cBhvr>
                                      <p:to>
                                        <p:strVal val="hidden"/>
                                      </p:to>
                                    </p:set>
                                  </p:childTnLst>
                                </p:cTn>
                              </p:par>
                            </p:childTnLst>
                          </p:cTn>
                        </p:par>
                        <p:par>
                          <p:cTn id="23" fill="hold" nodeType="afterGroup">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500"/>
                                        <p:tgtEl>
                                          <p:spTgt spid="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5" grpId="0"/>
      <p:bldP spid="6" grpId="0"/>
    </p:bld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2543</TotalTime>
  <Words>3586</Words>
  <Application>Microsoft Macintosh PowerPoint</Application>
  <PresentationFormat>On-screen Show (4:3)</PresentationFormat>
  <Paragraphs>488</Paragraphs>
  <Slides>29</Slides>
  <Notes>27</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Template</vt:lpstr>
      <vt:lpstr>Office Theme</vt:lpstr>
      <vt:lpstr>Clear Health Communication Training Series</vt:lpstr>
      <vt:lpstr>PowerPoint Presentation</vt:lpstr>
      <vt:lpstr>PowerPoint Presentation</vt:lpstr>
      <vt:lpstr>PowerPoint Presentation</vt:lpstr>
      <vt:lpstr>PowerPoint Presentation</vt:lpstr>
      <vt:lpstr>Today you will learn:</vt:lpstr>
      <vt:lpstr>PowerPoint Presentation</vt:lpstr>
      <vt:lpstr>PowerPoint Presentation</vt:lpstr>
      <vt:lpstr>PowerPoint Presentation</vt:lpstr>
      <vt:lpstr>PowerPoint Presentation</vt:lpstr>
      <vt:lpstr>PowerPoint Presentation</vt:lpstr>
      <vt:lpstr>Today you will learn:</vt:lpstr>
      <vt:lpstr>PowerPoint Presentation</vt:lpstr>
      <vt:lpstr>Being Patient Centered</vt:lpstr>
      <vt:lpstr>Today you will learn:</vt:lpstr>
      <vt:lpstr>PowerPoint Presentation</vt:lpstr>
      <vt:lpstr>Today you will learn:</vt:lpstr>
      <vt:lpstr>Flip it</vt:lpstr>
      <vt:lpstr>Today you will learn:</vt:lpstr>
      <vt:lpstr>PowerPoint Presentation</vt:lpstr>
      <vt:lpstr>PowerPoint Presentation</vt:lpstr>
      <vt:lpstr>Today you will learn:</vt:lpstr>
      <vt:lpstr>Let’s try some analogies</vt:lpstr>
      <vt:lpstr>Today you will learn:</vt:lpstr>
      <vt:lpstr>Chunk and check:</vt:lpstr>
      <vt:lpstr>PowerPoint Presentation</vt:lpstr>
      <vt:lpstr>Canadian Case Study</vt:lpstr>
      <vt:lpstr>PowerPoint Presentation</vt:lpstr>
      <vt:lpstr>PowerPoint Presentation</vt:lpstr>
    </vt:vector>
  </TitlesOfParts>
  <Company>Health Literacy Missouri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facility fits perfectly…</dc:title>
  <dc:creator>Samuel Pettyjohn</dc:creator>
  <cp:lastModifiedBy>Samuel Pettyjohn</cp:lastModifiedBy>
  <cp:revision>41</cp:revision>
  <cp:lastPrinted>2012-08-21T15:00:36Z</cp:lastPrinted>
  <dcterms:created xsi:type="dcterms:W3CDTF">2012-10-03T16:39:48Z</dcterms:created>
  <dcterms:modified xsi:type="dcterms:W3CDTF">2013-03-20T18:26:11Z</dcterms:modified>
</cp:coreProperties>
</file>