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embeddings/oleObject1.bin" ContentType="application/vnd.openxmlformats-officedocument.oleObject"/>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embeddings/oleObject2.bin" ContentType="application/vnd.openxmlformats-officedocument.oleObject"/>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91" r:id="rId2"/>
  </p:sldMasterIdLst>
  <p:notesMasterIdLst>
    <p:notesMasterId r:id="rId58"/>
  </p:notesMasterIdLst>
  <p:sldIdLst>
    <p:sldId id="394" r:id="rId3"/>
    <p:sldId id="400" r:id="rId4"/>
    <p:sldId id="401" r:id="rId5"/>
    <p:sldId id="402" r:id="rId6"/>
    <p:sldId id="428" r:id="rId7"/>
    <p:sldId id="429" r:id="rId8"/>
    <p:sldId id="286" r:id="rId9"/>
    <p:sldId id="347" r:id="rId10"/>
    <p:sldId id="403" r:id="rId11"/>
    <p:sldId id="322" r:id="rId12"/>
    <p:sldId id="405" r:id="rId13"/>
    <p:sldId id="404" r:id="rId14"/>
    <p:sldId id="292" r:id="rId15"/>
    <p:sldId id="304" r:id="rId16"/>
    <p:sldId id="406" r:id="rId17"/>
    <p:sldId id="339" r:id="rId18"/>
    <p:sldId id="340" r:id="rId19"/>
    <p:sldId id="407" r:id="rId20"/>
    <p:sldId id="408" r:id="rId21"/>
    <p:sldId id="409" r:id="rId22"/>
    <p:sldId id="410" r:id="rId23"/>
    <p:sldId id="411" r:id="rId24"/>
    <p:sldId id="426" r:id="rId25"/>
    <p:sldId id="344" r:id="rId26"/>
    <p:sldId id="412" r:id="rId27"/>
    <p:sldId id="413" r:id="rId28"/>
    <p:sldId id="414" r:id="rId29"/>
    <p:sldId id="353" r:id="rId30"/>
    <p:sldId id="391" r:id="rId31"/>
    <p:sldId id="388" r:id="rId32"/>
    <p:sldId id="309" r:id="rId33"/>
    <p:sldId id="326" r:id="rId34"/>
    <p:sldId id="310" r:id="rId35"/>
    <p:sldId id="415" r:id="rId36"/>
    <p:sldId id="355" r:id="rId37"/>
    <p:sldId id="357" r:id="rId38"/>
    <p:sldId id="398" r:id="rId39"/>
    <p:sldId id="423" r:id="rId40"/>
    <p:sldId id="424" r:id="rId41"/>
    <p:sldId id="425" r:id="rId42"/>
    <p:sldId id="416" r:id="rId43"/>
    <p:sldId id="417" r:id="rId44"/>
    <p:sldId id="418" r:id="rId45"/>
    <p:sldId id="419" r:id="rId46"/>
    <p:sldId id="420" r:id="rId47"/>
    <p:sldId id="421" r:id="rId48"/>
    <p:sldId id="422" r:id="rId49"/>
    <p:sldId id="389" r:id="rId50"/>
    <p:sldId id="349" r:id="rId51"/>
    <p:sldId id="337" r:id="rId52"/>
    <p:sldId id="367" r:id="rId53"/>
    <p:sldId id="427" r:id="rId54"/>
    <p:sldId id="385" r:id="rId55"/>
    <p:sldId id="330" r:id="rId56"/>
    <p:sldId id="396" r:id="rId57"/>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clrMru>
    <a:srgbClr val="5B7C94"/>
    <a:srgbClr val="800000"/>
    <a:srgbClr val="548ED5"/>
    <a:srgbClr val="FF6600"/>
    <a:srgbClr val="004B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95" autoAdjust="0"/>
    <p:restoredTop sz="67518" autoAdjust="0"/>
  </p:normalViewPr>
  <p:slideViewPr>
    <p:cSldViewPr>
      <p:cViewPr>
        <p:scale>
          <a:sx n="90" d="100"/>
          <a:sy n="90" d="100"/>
        </p:scale>
        <p:origin x="-272" y="-80"/>
      </p:cViewPr>
      <p:guideLst>
        <p:guide orient="horz" pos="2160"/>
        <p:guide pos="2880"/>
      </p:guideLst>
    </p:cSldViewPr>
  </p:slideViewPr>
  <p:outlineViewPr>
    <p:cViewPr>
      <p:scale>
        <a:sx n="33" d="100"/>
        <a:sy n="33" d="100"/>
      </p:scale>
      <p:origin x="0" y="144"/>
    </p:cViewPr>
  </p:outlineViewPr>
  <p:notesTextViewPr>
    <p:cViewPr>
      <p:scale>
        <a:sx n="100" d="100"/>
        <a:sy n="100" d="100"/>
      </p:scale>
      <p:origin x="0" y="0"/>
    </p:cViewPr>
  </p:notesTextViewPr>
  <p:notesViewPr>
    <p:cSldViewPr>
      <p:cViewPr varScale="1">
        <p:scale>
          <a:sx n="114" d="100"/>
          <a:sy n="114" d="100"/>
        </p:scale>
        <p:origin x="-2072" y="-11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tableStyles" Target="tableStyles.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notesMaster" Target="notesMasters/notesMaster1.xml"/><Relationship Id="rId59" Type="http://schemas.openxmlformats.org/officeDocument/2006/relationships/printerSettings" Target="printerSettings/printerSettings1.bin"/><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ea typeface="+mn-ea"/>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charset="0"/>
              </a:defRPr>
            </a:lvl1pPr>
          </a:lstStyle>
          <a:p>
            <a:pPr>
              <a:defRPr/>
            </a:pPr>
            <a:fld id="{C210491C-1EAA-4A4E-94CF-83C3EE287F09}" type="datetime1">
              <a:rPr lang="en-US"/>
              <a:pPr>
                <a:defRPr/>
              </a:pPr>
              <a:t>3/28/13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ea typeface="+mn-ea"/>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charset="0"/>
              </a:defRPr>
            </a:lvl1pPr>
          </a:lstStyle>
          <a:p>
            <a:pPr>
              <a:defRPr/>
            </a:pPr>
            <a:fld id="{B62927FC-44EC-4D81-97FA-77CE29C9098B}" type="slidenum">
              <a:rPr lang="en-US"/>
              <a:pPr>
                <a:defRPr/>
              </a:pPr>
              <a:t>‹#›</a:t>
            </a:fld>
            <a:endParaRPr lang="en-US"/>
          </a:p>
        </p:txBody>
      </p:sp>
    </p:spTree>
    <p:extLst>
      <p:ext uri="{BB962C8B-B14F-4D97-AF65-F5344CB8AC3E}">
        <p14:creationId xmlns:p14="http://schemas.microsoft.com/office/powerpoint/2010/main" val="145717576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centerforplainlanguage.org/" TargetMode="External"/><Relationship Id="rId4" Type="http://schemas.openxmlformats.org/officeDocument/2006/relationships/hyperlink" Target="http://centerforplainlanguage.org/resources/plain-writing-laws/plain-language-report-card/" TargetMode="External"/><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en.wikipedia.org/wiki/Pre-Columbian" TargetMode="External"/><Relationship Id="rId4" Type="http://schemas.openxmlformats.org/officeDocument/2006/relationships/hyperlink" Target="http://en.wikipedia.org/wiki/Mexico" TargetMode="External"/><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746F2F5D-0C56-4049-ADB0-C8BE138DEF4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Check to make sure everyone has a material to assess.</a:t>
            </a:r>
            <a:endParaRPr lang="en-US" baseline="0" dirty="0"/>
          </a:p>
        </p:txBody>
      </p:sp>
      <p:sp>
        <p:nvSpPr>
          <p:cNvPr id="4" name="Slide Number Placeholder 3"/>
          <p:cNvSpPr>
            <a:spLocks noGrp="1"/>
          </p:cNvSpPr>
          <p:nvPr>
            <p:ph type="sldNum" sz="quarter" idx="10"/>
          </p:nvPr>
        </p:nvSpPr>
        <p:spPr/>
        <p:txBody>
          <a:bodyPr/>
          <a:lstStyle/>
          <a:p>
            <a:fld id="{746F2F5D-0C56-4049-ADB0-C8BE138DEF4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So we’ll start by defining</a:t>
            </a:r>
            <a:r>
              <a:rPr lang="en-US" baseline="0" dirty="0" smtClean="0"/>
              <a:t> plain language. (Have Sam read?)</a:t>
            </a:r>
          </a:p>
          <a:p>
            <a:pPr eaLnBrk="1" hangingPunct="1">
              <a:spcBef>
                <a:spcPct val="0"/>
              </a:spcBef>
            </a:pPr>
            <a:endParaRPr lang="en-US" baseline="0" dirty="0" smtClean="0"/>
          </a:p>
          <a:p>
            <a:pPr eaLnBrk="1" hangingPunct="1">
              <a:spcBef>
                <a:spcPct val="0"/>
              </a:spcBef>
            </a:pPr>
            <a:r>
              <a:rPr lang="en-US" dirty="0" smtClean="0"/>
              <a:t>Plain language isn’t just simple words—sometimes the simplest words can sound awkward</a:t>
            </a:r>
            <a:r>
              <a:rPr lang="en-US" baseline="0" dirty="0" smtClean="0"/>
              <a:t> or unnatural.</a:t>
            </a:r>
            <a:endParaRPr lang="en-US" dirty="0" smtClean="0"/>
          </a:p>
          <a:p>
            <a:pPr eaLnBrk="1" hangingPunct="1">
              <a:spcBef>
                <a:spcPct val="0"/>
              </a:spcBef>
            </a:pPr>
            <a:endParaRPr lang="en-US" dirty="0" smtClean="0"/>
          </a:p>
        </p:txBody>
      </p:sp>
      <p:sp>
        <p:nvSpPr>
          <p:cNvPr id="34820" name="Slide Number Placeholder 3"/>
          <p:cNvSpPr>
            <a:spLocks noGrp="1"/>
          </p:cNvSpPr>
          <p:nvPr>
            <p:ph type="sldNum" sz="quarter" idx="5"/>
          </p:nvPr>
        </p:nvSpPr>
        <p:spPr bwMode="auto">
          <a:noFill/>
          <a:ln>
            <a:miter lim="800000"/>
            <a:headEnd/>
            <a:tailEnd/>
          </a:ln>
        </p:spPr>
        <p:txBody>
          <a:bodyPr/>
          <a:lstStyle/>
          <a:p>
            <a:fld id="{E2B45AEE-1A9C-4BCD-81EE-F3C8190D8675}"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It’s also not just about reading level. This is at the 1</a:t>
            </a:r>
            <a:r>
              <a:rPr lang="en-US" baseline="30000" dirty="0" smtClean="0"/>
              <a:t>st</a:t>
            </a:r>
            <a:r>
              <a:rPr lang="en-US" dirty="0" smtClean="0"/>
              <a:t> or 2</a:t>
            </a:r>
            <a:r>
              <a:rPr lang="en-US" baseline="30000" dirty="0" smtClean="0"/>
              <a:t>nd</a:t>
            </a:r>
            <a:r>
              <a:rPr lang="en-US" dirty="0" smtClean="0"/>
              <a:t> grade reading level, but that doesn’t mean it’s clear.</a:t>
            </a:r>
          </a:p>
          <a:p>
            <a:pPr eaLnBrk="1" hangingPunct="1">
              <a:spcBef>
                <a:spcPct val="0"/>
              </a:spcBef>
            </a:pPr>
            <a:endParaRPr lang="en-US" dirty="0" smtClean="0"/>
          </a:p>
          <a:p>
            <a:pPr eaLnBrk="1" hangingPunct="1">
              <a:spcBef>
                <a:spcPct val="0"/>
              </a:spcBef>
            </a:pPr>
            <a:r>
              <a:rPr lang="en-US" baseline="0" dirty="0" smtClean="0"/>
              <a:t>And i</a:t>
            </a:r>
            <a:r>
              <a:rPr lang="en-US" dirty="0" smtClean="0"/>
              <a:t>t is not ‘dumbed down’— the goal is not to oversimplify, but to avoid unnecessary complexity. We want succinct language, but not so succinct</a:t>
            </a:r>
            <a:r>
              <a:rPr lang="en-US" baseline="0" dirty="0" smtClean="0"/>
              <a:t> that it is awkward </a:t>
            </a:r>
            <a:endParaRPr lang="en-US" dirty="0" smtClean="0"/>
          </a:p>
          <a:p>
            <a:pPr defTabSz="465887" eaLnBrk="1" hangingPunct="1">
              <a:spcBef>
                <a:spcPct val="0"/>
              </a:spcBef>
              <a:defRPr/>
            </a:pPr>
            <a:endParaRPr lang="en-US" dirty="0" smtClean="0"/>
          </a:p>
          <a:p>
            <a:pPr eaLnBrk="1" hangingPunct="1">
              <a:spcBef>
                <a:spcPct val="0"/>
              </a:spcBef>
            </a:pPr>
            <a:endParaRPr lang="en-US" dirty="0" smtClean="0"/>
          </a:p>
          <a:p>
            <a:endParaRPr lang="en-US" dirty="0" smtClean="0"/>
          </a:p>
        </p:txBody>
      </p:sp>
      <p:sp>
        <p:nvSpPr>
          <p:cNvPr id="37892" name="Slide Number Placeholder 3"/>
          <p:cNvSpPr>
            <a:spLocks noGrp="1"/>
          </p:cNvSpPr>
          <p:nvPr>
            <p:ph type="sldNum" sz="quarter" idx="5"/>
          </p:nvPr>
        </p:nvSpPr>
        <p:spPr bwMode="auto">
          <a:noFill/>
          <a:ln>
            <a:miter lim="800000"/>
            <a:headEnd/>
            <a:tailEnd/>
          </a:ln>
        </p:spPr>
        <p:txBody>
          <a:bodyPr/>
          <a:lstStyle/>
          <a:p>
            <a:fld id="{4D8AC9E1-0C5A-4D1C-8A43-3D7DFD6A0E3D}"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465887" rtl="0" eaLnBrk="1" fontAlgn="base" latinLnBrk="0" hangingPunct="1">
              <a:lnSpc>
                <a:spcPct val="100000"/>
              </a:lnSpc>
              <a:spcBef>
                <a:spcPct val="0"/>
              </a:spcBef>
              <a:spcAft>
                <a:spcPct val="0"/>
              </a:spcAft>
              <a:buClrTx/>
              <a:buSzTx/>
              <a:buFontTx/>
              <a:buNone/>
              <a:tabLst/>
              <a:defRPr/>
            </a:pPr>
            <a:r>
              <a:rPr lang="en-US" dirty="0" smtClean="0"/>
              <a:t>It is </a:t>
            </a:r>
            <a:r>
              <a:rPr lang="en-US" baseline="0" dirty="0" smtClean="0"/>
              <a:t>not writing so that everyone can understand.</a:t>
            </a:r>
          </a:p>
          <a:p>
            <a:pPr marL="0" marR="0" indent="0" algn="l" defTabSz="465887" rtl="0" eaLnBrk="1" fontAlgn="base" latinLnBrk="0" hangingPunct="1">
              <a:lnSpc>
                <a:spcPct val="100000"/>
              </a:lnSpc>
              <a:spcBef>
                <a:spcPct val="0"/>
              </a:spcBef>
              <a:spcAft>
                <a:spcPct val="0"/>
              </a:spcAft>
              <a:buClrTx/>
              <a:buSzTx/>
              <a:buFontTx/>
              <a:buNone/>
              <a:tabLst/>
              <a:defRPr/>
            </a:pPr>
            <a:endParaRPr lang="en-US" dirty="0" smtClean="0"/>
          </a:p>
          <a:p>
            <a:pPr defTabSz="465887" eaLnBrk="1" hangingPunct="1">
              <a:spcBef>
                <a:spcPct val="0"/>
              </a:spcBef>
              <a:defRPr/>
            </a:pPr>
            <a:endParaRPr lang="en-US" baseline="0" dirty="0" smtClean="0"/>
          </a:p>
          <a:p>
            <a:pPr eaLnBrk="1" hangingPunct="1">
              <a:spcBef>
                <a:spcPct val="0"/>
              </a:spcBef>
            </a:pPr>
            <a:endParaRPr lang="en-US" dirty="0" smtClean="0"/>
          </a:p>
          <a:p>
            <a:pPr eaLnBrk="1" hangingPunct="1">
              <a:spcBef>
                <a:spcPct val="0"/>
              </a:spcBef>
            </a:pPr>
            <a:endParaRPr lang="en-US" dirty="0" smtClean="0"/>
          </a:p>
        </p:txBody>
      </p:sp>
      <p:sp>
        <p:nvSpPr>
          <p:cNvPr id="38916" name="Slide Number Placeholder 3"/>
          <p:cNvSpPr>
            <a:spLocks noGrp="1"/>
          </p:cNvSpPr>
          <p:nvPr>
            <p:ph type="sldNum" sz="quarter" idx="5"/>
          </p:nvPr>
        </p:nvSpPr>
        <p:spPr bwMode="auto">
          <a:noFill/>
          <a:ln>
            <a:miter lim="800000"/>
            <a:headEnd/>
            <a:tailEnd/>
          </a:ln>
        </p:spPr>
        <p:txBody>
          <a:bodyPr/>
          <a:lstStyle/>
          <a:p>
            <a:fld id="{D5640C33-8158-468F-A80D-84007BA92A06}"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465887" rtl="0" eaLnBrk="1" fontAlgn="base" latinLnBrk="0" hangingPunct="1">
              <a:lnSpc>
                <a:spcPct val="100000"/>
              </a:lnSpc>
              <a:spcBef>
                <a:spcPct val="0"/>
              </a:spcBef>
              <a:spcAft>
                <a:spcPct val="0"/>
              </a:spcAft>
              <a:buClrTx/>
              <a:buSzTx/>
              <a:buFontTx/>
              <a:buNone/>
              <a:tabLst/>
              <a:defRPr/>
            </a:pPr>
            <a:r>
              <a:rPr lang="en-US" dirty="0" smtClean="0"/>
              <a:t>NEED NEW TRAINING MANUAL SCREENSHOT</a:t>
            </a:r>
          </a:p>
          <a:p>
            <a:pPr defTabSz="465887" eaLnBrk="1" hangingPunct="1">
              <a:spcBef>
                <a:spcPct val="0"/>
              </a:spcBef>
              <a:defRPr/>
            </a:pPr>
            <a:r>
              <a:rPr lang="en-US" dirty="0" smtClean="0"/>
              <a:t>Now</a:t>
            </a:r>
            <a:r>
              <a:rPr lang="en-US" baseline="0" dirty="0" smtClean="0"/>
              <a:t> w</a:t>
            </a:r>
            <a:r>
              <a:rPr lang="en-US" dirty="0" smtClean="0"/>
              <a:t>e’ll</a:t>
            </a:r>
            <a:r>
              <a:rPr lang="en-US" baseline="0" dirty="0" smtClean="0"/>
              <a:t> begin our discussion of the top things you can do to make your materials easier for your audience to understand. We’re going to cover a lot of information today, but we will follow our manual closely so you can write notes in it as we move along.</a:t>
            </a:r>
          </a:p>
          <a:p>
            <a:pPr defTabSz="465887" eaLnBrk="1" hangingPunct="1">
              <a:spcBef>
                <a:spcPct val="0"/>
              </a:spcBef>
              <a:defRPr/>
            </a:pPr>
            <a:endParaRPr lang="en-US" baseline="0" dirty="0" smtClean="0"/>
          </a:p>
          <a:p>
            <a:r>
              <a:rPr lang="en-US" baseline="0" dirty="0" smtClean="0"/>
              <a:t>Using this manual will help you answer these questions: Can your readers:</a:t>
            </a:r>
            <a:endParaRPr lang="en-US" dirty="0" smtClean="0"/>
          </a:p>
          <a:p>
            <a:pPr lvl="1"/>
            <a:r>
              <a:rPr lang="en-US" dirty="0" smtClean="0"/>
              <a:t>Find what they need?</a:t>
            </a:r>
          </a:p>
          <a:p>
            <a:pPr lvl="1"/>
            <a:r>
              <a:rPr lang="en-US" dirty="0" smtClean="0"/>
              <a:t>Understand what they find?</a:t>
            </a:r>
          </a:p>
          <a:p>
            <a:pPr lvl="1"/>
            <a:r>
              <a:rPr lang="en-US" dirty="0" smtClean="0"/>
              <a:t>Act on that understanding?</a:t>
            </a:r>
          </a:p>
          <a:p>
            <a:pPr eaLnBrk="1" hangingPunct="1">
              <a:spcBef>
                <a:spcPct val="0"/>
              </a:spcBef>
            </a:pPr>
            <a:r>
              <a:rPr lang="en-US" dirty="0" smtClean="0"/>
              <a:t>--In order for people to read your materials, they have to look good—it doesn’t have to look fancy with expensive pictures, and it doesn’t have to cost a lot of money. These tips will teach you how.</a:t>
            </a:r>
          </a:p>
          <a:p>
            <a:pPr eaLnBrk="1" hangingPunct="1">
              <a:spcBef>
                <a:spcPct val="0"/>
              </a:spcBef>
            </a:pPr>
            <a:r>
              <a:rPr lang="en-US" dirty="0" smtClean="0"/>
              <a:t>--In order for people to use and act on the information you send out, it has to be able to be understood or digestible.</a:t>
            </a:r>
          </a:p>
          <a:p>
            <a:pPr eaLnBrk="1" hangingPunct="1">
              <a:spcBef>
                <a:spcPct val="0"/>
              </a:spcBef>
            </a:pPr>
            <a:endParaRPr lang="en-US" dirty="0" smtClean="0"/>
          </a:p>
        </p:txBody>
      </p:sp>
      <p:sp>
        <p:nvSpPr>
          <p:cNvPr id="44036" name="Slide Number Placeholder 3"/>
          <p:cNvSpPr>
            <a:spLocks noGrp="1"/>
          </p:cNvSpPr>
          <p:nvPr>
            <p:ph type="sldNum" sz="quarter" idx="5"/>
          </p:nvPr>
        </p:nvSpPr>
        <p:spPr bwMode="auto">
          <a:noFill/>
          <a:ln>
            <a:miter lim="800000"/>
            <a:headEnd/>
            <a:tailEnd/>
          </a:ln>
        </p:spPr>
        <p:txBody>
          <a:bodyPr/>
          <a:lstStyle/>
          <a:p>
            <a:fld id="{CCB881A0-E0D3-4AD0-B8AB-49881D810B97}"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defTabSz="465887" eaLnBrk="1" hangingPunct="1">
              <a:spcBef>
                <a:spcPct val="0"/>
              </a:spcBef>
              <a:defRPr/>
            </a:pPr>
            <a:r>
              <a:rPr lang="en-US" dirty="0" smtClean="0"/>
              <a:t>It’s all about audience. It is not writing so that everyone can understand. It’s writing so that your intended readers can understand. </a:t>
            </a:r>
          </a:p>
          <a:p>
            <a:pPr defTabSz="465887" eaLnBrk="1" hangingPunct="1">
              <a:spcBef>
                <a:spcPct val="0"/>
              </a:spcBef>
              <a:defRPr/>
            </a:pPr>
            <a:endParaRPr lang="en-US" dirty="0" smtClean="0"/>
          </a:p>
          <a:p>
            <a:pPr defTabSz="465887" eaLnBrk="1" hangingPunct="1">
              <a:spcBef>
                <a:spcPct val="0"/>
              </a:spcBef>
              <a:defRPr/>
            </a:pPr>
            <a:r>
              <a:rPr lang="en-US" dirty="0" smtClean="0"/>
              <a:t>You need to know your</a:t>
            </a:r>
            <a:r>
              <a:rPr lang="en-US" baseline="0" dirty="0" smtClean="0"/>
              <a:t> audience in order to communicate the messages they need and in a manner they can understand—if your audience is medical personnel, you could probably get by using some medical or complex words; if your audience is elderly with limited English, you will want to use simple language—we know this by demographics. The more you match up your messages to your audience, the more likely they will be to act.</a:t>
            </a:r>
          </a:p>
          <a:p>
            <a:pPr defTabSz="465887" eaLnBrk="1" hangingPunct="1">
              <a:spcBef>
                <a:spcPct val="0"/>
              </a:spcBef>
              <a:defRPr/>
            </a:pPr>
            <a:endParaRPr lang="en-US" baseline="0" dirty="0" smtClean="0"/>
          </a:p>
          <a:p>
            <a:pPr eaLnBrk="1" hangingPunct="1">
              <a:spcBef>
                <a:spcPct val="0"/>
              </a:spcBef>
            </a:pPr>
            <a:endParaRPr lang="en-US" dirty="0" smtClean="0"/>
          </a:p>
          <a:p>
            <a:pPr eaLnBrk="1" hangingPunct="1">
              <a:spcBef>
                <a:spcPct val="0"/>
              </a:spcBef>
            </a:pPr>
            <a:endParaRPr lang="en-US" dirty="0" smtClean="0"/>
          </a:p>
        </p:txBody>
      </p:sp>
      <p:sp>
        <p:nvSpPr>
          <p:cNvPr id="38916" name="Slide Number Placeholder 3"/>
          <p:cNvSpPr>
            <a:spLocks noGrp="1"/>
          </p:cNvSpPr>
          <p:nvPr>
            <p:ph type="sldNum" sz="quarter" idx="5"/>
          </p:nvPr>
        </p:nvSpPr>
        <p:spPr bwMode="auto">
          <a:noFill/>
          <a:ln>
            <a:miter lim="800000"/>
            <a:headEnd/>
            <a:tailEnd/>
          </a:ln>
        </p:spPr>
        <p:txBody>
          <a:bodyPr/>
          <a:lstStyle/>
          <a:p>
            <a:fld id="{D5640C33-8158-468F-A80D-84007BA92A06}"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normAutofit fontScale="70000" lnSpcReduction="20000"/>
          </a:bodyPr>
          <a:lstStyle/>
          <a:p>
            <a:pPr defTabSz="931774">
              <a:spcBef>
                <a:spcPct val="0"/>
              </a:spcBef>
              <a:defRPr/>
            </a:pPr>
            <a:r>
              <a:rPr lang="en-US" dirty="0" smtClean="0"/>
              <a:t>Congress passed the Plain Writing Act in 2010. The bill requires the federal government to write</a:t>
            </a:r>
            <a:r>
              <a:rPr lang="en-US" dirty="0" smtClean="0">
                <a:solidFill>
                  <a:srgbClr val="FFFF00"/>
                </a:solidFill>
              </a:rPr>
              <a:t> all communications with general public (except regulations) such as: </a:t>
            </a:r>
            <a:r>
              <a:rPr lang="en-US" dirty="0" smtClean="0"/>
              <a:t>documents, tax returns, federal college aid applications, and Veterans Administration forms, in simple language. </a:t>
            </a:r>
          </a:p>
          <a:p>
            <a:pPr defTabSz="931774">
              <a:spcBef>
                <a:spcPct val="0"/>
              </a:spcBef>
              <a:defRPr/>
            </a:pPr>
            <a:endParaRPr lang="en-US" dirty="0" smtClean="0"/>
          </a:p>
          <a:p>
            <a:pPr defTabSz="931774">
              <a:spcBef>
                <a:spcPct val="0"/>
              </a:spcBef>
              <a:defRPr/>
            </a:pPr>
            <a:r>
              <a:rPr lang="en-US" dirty="0" smtClean="0"/>
              <a:t>The law requires that federal agencies use "clear Government communication that the public can understand and use.“ The Act passed the U.S. House of Representatives in March and the Senate in September of 2010.</a:t>
            </a:r>
          </a:p>
          <a:p>
            <a:pPr defTabSz="931774">
              <a:spcBef>
                <a:spcPct val="0"/>
              </a:spcBef>
              <a:defRPr/>
            </a:pPr>
            <a:endParaRPr lang="en-US" dirty="0" smtClean="0"/>
          </a:p>
          <a:p>
            <a:pPr defTabSz="931774">
              <a:spcBef>
                <a:spcPct val="0"/>
              </a:spcBef>
              <a:defRPr/>
            </a:pPr>
            <a:r>
              <a:rPr lang="en-US" dirty="0" smtClean="0"/>
              <a:t>Just a note: the act is moving very slowly. Don’t expect any action immediately. Much of it is supposed to take effect in 2014, but it is questionable whether or not all of it will be implemented.</a:t>
            </a:r>
          </a:p>
          <a:p>
            <a:pPr defTabSz="931774">
              <a:spcBef>
                <a:spcPct val="0"/>
              </a:spcBef>
              <a:defRPr/>
            </a:pPr>
            <a:endParaRPr lang="en-US" dirty="0" smtClean="0"/>
          </a:p>
          <a:p>
            <a:pPr defTabSz="931774">
              <a:spcBef>
                <a:spcPct val="0"/>
              </a:spcBef>
              <a:defRPr/>
            </a:pPr>
            <a:r>
              <a:rPr lang="en-US" dirty="0" smtClean="0"/>
              <a:t>Plain writing report card was published</a:t>
            </a:r>
            <a:r>
              <a:rPr lang="en-US" baseline="0" dirty="0" smtClean="0"/>
              <a:t> in June 2012, all agencies are behind, some are doing better than others.</a:t>
            </a:r>
            <a:endParaRPr lang="en-US" dirty="0" smtClean="0"/>
          </a:p>
          <a:p>
            <a:pPr marL="116472" eaLnBrk="1" hangingPunct="1"/>
            <a:endParaRPr lang="en-US" dirty="0" smtClean="0"/>
          </a:p>
          <a:p>
            <a:pPr marL="116472" eaLnBrk="1" hangingPunct="1"/>
            <a:r>
              <a:rPr lang="en-US" dirty="0" smtClean="0"/>
              <a:t>By </a:t>
            </a:r>
            <a:r>
              <a:rPr lang="en-US" dirty="0" smtClean="0">
                <a:solidFill>
                  <a:srgbClr val="FFFF00"/>
                </a:solidFill>
              </a:rPr>
              <a:t>October 13, 2011, all agencies must have this in place. Learn more at plainlanguage.gov</a:t>
            </a:r>
            <a:endParaRPr lang="en-US" dirty="0" smtClean="0"/>
          </a:p>
          <a:p>
            <a:pPr defTabSz="931774">
              <a:spcBef>
                <a:spcPct val="0"/>
              </a:spcBef>
            </a:pPr>
            <a:endParaRPr lang="en-US" dirty="0" smtClean="0"/>
          </a:p>
          <a:p>
            <a:r>
              <a:rPr lang="en-US" dirty="0" smtClean="0"/>
              <a:t>Additional Details:</a:t>
            </a:r>
          </a:p>
          <a:p>
            <a:r>
              <a:rPr lang="en-US" dirty="0" smtClean="0"/>
              <a:t>(1) AGENCY.—The term ‘‘agency’’ means an Executive</a:t>
            </a:r>
          </a:p>
          <a:p>
            <a:r>
              <a:rPr lang="en-US" dirty="0" smtClean="0"/>
              <a:t>agency, as defined under section 105 of title 5, United States</a:t>
            </a:r>
          </a:p>
          <a:p>
            <a:r>
              <a:rPr lang="en-US" dirty="0" smtClean="0"/>
              <a:t>Code.</a:t>
            </a:r>
          </a:p>
          <a:p>
            <a:r>
              <a:rPr lang="en-US" dirty="0" smtClean="0"/>
              <a:t>(2) COVERED DOCUMENT.—The term ‘‘covered document’’—</a:t>
            </a:r>
          </a:p>
          <a:p>
            <a:r>
              <a:rPr lang="en-US" dirty="0" smtClean="0"/>
              <a:t>(A) means any document that—</a:t>
            </a:r>
          </a:p>
          <a:p>
            <a:r>
              <a:rPr lang="en-US" dirty="0" smtClean="0"/>
              <a:t>(</a:t>
            </a:r>
            <a:r>
              <a:rPr lang="en-US" dirty="0" err="1" smtClean="0"/>
              <a:t>i</a:t>
            </a:r>
            <a:r>
              <a:rPr lang="en-US" dirty="0" smtClean="0"/>
              <a:t>) is necessary for obtaining any Federal Government</a:t>
            </a:r>
          </a:p>
          <a:p>
            <a:r>
              <a:rPr lang="en-US" dirty="0" smtClean="0"/>
              <a:t>benefit or service or filing taxes;</a:t>
            </a:r>
          </a:p>
          <a:p>
            <a:r>
              <a:rPr lang="en-US" dirty="0" smtClean="0"/>
              <a:t>(ii) provides information about any Federal</a:t>
            </a:r>
          </a:p>
          <a:p>
            <a:r>
              <a:rPr lang="en-US" dirty="0" smtClean="0"/>
              <a:t>Government benefit or service; or</a:t>
            </a:r>
          </a:p>
          <a:p>
            <a:r>
              <a:rPr lang="en-US" dirty="0" smtClean="0"/>
              <a:t>(iii) explains to the public how to comply with</a:t>
            </a:r>
          </a:p>
          <a:p>
            <a:r>
              <a:rPr lang="en-US" dirty="0" smtClean="0"/>
              <a:t>a requirement the Federal Government administers</a:t>
            </a:r>
          </a:p>
          <a:p>
            <a:r>
              <a:rPr lang="en-US" dirty="0" smtClean="0"/>
              <a:t>or enforces;</a:t>
            </a:r>
          </a:p>
          <a:p>
            <a:r>
              <a:rPr lang="en-US" dirty="0" smtClean="0"/>
              <a:t>(B) includes (whether in paper or electronic form) a</a:t>
            </a:r>
          </a:p>
          <a:p>
            <a:r>
              <a:rPr lang="en-US" dirty="0" smtClean="0"/>
              <a:t>letter, publication, form, notice, or instruction; and</a:t>
            </a:r>
          </a:p>
          <a:p>
            <a:r>
              <a:rPr lang="en-US" dirty="0" smtClean="0"/>
              <a:t>(C) does not include a regulation.</a:t>
            </a:r>
          </a:p>
          <a:p>
            <a:r>
              <a:rPr lang="en-US" dirty="0" smtClean="0"/>
              <a:t>(3) PLAIN WRITING.—The term ‘‘plain writing’’ means</a:t>
            </a:r>
          </a:p>
          <a:p>
            <a:r>
              <a:rPr lang="en-US" dirty="0" smtClean="0"/>
              <a:t>writing that is clear, concise, well-organized, and follows other</a:t>
            </a:r>
          </a:p>
          <a:p>
            <a:r>
              <a:rPr lang="en-US" dirty="0" smtClean="0"/>
              <a:t>best practices appropriate to the subject or field and intended</a:t>
            </a:r>
          </a:p>
          <a:p>
            <a:r>
              <a:rPr lang="en-US" dirty="0" smtClean="0"/>
              <a:t>audience.</a:t>
            </a:r>
          </a:p>
        </p:txBody>
      </p:sp>
      <p:sp>
        <p:nvSpPr>
          <p:cNvPr id="35844" name="Slide Number Placeholder 3"/>
          <p:cNvSpPr>
            <a:spLocks noGrp="1"/>
          </p:cNvSpPr>
          <p:nvPr>
            <p:ph type="sldNum" sz="quarter" idx="5"/>
          </p:nvPr>
        </p:nvSpPr>
        <p:spPr bwMode="auto">
          <a:noFill/>
          <a:ln>
            <a:miter lim="800000"/>
            <a:headEnd/>
            <a:tailEnd/>
          </a:ln>
        </p:spPr>
        <p:txBody>
          <a:bodyPr/>
          <a:lstStyle/>
          <a:p>
            <a:fld id="{9766AB74-E897-4A85-B616-FB4DF11621E6}"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normAutofit fontScale="85000" lnSpcReduction="20000"/>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The </a:t>
            </a:r>
            <a:r>
              <a:rPr lang="en-US" dirty="0" smtClean="0">
                <a:hlinkClick r:id="rId3"/>
              </a:rPr>
              <a:t>Center for Plain Language</a:t>
            </a:r>
            <a:r>
              <a:rPr lang="en-US" dirty="0" smtClean="0"/>
              <a:t>,</a:t>
            </a:r>
            <a:r>
              <a:rPr lang="en-US" baseline="0" dirty="0" smtClean="0"/>
              <a:t> a</a:t>
            </a:r>
            <a:r>
              <a:rPr lang="en-US" dirty="0" smtClean="0"/>
              <a:t> group that advocates for clear writing in government documents, released a </a:t>
            </a:r>
            <a:r>
              <a:rPr lang="en-US" dirty="0" smtClean="0">
                <a:hlinkClick r:id="rId4"/>
              </a:rPr>
              <a:t>scorecard</a:t>
            </a:r>
            <a:r>
              <a:rPr lang="en-US" dirty="0" smtClean="0"/>
              <a:t> showing</a:t>
            </a:r>
            <a:r>
              <a:rPr lang="en-US" baseline="0" dirty="0" smtClean="0"/>
              <a:t> </a:t>
            </a:r>
            <a:r>
              <a:rPr lang="en-US" dirty="0" smtClean="0"/>
              <a:t>agency progress towards meeting the requirements of the Act. The Report Card tracks the progress of how well agencies are following the Act. </a:t>
            </a:r>
          </a:p>
          <a:p>
            <a:endParaRPr lang="en-US" dirty="0" smtClean="0"/>
          </a:p>
          <a:p>
            <a:r>
              <a:rPr lang="en-US" dirty="0" smtClean="0"/>
              <a:t>It found mixed results at many agencies—demonstrating</a:t>
            </a:r>
            <a:r>
              <a:rPr lang="en-US" baseline="0" dirty="0" smtClean="0"/>
              <a:t> </a:t>
            </a:r>
            <a:r>
              <a:rPr lang="en-US" dirty="0" smtClean="0"/>
              <a:t>that we still have a long way to go to make government forms and documents simpler and easier for taxpayers to understand. Some federal agencies have embraced the Plain Writing Act, and others haven’t.</a:t>
            </a:r>
          </a:p>
          <a:p>
            <a:endParaRPr lang="en-US" dirty="0" smtClean="0"/>
          </a:p>
          <a:p>
            <a:r>
              <a:rPr lang="en-US" sz="1200" kern="1200" dirty="0" smtClean="0">
                <a:solidFill>
                  <a:schemeClr val="tx1"/>
                </a:solidFill>
                <a:latin typeface="+mn-lt"/>
                <a:ea typeface="ＭＳ Ｐゴシック" charset="-128"/>
                <a:cs typeface="+mn-cs"/>
              </a:rPr>
              <a:t>The 1</a:t>
            </a:r>
            <a:r>
              <a:rPr lang="en-US" sz="1200" kern="1200" baseline="30000" dirty="0" smtClean="0">
                <a:solidFill>
                  <a:schemeClr val="tx1"/>
                </a:solidFill>
                <a:latin typeface="+mn-lt"/>
                <a:ea typeface="ＭＳ Ｐゴシック" charset="-128"/>
                <a:cs typeface="+mn-cs"/>
              </a:rPr>
              <a:t>st</a:t>
            </a:r>
            <a:r>
              <a:rPr lang="en-US" sz="1200" kern="1200" dirty="0" smtClean="0">
                <a:solidFill>
                  <a:schemeClr val="tx1"/>
                </a:solidFill>
                <a:latin typeface="+mn-lt"/>
                <a:ea typeface="ＭＳ Ｐゴシック" charset="-128"/>
                <a:cs typeface="+mn-cs"/>
              </a:rPr>
              <a:t> score is based on the specific requirements in the Plain Writing Act.</a:t>
            </a:r>
            <a:r>
              <a:rPr lang="en-US" sz="1200" kern="1200" baseline="0" dirty="0" smtClean="0">
                <a:solidFill>
                  <a:schemeClr val="tx1"/>
                </a:solidFill>
                <a:latin typeface="+mn-lt"/>
                <a:ea typeface="ＭＳ Ｐゴシック" charset="-128"/>
                <a:cs typeface="+mn-cs"/>
              </a:rPr>
              <a:t> They include: </a:t>
            </a:r>
          </a:p>
          <a:p>
            <a:r>
              <a:rPr lang="en-US" sz="1200" kern="1200" baseline="0" dirty="0" smtClean="0">
                <a:solidFill>
                  <a:schemeClr val="tx1"/>
                </a:solidFill>
                <a:latin typeface="+mn-lt"/>
                <a:ea typeface="ＭＳ Ｐゴシック" charset="-128"/>
                <a:cs typeface="+mn-cs"/>
              </a:rPr>
              <a:t>-</a:t>
            </a:r>
            <a:r>
              <a:rPr lang="en-US" sz="1200" kern="1200" dirty="0" smtClean="0">
                <a:solidFill>
                  <a:schemeClr val="tx1"/>
                </a:solidFill>
                <a:latin typeface="+mn-lt"/>
                <a:ea typeface="ＭＳ Ｐゴシック" charset="-128"/>
                <a:cs typeface="+mn-cs"/>
              </a:rPr>
              <a:t>appoint</a:t>
            </a:r>
            <a:r>
              <a:rPr lang="en-US" sz="1200" kern="1200" baseline="0" dirty="0" smtClean="0">
                <a:solidFill>
                  <a:schemeClr val="tx1"/>
                </a:solidFill>
                <a:latin typeface="+mn-lt"/>
                <a:ea typeface="ＭＳ Ｐゴシック" charset="-128"/>
                <a:cs typeface="+mn-cs"/>
              </a:rPr>
              <a:t> a </a:t>
            </a:r>
            <a:r>
              <a:rPr lang="en-US" sz="1200" kern="1200" dirty="0" smtClean="0">
                <a:solidFill>
                  <a:schemeClr val="tx1"/>
                </a:solidFill>
                <a:latin typeface="+mn-lt"/>
                <a:ea typeface="ＭＳ Ｐゴシック" charset="-128"/>
                <a:cs typeface="+mn-cs"/>
              </a:rPr>
              <a:t>senior official</a:t>
            </a:r>
          </a:p>
          <a:p>
            <a:r>
              <a:rPr lang="en-US" sz="1200" kern="1200" dirty="0" smtClean="0">
                <a:solidFill>
                  <a:schemeClr val="tx1"/>
                </a:solidFill>
                <a:latin typeface="+mn-lt"/>
                <a:ea typeface="ＭＳ Ｐゴシック" charset="-128"/>
                <a:cs typeface="+mn-cs"/>
              </a:rPr>
              <a:t>-create an implementation plan</a:t>
            </a:r>
          </a:p>
          <a:p>
            <a:r>
              <a:rPr lang="en-US" sz="1200" kern="1200" dirty="0" smtClean="0">
                <a:solidFill>
                  <a:schemeClr val="tx1"/>
                </a:solidFill>
                <a:latin typeface="+mn-lt"/>
                <a:ea typeface="ＭＳ Ｐゴシック" charset="-128"/>
                <a:cs typeface="+mn-cs"/>
              </a:rPr>
              <a:t>-file a compliance report</a:t>
            </a:r>
          </a:p>
          <a:p>
            <a:r>
              <a:rPr lang="en-US" sz="1200" kern="1200" dirty="0" smtClean="0">
                <a:solidFill>
                  <a:schemeClr val="tx1"/>
                </a:solidFill>
                <a:latin typeface="+mn-lt"/>
                <a:ea typeface="ＭＳ Ｐゴシック" charset="-128"/>
                <a:cs typeface="+mn-cs"/>
              </a:rPr>
              <a:t>-create a plain language page on their website that links from their home page</a:t>
            </a:r>
          </a:p>
          <a:p>
            <a:r>
              <a:rPr lang="en-US" sz="1200" kern="1200" dirty="0" smtClean="0">
                <a:solidFill>
                  <a:schemeClr val="tx1"/>
                </a:solidFill>
                <a:latin typeface="+mn-lt"/>
                <a:ea typeface="ＭＳ Ｐゴシック" charset="-128"/>
                <a:cs typeface="+mn-cs"/>
              </a:rPr>
              <a:t>-provide a mechanism for public feedback</a:t>
            </a:r>
          </a:p>
          <a:p>
            <a:r>
              <a:rPr lang="en-US" sz="1200" kern="1200" dirty="0" smtClean="0">
                <a:solidFill>
                  <a:schemeClr val="tx1"/>
                </a:solidFill>
                <a:latin typeface="+mn-lt"/>
                <a:ea typeface="ＭＳ Ｐゴシック" charset="-128"/>
                <a:cs typeface="+mn-cs"/>
              </a:rPr>
              <a:t>-educate employees in plain language</a:t>
            </a:r>
          </a:p>
          <a:p>
            <a:r>
              <a:rPr lang="en-US" sz="1200" kern="1200" dirty="0" smtClean="0">
                <a:solidFill>
                  <a:schemeClr val="tx1"/>
                </a:solidFill>
                <a:latin typeface="+mn-lt"/>
                <a:ea typeface="ＭＳ Ｐゴシック" charset="-128"/>
                <a:cs typeface="+mn-cs"/>
              </a:rPr>
              <a:t>-Use plain language in documents</a:t>
            </a:r>
          </a:p>
          <a:p>
            <a:endParaRPr lang="en-US" sz="1200" kern="1200" dirty="0" smtClean="0">
              <a:solidFill>
                <a:schemeClr val="tx1"/>
              </a:solidFill>
              <a:latin typeface="+mn-lt"/>
              <a:ea typeface="ＭＳ Ｐゴシック" charset="-128"/>
              <a:cs typeface="+mn-cs"/>
            </a:endParaRPr>
          </a:p>
          <a:p>
            <a:r>
              <a:rPr lang="en-US" sz="1200" kern="1200" dirty="0" smtClean="0">
                <a:solidFill>
                  <a:schemeClr val="tx1"/>
                </a:solidFill>
                <a:latin typeface="+mn-lt"/>
                <a:ea typeface="ＭＳ Ｐゴシック" charset="-128"/>
                <a:cs typeface="+mn-cs"/>
              </a:rPr>
              <a:t>The 2</a:t>
            </a:r>
            <a:r>
              <a:rPr lang="en-US" sz="1200" kern="1200" baseline="30000" dirty="0" smtClean="0">
                <a:solidFill>
                  <a:schemeClr val="tx1"/>
                </a:solidFill>
                <a:latin typeface="+mn-lt"/>
                <a:ea typeface="ＭＳ Ｐゴシック" charset="-128"/>
                <a:cs typeface="+mn-cs"/>
              </a:rPr>
              <a:t>nd</a:t>
            </a:r>
            <a:r>
              <a:rPr lang="en-US" sz="1200" kern="1200" dirty="0" smtClean="0">
                <a:solidFill>
                  <a:schemeClr val="tx1"/>
                </a:solidFill>
                <a:latin typeface="+mn-lt"/>
                <a:ea typeface="ＭＳ Ｐゴシック" charset="-128"/>
                <a:cs typeface="+mn-cs"/>
              </a:rPr>
              <a:t> </a:t>
            </a:r>
            <a:r>
              <a:rPr lang="en-US" sz="1200" kern="1200" baseline="0" dirty="0" smtClean="0">
                <a:solidFill>
                  <a:schemeClr val="tx1"/>
                </a:solidFill>
                <a:latin typeface="+mn-lt"/>
                <a:ea typeface="ＭＳ Ｐゴシック" charset="-128"/>
                <a:cs typeface="+mn-cs"/>
              </a:rPr>
              <a:t>score is based on supporting activities that embrace the spirit of the act, such as:</a:t>
            </a:r>
          </a:p>
          <a:p>
            <a:r>
              <a:rPr lang="en-US" sz="1200" kern="1200" baseline="0" dirty="0" smtClean="0">
                <a:solidFill>
                  <a:schemeClr val="tx1"/>
                </a:solidFill>
                <a:latin typeface="+mn-lt"/>
                <a:ea typeface="ＭＳ Ｐゴシック" charset="-128"/>
                <a:cs typeface="+mn-cs"/>
              </a:rPr>
              <a:t>-Implementation plan</a:t>
            </a:r>
          </a:p>
          <a:p>
            <a:r>
              <a:rPr lang="en-US" sz="1200" kern="1200" baseline="0" dirty="0" smtClean="0">
                <a:solidFill>
                  <a:schemeClr val="tx1"/>
                </a:solidFill>
                <a:latin typeface="+mn-lt"/>
                <a:ea typeface="ＭＳ Ｐゴシック" charset="-128"/>
                <a:cs typeface="+mn-cs"/>
              </a:rPr>
              <a:t>-Compliance report</a:t>
            </a:r>
          </a:p>
          <a:p>
            <a:r>
              <a:rPr lang="en-US" sz="1200" kern="1200" baseline="0" dirty="0" smtClean="0">
                <a:solidFill>
                  <a:schemeClr val="tx1"/>
                </a:solidFill>
                <a:latin typeface="+mn-lt"/>
                <a:ea typeface="ＭＳ Ｐゴシック" charset="-128"/>
                <a:cs typeface="+mn-cs"/>
              </a:rPr>
              <a:t>-Measurement of their progress</a:t>
            </a:r>
          </a:p>
          <a:p>
            <a:r>
              <a:rPr lang="en-US" sz="1200" kern="1200" baseline="0" dirty="0" smtClean="0">
                <a:solidFill>
                  <a:schemeClr val="tx1"/>
                </a:solidFill>
                <a:latin typeface="+mn-lt"/>
                <a:ea typeface="ＭＳ Ｐゴシック" charset="-128"/>
                <a:cs typeface="+mn-cs"/>
              </a:rPr>
              <a:t>-list contact info for lead official on </a:t>
            </a:r>
            <a:r>
              <a:rPr lang="en-US" sz="1200" kern="1200" baseline="0" dirty="0" err="1" smtClean="0">
                <a:solidFill>
                  <a:schemeClr val="tx1"/>
                </a:solidFill>
                <a:latin typeface="+mn-lt"/>
                <a:ea typeface="ＭＳ Ｐゴシック" charset="-128"/>
                <a:cs typeface="+mn-cs"/>
              </a:rPr>
              <a:t>pl</a:t>
            </a:r>
            <a:r>
              <a:rPr lang="en-US" sz="1200" kern="1200" baseline="0" dirty="0" smtClean="0">
                <a:solidFill>
                  <a:schemeClr val="tx1"/>
                </a:solidFill>
                <a:latin typeface="+mn-lt"/>
                <a:ea typeface="ＭＳ Ｐゴシック" charset="-128"/>
                <a:cs typeface="+mn-cs"/>
              </a:rPr>
              <a:t> page?</a:t>
            </a:r>
          </a:p>
          <a:p>
            <a:r>
              <a:rPr lang="en-US" sz="1200" kern="1200" baseline="0" dirty="0" smtClean="0">
                <a:solidFill>
                  <a:schemeClr val="tx1"/>
                </a:solidFill>
                <a:latin typeface="+mn-lt"/>
                <a:ea typeface="ＭＳ Ｐゴシック" charset="-128"/>
                <a:cs typeface="+mn-cs"/>
              </a:rPr>
              <a:t>-who must take trainings</a:t>
            </a:r>
          </a:p>
          <a:p>
            <a:r>
              <a:rPr lang="en-US" sz="1200" kern="1200" baseline="0" dirty="0" smtClean="0">
                <a:solidFill>
                  <a:schemeClr val="tx1"/>
                </a:solidFill>
                <a:latin typeface="+mn-lt"/>
                <a:ea typeface="ＭＳ Ｐゴシック" charset="-128"/>
                <a:cs typeface="+mn-cs"/>
              </a:rPr>
              <a:t>-how long is the training</a:t>
            </a:r>
            <a:endParaRPr lang="en-US" sz="1200" kern="1200" dirty="0" smtClean="0">
              <a:solidFill>
                <a:schemeClr val="tx1"/>
              </a:solidFill>
              <a:latin typeface="+mn-lt"/>
              <a:ea typeface="ＭＳ Ｐゴシック" charset="-128"/>
              <a:cs typeface="+mn-cs"/>
            </a:endParaRPr>
          </a:p>
        </p:txBody>
      </p:sp>
      <p:sp>
        <p:nvSpPr>
          <p:cNvPr id="35844" name="Slide Number Placeholder 3"/>
          <p:cNvSpPr>
            <a:spLocks noGrp="1"/>
          </p:cNvSpPr>
          <p:nvPr>
            <p:ph type="sldNum" sz="quarter" idx="5"/>
          </p:nvPr>
        </p:nvSpPr>
        <p:spPr bwMode="auto">
          <a:noFill/>
          <a:ln>
            <a:miter lim="800000"/>
            <a:headEnd/>
            <a:tailEnd/>
          </a:ln>
        </p:spPr>
        <p:txBody>
          <a:bodyPr/>
          <a:lstStyle/>
          <a:p>
            <a:fld id="{9766AB74-E897-4A85-B616-FB4DF11621E6}"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defTabSz="465887" eaLnBrk="1" hangingPunct="1">
              <a:spcBef>
                <a:spcPct val="0"/>
              </a:spcBef>
              <a:defRPr/>
            </a:pPr>
            <a:r>
              <a:rPr lang="en-US" dirty="0" smtClean="0"/>
              <a:t>Here’s a quick story to demonstrate why plain language is important, and how not using plain words can lead to harmful or lethal situations.</a:t>
            </a:r>
          </a:p>
          <a:p>
            <a:pPr eaLnBrk="1" hangingPunct="1">
              <a:spcBef>
                <a:spcPct val="0"/>
              </a:spcBef>
            </a:pPr>
            <a:endParaRPr lang="en-US" dirty="0" smtClean="0"/>
          </a:p>
          <a:p>
            <a:pPr eaLnBrk="1" hangingPunct="1">
              <a:spcBef>
                <a:spcPct val="0"/>
              </a:spcBef>
            </a:pPr>
            <a:r>
              <a:rPr lang="en-US" dirty="0" smtClean="0"/>
              <a:t>A young mother reads a label and sees the word ‘oral,’ then pours a drug that is supposed to be taken by mouth into her baby’s ear, perforating the eardrum.</a:t>
            </a:r>
          </a:p>
          <a:p>
            <a:pPr eaLnBrk="1" hangingPunct="1">
              <a:spcBef>
                <a:spcPct val="0"/>
              </a:spcBef>
            </a:pPr>
            <a:endParaRPr lang="en-US" dirty="0" smtClean="0"/>
          </a:p>
          <a:p>
            <a:pPr eaLnBrk="1" hangingPunct="1">
              <a:spcBef>
                <a:spcPct val="0"/>
              </a:spcBef>
            </a:pPr>
            <a:r>
              <a:rPr lang="en-US" i="1" dirty="0" smtClean="0"/>
              <a:t>What is a way this could have been avoided? What could the writers of the instructions do to make it clearer?</a:t>
            </a:r>
          </a:p>
          <a:p>
            <a:pPr eaLnBrk="1" hangingPunct="1">
              <a:spcBef>
                <a:spcPct val="0"/>
              </a:spcBef>
            </a:pPr>
            <a:endParaRPr lang="en-US" dirty="0" smtClean="0"/>
          </a:p>
          <a:p>
            <a:pPr eaLnBrk="1" hangingPunct="1">
              <a:spcBef>
                <a:spcPct val="0"/>
              </a:spcBef>
            </a:pPr>
            <a:r>
              <a:rPr lang="en-US" dirty="0" smtClean="0"/>
              <a:t>Medical instructions can be written at a low reading level, with clear word choice, and </a:t>
            </a:r>
            <a:r>
              <a:rPr lang="en-US" b="1" dirty="0" smtClean="0"/>
              <a:t>visuals</a:t>
            </a:r>
            <a:r>
              <a:rPr lang="en-US" dirty="0" smtClean="0"/>
              <a:t> whenever possible—if there were a picture of a mother giving the child medicine by mouth, this might have been avoided.</a:t>
            </a:r>
          </a:p>
          <a:p>
            <a:pPr eaLnBrk="1" hangingPunct="1">
              <a:spcBef>
                <a:spcPct val="0"/>
              </a:spcBef>
            </a:pPr>
            <a:endParaRPr lang="en-US" dirty="0" smtClean="0"/>
          </a:p>
          <a:p>
            <a:pPr eaLnBrk="1" hangingPunct="1">
              <a:spcBef>
                <a:spcPct val="0"/>
              </a:spcBef>
            </a:pPr>
            <a:r>
              <a:rPr lang="en-US" i="1" dirty="0" smtClean="0"/>
              <a:t>Real quickly, we’d like to hear from you—have you ever run into problems like this yourself or with the people you serve?</a:t>
            </a:r>
          </a:p>
          <a:p>
            <a:pPr eaLnBrk="1" hangingPunct="1">
              <a:spcBef>
                <a:spcPct val="0"/>
              </a:spcBef>
            </a:pPr>
            <a:endParaRPr lang="en-US" dirty="0" smtClean="0"/>
          </a:p>
          <a:p>
            <a:pPr eaLnBrk="1" hangingPunct="1">
              <a:spcBef>
                <a:spcPct val="0"/>
              </a:spcBef>
            </a:pPr>
            <a:r>
              <a:rPr lang="en-US" dirty="0" smtClean="0"/>
              <a:t>(Each of these examples provided by health care workers or patient advocates, ‘Many Americans have poor health literacy,’ February 28, 2011, Washington Post)</a:t>
            </a:r>
          </a:p>
          <a:p>
            <a:endParaRPr lang="en-US" dirty="0" smtClean="0"/>
          </a:p>
        </p:txBody>
      </p:sp>
      <p:sp>
        <p:nvSpPr>
          <p:cNvPr id="40964" name="Slide Number Placeholder 3"/>
          <p:cNvSpPr>
            <a:spLocks noGrp="1"/>
          </p:cNvSpPr>
          <p:nvPr>
            <p:ph type="sldNum" sz="quarter" idx="5"/>
          </p:nvPr>
        </p:nvSpPr>
        <p:spPr bwMode="auto">
          <a:noFill/>
          <a:ln>
            <a:miter lim="800000"/>
            <a:headEnd/>
            <a:tailEnd/>
          </a:ln>
        </p:spPr>
        <p:txBody>
          <a:bodyPr/>
          <a:lstStyle/>
          <a:p>
            <a:fld id="{95870A69-8EF0-4CB3-8556-14E2441FD0E0}"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a:spcBef>
                <a:spcPct val="0"/>
              </a:spcBef>
            </a:pPr>
            <a:r>
              <a:rPr lang="en-US" dirty="0" smtClean="0">
                <a:solidFill>
                  <a:srgbClr val="000000"/>
                </a:solidFill>
                <a:cs typeface="Times New Roman" pitchFamily="18" charset="0"/>
              </a:rPr>
              <a:t>Here are some of the benefits of plain language:</a:t>
            </a:r>
          </a:p>
          <a:p>
            <a:pPr defTabSz="931774">
              <a:spcBef>
                <a:spcPct val="0"/>
              </a:spcBef>
              <a:defRPr/>
            </a:pPr>
            <a:endParaRPr lang="en-US" dirty="0" smtClean="0">
              <a:solidFill>
                <a:srgbClr val="000000"/>
              </a:solidFill>
              <a:cs typeface="Times New Roman" pitchFamily="18" charset="0"/>
            </a:endParaRPr>
          </a:p>
          <a:p>
            <a:pPr defTabSz="931774">
              <a:spcBef>
                <a:spcPct val="0"/>
              </a:spcBef>
              <a:defRPr/>
            </a:pPr>
            <a:r>
              <a:rPr lang="en-US" dirty="0" smtClean="0">
                <a:solidFill>
                  <a:srgbClr val="000000"/>
                </a:solidFill>
                <a:cs typeface="Times New Roman" pitchFamily="18" charset="0"/>
              </a:rPr>
              <a:t>-improve understanding of your communications and </a:t>
            </a:r>
            <a:r>
              <a:rPr lang="en-US" dirty="0" smtClean="0">
                <a:cs typeface="Times New Roman" pitchFamily="18" charset="0"/>
              </a:rPr>
              <a:t>help your clients understand rules or take correct actions; </a:t>
            </a:r>
          </a:p>
          <a:p>
            <a:pPr defTabSz="931774">
              <a:spcBef>
                <a:spcPct val="0"/>
              </a:spcBef>
              <a:defRPr/>
            </a:pPr>
            <a:r>
              <a:rPr lang="en-US" dirty="0" smtClean="0">
                <a:cs typeface="Times New Roman" pitchFamily="18" charset="0"/>
              </a:rPr>
              <a:t>-improve understanding of your forms and applications</a:t>
            </a:r>
            <a:endParaRPr lang="en-US" dirty="0" smtClean="0"/>
          </a:p>
          <a:p>
            <a:pPr defTabSz="931774">
              <a:spcBef>
                <a:spcPct val="0"/>
              </a:spcBef>
              <a:defRPr/>
            </a:pPr>
            <a:r>
              <a:rPr lang="en-US" dirty="0" smtClean="0">
                <a:cs typeface="Times New Roman" pitchFamily="18" charset="0"/>
              </a:rPr>
              <a:t>-reduce the need for your clients to seek clarification from your staff—reducing their time spent clarifying</a:t>
            </a:r>
            <a:endParaRPr lang="en-US" dirty="0" smtClean="0"/>
          </a:p>
          <a:p>
            <a:pPr defTabSz="931774">
              <a:spcBef>
                <a:spcPct val="0"/>
              </a:spcBef>
              <a:defRPr/>
            </a:pPr>
            <a:r>
              <a:rPr lang="en-US" dirty="0" smtClean="0">
                <a:cs typeface="Times New Roman" pitchFamily="18" charset="0"/>
              </a:rPr>
              <a:t>-reduce the number of errors that are made and thus the amount of time and effort correcting them. </a:t>
            </a:r>
            <a:endParaRPr lang="en-US" dirty="0" smtClean="0"/>
          </a:p>
          <a:p>
            <a:pPr defTabSz="931774">
              <a:spcBef>
                <a:spcPct val="0"/>
              </a:spcBef>
            </a:pPr>
            <a:r>
              <a:rPr lang="en-US" dirty="0" smtClean="0">
                <a:cs typeface="Times New Roman" pitchFamily="18" charset="0"/>
              </a:rPr>
              <a:t>-reduce resources spent on enforcing rules, tracking clients down, and </a:t>
            </a:r>
            <a:r>
              <a:rPr lang="en-US" dirty="0" smtClean="0">
                <a:solidFill>
                  <a:srgbClr val="000000"/>
                </a:solidFill>
                <a:cs typeface="Times New Roman" pitchFamily="18" charset="0"/>
              </a:rPr>
              <a:t>increases efficiency</a:t>
            </a:r>
            <a:endParaRPr lang="en-US" dirty="0" smtClean="0"/>
          </a:p>
          <a:p>
            <a:pPr eaLnBrk="1" hangingPunct="1">
              <a:spcBef>
                <a:spcPct val="0"/>
              </a:spcBef>
            </a:pPr>
            <a:endParaRPr lang="en-US" dirty="0" smtClean="0"/>
          </a:p>
          <a:p>
            <a:pPr eaLnBrk="1" hangingPunct="1">
              <a:spcBef>
                <a:spcPct val="0"/>
              </a:spcBef>
            </a:pPr>
            <a:endParaRPr lang="en-US" dirty="0" smtClean="0"/>
          </a:p>
          <a:p>
            <a:pPr defTabSz="931774">
              <a:spcBef>
                <a:spcPct val="0"/>
              </a:spcBef>
            </a:pPr>
            <a:r>
              <a:rPr lang="en-US" dirty="0" smtClean="0">
                <a:solidFill>
                  <a:srgbClr val="000000"/>
                </a:solidFill>
                <a:cs typeface="Times New Roman" pitchFamily="18" charset="0"/>
              </a:rPr>
              <a:t>Source: </a:t>
            </a:r>
          </a:p>
          <a:p>
            <a:pPr defTabSz="931774">
              <a:spcBef>
                <a:spcPct val="0"/>
              </a:spcBef>
            </a:pPr>
            <a:r>
              <a:rPr lang="en-US" dirty="0" smtClean="0">
                <a:solidFill>
                  <a:srgbClr val="000000"/>
                </a:solidFill>
                <a:cs typeface="Times New Roman" pitchFamily="18" charset="0"/>
              </a:rPr>
              <a:t>MEMORANDUM FOR THE HEADS OF EXECUTIVE DEPARTMENTS AND AGENCIES </a:t>
            </a:r>
            <a:endParaRPr lang="en-US" dirty="0" smtClean="0"/>
          </a:p>
          <a:p>
            <a:pPr defTabSz="931774">
              <a:spcBef>
                <a:spcPct val="0"/>
              </a:spcBef>
            </a:pPr>
            <a:r>
              <a:rPr lang="en-US" dirty="0" smtClean="0">
                <a:solidFill>
                  <a:srgbClr val="000000"/>
                </a:solidFill>
                <a:cs typeface="Times New Roman" pitchFamily="18" charset="0"/>
              </a:rPr>
              <a:t>FROM: Cass R. </a:t>
            </a:r>
            <a:r>
              <a:rPr lang="en-US" dirty="0" err="1" smtClean="0">
                <a:solidFill>
                  <a:srgbClr val="000000"/>
                </a:solidFill>
                <a:cs typeface="Times New Roman" pitchFamily="18" charset="0"/>
              </a:rPr>
              <a:t>Sunstein</a:t>
            </a:r>
            <a:r>
              <a:rPr lang="en-US" dirty="0" smtClean="0">
                <a:solidFill>
                  <a:srgbClr val="000000"/>
                </a:solidFill>
                <a:cs typeface="Times New Roman" pitchFamily="18" charset="0"/>
              </a:rPr>
              <a:t> Administrator, Office of Information and Regulatory Affairs </a:t>
            </a:r>
            <a:endParaRPr lang="en-US" dirty="0" smtClean="0"/>
          </a:p>
          <a:p>
            <a:pPr defTabSz="931774">
              <a:spcBef>
                <a:spcPct val="0"/>
              </a:spcBef>
            </a:pPr>
            <a:r>
              <a:rPr lang="en-US" dirty="0" smtClean="0">
                <a:solidFill>
                  <a:srgbClr val="000000"/>
                </a:solidFill>
                <a:cs typeface="Times New Roman" pitchFamily="18" charset="0"/>
              </a:rPr>
              <a:t>SUBJECT: Final Guidance on Implementing the Plain Writing Act of 2010 </a:t>
            </a:r>
            <a:endParaRPr lang="en-US" dirty="0" smtClean="0"/>
          </a:p>
          <a:p>
            <a:pPr eaLnBrk="1" hangingPunct="1">
              <a:spcBef>
                <a:spcPct val="0"/>
              </a:spcBef>
            </a:pPr>
            <a:endParaRPr lang="en-US" dirty="0" smtClean="0"/>
          </a:p>
        </p:txBody>
      </p:sp>
      <p:sp>
        <p:nvSpPr>
          <p:cNvPr id="35844" name="Slide Number Placeholder 3"/>
          <p:cNvSpPr>
            <a:spLocks noGrp="1"/>
          </p:cNvSpPr>
          <p:nvPr>
            <p:ph type="sldNum" sz="quarter" idx="5"/>
          </p:nvPr>
        </p:nvSpPr>
        <p:spPr bwMode="auto">
          <a:noFill/>
          <a:ln>
            <a:miter lim="800000"/>
            <a:headEnd/>
            <a:tailEnd/>
          </a:ln>
        </p:spPr>
        <p:txBody>
          <a:bodyPr/>
          <a:lstStyle/>
          <a:p>
            <a:fld id="{9766AB74-E897-4A85-B616-FB4DF11621E6}"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This book does</a:t>
            </a:r>
            <a:r>
              <a:rPr lang="en-US" baseline="0" dirty="0" smtClean="0"/>
              <a:t> a great job providing evidence for using plain language. </a:t>
            </a:r>
            <a:r>
              <a:rPr lang="en-US" sz="1200" kern="1200" dirty="0" smtClean="0">
                <a:solidFill>
                  <a:schemeClr val="tx1"/>
                </a:solidFill>
                <a:latin typeface="+mn-lt"/>
                <a:ea typeface="ＭＳ Ｐゴシック" charset="-128"/>
                <a:cs typeface="+mn-cs"/>
              </a:rPr>
              <a:t>It collects the empirical evidence for the value of plain language in business, government, and law. </a:t>
            </a:r>
          </a:p>
          <a:p>
            <a:pPr eaLnBrk="1" hangingPunct="1">
              <a:spcBef>
                <a:spcPct val="0"/>
              </a:spcBef>
            </a:pPr>
            <a:endParaRPr lang="en-US" sz="1200" kern="1200" dirty="0" smtClean="0">
              <a:solidFill>
                <a:schemeClr val="tx1"/>
              </a:solidFill>
              <a:latin typeface="+mn-lt"/>
              <a:ea typeface="ＭＳ Ｐゴシック" charset="-128"/>
              <a:cs typeface="+mn-cs"/>
            </a:endParaRPr>
          </a:p>
          <a:p>
            <a:pPr eaLnBrk="1" hangingPunct="1">
              <a:spcBef>
                <a:spcPct val="0"/>
              </a:spcBef>
            </a:pPr>
            <a:r>
              <a:rPr lang="en-US" sz="1200" kern="1200" dirty="0" smtClean="0">
                <a:solidFill>
                  <a:schemeClr val="tx1"/>
                </a:solidFill>
                <a:latin typeface="+mn-lt"/>
                <a:ea typeface="ＭＳ Ｐゴシック" charset="-128"/>
                <a:cs typeface="+mn-cs"/>
              </a:rPr>
              <a:t>It</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summarizes 50 studies showing that using plain language can save organizations and agencies a ton of money:</a:t>
            </a:r>
          </a:p>
          <a:p>
            <a:pPr marL="228600" indent="-228600" eaLnBrk="1" hangingPunct="1">
              <a:spcBef>
                <a:spcPct val="0"/>
              </a:spcBef>
              <a:buAutoNum type="arabicPeriod"/>
            </a:pPr>
            <a:r>
              <a:rPr lang="en-US" sz="1200" kern="1200" dirty="0" smtClean="0">
                <a:solidFill>
                  <a:schemeClr val="tx1"/>
                </a:solidFill>
                <a:latin typeface="+mn-lt"/>
                <a:ea typeface="ＭＳ Ｐゴシック" charset="-128"/>
                <a:cs typeface="+mn-cs"/>
              </a:rPr>
              <a:t>The Cleveland clinic revised a billing statement using plain language:</a:t>
            </a:r>
            <a:r>
              <a:rPr lang="en-US" sz="1200" kern="1200" baseline="0" dirty="0" smtClean="0">
                <a:solidFill>
                  <a:schemeClr val="tx1"/>
                </a:solidFill>
                <a:latin typeface="+mn-lt"/>
                <a:ea typeface="ＭＳ Ｐゴシック" charset="-128"/>
                <a:cs typeface="+mn-cs"/>
              </a:rPr>
              <a:t> recovered an extra 1 million a month in the following months AND had an 80% increase in patient payments</a:t>
            </a:r>
          </a:p>
          <a:p>
            <a:pPr marL="228600" indent="-228600" eaLnBrk="1" hangingPunct="1">
              <a:spcBef>
                <a:spcPct val="0"/>
              </a:spcBef>
              <a:buAutoNum type="arabicPeriod"/>
            </a:pPr>
            <a:r>
              <a:rPr lang="en-US" sz="1200" kern="1200" dirty="0" smtClean="0">
                <a:solidFill>
                  <a:schemeClr val="tx1"/>
                </a:solidFill>
                <a:latin typeface="+mn-lt"/>
                <a:ea typeface="ＭＳ Ｐゴシック" charset="-128"/>
                <a:cs typeface="+mn-cs"/>
              </a:rPr>
              <a:t>Los Angeles</a:t>
            </a:r>
            <a:r>
              <a:rPr lang="en-US" sz="1200" kern="1200" baseline="0" dirty="0" smtClean="0">
                <a:solidFill>
                  <a:schemeClr val="tx1"/>
                </a:solidFill>
                <a:latin typeface="+mn-lt"/>
                <a:ea typeface="ＭＳ Ｐゴシック" charset="-128"/>
                <a:cs typeface="+mn-cs"/>
              </a:rPr>
              <a:t> County </a:t>
            </a:r>
            <a:r>
              <a:rPr lang="en-US" sz="1200" kern="1200" baseline="0" dirty="0" err="1" smtClean="0">
                <a:solidFill>
                  <a:schemeClr val="tx1"/>
                </a:solidFill>
                <a:latin typeface="+mn-lt"/>
                <a:ea typeface="ＭＳ Ｐゴシック" charset="-128"/>
                <a:cs typeface="+mn-cs"/>
              </a:rPr>
              <a:t>dept</a:t>
            </a:r>
            <a:r>
              <a:rPr lang="en-US" sz="1200" kern="1200" baseline="0" dirty="0" smtClean="0">
                <a:solidFill>
                  <a:schemeClr val="tx1"/>
                </a:solidFill>
                <a:latin typeface="+mn-lt"/>
                <a:ea typeface="ＭＳ Ｐゴシック" charset="-128"/>
                <a:cs typeface="+mn-cs"/>
              </a:rPr>
              <a:t> of consumer affairs redrafted scores of docs, simplified recorded phone messages and conducted plain language workshops: had an annual savings of $50,000; improved readability by 4 grade levels and reduced consumer calls by 30%</a:t>
            </a:r>
            <a:endParaRPr lang="en-US" sz="1200" kern="1200" dirty="0" smtClean="0">
              <a:solidFill>
                <a:schemeClr val="tx1"/>
              </a:solidFill>
              <a:latin typeface="+mn-lt"/>
              <a:ea typeface="ＭＳ Ｐゴシック" charset="-128"/>
              <a:cs typeface="+mn-cs"/>
            </a:endParaRPr>
          </a:p>
          <a:p>
            <a:pPr eaLnBrk="1" hangingPunct="1">
              <a:spcBef>
                <a:spcPct val="0"/>
              </a:spcBef>
            </a:pPr>
            <a:endParaRPr lang="en-US" sz="1200" kern="1200" dirty="0" smtClean="0">
              <a:solidFill>
                <a:schemeClr val="tx1"/>
              </a:solidFill>
              <a:latin typeface="+mn-lt"/>
              <a:ea typeface="ＭＳ Ｐゴシック" charset="-128"/>
              <a:cs typeface="+mn-cs"/>
            </a:endParaRPr>
          </a:p>
          <a:p>
            <a:pPr eaLnBrk="1" hangingPunct="1">
              <a:spcBef>
                <a:spcPct val="0"/>
              </a:spcBef>
            </a:pPr>
            <a:r>
              <a:rPr lang="en-US" sz="1200" kern="1200" dirty="0" smtClean="0">
                <a:solidFill>
                  <a:schemeClr val="tx1"/>
                </a:solidFill>
                <a:latin typeface="+mn-lt"/>
                <a:ea typeface="ＭＳ Ｐゴシック" charset="-128"/>
                <a:cs typeface="+mn-cs"/>
              </a:rPr>
              <a:t>It also explains that readers strongly prefer it to legalese and </a:t>
            </a:r>
            <a:r>
              <a:rPr lang="en-US" sz="1200" kern="1200" dirty="0" err="1" smtClean="0">
                <a:solidFill>
                  <a:schemeClr val="tx1"/>
                </a:solidFill>
                <a:latin typeface="+mn-lt"/>
                <a:ea typeface="ＭＳ Ｐゴシック" charset="-128"/>
                <a:cs typeface="+mn-cs"/>
              </a:rPr>
              <a:t>officialese</a:t>
            </a:r>
            <a:r>
              <a:rPr lang="en-US" sz="1200" kern="1200" dirty="0" smtClean="0">
                <a:solidFill>
                  <a:schemeClr val="tx1"/>
                </a:solidFill>
                <a:latin typeface="+mn-lt"/>
                <a:ea typeface="ＭＳ Ｐゴシック" charset="-128"/>
                <a:cs typeface="+mn-cs"/>
              </a:rPr>
              <a:t>, they understand it better and faster, they are more likely to comply with it, and they are more likely to read it in the first place. It also talks about how </a:t>
            </a:r>
            <a:r>
              <a:rPr lang="en-US" sz="1200" kern="1200" dirty="0" err="1" smtClean="0">
                <a:solidFill>
                  <a:schemeClr val="tx1"/>
                </a:solidFill>
                <a:latin typeface="+mn-lt"/>
                <a:ea typeface="ＭＳ Ｐゴシック" charset="-128"/>
                <a:cs typeface="+mn-cs"/>
              </a:rPr>
              <a:t>pl</a:t>
            </a:r>
            <a:r>
              <a:rPr lang="en-US" sz="1200" kern="1200" dirty="0" smtClean="0">
                <a:solidFill>
                  <a:schemeClr val="tx1"/>
                </a:solidFill>
                <a:latin typeface="+mn-lt"/>
                <a:ea typeface="ＭＳ Ｐゴシック" charset="-128"/>
                <a:cs typeface="+mn-cs"/>
              </a:rPr>
              <a:t> builds trust with an audience.</a:t>
            </a:r>
          </a:p>
          <a:p>
            <a:pPr eaLnBrk="1" hangingPunct="1">
              <a:spcBef>
                <a:spcPct val="0"/>
              </a:spcBef>
            </a:pPr>
            <a:endParaRPr lang="en-US" sz="1200" kern="1200" dirty="0" smtClean="0">
              <a:solidFill>
                <a:schemeClr val="tx1"/>
              </a:solidFill>
              <a:latin typeface="+mn-lt"/>
              <a:ea typeface="ＭＳ Ｐゴシック" charset="-128"/>
              <a:cs typeface="+mn-cs"/>
            </a:endParaRPr>
          </a:p>
          <a:p>
            <a:pPr eaLnBrk="1" hangingPunct="1">
              <a:spcBef>
                <a:spcPct val="0"/>
              </a:spcBef>
            </a:pPr>
            <a:endParaRPr lang="en-US" dirty="0" smtClean="0"/>
          </a:p>
        </p:txBody>
      </p:sp>
      <p:sp>
        <p:nvSpPr>
          <p:cNvPr id="35844" name="Slide Number Placeholder 3"/>
          <p:cNvSpPr>
            <a:spLocks noGrp="1"/>
          </p:cNvSpPr>
          <p:nvPr>
            <p:ph type="sldNum" sz="quarter" idx="5"/>
          </p:nvPr>
        </p:nvSpPr>
        <p:spPr bwMode="auto">
          <a:noFill/>
          <a:ln>
            <a:miter lim="800000"/>
            <a:headEnd/>
            <a:tailEnd/>
          </a:ln>
        </p:spPr>
        <p:txBody>
          <a:bodyPr/>
          <a:lstStyle/>
          <a:p>
            <a:fld id="{9766AB74-E897-4A85-B616-FB4DF11621E6}"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We need principles of plain language because of materials like this. Can you imagine giving this out to the public? If</a:t>
            </a:r>
            <a:r>
              <a:rPr lang="en-US" baseline="0" dirty="0" smtClean="0"/>
              <a:t> this contained steps to obtain something or directions, can you imagine all of the phone calls you would receive? All of the hours your staff would put in to explaining it to people? Not to mention the frustration your clients would have with you for the difficulty and confusion it causes.</a:t>
            </a:r>
          </a:p>
          <a:p>
            <a:pPr eaLnBrk="1" hangingPunct="1">
              <a:spcBef>
                <a:spcPct val="0"/>
              </a:spcBef>
            </a:pPr>
            <a:endParaRPr lang="en-US" baseline="0" dirty="0" smtClean="0"/>
          </a:p>
          <a:p>
            <a:pPr eaLnBrk="1" hangingPunct="1">
              <a:spcBef>
                <a:spcPct val="0"/>
              </a:spcBef>
            </a:pPr>
            <a:r>
              <a:rPr lang="en-US" baseline="0" dirty="0" smtClean="0"/>
              <a:t>Now we’re going to get to the documents…we’ll discuss the top things you can do to make your materials easier to read.</a:t>
            </a:r>
            <a:endParaRPr lang="en-US" dirty="0" smtClean="0"/>
          </a:p>
        </p:txBody>
      </p:sp>
      <p:sp>
        <p:nvSpPr>
          <p:cNvPr id="35844" name="Slide Number Placeholder 3"/>
          <p:cNvSpPr>
            <a:spLocks noGrp="1"/>
          </p:cNvSpPr>
          <p:nvPr>
            <p:ph type="sldNum" sz="quarter" idx="5"/>
          </p:nvPr>
        </p:nvSpPr>
        <p:spPr bwMode="auto">
          <a:noFill/>
          <a:ln>
            <a:miter lim="800000"/>
            <a:headEnd/>
            <a:tailEnd/>
          </a:ln>
        </p:spPr>
        <p:txBody>
          <a:bodyPr/>
          <a:lstStyle/>
          <a:p>
            <a:fld id="{9766AB74-E897-4A85-B616-FB4DF11621E6}"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defTabSz="465887" eaLnBrk="1" hangingPunct="1">
              <a:spcBef>
                <a:spcPct val="0"/>
              </a:spcBef>
              <a:defRPr/>
            </a:pPr>
            <a:r>
              <a:rPr lang="en-US" dirty="0" smtClean="0"/>
              <a:t>Now we’ll</a:t>
            </a:r>
            <a:r>
              <a:rPr lang="en-US" baseline="0" dirty="0" smtClean="0"/>
              <a:t> start our discussion of the top things you can do to make your materials easier for your audience to understand. </a:t>
            </a:r>
            <a:endParaRPr lang="en-US" dirty="0" smtClean="0"/>
          </a:p>
          <a:p>
            <a:pPr eaLnBrk="1" hangingPunct="1">
              <a:spcBef>
                <a:spcPct val="0"/>
              </a:spcBef>
            </a:pPr>
            <a:endParaRPr lang="en-US" dirty="0" smtClean="0"/>
          </a:p>
          <a:p>
            <a:pPr eaLnBrk="1" hangingPunct="1">
              <a:spcBef>
                <a:spcPct val="0"/>
              </a:spcBef>
            </a:pPr>
            <a:r>
              <a:rPr lang="en-US" dirty="0" smtClean="0"/>
              <a:t>Here are 5</a:t>
            </a:r>
            <a:r>
              <a:rPr lang="en-US" baseline="0" dirty="0" smtClean="0"/>
              <a:t> simple</a:t>
            </a:r>
            <a:r>
              <a:rPr lang="en-US" dirty="0" smtClean="0"/>
              <a:t> plain language tips. We actually look at many more principles when reviewing a document, but we are keeping it simple for the introduction</a:t>
            </a:r>
            <a:r>
              <a:rPr lang="en-US" baseline="0" dirty="0" smtClean="0"/>
              <a:t> to plain language.</a:t>
            </a:r>
            <a:endParaRPr lang="en-US" dirty="0" smtClean="0"/>
          </a:p>
          <a:p>
            <a:pPr eaLnBrk="1" hangingPunct="1">
              <a:spcBef>
                <a:spcPct val="0"/>
              </a:spcBef>
            </a:pPr>
            <a:endParaRPr lang="en-US" dirty="0" smtClean="0"/>
          </a:p>
          <a:p>
            <a:pPr eaLnBrk="1" hangingPunct="1">
              <a:spcBef>
                <a:spcPct val="0"/>
              </a:spcBef>
            </a:pPr>
            <a:r>
              <a:rPr lang="en-US" dirty="0" smtClean="0"/>
              <a:t>These are a few tips to keep in mind when developing materials:</a:t>
            </a:r>
          </a:p>
          <a:p>
            <a:pPr eaLnBrk="1" hangingPunct="1">
              <a:spcBef>
                <a:spcPct val="0"/>
              </a:spcBef>
            </a:pPr>
            <a:r>
              <a:rPr lang="en-US" dirty="0" smtClean="0"/>
              <a:t>--In order for people to read your materials, it has to look good—it doesn’t have to look fancy with expensive pictures, and it doesn’t have to cost a lot of money. </a:t>
            </a:r>
          </a:p>
          <a:p>
            <a:pPr eaLnBrk="1" hangingPunct="1">
              <a:spcBef>
                <a:spcPct val="0"/>
              </a:spcBef>
            </a:pPr>
            <a:endParaRPr lang="en-US" dirty="0" smtClean="0"/>
          </a:p>
          <a:p>
            <a:pPr eaLnBrk="1" hangingPunct="1">
              <a:spcBef>
                <a:spcPct val="0"/>
              </a:spcBef>
            </a:pPr>
            <a:r>
              <a:rPr lang="en-US" dirty="0" smtClean="0"/>
              <a:t>--In order for people to use and act on the information you send out, it has to be able to be understood or digestible.</a:t>
            </a:r>
          </a:p>
          <a:p>
            <a:pPr eaLnBrk="1" hangingPunct="1">
              <a:spcBef>
                <a:spcPct val="0"/>
              </a:spcBef>
            </a:pPr>
            <a:endParaRPr lang="en-US" dirty="0" smtClean="0"/>
          </a:p>
          <a:p>
            <a:pPr eaLnBrk="1" hangingPunct="1">
              <a:spcBef>
                <a:spcPct val="0"/>
              </a:spcBef>
            </a:pPr>
            <a:r>
              <a:rPr lang="en-US" dirty="0" smtClean="0"/>
              <a:t>As I said, </a:t>
            </a:r>
            <a:r>
              <a:rPr lang="en-US" baseline="0" dirty="0" smtClean="0"/>
              <a:t>audience is so important, we’ll begin with this.</a:t>
            </a:r>
            <a:endParaRPr lang="en-US" dirty="0" smtClean="0"/>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p:txBody>
      </p:sp>
      <p:sp>
        <p:nvSpPr>
          <p:cNvPr id="44036" name="Slide Number Placeholder 3"/>
          <p:cNvSpPr>
            <a:spLocks noGrp="1"/>
          </p:cNvSpPr>
          <p:nvPr>
            <p:ph type="sldNum" sz="quarter" idx="5"/>
          </p:nvPr>
        </p:nvSpPr>
        <p:spPr bwMode="auto">
          <a:noFill/>
          <a:ln>
            <a:miter lim="800000"/>
            <a:headEnd/>
            <a:tailEnd/>
          </a:ln>
        </p:spPr>
        <p:txBody>
          <a:bodyPr/>
          <a:lstStyle/>
          <a:p>
            <a:fld id="{CCB881A0-E0D3-4AD0-B8AB-49881D810B97}"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pPr algn="l"/>
            <a:r>
              <a:rPr lang="en-US" sz="1200" kern="1200" dirty="0" smtClean="0">
                <a:solidFill>
                  <a:schemeClr val="tx1"/>
                </a:solidFill>
                <a:latin typeface="+mn-lt"/>
                <a:ea typeface="ＭＳ Ｐゴシック" charset="-128"/>
                <a:cs typeface="+mn-cs"/>
              </a:rPr>
              <a:t>The first thing you should ask yourself when you’re writing or revising your materials is: Who is my material intended for? Materials are most effective when they are targeted to a very specific audience. Remember, it’s not writing so that everyone can understand—it’s writing so that your intended readers can understand.</a:t>
            </a:r>
          </a:p>
          <a:p>
            <a:pPr algn="l"/>
            <a:r>
              <a:rPr lang="en-US" sz="1200" kern="1200" dirty="0" smtClean="0">
                <a:solidFill>
                  <a:schemeClr val="tx1"/>
                </a:solidFill>
                <a:latin typeface="+mn-lt"/>
                <a:ea typeface="ＭＳ Ｐゴシック" charset="-128"/>
                <a:cs typeface="+mn-cs"/>
              </a:rPr>
              <a:t> </a:t>
            </a:r>
          </a:p>
          <a:p>
            <a:pPr algn="l"/>
            <a:r>
              <a:rPr lang="en-US" sz="1200" kern="1200" dirty="0" smtClean="0">
                <a:solidFill>
                  <a:schemeClr val="tx1"/>
                </a:solidFill>
                <a:latin typeface="+mn-lt"/>
                <a:ea typeface="ＭＳ Ｐゴシック" charset="-128"/>
                <a:cs typeface="+mn-cs"/>
              </a:rPr>
              <a:t>To match your content to your audience, ask yourself these questions:</a:t>
            </a:r>
          </a:p>
          <a:p>
            <a:pPr lvl="0" algn="l"/>
            <a:r>
              <a:rPr lang="en-US" sz="1200" b="1" kern="1200" dirty="0" smtClean="0">
                <a:solidFill>
                  <a:schemeClr val="tx1"/>
                </a:solidFill>
                <a:latin typeface="+mn-lt"/>
                <a:ea typeface="ＭＳ Ｐゴシック" charset="-128"/>
                <a:cs typeface="+mn-cs"/>
              </a:rPr>
              <a:t>Who is my audience? </a:t>
            </a:r>
            <a:r>
              <a:rPr lang="en-US" sz="1200" kern="1200" dirty="0" smtClean="0">
                <a:solidFill>
                  <a:schemeClr val="tx1"/>
                </a:solidFill>
                <a:latin typeface="+mn-lt"/>
                <a:ea typeface="ＭＳ Ｐゴシック" charset="-128"/>
                <a:cs typeface="+mn-cs"/>
              </a:rPr>
              <a:t>What do you know about them--race, ethnicity, age, location, other demographics. This will drive what you include in your message and how you deliver it.</a:t>
            </a:r>
          </a:p>
          <a:p>
            <a:pPr lvl="0" algn="l"/>
            <a:r>
              <a:rPr lang="en-US" sz="1200" b="1" kern="1200" dirty="0" smtClean="0">
                <a:solidFill>
                  <a:schemeClr val="tx1"/>
                </a:solidFill>
                <a:latin typeface="+mn-lt"/>
                <a:ea typeface="ＭＳ Ｐゴシック" charset="-128"/>
                <a:cs typeface="+mn-cs"/>
              </a:rPr>
              <a:t>What does</a:t>
            </a:r>
            <a:r>
              <a:rPr lang="en-US" sz="1200" b="1" kern="1200" baseline="0" dirty="0" smtClean="0">
                <a:solidFill>
                  <a:schemeClr val="tx1"/>
                </a:solidFill>
                <a:latin typeface="+mn-lt"/>
                <a:ea typeface="ＭＳ Ｐゴシック" charset="-128"/>
                <a:cs typeface="+mn-cs"/>
              </a:rPr>
              <a:t> my audience already know? </a:t>
            </a:r>
            <a:r>
              <a:rPr lang="en-US" sz="1200" kern="1200" baseline="0" dirty="0" smtClean="0">
                <a:solidFill>
                  <a:schemeClr val="tx1"/>
                </a:solidFill>
                <a:latin typeface="+mn-lt"/>
                <a:ea typeface="ＭＳ Ｐゴシック" charset="-128"/>
                <a:cs typeface="+mn-cs"/>
              </a:rPr>
              <a:t>What questions might they have? Will this be useful given their needs and concerns?</a:t>
            </a:r>
            <a:endParaRPr lang="en-US" sz="1200" kern="1200" dirty="0" smtClean="0">
              <a:solidFill>
                <a:schemeClr val="tx1"/>
              </a:solidFill>
              <a:latin typeface="+mn-lt"/>
              <a:ea typeface="ＭＳ Ｐゴシック" charset="-128"/>
              <a:cs typeface="+mn-cs"/>
            </a:endParaRPr>
          </a:p>
          <a:p>
            <a:pPr algn="l" defTabSz="465887"/>
            <a:r>
              <a:rPr lang="en-US" sz="1200" b="1" kern="1200" dirty="0" smtClean="0">
                <a:solidFill>
                  <a:schemeClr val="tx1"/>
                </a:solidFill>
                <a:latin typeface="+mn-lt"/>
                <a:ea typeface="ＭＳ Ｐゴシック" charset="-128"/>
                <a:cs typeface="+mn-cs"/>
              </a:rPr>
              <a:t>Is it accessible to my audience? </a:t>
            </a:r>
            <a:r>
              <a:rPr lang="en-US" sz="1200" kern="1200" dirty="0" smtClean="0">
                <a:solidFill>
                  <a:schemeClr val="tx1"/>
                </a:solidFill>
                <a:latin typeface="+mn-lt"/>
                <a:ea typeface="ＭＳ Ｐゴシック" charset="-128"/>
                <a:cs typeface="+mn-cs"/>
              </a:rPr>
              <a:t>Given their use of technology or their disability-related needs.</a:t>
            </a:r>
            <a:r>
              <a:rPr lang="en-US" sz="1200" kern="1200" baseline="0" dirty="0" smtClean="0">
                <a:solidFill>
                  <a:schemeClr val="tx1"/>
                </a:solidFill>
                <a:latin typeface="+mn-lt"/>
                <a:ea typeface="ＭＳ Ｐゴシック" charset="-128"/>
                <a:cs typeface="+mn-cs"/>
              </a:rPr>
              <a:t> </a:t>
            </a:r>
            <a:r>
              <a:rPr lang="en-US" sz="1200" dirty="0" smtClean="0">
                <a:latin typeface="+mn-lt"/>
              </a:rPr>
              <a:t>You also want to meet your audience where they are.</a:t>
            </a:r>
            <a:r>
              <a:rPr lang="en-US" sz="1200" baseline="0" dirty="0" smtClean="0">
                <a:latin typeface="+mn-lt"/>
              </a:rPr>
              <a:t> </a:t>
            </a:r>
            <a:r>
              <a:rPr lang="en-US" sz="1200" dirty="0" smtClean="0">
                <a:latin typeface="+mn-lt"/>
              </a:rPr>
              <a:t>For example, sample dissemination strategies by age: </a:t>
            </a:r>
          </a:p>
          <a:p>
            <a:pPr lvl="2" algn="l"/>
            <a:r>
              <a:rPr lang="en-US" sz="1200" dirty="0" smtClean="0">
                <a:latin typeface="+mn-lt"/>
              </a:rPr>
              <a:t>18–34: Digital, social media</a:t>
            </a:r>
          </a:p>
          <a:p>
            <a:pPr lvl="2" algn="l"/>
            <a:r>
              <a:rPr lang="en-US" sz="1200" dirty="0" smtClean="0">
                <a:latin typeface="+mn-lt"/>
              </a:rPr>
              <a:t>35–49: Worksite campaigns</a:t>
            </a:r>
          </a:p>
          <a:p>
            <a:pPr lvl="2" algn="l"/>
            <a:r>
              <a:rPr lang="en-US" sz="1200" dirty="0" smtClean="0">
                <a:latin typeface="+mn-lt"/>
              </a:rPr>
              <a:t>50–64: Reach spouses as influencers</a:t>
            </a:r>
          </a:p>
          <a:p>
            <a:pPr lvl="2" algn="l"/>
            <a:r>
              <a:rPr lang="en-US" sz="1200" dirty="0" smtClean="0">
                <a:latin typeface="+mn-lt"/>
              </a:rPr>
              <a:t>65+: Doctors’ offices, faith-based campaigns</a:t>
            </a:r>
            <a:endParaRPr lang="en-US" sz="1200" kern="1200" dirty="0" smtClean="0">
              <a:solidFill>
                <a:schemeClr val="tx1"/>
              </a:solidFill>
              <a:latin typeface="+mn-lt"/>
              <a:ea typeface="ＭＳ Ｐゴシック" charset="-128"/>
              <a:cs typeface="+mn-cs"/>
            </a:endParaRPr>
          </a:p>
          <a:p>
            <a:pPr lvl="0" algn="l"/>
            <a:r>
              <a:rPr lang="en-US" sz="1200" b="1" kern="1200" dirty="0" smtClean="0">
                <a:solidFill>
                  <a:schemeClr val="tx1"/>
                </a:solidFill>
                <a:latin typeface="+mn-lt"/>
                <a:ea typeface="ＭＳ Ｐゴシック" charset="-128"/>
                <a:cs typeface="+mn-cs"/>
              </a:rPr>
              <a:t>Is it easy to understand? </a:t>
            </a:r>
            <a:r>
              <a:rPr lang="en-US" sz="1200" kern="1200" dirty="0" smtClean="0">
                <a:solidFill>
                  <a:schemeClr val="tx1"/>
                </a:solidFill>
                <a:latin typeface="+mn-lt"/>
                <a:ea typeface="ＭＳ Ｐゴシック" charset="-128"/>
                <a:cs typeface="+mn-cs"/>
              </a:rPr>
              <a:t>Given their reading ability, language and knowledge</a:t>
            </a:r>
          </a:p>
          <a:p>
            <a:pPr lvl="0" algn="l"/>
            <a:r>
              <a:rPr lang="en-US" sz="1200" b="1" kern="1200" dirty="0" smtClean="0">
                <a:solidFill>
                  <a:schemeClr val="tx1"/>
                </a:solidFill>
                <a:latin typeface="+mn-lt"/>
                <a:ea typeface="ＭＳ Ｐゴシック" charset="-128"/>
                <a:cs typeface="+mn-cs"/>
              </a:rPr>
              <a:t>Is it sensitive to their cultural issues, beliefs and backgrounds? </a:t>
            </a:r>
            <a:r>
              <a:rPr lang="en-US" sz="1200" kern="1200" dirty="0" smtClean="0">
                <a:solidFill>
                  <a:schemeClr val="tx1"/>
                </a:solidFill>
                <a:latin typeface="+mn-lt"/>
                <a:ea typeface="ＭＳ Ｐゴシック" charset="-128"/>
                <a:cs typeface="+mn-cs"/>
              </a:rPr>
              <a:t>Which</a:t>
            </a:r>
            <a:r>
              <a:rPr lang="en-US" sz="1200" kern="1200" baseline="0" dirty="0" smtClean="0">
                <a:solidFill>
                  <a:schemeClr val="tx1"/>
                </a:solidFill>
                <a:latin typeface="+mn-lt"/>
                <a:ea typeface="ＭＳ Ｐゴシック" charset="-128"/>
                <a:cs typeface="+mn-cs"/>
              </a:rPr>
              <a:t> we will talk more about in a minute.</a:t>
            </a:r>
            <a:endParaRPr lang="en-US" sz="1200" kern="1200" dirty="0" smtClean="0">
              <a:solidFill>
                <a:schemeClr val="tx1"/>
              </a:solidFill>
              <a:latin typeface="+mn-lt"/>
              <a:ea typeface="ＭＳ Ｐゴシック" charset="-128"/>
              <a:cs typeface="+mn-cs"/>
            </a:endParaRPr>
          </a:p>
          <a:p>
            <a:pPr lvl="0" algn="l"/>
            <a:r>
              <a:rPr lang="en-US" sz="1200" b="1" kern="1200" dirty="0" smtClean="0">
                <a:solidFill>
                  <a:schemeClr val="tx1"/>
                </a:solidFill>
                <a:latin typeface="+mn-lt"/>
                <a:ea typeface="ＭＳ Ｐゴシック" charset="-128"/>
                <a:cs typeface="+mn-cs"/>
              </a:rPr>
              <a:t>What are some barriers and challenges to reaching this audience? </a:t>
            </a:r>
            <a:r>
              <a:rPr lang="en-US" sz="1200" kern="1200" dirty="0" smtClean="0">
                <a:solidFill>
                  <a:schemeClr val="tx1"/>
                </a:solidFill>
                <a:latin typeface="+mn-lt"/>
                <a:ea typeface="ＭＳ Ｐゴシック" charset="-128"/>
                <a:cs typeface="+mn-cs"/>
              </a:rPr>
              <a:t>Audience</a:t>
            </a:r>
            <a:r>
              <a:rPr lang="en-US" sz="1200" kern="1200" baseline="0" dirty="0" smtClean="0">
                <a:solidFill>
                  <a:schemeClr val="tx1"/>
                </a:solidFill>
                <a:latin typeface="+mn-lt"/>
                <a:ea typeface="ＭＳ Ｐゴシック" charset="-128"/>
                <a:cs typeface="+mn-cs"/>
              </a:rPr>
              <a:t> feedback can help gather this information.</a:t>
            </a:r>
            <a:endParaRPr lang="en-US" sz="1200" kern="1200" dirty="0" smtClean="0">
              <a:solidFill>
                <a:schemeClr val="tx1"/>
              </a:solidFill>
              <a:latin typeface="+mn-lt"/>
              <a:ea typeface="ＭＳ Ｐゴシック" charset="-128"/>
              <a:cs typeface="+mn-cs"/>
            </a:endParaRPr>
          </a:p>
          <a:p>
            <a:pPr lvl="0" algn="l"/>
            <a:endParaRPr lang="en-US" sz="1200" kern="1200" dirty="0" smtClean="0">
              <a:solidFill>
                <a:schemeClr val="tx1"/>
              </a:solidFill>
              <a:latin typeface="+mn-lt"/>
              <a:ea typeface="ＭＳ Ｐゴシック" charset="-128"/>
              <a:cs typeface="+mn-cs"/>
            </a:endParaRPr>
          </a:p>
          <a:p>
            <a:pPr lvl="0" algn="l"/>
            <a:endParaRPr lang="en-US" sz="1200" kern="1200" dirty="0">
              <a:solidFill>
                <a:schemeClr val="tx1"/>
              </a:solidFill>
              <a:latin typeface="+mn-lt"/>
              <a:ea typeface="ＭＳ Ｐゴシック" charset="-128"/>
              <a:cs typeface="+mn-cs"/>
            </a:endParaRPr>
          </a:p>
        </p:txBody>
      </p:sp>
      <p:sp>
        <p:nvSpPr>
          <p:cNvPr id="44036" name="Slide Number Placeholder 3"/>
          <p:cNvSpPr>
            <a:spLocks noGrp="1"/>
          </p:cNvSpPr>
          <p:nvPr>
            <p:ph type="sldNum" sz="quarter" idx="5"/>
          </p:nvPr>
        </p:nvSpPr>
        <p:spPr bwMode="auto">
          <a:noFill/>
          <a:ln>
            <a:miter lim="800000"/>
            <a:headEnd/>
            <a:tailEnd/>
          </a:ln>
        </p:spPr>
        <p:txBody>
          <a:bodyPr/>
          <a:lstStyle/>
          <a:p>
            <a:fld id="{CCB881A0-E0D3-4AD0-B8AB-49881D810B97}"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i="1" dirty="0" smtClean="0"/>
              <a:t>What do you think about this brochure? Is it clear who it is for? Who is it for?</a:t>
            </a:r>
          </a:p>
          <a:p>
            <a:pPr>
              <a:spcBef>
                <a:spcPct val="0"/>
              </a:spcBef>
            </a:pPr>
            <a:r>
              <a:rPr lang="en-US" dirty="0" smtClean="0"/>
              <a:t>This booklet is targeted to boys going through puberty—portrays a hip,</a:t>
            </a:r>
            <a:r>
              <a:rPr lang="en-US" baseline="0" dirty="0" smtClean="0"/>
              <a:t> teen boy, doing a typical activity (skateboarding), and uses language familiar to that population (LOL)</a:t>
            </a:r>
            <a:r>
              <a:rPr lang="en-US" dirty="0" smtClean="0"/>
              <a:t>.</a:t>
            </a:r>
          </a:p>
          <a:p>
            <a:endParaRPr lang="en-US" dirty="0" smtClean="0"/>
          </a:p>
          <a:p>
            <a:pPr lvl="0"/>
            <a:r>
              <a:rPr lang="en-US" dirty="0" smtClean="0"/>
              <a:t>Here are a few questions to ask yourself about your material:</a:t>
            </a:r>
          </a:p>
          <a:p>
            <a:pPr lvl="0">
              <a:buFont typeface="Arial" pitchFamily="34" charset="0"/>
              <a:buChar char="•"/>
            </a:pPr>
            <a:r>
              <a:rPr lang="en-US" dirty="0" smtClean="0"/>
              <a:t>Is the audience clear?</a:t>
            </a:r>
          </a:p>
          <a:p>
            <a:pPr lvl="0">
              <a:buFont typeface="Arial" pitchFamily="34" charset="0"/>
              <a:buChar char="•"/>
            </a:pPr>
            <a:r>
              <a:rPr lang="en-US" dirty="0" smtClean="0"/>
              <a:t>Does it look appealing to the audience?</a:t>
            </a:r>
          </a:p>
          <a:p>
            <a:pPr lvl="0">
              <a:buFont typeface="Arial" pitchFamily="34" charset="0"/>
              <a:buChar char="•"/>
            </a:pPr>
            <a:r>
              <a:rPr lang="en-US" dirty="0" smtClean="0"/>
              <a:t>Does it portray the audience positively?</a:t>
            </a:r>
          </a:p>
          <a:p>
            <a:pPr lvl="0">
              <a:buFont typeface="Arial" pitchFamily="34" charset="0"/>
              <a:buChar char="•"/>
            </a:pPr>
            <a:r>
              <a:rPr lang="en-US" dirty="0" smtClean="0"/>
              <a:t>Is the content tailored to the specific concerns and needs of the audience?</a:t>
            </a:r>
          </a:p>
          <a:p>
            <a:pPr defTabSz="465887">
              <a:buFont typeface="Arial" pitchFamily="34" charset="0"/>
              <a:buChar char="•"/>
              <a:defRPr/>
            </a:pPr>
            <a:r>
              <a:rPr lang="en-US" dirty="0" smtClean="0"/>
              <a:t>What questions might my audience have? (And then include this in the order they may ask)</a:t>
            </a:r>
          </a:p>
          <a:p>
            <a:pPr lvl="0">
              <a:buFont typeface="Arial" pitchFamily="34" charset="0"/>
              <a:buChar char="•"/>
            </a:pPr>
            <a:r>
              <a:rPr lang="en-US" dirty="0" smtClean="0"/>
              <a:t>Was the audience involved in developing the material? (Did they help to decide the content? Did they review the material after it was written?)</a:t>
            </a:r>
          </a:p>
          <a:p>
            <a:pPr>
              <a:spcBef>
                <a:spcPct val="0"/>
              </a:spcBef>
            </a:pPr>
            <a:r>
              <a:rPr lang="en-US" dirty="0" smtClean="0"/>
              <a:t> </a:t>
            </a:r>
          </a:p>
          <a:p>
            <a:pPr eaLnBrk="1" hangingPunct="1">
              <a:spcBef>
                <a:spcPct val="0"/>
              </a:spcBef>
            </a:pPr>
            <a:endParaRPr lang="en-US" dirty="0" smtClean="0"/>
          </a:p>
        </p:txBody>
      </p:sp>
      <p:sp>
        <p:nvSpPr>
          <p:cNvPr id="38916" name="Slide Number Placeholder 3"/>
          <p:cNvSpPr>
            <a:spLocks noGrp="1"/>
          </p:cNvSpPr>
          <p:nvPr>
            <p:ph type="sldNum" sz="quarter" idx="5"/>
          </p:nvPr>
        </p:nvSpPr>
        <p:spPr bwMode="auto">
          <a:noFill/>
          <a:ln>
            <a:miter lim="800000"/>
            <a:headEnd/>
            <a:tailEnd/>
          </a:ln>
        </p:spPr>
        <p:txBody>
          <a:bodyPr/>
          <a:lstStyle/>
          <a:p>
            <a:fld id="{D5640C33-8158-468F-A80D-84007BA92A06}"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i="1" dirty="0" smtClean="0"/>
              <a:t>What about this brochure? Is it clear who it is for? Who is it for?</a:t>
            </a:r>
          </a:p>
          <a:p>
            <a:pPr>
              <a:spcBef>
                <a:spcPct val="0"/>
              </a:spcBef>
            </a:pPr>
            <a:endParaRPr lang="en-US" dirty="0" smtClean="0"/>
          </a:p>
          <a:p>
            <a:pPr>
              <a:spcBef>
                <a:spcPct val="0"/>
              </a:spcBef>
            </a:pPr>
            <a:r>
              <a:rPr lang="en-US" dirty="0" smtClean="0"/>
              <a:t>This</a:t>
            </a:r>
            <a:r>
              <a:rPr lang="en-US" baseline="0" dirty="0" smtClean="0"/>
              <a:t> sheet is for cancer patients. But, there are so many types of cancer, and so many subtypes. This is for a generic audience, so the content is going to be generic and not meaningful or relevant to any one person.</a:t>
            </a:r>
            <a:endParaRPr lang="en-US" dirty="0" smtClean="0"/>
          </a:p>
          <a:p>
            <a:pPr eaLnBrk="1" hangingPunct="1">
              <a:spcBef>
                <a:spcPct val="0"/>
              </a:spcBef>
            </a:pPr>
            <a:endParaRPr lang="en-US" dirty="0" smtClean="0"/>
          </a:p>
        </p:txBody>
      </p:sp>
      <p:sp>
        <p:nvSpPr>
          <p:cNvPr id="38916" name="Slide Number Placeholder 3"/>
          <p:cNvSpPr>
            <a:spLocks noGrp="1"/>
          </p:cNvSpPr>
          <p:nvPr>
            <p:ph type="sldNum" sz="quarter" idx="5"/>
          </p:nvPr>
        </p:nvSpPr>
        <p:spPr bwMode="auto">
          <a:noFill/>
          <a:ln>
            <a:miter lim="800000"/>
            <a:headEnd/>
            <a:tailEnd/>
          </a:ln>
        </p:spPr>
        <p:txBody>
          <a:bodyPr/>
          <a:lstStyle/>
          <a:p>
            <a:fld id="{D5640C33-8158-468F-A80D-84007BA92A06}"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Tx/>
              <a:buSzTx/>
              <a:buFontTx/>
              <a:buNone/>
              <a:tabLst/>
              <a:defRPr/>
            </a:pPr>
            <a:endParaRPr lang="en-US" dirty="0" smtClean="0"/>
          </a:p>
          <a:p>
            <a:pPr marL="0" marR="0" indent="0" algn="l" defTabSz="457200" rtl="0" eaLnBrk="1" fontAlgn="base" latinLnBrk="0" hangingPunct="1">
              <a:lnSpc>
                <a:spcPct val="100000"/>
              </a:lnSpc>
              <a:spcBef>
                <a:spcPct val="0"/>
              </a:spcBef>
              <a:spcAft>
                <a:spcPct val="0"/>
              </a:spcAft>
              <a:buClrTx/>
              <a:buSzTx/>
              <a:buFontTx/>
              <a:buNone/>
              <a:tabLst/>
              <a:defRPr/>
            </a:pPr>
            <a:r>
              <a:rPr lang="en-US" dirty="0" smtClean="0"/>
              <a:t>I’m going to share some information about what we know about different audiences—This CDC website</a:t>
            </a:r>
            <a:r>
              <a:rPr lang="en-US" baseline="0" dirty="0" smtClean="0"/>
              <a:t> offers evidence-based insights into different audience types. </a:t>
            </a:r>
            <a:r>
              <a:rPr lang="en-US" dirty="0" smtClean="0"/>
              <a:t>The site analyzes different target audiences for public health so that you can more effectively communicate with them to influence their behavior.</a:t>
            </a:r>
            <a:endParaRPr lang="en-US" b="1" dirty="0" smtClean="0"/>
          </a:p>
          <a:p>
            <a:pPr marL="0" marR="0" indent="0" algn="l" defTabSz="457200" rtl="0" eaLnBrk="1" fontAlgn="base" latinLnBrk="0" hangingPunct="1">
              <a:lnSpc>
                <a:spcPct val="100000"/>
              </a:lnSpc>
              <a:spcBef>
                <a:spcPct val="0"/>
              </a:spcBef>
              <a:spcAft>
                <a:spcPct val="0"/>
              </a:spcAft>
              <a:buClrTx/>
              <a:buSzTx/>
              <a:buFontTx/>
              <a:buNone/>
              <a:tabLst/>
              <a:defRPr/>
            </a:pPr>
            <a:endParaRPr lang="en-US" dirty="0" smtClean="0"/>
          </a:p>
          <a:p>
            <a:pPr marL="0" marR="0" indent="0" algn="l" defTabSz="457200" rtl="0" eaLnBrk="1" fontAlgn="base" latinLnBrk="0" hangingPunct="1">
              <a:lnSpc>
                <a:spcPct val="100000"/>
              </a:lnSpc>
              <a:spcBef>
                <a:spcPct val="0"/>
              </a:spcBef>
              <a:spcAft>
                <a:spcPct val="0"/>
              </a:spcAft>
              <a:buClrTx/>
              <a:buSzTx/>
              <a:buFontTx/>
              <a:buNone/>
              <a:tabLst/>
              <a:defRPr/>
            </a:pPr>
            <a:r>
              <a:rPr lang="en-US" dirty="0" smtClean="0"/>
              <a:t>While this is all evidence-based,</a:t>
            </a:r>
            <a:r>
              <a:rPr lang="en-US" baseline="0" dirty="0" smtClean="0"/>
              <a:t> I always like to note that these should be used with caution and should not substitute for learning about your specific audience. The data on this site is very general and leans towards stereotyping in my opinion, and doesn’t take into account many features of region, dialect, idiosyncrasies or the complexity of culture.</a:t>
            </a:r>
            <a:endParaRPr lang="en-US" b="1" dirty="0" smtClean="0"/>
          </a:p>
          <a:p>
            <a:endParaRPr lang="en-US" dirty="0" smtClean="0"/>
          </a:p>
          <a:p>
            <a:pPr marL="0" marR="0" indent="0" algn="l" defTabSz="457200" rtl="0" eaLnBrk="1" fontAlgn="base" latinLnBrk="0" hangingPunct="1">
              <a:lnSpc>
                <a:spcPct val="100000"/>
              </a:lnSpc>
              <a:spcBef>
                <a:spcPct val="0"/>
              </a:spcBef>
              <a:spcAft>
                <a:spcPct val="0"/>
              </a:spcAft>
              <a:buClrTx/>
              <a:buSzTx/>
              <a:buFontTx/>
              <a:buNone/>
              <a:tabLst/>
              <a:defRPr/>
            </a:pPr>
            <a:endParaRPr lang="en-US" dirty="0" smtClean="0"/>
          </a:p>
        </p:txBody>
      </p:sp>
      <p:sp>
        <p:nvSpPr>
          <p:cNvPr id="39940" name="Slide Number Placeholder 3"/>
          <p:cNvSpPr>
            <a:spLocks noGrp="1"/>
          </p:cNvSpPr>
          <p:nvPr>
            <p:ph type="sldNum" sz="quarter" idx="5"/>
          </p:nvPr>
        </p:nvSpPr>
        <p:spPr bwMode="auto">
          <a:noFill/>
          <a:ln>
            <a:miter lim="800000"/>
            <a:headEnd/>
            <a:tailEnd/>
          </a:ln>
        </p:spPr>
        <p:txBody>
          <a:bodyPr/>
          <a:lstStyle/>
          <a:p>
            <a:fld id="{44F66F2E-6CDA-45E9-BC4D-B007643EBF2E}" type="slidenum">
              <a:rPr lang="en-US" smtClean="0"/>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normAutofit fontScale="92500"/>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HLM asks</a:t>
            </a:r>
            <a:r>
              <a:rPr lang="en-US" b="1" baseline="0" dirty="0" smtClean="0"/>
              <a:t> ‘Is t</a:t>
            </a:r>
            <a:r>
              <a:rPr lang="en-US" b="1" dirty="0" smtClean="0"/>
              <a:t>he material culturally appropriate?’</a:t>
            </a:r>
            <a:r>
              <a:rPr lang="en-US" b="1" baseline="0" dirty="0" smtClean="0"/>
              <a:t> </a:t>
            </a:r>
            <a:r>
              <a:rPr lang="en-US" b="0" baseline="0" dirty="0" smtClean="0"/>
              <a:t>This means that it</a:t>
            </a:r>
            <a:r>
              <a:rPr lang="en-US" b="0" dirty="0" smtClean="0"/>
              <a:t> </a:t>
            </a:r>
            <a:r>
              <a:rPr lang="en-US" dirty="0" smtClean="0"/>
              <a:t>reflects the culture of the intended audience--</a:t>
            </a:r>
            <a:r>
              <a:rPr lang="en-US" sz="1200" kern="1200" dirty="0" smtClean="0">
                <a:solidFill>
                  <a:schemeClr val="tx1"/>
                </a:solidFill>
                <a:latin typeface="+mn-lt"/>
                <a:ea typeface="ＭＳ Ｐゴシック" charset="-128"/>
                <a:cs typeface="+mn-cs"/>
              </a:rPr>
              <a:t>content or graphics are representative of the audience, for example: </a:t>
            </a:r>
            <a:r>
              <a:rPr lang="en-US" dirty="0" smtClean="0"/>
              <a:t>a fact sheet for St. </a:t>
            </a:r>
            <a:r>
              <a:rPr lang="en-US" dirty="0" err="1" smtClean="0"/>
              <a:t>Louisans</a:t>
            </a:r>
            <a:r>
              <a:rPr lang="en-US" dirty="0" smtClean="0"/>
              <a:t> contains images of people by the arch, not at the beach.</a:t>
            </a:r>
          </a:p>
          <a:p>
            <a:r>
              <a:rPr lang="en-US" i="1" dirty="0" smtClean="0"/>
              <a:t>HLM asks if several components are used</a:t>
            </a:r>
            <a:r>
              <a:rPr lang="en-US" i="1" baseline="0" dirty="0" smtClean="0"/>
              <a:t> to be culturally appropriate. </a:t>
            </a:r>
            <a:r>
              <a:rPr lang="en-US" i="0" baseline="0" dirty="0" smtClean="0"/>
              <a:t>In our manual, we assess </a:t>
            </a:r>
            <a:r>
              <a:rPr lang="en-US" sz="1200" b="0" i="0" kern="1200" baseline="0" dirty="0" smtClean="0">
                <a:solidFill>
                  <a:schemeClr val="tx1"/>
                </a:solidFill>
                <a:latin typeface="+mn-lt"/>
                <a:ea typeface="ＭＳ Ｐゴシック" charset="-128"/>
                <a:cs typeface="+mn-cs"/>
              </a:rPr>
              <a:t>these </a:t>
            </a:r>
            <a:r>
              <a:rPr lang="en-US" sz="1200" b="0" kern="1200" baseline="0" dirty="0" smtClean="0">
                <a:solidFill>
                  <a:schemeClr val="tx1"/>
                </a:solidFill>
                <a:latin typeface="+mn-lt"/>
                <a:ea typeface="ＭＳ Ｐゴシック" charset="-128"/>
                <a:cs typeface="+mn-cs"/>
              </a:rPr>
              <a:t>4 strategies to match culture</a:t>
            </a:r>
            <a:endParaRPr lang="en-US" sz="1200" kern="1200" dirty="0" smtClean="0">
              <a:solidFill>
                <a:schemeClr val="tx1"/>
              </a:solidFill>
              <a:latin typeface="+mn-lt"/>
              <a:ea typeface="ＭＳ Ｐゴシック" charset="-128"/>
              <a:cs typeface="+mn-cs"/>
            </a:endParaRPr>
          </a:p>
          <a:p>
            <a:endParaRPr lang="en-US" i="1"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b="1" i="1" dirty="0" smtClean="0"/>
              <a:t>First we’ll discuss peripheral strategies. </a:t>
            </a:r>
          </a:p>
          <a:p>
            <a:pPr marL="0" marR="0" indent="0" algn="l" defTabSz="457200" rtl="0" eaLnBrk="0" fontAlgn="base" latinLnBrk="0" hangingPunct="0">
              <a:lnSpc>
                <a:spcPct val="100000"/>
              </a:lnSpc>
              <a:spcBef>
                <a:spcPct val="30000"/>
              </a:spcBef>
              <a:spcAft>
                <a:spcPct val="0"/>
              </a:spcAft>
              <a:buClrTx/>
              <a:buSzTx/>
              <a:buFontTx/>
              <a:buNone/>
              <a:tabLst/>
              <a:defRPr/>
            </a:pPr>
            <a:r>
              <a:rPr lang="en-US" i="1" dirty="0" smtClean="0"/>
              <a:t>Who is the audience here? Is it appropriate for their culture?</a:t>
            </a:r>
            <a:r>
              <a:rPr lang="en-US" i="1" baseline="0" dirty="0" smtClean="0"/>
              <a:t> </a:t>
            </a:r>
            <a:r>
              <a:rPr lang="en-US" dirty="0" smtClean="0"/>
              <a:t>This is a booklet for Spanish-speaking women about cervical cancer; There are photographs of women from different Spanish-speaking cultures throughout the booklet.</a:t>
            </a:r>
            <a:r>
              <a:rPr lang="en-US" baseline="0" dirty="0" smtClean="0"/>
              <a:t> </a:t>
            </a:r>
            <a:r>
              <a:rPr lang="en-US" dirty="0" smtClean="0"/>
              <a:t>This document uses </a:t>
            </a:r>
            <a:r>
              <a:rPr lang="en-US" sz="1200" b="1" i="1" kern="1200" dirty="0" smtClean="0">
                <a:solidFill>
                  <a:schemeClr val="tx1"/>
                </a:solidFill>
                <a:latin typeface="+mn-lt"/>
                <a:ea typeface="ＭＳ Ｐゴシック" charset="-128"/>
                <a:cs typeface="+mn-cs"/>
              </a:rPr>
              <a:t>Peripheral strategies, which are </a:t>
            </a:r>
            <a:r>
              <a:rPr lang="en-US" sz="1200" kern="1200" dirty="0" smtClean="0">
                <a:solidFill>
                  <a:schemeClr val="tx1"/>
                </a:solidFill>
                <a:latin typeface="+mn-lt"/>
                <a:ea typeface="ＭＳ Ｐゴシック" charset="-128"/>
                <a:cs typeface="+mn-cs"/>
              </a:rPr>
              <a:t>‘surface’ features to appeal to or reflect the audience—visuals that make the material comfortable and familiar, making it more relevant to the readers. </a:t>
            </a:r>
            <a:r>
              <a:rPr lang="en-US" sz="1200" i="1" kern="1200" dirty="0" smtClean="0">
                <a:solidFill>
                  <a:schemeClr val="tx1"/>
                </a:solidFill>
                <a:latin typeface="+mn-lt"/>
                <a:ea typeface="ＭＳ Ｐゴシック" charset="-128"/>
                <a:cs typeface="+mn-cs"/>
              </a:rPr>
              <a:t>Visuals could match:</a:t>
            </a:r>
            <a:endParaRPr lang="en-US" sz="1200" kern="1200" dirty="0" smtClean="0">
              <a:solidFill>
                <a:schemeClr val="tx1"/>
              </a:solidFill>
              <a:latin typeface="+mn-lt"/>
              <a:ea typeface="ＭＳ Ｐゴシック" charset="-128"/>
              <a:cs typeface="+mn-cs"/>
            </a:endParaRPr>
          </a:p>
          <a:p>
            <a:pPr lvl="0"/>
            <a:r>
              <a:rPr lang="en-US" sz="1200" kern="1200" dirty="0" smtClean="0">
                <a:solidFill>
                  <a:schemeClr val="tx1"/>
                </a:solidFill>
                <a:latin typeface="+mn-lt"/>
                <a:ea typeface="ＭＳ Ｐゴシック" charset="-128"/>
                <a:cs typeface="+mn-cs"/>
              </a:rPr>
              <a:t>Age,</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Sex,</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Race or ethnicity,</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Education level,</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Income,</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Occupation,</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Country of origin,</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Geographical location,</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Health status</a:t>
            </a:r>
          </a:p>
          <a:p>
            <a:r>
              <a:rPr lang="en-US" sz="1200" i="1" kern="1200" dirty="0" smtClean="0">
                <a:solidFill>
                  <a:schemeClr val="tx1"/>
                </a:solidFill>
                <a:latin typeface="+mn-lt"/>
                <a:ea typeface="ＭＳ Ｐゴシック" charset="-128"/>
                <a:cs typeface="+mn-cs"/>
              </a:rPr>
              <a:t> </a:t>
            </a:r>
            <a:endParaRPr lang="en-US" sz="1200" kern="1200" dirty="0" smtClean="0">
              <a:solidFill>
                <a:schemeClr val="tx1"/>
              </a:solidFill>
              <a:latin typeface="+mn-lt"/>
              <a:ea typeface="ＭＳ Ｐゴシック" charset="-128"/>
              <a:cs typeface="+mn-cs"/>
            </a:endParaRPr>
          </a:p>
          <a:p>
            <a:r>
              <a:rPr lang="en-US" sz="1200" i="1" kern="1200" dirty="0" smtClean="0">
                <a:solidFill>
                  <a:schemeClr val="tx1"/>
                </a:solidFill>
                <a:latin typeface="+mn-lt"/>
                <a:ea typeface="ＭＳ Ｐゴシック" charset="-128"/>
                <a:cs typeface="+mn-cs"/>
              </a:rPr>
              <a:t>Examples:  </a:t>
            </a:r>
            <a:endParaRPr lang="en-US" sz="1200" kern="1200" dirty="0" smtClean="0">
              <a:solidFill>
                <a:schemeClr val="tx1"/>
              </a:solidFill>
              <a:latin typeface="+mn-lt"/>
              <a:ea typeface="ＭＳ Ｐゴシック" charset="-128"/>
              <a:cs typeface="+mn-cs"/>
            </a:endParaRPr>
          </a:p>
          <a:p>
            <a:pPr lvl="0"/>
            <a:r>
              <a:rPr lang="en-US" sz="1200" kern="1200" dirty="0" smtClean="0">
                <a:solidFill>
                  <a:schemeClr val="tx1"/>
                </a:solidFill>
                <a:latin typeface="+mn-lt"/>
                <a:ea typeface="ＭＳ Ｐゴシック" charset="-128"/>
                <a:cs typeface="+mn-cs"/>
              </a:rPr>
              <a:t>Photographs,</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Line drawings,</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Clip art/ cartoons/ spot illustrations,</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Graph/ chart,</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Diagram/ flow chart,</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Stylized fonts,</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Colors</a:t>
            </a:r>
          </a:p>
          <a:p>
            <a:r>
              <a:rPr lang="en-US" sz="1200" i="1" kern="1200" dirty="0" smtClean="0">
                <a:solidFill>
                  <a:schemeClr val="tx1"/>
                </a:solidFill>
                <a:latin typeface="+mn-lt"/>
                <a:ea typeface="ＭＳ Ｐゴシック" charset="-128"/>
                <a:cs typeface="+mn-cs"/>
              </a:rPr>
              <a:t>*Note: do not include logos</a:t>
            </a:r>
            <a:endParaRPr lang="en-US" i="1" dirty="0" smtClean="0"/>
          </a:p>
          <a:p>
            <a:endParaRPr lang="en-US" dirty="0" smtClean="0"/>
          </a:p>
          <a:p>
            <a:r>
              <a:rPr lang="en-US" i="1" dirty="0" smtClean="0"/>
              <a:t> </a:t>
            </a:r>
            <a:endParaRPr lang="en-US" dirty="0" smtClean="0"/>
          </a:p>
          <a:p>
            <a:pPr eaLnBrk="1" hangingPunct="1">
              <a:spcBef>
                <a:spcPct val="0"/>
              </a:spcBef>
            </a:pPr>
            <a:endParaRPr lang="en-US" dirty="0" smtClean="0"/>
          </a:p>
        </p:txBody>
      </p:sp>
      <p:sp>
        <p:nvSpPr>
          <p:cNvPr id="38916" name="Slide Number Placeholder 3"/>
          <p:cNvSpPr>
            <a:spLocks noGrp="1"/>
          </p:cNvSpPr>
          <p:nvPr>
            <p:ph type="sldNum" sz="quarter" idx="5"/>
          </p:nvPr>
        </p:nvSpPr>
        <p:spPr bwMode="auto">
          <a:noFill/>
          <a:ln>
            <a:miter lim="800000"/>
            <a:headEnd/>
            <a:tailEnd/>
          </a:ln>
        </p:spPr>
        <p:txBody>
          <a:bodyPr/>
          <a:lstStyle/>
          <a:p>
            <a:fld id="{D5640C33-8158-468F-A80D-84007BA92A06}" type="slidenum">
              <a:rPr lang="en-US" smtClean="0"/>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defTabSz="465887">
              <a:defRPr/>
            </a:pPr>
            <a:r>
              <a:rPr lang="en-US" dirty="0" smtClean="0"/>
              <a:t>This</a:t>
            </a:r>
            <a:r>
              <a:rPr lang="en-US" baseline="0" dirty="0" smtClean="0"/>
              <a:t> isn’t the prettiest document, but it does something really well. </a:t>
            </a:r>
            <a:r>
              <a:rPr lang="en-US" dirty="0" smtClean="0"/>
              <a:t>This is text from the American Diabetes Association website that </a:t>
            </a:r>
            <a:r>
              <a:rPr lang="en-US" i="0" dirty="0" smtClean="0"/>
              <a:t>uses r</a:t>
            </a:r>
            <a:r>
              <a:rPr lang="en-US" i="0" baseline="0" dirty="0" smtClean="0"/>
              <a:t>esearch </a:t>
            </a:r>
            <a:r>
              <a:rPr lang="en-US" baseline="0" dirty="0" smtClean="0"/>
              <a:t>about</a:t>
            </a:r>
            <a:r>
              <a:rPr lang="en-US" dirty="0" smtClean="0"/>
              <a:t> diabetes in</a:t>
            </a:r>
            <a:r>
              <a:rPr lang="en-US" baseline="0" dirty="0" smtClean="0"/>
              <a:t> </a:t>
            </a:r>
            <a:r>
              <a:rPr lang="en-US" dirty="0" smtClean="0"/>
              <a:t>African Americans, making it</a:t>
            </a:r>
            <a:r>
              <a:rPr lang="en-US" baseline="0" dirty="0" smtClean="0"/>
              <a:t> more relevant to this audience</a:t>
            </a:r>
            <a:r>
              <a:rPr lang="en-US" dirty="0" smtClean="0"/>
              <a:t>.</a:t>
            </a:r>
            <a:r>
              <a:rPr lang="en-US" baseline="0" dirty="0" smtClean="0"/>
              <a:t> </a:t>
            </a:r>
            <a:endParaRPr lang="en-US" dirty="0" smtClean="0"/>
          </a:p>
          <a:p>
            <a:r>
              <a:rPr lang="en-US" sz="1200" b="1" i="1" kern="1200" dirty="0" smtClean="0">
                <a:solidFill>
                  <a:schemeClr val="tx1"/>
                </a:solidFill>
                <a:latin typeface="+mn-lt"/>
                <a:ea typeface="ＭＳ Ｐゴシック" charset="-128"/>
                <a:cs typeface="+mn-cs"/>
              </a:rPr>
              <a:t>It uses Evidential strategies: </a:t>
            </a:r>
            <a:r>
              <a:rPr lang="en-US" sz="1200" kern="1200" dirty="0" smtClean="0">
                <a:solidFill>
                  <a:schemeClr val="tx1"/>
                </a:solidFill>
                <a:latin typeface="+mn-lt"/>
                <a:ea typeface="ＭＳ Ｐゴシック" charset="-128"/>
                <a:cs typeface="+mn-cs"/>
              </a:rPr>
              <a:t>material provides evidence specific to the readers’ concerns—epidemiological data (how many people have a condition, how many people die, etc.), role modeling or testimonials. </a:t>
            </a:r>
          </a:p>
          <a:p>
            <a:r>
              <a:rPr lang="en-US" sz="1200" i="1" kern="1200" dirty="0" smtClean="0">
                <a:solidFill>
                  <a:schemeClr val="tx1"/>
                </a:solidFill>
                <a:latin typeface="+mn-lt"/>
                <a:ea typeface="ＭＳ Ｐゴシック" charset="-128"/>
                <a:cs typeface="+mn-cs"/>
              </a:rPr>
              <a:t>Examples:</a:t>
            </a:r>
          </a:p>
          <a:p>
            <a:pPr lvl="0"/>
            <a:r>
              <a:rPr lang="en-US" sz="1200" i="1" kern="1200" dirty="0" smtClean="0">
                <a:solidFill>
                  <a:schemeClr val="tx1"/>
                </a:solidFill>
                <a:latin typeface="+mn-lt"/>
                <a:ea typeface="ＭＳ Ｐゴシック" charset="-128"/>
                <a:cs typeface="+mn-cs"/>
              </a:rPr>
              <a:t>-Data</a:t>
            </a:r>
            <a:r>
              <a:rPr lang="en-US" sz="1200" kern="1200" dirty="0" smtClean="0">
                <a:solidFill>
                  <a:schemeClr val="tx1"/>
                </a:solidFill>
                <a:latin typeface="+mn-lt"/>
                <a:ea typeface="ＭＳ Ｐゴシック" charset="-128"/>
                <a:cs typeface="+mn-cs"/>
              </a:rPr>
              <a:t>: Numbers may be “written out” or show numerical relationships, such as most, majority, half, millions, etc. A material for doctors about patient communication might say “the average patient comes to every visit with 6 questions.” A material for hospital administrators might say “employing health literacy principles can save a hospital $12 million/year.”</a:t>
            </a:r>
          </a:p>
          <a:p>
            <a:pPr lvl="0"/>
            <a:r>
              <a:rPr lang="en-US" sz="1200" i="1" kern="1200" dirty="0" smtClean="0">
                <a:solidFill>
                  <a:schemeClr val="tx1"/>
                </a:solidFill>
                <a:latin typeface="+mn-lt"/>
                <a:ea typeface="ＭＳ Ｐゴシック" charset="-128"/>
                <a:cs typeface="+mn-cs"/>
              </a:rPr>
              <a:t>-Role- modeling or testimonials</a:t>
            </a:r>
            <a:r>
              <a:rPr lang="en-US" sz="1200" kern="1200" dirty="0" smtClean="0">
                <a:solidFill>
                  <a:schemeClr val="tx1"/>
                </a:solidFill>
                <a:latin typeface="+mn-lt"/>
                <a:ea typeface="ＭＳ Ｐゴシック" charset="-128"/>
                <a:cs typeface="+mn-cs"/>
              </a:rPr>
              <a:t>: A popular person that a group looks up to—sports</a:t>
            </a:r>
            <a:r>
              <a:rPr lang="en-US" sz="1200" kern="1200" baseline="0" dirty="0" smtClean="0">
                <a:solidFill>
                  <a:schemeClr val="tx1"/>
                </a:solidFill>
                <a:latin typeface="+mn-lt"/>
                <a:ea typeface="ＭＳ Ｐゴシック" charset="-128"/>
                <a:cs typeface="+mn-cs"/>
              </a:rPr>
              <a:t> figures, movie stars, etc.</a:t>
            </a:r>
            <a:endParaRPr lang="en-US" sz="1200" kern="1200" dirty="0" smtClean="0">
              <a:solidFill>
                <a:schemeClr val="tx1"/>
              </a:solidFill>
              <a:latin typeface="+mn-lt"/>
              <a:ea typeface="ＭＳ Ｐゴシック" charset="-128"/>
              <a:cs typeface="+mn-cs"/>
            </a:endParaRPr>
          </a:p>
          <a:p>
            <a:r>
              <a:rPr lang="en-US" sz="1200" kern="1200" dirty="0" smtClean="0">
                <a:solidFill>
                  <a:schemeClr val="tx1"/>
                </a:solidFill>
                <a:latin typeface="+mn-lt"/>
                <a:ea typeface="ＭＳ Ｐゴシック" charset="-128"/>
                <a:cs typeface="+mn-cs"/>
              </a:rPr>
              <a:t>*</a:t>
            </a:r>
            <a:r>
              <a:rPr lang="en-US" sz="1200" i="1" kern="1200" dirty="0" smtClean="0">
                <a:solidFill>
                  <a:schemeClr val="tx1"/>
                </a:solidFill>
                <a:latin typeface="+mn-lt"/>
                <a:ea typeface="ＭＳ Ｐゴシック" charset="-128"/>
                <a:cs typeface="+mn-cs"/>
              </a:rPr>
              <a:t>Note</a:t>
            </a:r>
            <a:r>
              <a:rPr lang="en-US" sz="1200" kern="1200" dirty="0" smtClean="0">
                <a:solidFill>
                  <a:schemeClr val="tx1"/>
                </a:solidFill>
                <a:latin typeface="+mn-lt"/>
                <a:ea typeface="ＭＳ Ｐゴシック" charset="-128"/>
                <a:cs typeface="+mn-cs"/>
              </a:rPr>
              <a:t>: the evidence does not need to be </a:t>
            </a:r>
            <a:r>
              <a:rPr lang="en-US" sz="1200" i="1" kern="1200" dirty="0" smtClean="0">
                <a:solidFill>
                  <a:schemeClr val="tx1"/>
                </a:solidFill>
                <a:latin typeface="+mn-lt"/>
                <a:ea typeface="ＭＳ Ｐゴシック" charset="-128"/>
                <a:cs typeface="+mn-cs"/>
              </a:rPr>
              <a:t>about</a:t>
            </a:r>
            <a:r>
              <a:rPr lang="en-US" sz="1200" kern="1200" dirty="0" smtClean="0">
                <a:solidFill>
                  <a:schemeClr val="tx1"/>
                </a:solidFill>
                <a:latin typeface="+mn-lt"/>
                <a:ea typeface="ＭＳ Ｐゴシック" charset="-128"/>
                <a:cs typeface="+mn-cs"/>
              </a:rPr>
              <a:t> the intended audience—a material targeted to nurses may contain evidence about patients.</a:t>
            </a:r>
          </a:p>
          <a:p>
            <a:pPr eaLnBrk="1" hangingPunct="1">
              <a:spcBef>
                <a:spcPct val="0"/>
              </a:spcBef>
            </a:pPr>
            <a:endParaRPr lang="en-US" dirty="0" smtClean="0"/>
          </a:p>
        </p:txBody>
      </p:sp>
      <p:sp>
        <p:nvSpPr>
          <p:cNvPr id="38916" name="Slide Number Placeholder 3"/>
          <p:cNvSpPr>
            <a:spLocks noGrp="1"/>
          </p:cNvSpPr>
          <p:nvPr>
            <p:ph type="sldNum" sz="quarter" idx="5"/>
          </p:nvPr>
        </p:nvSpPr>
        <p:spPr bwMode="auto">
          <a:noFill/>
          <a:ln>
            <a:miter lim="800000"/>
            <a:headEnd/>
            <a:tailEnd/>
          </a:ln>
        </p:spPr>
        <p:txBody>
          <a:bodyPr/>
          <a:lstStyle/>
          <a:p>
            <a:fld id="{D5640C33-8158-468F-A80D-84007BA92A06}" type="slidenum">
              <a:rPr lang="en-US" smtClean="0"/>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aseline="0" dirty="0" smtClean="0"/>
              <a:t>In this screenshot from McDonald’s website, they are using social media language ‘tweet’ and the </a:t>
            </a:r>
            <a:r>
              <a:rPr lang="en-US" baseline="0" dirty="0" err="1" smtClean="0"/>
              <a:t>hashtag</a:t>
            </a:r>
            <a:r>
              <a:rPr lang="en-US" baseline="0" dirty="0" smtClean="0"/>
              <a:t> symbol to appeal to their youthful audience.</a:t>
            </a:r>
            <a:endParaRPr lang="en-US" sz="1200" b="1" i="1" kern="1200" dirty="0" smtClean="0">
              <a:solidFill>
                <a:schemeClr val="tx1"/>
              </a:solidFill>
              <a:latin typeface="+mn-lt"/>
              <a:ea typeface="ＭＳ Ｐゴシック" charset="-128"/>
              <a:cs typeface="+mn-cs"/>
            </a:endParaRPr>
          </a:p>
          <a:p>
            <a:pPr eaLnBrk="1" hangingPunct="1">
              <a:spcBef>
                <a:spcPct val="0"/>
              </a:spcBef>
            </a:pPr>
            <a:r>
              <a:rPr lang="en-US" sz="1200" b="1" i="1" kern="1200" dirty="0" smtClean="0">
                <a:solidFill>
                  <a:schemeClr val="tx1"/>
                </a:solidFill>
                <a:latin typeface="+mn-lt"/>
                <a:ea typeface="ＭＳ Ｐゴシック" charset="-128"/>
                <a:cs typeface="+mn-cs"/>
              </a:rPr>
              <a:t>This</a:t>
            </a:r>
            <a:r>
              <a:rPr lang="en-US" sz="1200" b="1" i="1" kern="1200" baseline="0" dirty="0" smtClean="0">
                <a:solidFill>
                  <a:schemeClr val="tx1"/>
                </a:solidFill>
                <a:latin typeface="+mn-lt"/>
                <a:ea typeface="ＭＳ Ｐゴシック" charset="-128"/>
                <a:cs typeface="+mn-cs"/>
              </a:rPr>
              <a:t> is a </a:t>
            </a:r>
            <a:r>
              <a:rPr lang="en-US" sz="1200" b="1" i="1" kern="1200" dirty="0" smtClean="0">
                <a:solidFill>
                  <a:schemeClr val="tx1"/>
                </a:solidFill>
                <a:latin typeface="+mn-lt"/>
                <a:ea typeface="ＭＳ Ｐゴシック" charset="-128"/>
                <a:cs typeface="+mn-cs"/>
              </a:rPr>
              <a:t>Linguistic strategy: </a:t>
            </a:r>
            <a:r>
              <a:rPr lang="en-US" sz="1200" kern="1200" dirty="0" smtClean="0">
                <a:solidFill>
                  <a:schemeClr val="tx1"/>
                </a:solidFill>
                <a:latin typeface="+mn-lt"/>
                <a:ea typeface="ＭＳ Ｐゴシック" charset="-128"/>
                <a:cs typeface="+mn-cs"/>
              </a:rPr>
              <a:t>material uses the intended audience’s dominant or native language or frequently used phrases that are meaningful to the audience. </a:t>
            </a:r>
          </a:p>
          <a:p>
            <a:pPr eaLnBrk="1" hangingPunct="1">
              <a:spcBef>
                <a:spcPct val="0"/>
              </a:spcBef>
            </a:pPr>
            <a:r>
              <a:rPr lang="en-US" sz="1200" i="1" kern="1200" dirty="0" smtClean="0">
                <a:solidFill>
                  <a:schemeClr val="tx1"/>
                </a:solidFill>
                <a:latin typeface="+mn-lt"/>
                <a:ea typeface="ＭＳ Ｐゴシック" charset="-128"/>
                <a:cs typeface="+mn-cs"/>
              </a:rPr>
              <a:t>Examples:</a:t>
            </a:r>
            <a:endParaRPr lang="en-US" sz="1200" kern="1200" dirty="0" smtClean="0">
              <a:solidFill>
                <a:schemeClr val="tx1"/>
              </a:solidFill>
              <a:latin typeface="+mn-lt"/>
              <a:ea typeface="ＭＳ Ｐゴシック" charset="-128"/>
              <a:cs typeface="+mn-cs"/>
            </a:endParaRPr>
          </a:p>
          <a:p>
            <a:pPr lvl="0"/>
            <a:r>
              <a:rPr lang="en-US" sz="1200" kern="1200" dirty="0" smtClean="0">
                <a:solidFill>
                  <a:schemeClr val="tx1"/>
                </a:solidFill>
                <a:latin typeface="+mn-lt"/>
                <a:ea typeface="ＭＳ Ｐゴシック" charset="-128"/>
                <a:cs typeface="+mn-cs"/>
              </a:rPr>
              <a:t>Slang: ‘LOL’ for younger readers</a:t>
            </a:r>
          </a:p>
          <a:p>
            <a:pPr lvl="0"/>
            <a:r>
              <a:rPr lang="en-US" sz="1200" kern="1200" dirty="0" smtClean="0">
                <a:solidFill>
                  <a:schemeClr val="tx1"/>
                </a:solidFill>
                <a:latin typeface="+mn-lt"/>
                <a:ea typeface="ＭＳ Ｐゴシック" charset="-128"/>
                <a:cs typeface="+mn-cs"/>
              </a:rPr>
              <a:t>Idiomatic phrases: “What’s up?”</a:t>
            </a:r>
          </a:p>
          <a:p>
            <a:pPr lvl="0"/>
            <a:r>
              <a:rPr lang="en-US" sz="1200" kern="1200" dirty="0" smtClean="0">
                <a:solidFill>
                  <a:schemeClr val="tx1"/>
                </a:solidFill>
                <a:latin typeface="+mn-lt"/>
                <a:ea typeface="ＭＳ Ｐゴシック" charset="-128"/>
                <a:cs typeface="+mn-cs"/>
              </a:rPr>
              <a:t>Technical jargon: “I need an EKG, stat!” or ‘the nurse will check your vitals’</a:t>
            </a:r>
          </a:p>
          <a:p>
            <a:pPr eaLnBrk="1" hangingPunct="1">
              <a:spcBef>
                <a:spcPct val="0"/>
              </a:spcBef>
            </a:pPr>
            <a:endParaRPr lang="en-US" dirty="0" smtClean="0"/>
          </a:p>
        </p:txBody>
      </p:sp>
      <p:sp>
        <p:nvSpPr>
          <p:cNvPr id="38916" name="Slide Number Placeholder 3"/>
          <p:cNvSpPr>
            <a:spLocks noGrp="1"/>
          </p:cNvSpPr>
          <p:nvPr>
            <p:ph type="sldNum" sz="quarter" idx="5"/>
          </p:nvPr>
        </p:nvSpPr>
        <p:spPr bwMode="auto">
          <a:noFill/>
          <a:ln>
            <a:miter lim="800000"/>
            <a:headEnd/>
            <a:tailEnd/>
          </a:ln>
        </p:spPr>
        <p:txBody>
          <a:bodyPr/>
          <a:lstStyle/>
          <a:p>
            <a:fld id="{D5640C33-8158-468F-A80D-84007BA92A06}" type="slidenum">
              <a:rPr lang="en-US" smtClean="0"/>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This recipe book includes healthier versions of traditional Hispanic foods--</a:t>
            </a:r>
            <a:r>
              <a:rPr lang="en-US" dirty="0" err="1" smtClean="0"/>
              <a:t>pozole</a:t>
            </a:r>
            <a:r>
              <a:rPr lang="en-US" dirty="0" smtClean="0"/>
              <a:t> is a ritually significant, traditional </a:t>
            </a:r>
            <a:r>
              <a:rPr lang="en-US" dirty="0" smtClean="0">
                <a:hlinkClick r:id="rId3" tooltip="Pre-Columbian"/>
              </a:rPr>
              <a:t>pre-Columbian</a:t>
            </a:r>
            <a:r>
              <a:rPr lang="en-US" dirty="0" smtClean="0"/>
              <a:t> soup or stew from </a:t>
            </a:r>
            <a:r>
              <a:rPr lang="en-US" dirty="0" smtClean="0">
                <a:hlinkClick r:id="rId4" tooltip="Mexico"/>
              </a:rPr>
              <a:t>Mexico</a:t>
            </a:r>
            <a:r>
              <a:rPr lang="en-US" dirty="0" smtClean="0"/>
              <a:t>.</a:t>
            </a:r>
          </a:p>
          <a:p>
            <a:r>
              <a:rPr lang="en-US" b="0" dirty="0" smtClean="0"/>
              <a:t>This</a:t>
            </a:r>
            <a:r>
              <a:rPr lang="en-US" b="1" baseline="0" dirty="0" smtClean="0"/>
              <a:t> uses </a:t>
            </a:r>
            <a:r>
              <a:rPr lang="en-US" sz="1200" b="1" i="1" kern="1200" dirty="0" err="1" smtClean="0">
                <a:solidFill>
                  <a:schemeClr val="tx1"/>
                </a:solidFill>
                <a:latin typeface="+mn-lt"/>
                <a:ea typeface="ＭＳ Ｐゴシック" charset="-128"/>
                <a:cs typeface="+mn-cs"/>
              </a:rPr>
              <a:t>Sociocultural</a:t>
            </a:r>
            <a:r>
              <a:rPr lang="en-US" sz="1200" b="1" i="1" kern="1200" dirty="0" smtClean="0">
                <a:solidFill>
                  <a:schemeClr val="tx1"/>
                </a:solidFill>
                <a:latin typeface="+mn-lt"/>
                <a:ea typeface="ＭＳ Ｐゴシック" charset="-128"/>
                <a:cs typeface="+mn-cs"/>
              </a:rPr>
              <a:t>/sociolinguistic strategies: </a:t>
            </a:r>
            <a:r>
              <a:rPr lang="en-US" sz="1200" kern="1200" dirty="0" smtClean="0">
                <a:solidFill>
                  <a:schemeClr val="tx1"/>
                </a:solidFill>
                <a:latin typeface="+mn-lt"/>
                <a:ea typeface="ＭＳ Ｐゴシック" charset="-128"/>
                <a:cs typeface="+mn-cs"/>
              </a:rPr>
              <a:t>material matches the “deep structure” of culture—broader cultural beliefs, values, and behaviors shared by the target audience. This </a:t>
            </a:r>
            <a:r>
              <a:rPr lang="en-US" dirty="0" smtClean="0"/>
              <a:t>makes it</a:t>
            </a:r>
            <a:r>
              <a:rPr lang="en-US" baseline="0" dirty="0" smtClean="0"/>
              <a:t> more relevant to the readers</a:t>
            </a:r>
            <a:r>
              <a:rPr lang="en-US" dirty="0" smtClean="0"/>
              <a:t>.</a:t>
            </a:r>
            <a:r>
              <a:rPr lang="en-US" baseline="0" dirty="0" smtClean="0"/>
              <a:t> </a:t>
            </a:r>
            <a:r>
              <a:rPr lang="en-US" sz="1200" kern="1200" dirty="0" smtClean="0">
                <a:solidFill>
                  <a:schemeClr val="tx1"/>
                </a:solidFill>
                <a:latin typeface="+mn-lt"/>
                <a:ea typeface="ＭＳ Ｐゴシック" charset="-128"/>
                <a:cs typeface="+mn-cs"/>
              </a:rPr>
              <a:t> </a:t>
            </a:r>
          </a:p>
          <a:p>
            <a:r>
              <a:rPr lang="en-US" sz="1200" i="1" kern="1200" dirty="0" smtClean="0">
                <a:solidFill>
                  <a:schemeClr val="tx1"/>
                </a:solidFill>
                <a:latin typeface="+mn-lt"/>
                <a:ea typeface="ＭＳ Ｐゴシック" charset="-128"/>
                <a:cs typeface="+mn-cs"/>
              </a:rPr>
              <a:t>This could include:</a:t>
            </a:r>
            <a:r>
              <a:rPr lang="en-US" sz="1200" i="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Eating,</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Cooking,</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Leisure and work activities,</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Self- care or health habits,</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Customs and traditions,</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Media exposure,</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Attitudes,</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A</a:t>
            </a:r>
            <a:r>
              <a:rPr lang="en-US" sz="1200" kern="1200" baseline="0" dirty="0" smtClean="0">
                <a:solidFill>
                  <a:schemeClr val="tx1"/>
                </a:solidFill>
                <a:latin typeface="+mn-lt"/>
                <a:ea typeface="ＭＳ Ｐゴシック" charset="-128"/>
                <a:cs typeface="+mn-cs"/>
              </a:rPr>
              <a:t> f</a:t>
            </a:r>
            <a:r>
              <a:rPr lang="en-US" sz="1200" kern="1200" dirty="0" smtClean="0">
                <a:solidFill>
                  <a:schemeClr val="tx1"/>
                </a:solidFill>
                <a:latin typeface="+mn-lt"/>
                <a:ea typeface="ＭＳ Ｐゴシック" charset="-128"/>
                <a:cs typeface="+mn-cs"/>
              </a:rPr>
              <a:t>ocus on family </a:t>
            </a:r>
          </a:p>
          <a:p>
            <a:r>
              <a:rPr lang="en-US" sz="1200" i="1" kern="1200" dirty="0" smtClean="0">
                <a:solidFill>
                  <a:schemeClr val="tx1"/>
                </a:solidFill>
                <a:latin typeface="+mn-lt"/>
                <a:ea typeface="ＭＳ Ｐゴシック" charset="-128"/>
                <a:cs typeface="+mn-cs"/>
              </a:rPr>
              <a:t>Examples:</a:t>
            </a:r>
            <a:endParaRPr lang="en-US" sz="1200" kern="1200" dirty="0" smtClean="0">
              <a:solidFill>
                <a:schemeClr val="tx1"/>
              </a:solidFill>
              <a:latin typeface="+mn-lt"/>
              <a:ea typeface="ＭＳ Ｐゴシック" charset="-128"/>
              <a:cs typeface="+mn-cs"/>
            </a:endParaRPr>
          </a:p>
          <a:p>
            <a:r>
              <a:rPr lang="en-US" sz="1200" kern="1200" dirty="0" smtClean="0">
                <a:solidFill>
                  <a:schemeClr val="tx1"/>
                </a:solidFill>
                <a:latin typeface="+mn-lt"/>
                <a:ea typeface="ＭＳ Ｐゴシック" charset="-128"/>
                <a:cs typeface="+mn-cs"/>
              </a:rPr>
              <a:t>A pamphlet for an Indian population about </a:t>
            </a:r>
            <a:r>
              <a:rPr lang="en-US" sz="1200" kern="1200" dirty="0" err="1" smtClean="0">
                <a:solidFill>
                  <a:schemeClr val="tx1"/>
                </a:solidFill>
                <a:latin typeface="+mn-lt"/>
                <a:ea typeface="ＭＳ Ｐゴシック" charset="-128"/>
                <a:cs typeface="+mn-cs"/>
              </a:rPr>
              <a:t>caregiving</a:t>
            </a:r>
            <a:r>
              <a:rPr lang="en-US" sz="1200" kern="1200" dirty="0" smtClean="0">
                <a:solidFill>
                  <a:schemeClr val="tx1"/>
                </a:solidFill>
                <a:latin typeface="+mn-lt"/>
                <a:ea typeface="ＭＳ Ｐゴシック" charset="-128"/>
                <a:cs typeface="+mn-cs"/>
              </a:rPr>
              <a:t> includes information about family…A pamphlet for a Native American</a:t>
            </a:r>
            <a:r>
              <a:rPr lang="en-US" sz="1200" kern="1200" baseline="0" dirty="0" smtClean="0">
                <a:solidFill>
                  <a:schemeClr val="tx1"/>
                </a:solidFill>
                <a:latin typeface="+mn-lt"/>
                <a:ea typeface="ＭＳ Ｐゴシック" charset="-128"/>
                <a:cs typeface="+mn-cs"/>
              </a:rPr>
              <a:t> population about caring for babies is careful to include grandparents in the discussion.</a:t>
            </a:r>
            <a:endParaRPr lang="en-US" dirty="0" smtClean="0"/>
          </a:p>
        </p:txBody>
      </p:sp>
      <p:sp>
        <p:nvSpPr>
          <p:cNvPr id="38916" name="Slide Number Placeholder 3"/>
          <p:cNvSpPr>
            <a:spLocks noGrp="1"/>
          </p:cNvSpPr>
          <p:nvPr>
            <p:ph type="sldNum" sz="quarter" idx="5"/>
          </p:nvPr>
        </p:nvSpPr>
        <p:spPr bwMode="auto">
          <a:noFill/>
          <a:ln>
            <a:miter lim="800000"/>
            <a:headEnd/>
            <a:tailEnd/>
          </a:ln>
        </p:spPr>
        <p:txBody>
          <a:bodyPr/>
          <a:lstStyle/>
          <a:p>
            <a:fld id="{D5640C33-8158-468F-A80D-84007BA92A06}" type="slidenum">
              <a:rPr lang="en-US" smtClean="0"/>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b="1" i="0" baseline="0" dirty="0" smtClean="0"/>
              <a:t>We’re now going to p</a:t>
            </a:r>
            <a:r>
              <a:rPr lang="en-US" b="1" i="0" dirty="0" smtClean="0"/>
              <a:t>ractice with</a:t>
            </a:r>
            <a:r>
              <a:rPr lang="en-US" b="1" i="0" baseline="0" dirty="0" smtClean="0"/>
              <a:t> the person next to you. </a:t>
            </a:r>
            <a:r>
              <a:rPr lang="en-US" b="1" i="0" dirty="0" smtClean="0"/>
              <a:t>And here are some good questions</a:t>
            </a:r>
            <a:r>
              <a:rPr lang="en-US" b="1" i="0" baseline="0" dirty="0" smtClean="0"/>
              <a:t> to ask. You can ask open &amp; Closed questions and also give scenarios: ‘If you need to find out where we are located, where would you look?’ and ask how it could be improved.</a:t>
            </a:r>
            <a:endParaRPr lang="en-US" i="1" baseline="0" dirty="0" smtClean="0"/>
          </a:p>
          <a:p>
            <a:pPr marL="0" marR="0" indent="0" algn="l" defTabSz="457200" rtl="0" eaLnBrk="1" fontAlgn="base" latinLnBrk="0" hangingPunct="1">
              <a:lnSpc>
                <a:spcPct val="100000"/>
              </a:lnSpc>
              <a:spcBef>
                <a:spcPct val="0"/>
              </a:spcBef>
              <a:spcAft>
                <a:spcPct val="0"/>
              </a:spcAft>
              <a:buClrTx/>
              <a:buSzTx/>
              <a:buFontTx/>
              <a:buNone/>
              <a:tabLst/>
              <a:defRPr/>
            </a:pPr>
            <a:r>
              <a:rPr lang="en-US" b="1" i="1" baseline="0" dirty="0" smtClean="0"/>
              <a:t>Is it attractive to the audience?</a:t>
            </a:r>
          </a:p>
          <a:p>
            <a:pPr marL="0" marR="0" indent="0" algn="l" defTabSz="457200" rtl="0" eaLnBrk="1" fontAlgn="base" latinLnBrk="0" hangingPunct="1">
              <a:lnSpc>
                <a:spcPct val="100000"/>
              </a:lnSpc>
              <a:spcBef>
                <a:spcPct val="0"/>
              </a:spcBef>
              <a:spcAft>
                <a:spcPct val="0"/>
              </a:spcAft>
              <a:buClrTx/>
              <a:buSzTx/>
              <a:buFontTx/>
              <a:buNone/>
              <a:tabLst/>
              <a:defRPr/>
            </a:pPr>
            <a:r>
              <a:rPr lang="en-US" i="0" baseline="0" dirty="0" smtClean="0"/>
              <a:t>-It needs to attract them, if they don’t look at it, there’s no chance for influence -Is it appealing enough to carry the patient into the message? -Are the visuals of interest? -Do the colors fit the tone and mood of the subject? -For audio/video, is the voice easy to listen to? Is the diction distinct? Is the speed reasonable? Is the accent understandable? Any aids needed?</a:t>
            </a:r>
          </a:p>
          <a:p>
            <a:pPr marL="0" marR="0" indent="0" algn="l" defTabSz="457200" rtl="0" eaLnBrk="1" fontAlgn="base" latinLnBrk="0" hangingPunct="1">
              <a:lnSpc>
                <a:spcPct val="100000"/>
              </a:lnSpc>
              <a:spcBef>
                <a:spcPct val="0"/>
              </a:spcBef>
              <a:spcAft>
                <a:spcPct val="0"/>
              </a:spcAft>
              <a:buClrTx/>
              <a:buSzTx/>
              <a:buFontTx/>
              <a:buNone/>
              <a:tabLst/>
              <a:defRPr/>
            </a:pPr>
            <a:r>
              <a:rPr lang="en-US" b="1" i="1" baseline="0" dirty="0" smtClean="0"/>
              <a:t>Can people understand it?</a:t>
            </a:r>
          </a:p>
          <a:p>
            <a:pPr marL="0" marR="0" indent="0" algn="l" defTabSz="457200" rtl="0" eaLnBrk="1" fontAlgn="base" latinLnBrk="0" hangingPunct="1">
              <a:lnSpc>
                <a:spcPct val="100000"/>
              </a:lnSpc>
              <a:spcBef>
                <a:spcPct val="0"/>
              </a:spcBef>
              <a:spcAft>
                <a:spcPct val="0"/>
              </a:spcAft>
              <a:buClrTx/>
              <a:buSzTx/>
              <a:buFontTx/>
              <a:buNone/>
              <a:tabLst/>
              <a:defRPr/>
            </a:pPr>
            <a:r>
              <a:rPr lang="en-US" i="0" baseline="0" dirty="0" smtClean="0"/>
              <a:t>-Can the patients tell you in their own words what the message means?  -What other interpretations are possible? -Are there so many actions asked for that the patients become confused? -Are there concept, category or value judgment words used that may not mean to patients what they mean to you? -Can readers show or tell you what they believe they are supposed to do as a result of being exposed to your message? (comprehension occurs when they can convert the message from one format to another)</a:t>
            </a:r>
          </a:p>
          <a:p>
            <a:pPr marL="0" marR="0" indent="0" algn="l" defTabSz="457200" rtl="0" eaLnBrk="1" fontAlgn="base" latinLnBrk="0" hangingPunct="1">
              <a:lnSpc>
                <a:spcPct val="100000"/>
              </a:lnSpc>
              <a:spcBef>
                <a:spcPct val="0"/>
              </a:spcBef>
              <a:spcAft>
                <a:spcPct val="0"/>
              </a:spcAft>
              <a:buClrTx/>
              <a:buSzTx/>
              <a:buFontTx/>
              <a:buNone/>
              <a:tabLst/>
              <a:defRPr/>
            </a:pPr>
            <a:r>
              <a:rPr lang="en-US" b="1" i="1" baseline="0" dirty="0" smtClean="0"/>
              <a:t>Do they feel they can take the actions described? Can they carry out the behavior?</a:t>
            </a:r>
          </a:p>
          <a:p>
            <a:pPr marL="0" marR="0" indent="0" algn="l" defTabSz="457200" rtl="0" eaLnBrk="1" fontAlgn="base" latinLnBrk="0" hangingPunct="1">
              <a:lnSpc>
                <a:spcPct val="100000"/>
              </a:lnSpc>
              <a:spcBef>
                <a:spcPct val="0"/>
              </a:spcBef>
              <a:spcAft>
                <a:spcPct val="0"/>
              </a:spcAft>
              <a:buClrTx/>
              <a:buSzTx/>
              <a:buFontTx/>
              <a:buNone/>
              <a:tabLst/>
              <a:defRPr/>
            </a:pPr>
            <a:r>
              <a:rPr lang="en-US" i="0" baseline="0" dirty="0" smtClean="0"/>
              <a:t>-Do they feel confident they have enough info and skill to carry out any instructions?  -If uncertain, what kind of additional instruction is needed?</a:t>
            </a:r>
            <a:r>
              <a:rPr lang="en-US" i="0" dirty="0" smtClean="0"/>
              <a:t> -Would other people in the community</a:t>
            </a:r>
            <a:r>
              <a:rPr lang="en-US" i="0" baseline="0" dirty="0" smtClean="0"/>
              <a:t> likely follow this advice? </a:t>
            </a:r>
            <a:r>
              <a:rPr lang="en-US" i="0" baseline="0" smtClean="0"/>
              <a:t>-What might this instruction say that would make it more helpful?</a:t>
            </a:r>
            <a:endParaRPr lang="en-US" i="0" baseline="0" dirty="0" smtClean="0"/>
          </a:p>
          <a:p>
            <a:pPr marL="0" marR="0" indent="0" algn="l" defTabSz="457200" rtl="0" eaLnBrk="1" fontAlgn="base" latinLnBrk="0" hangingPunct="1">
              <a:lnSpc>
                <a:spcPct val="100000"/>
              </a:lnSpc>
              <a:spcBef>
                <a:spcPct val="0"/>
              </a:spcBef>
              <a:spcAft>
                <a:spcPct val="0"/>
              </a:spcAft>
              <a:buClrTx/>
              <a:buSzTx/>
              <a:buFontTx/>
              <a:buNone/>
              <a:tabLst/>
              <a:defRPr/>
            </a:pPr>
            <a:r>
              <a:rPr lang="en-US" b="1" i="1" baseline="0" dirty="0" smtClean="0"/>
              <a:t>Is it culturally suitable?</a:t>
            </a:r>
          </a:p>
          <a:p>
            <a:pPr marL="0" marR="0" indent="0" algn="l" defTabSz="457200" rtl="0" eaLnBrk="1" fontAlgn="base" latinLnBrk="0" hangingPunct="1">
              <a:lnSpc>
                <a:spcPct val="100000"/>
              </a:lnSpc>
              <a:spcBef>
                <a:spcPct val="0"/>
              </a:spcBef>
              <a:spcAft>
                <a:spcPct val="0"/>
              </a:spcAft>
              <a:buClrTx/>
              <a:buSzTx/>
              <a:buFontTx/>
              <a:buNone/>
              <a:tabLst/>
              <a:defRPr/>
            </a:pPr>
            <a:r>
              <a:rPr lang="en-US" i="0" baseline="0" dirty="0" smtClean="0"/>
              <a:t>-Is the message offensive?  -Is it perceived as true? -Are there annoying elements? -Are deeper elements, Hair styles, jewelry, dress, child-rearing practices, roles of men and women, views of birth and death enhance or detract?</a:t>
            </a:r>
          </a:p>
        </p:txBody>
      </p:sp>
      <p:sp>
        <p:nvSpPr>
          <p:cNvPr id="39940" name="Slide Number Placeholder 3"/>
          <p:cNvSpPr>
            <a:spLocks noGrp="1"/>
          </p:cNvSpPr>
          <p:nvPr>
            <p:ph type="sldNum" sz="quarter" idx="5"/>
          </p:nvPr>
        </p:nvSpPr>
        <p:spPr bwMode="auto">
          <a:noFill/>
          <a:ln>
            <a:miter lim="800000"/>
            <a:headEnd/>
            <a:tailEnd/>
          </a:ln>
        </p:spPr>
        <p:txBody>
          <a:bodyPr/>
          <a:lstStyle/>
          <a:p>
            <a:fld id="{44F66F2E-6CDA-45E9-BC4D-B007643EBF2E}" type="slidenum">
              <a:rPr lang="en-US"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r>
              <a:rPr lang="en-US" dirty="0" smtClean="0"/>
              <a:t>Most materials written at the 10</a:t>
            </a:r>
            <a:r>
              <a:rPr lang="en-US" baseline="30000" dirty="0" smtClean="0"/>
              <a:t>th</a:t>
            </a:r>
            <a:r>
              <a:rPr lang="en-US" dirty="0" smtClean="0"/>
              <a:t> grade level or above. We like to aim for the 6</a:t>
            </a:r>
            <a:r>
              <a:rPr lang="en-US" baseline="30000" dirty="0" smtClean="0"/>
              <a:t>th</a:t>
            </a:r>
            <a:r>
              <a:rPr lang="en-US" dirty="0" smtClean="0"/>
              <a:t> grade level for most health care instruction.</a:t>
            </a:r>
          </a:p>
          <a:p>
            <a:endParaRPr lang="en-US" dirty="0" smtClean="0"/>
          </a:p>
          <a:p>
            <a:r>
              <a:rPr lang="en-US" dirty="0" smtClean="0"/>
              <a:t>Even people with a college education prefer to read ‘easy to read’ materials.</a:t>
            </a:r>
          </a:p>
          <a:p>
            <a:endParaRPr lang="en-US" dirty="0" smtClean="0"/>
          </a:p>
          <a:p>
            <a:r>
              <a:rPr lang="en-US" dirty="0" smtClean="0"/>
              <a:t>Comprehension is typically 1-2 grade levels below reading level.</a:t>
            </a:r>
          </a:p>
          <a:p>
            <a:pPr marL="543505" indent="-543505" defTabSz="931723">
              <a:spcBef>
                <a:spcPct val="20000"/>
              </a:spcBef>
              <a:buFontTx/>
              <a:buChar char="•"/>
              <a:defRPr/>
            </a:pPr>
            <a:endParaRPr lang="en-US" b="1" dirty="0">
              <a:effectLst>
                <a:outerShdw blurRad="38100" dist="38100" dir="2700000" algn="tl">
                  <a:srgbClr val="DDDDDD"/>
                </a:outerShdw>
              </a:effectLst>
            </a:endParaRPr>
          </a:p>
          <a:p>
            <a:pPr marL="543505" indent="-543505" defTabSz="931723">
              <a:spcBef>
                <a:spcPct val="0"/>
              </a:spcBef>
              <a:defRPr/>
            </a:pPr>
            <a:r>
              <a:rPr lang="en-US" dirty="0" smtClean="0"/>
              <a:t>Readability</a:t>
            </a:r>
            <a:r>
              <a:rPr lang="en-US" baseline="0" dirty="0" smtClean="0"/>
              <a:t> is only one small piece of writing in plain language.</a:t>
            </a:r>
          </a:p>
          <a:p>
            <a:pPr marL="543505" indent="-543505" defTabSz="931723">
              <a:spcBef>
                <a:spcPct val="0"/>
              </a:spcBef>
              <a:defRPr/>
            </a:pPr>
            <a:endParaRPr lang="en-US" baseline="0" dirty="0" smtClean="0"/>
          </a:p>
        </p:txBody>
      </p:sp>
      <p:sp>
        <p:nvSpPr>
          <p:cNvPr id="32772" name="Slide Number Placeholder 3"/>
          <p:cNvSpPr>
            <a:spLocks noGrp="1"/>
          </p:cNvSpPr>
          <p:nvPr>
            <p:ph type="sldNum" sz="quarter" idx="5"/>
          </p:nvPr>
        </p:nvSpPr>
        <p:spPr bwMode="auto">
          <a:noFill/>
          <a:ln>
            <a:miter lim="800000"/>
            <a:headEnd/>
            <a:tailEnd/>
          </a:ln>
        </p:spPr>
        <p:txBody>
          <a:bodyPr/>
          <a:lstStyle/>
          <a:p>
            <a:fld id="{1EEFC9C6-A3A4-2942-8428-8119F5645F02}" type="slidenum">
              <a:rPr lang="en-US"/>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defTabSz="465887">
              <a:spcBef>
                <a:spcPct val="0"/>
              </a:spcBef>
              <a:defRPr/>
            </a:pPr>
            <a:r>
              <a:rPr lang="en-US" dirty="0" smtClean="0"/>
              <a:t>We recommend striving for 6-8</a:t>
            </a:r>
            <a:r>
              <a:rPr lang="en-US" baseline="30000" dirty="0" smtClean="0"/>
              <a:t>th</a:t>
            </a:r>
            <a:r>
              <a:rPr lang="en-US" dirty="0" smtClean="0"/>
              <a:t> grade, but match your audience.</a:t>
            </a:r>
          </a:p>
          <a:p>
            <a:pPr>
              <a:spcBef>
                <a:spcPct val="0"/>
              </a:spcBef>
            </a:pPr>
            <a:r>
              <a:rPr lang="en-US" dirty="0" smtClean="0"/>
              <a:t>-A</a:t>
            </a:r>
            <a:r>
              <a:rPr lang="en-US" baseline="0" dirty="0" smtClean="0"/>
              <a:t> good a</a:t>
            </a:r>
            <a:r>
              <a:rPr lang="en-US" dirty="0" smtClean="0"/>
              <a:t>verage sentence length is 12-15 words</a:t>
            </a:r>
          </a:p>
          <a:p>
            <a:pPr>
              <a:spcBef>
                <a:spcPct val="0"/>
              </a:spcBef>
            </a:pPr>
            <a:r>
              <a:rPr lang="en-US" dirty="0" smtClean="0"/>
              <a:t>-The</a:t>
            </a:r>
            <a:r>
              <a:rPr lang="en-US" baseline="0" dirty="0" smtClean="0"/>
              <a:t> t</a:t>
            </a:r>
            <a:r>
              <a:rPr lang="en-US" dirty="0" smtClean="0"/>
              <a:t>wo tests we use: SMOG and FRY, </a:t>
            </a:r>
          </a:p>
          <a:p>
            <a:pPr>
              <a:spcBef>
                <a:spcPct val="0"/>
              </a:spcBef>
            </a:pPr>
            <a:r>
              <a:rPr lang="en-US" dirty="0" smtClean="0"/>
              <a:t>-The Flesch-Kincaid Grade Level is another that</a:t>
            </a:r>
            <a:r>
              <a:rPr lang="en-US" baseline="0" dirty="0" smtClean="0"/>
              <a:t> is</a:t>
            </a:r>
            <a:r>
              <a:rPr lang="en-US" dirty="0" smtClean="0"/>
              <a:t> in Word documents.</a:t>
            </a:r>
            <a:r>
              <a:rPr lang="en-US" baseline="0" dirty="0" smtClean="0"/>
              <a:t> We tend not to use this because it underestimates grade level.</a:t>
            </a:r>
          </a:p>
          <a:p>
            <a:pPr>
              <a:spcBef>
                <a:spcPct val="0"/>
              </a:spcBef>
            </a:pPr>
            <a:endParaRPr lang="en-US" dirty="0" smtClean="0"/>
          </a:p>
          <a:p>
            <a:pPr>
              <a:spcBef>
                <a:spcPct val="0"/>
              </a:spcBef>
            </a:pPr>
            <a:r>
              <a:rPr lang="en-US" dirty="0" smtClean="0"/>
              <a:t>We can give you more information on reading level after the presentation if you’d like.</a:t>
            </a:r>
          </a:p>
        </p:txBody>
      </p:sp>
      <p:sp>
        <p:nvSpPr>
          <p:cNvPr id="32772" name="Slide Number Placeholder 3"/>
          <p:cNvSpPr>
            <a:spLocks noGrp="1"/>
          </p:cNvSpPr>
          <p:nvPr>
            <p:ph type="sldNum" sz="quarter" idx="5"/>
          </p:nvPr>
        </p:nvSpPr>
        <p:spPr bwMode="auto">
          <a:noFill/>
          <a:ln>
            <a:miter lim="800000"/>
            <a:headEnd/>
            <a:tailEnd/>
          </a:ln>
        </p:spPr>
        <p:txBody>
          <a:bodyPr/>
          <a:lstStyle/>
          <a:p>
            <a:fld id="{1EEFC9C6-A3A4-2942-8428-8119F5645F02}" type="slidenum">
              <a:rPr lang="en-US"/>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-Here is an example of a document</a:t>
            </a:r>
            <a:r>
              <a:rPr lang="en-US" baseline="0" dirty="0" smtClean="0"/>
              <a:t> we did a SMOG assessment on. You will get some practice in a minute. For now, use your SMOG sheet to follow along with me—you don’t need to memorize it, you can always reference this sheet.</a:t>
            </a:r>
          </a:p>
          <a:p>
            <a:pPr>
              <a:spcBef>
                <a:spcPct val="0"/>
              </a:spcBef>
            </a:pPr>
            <a:r>
              <a:rPr lang="en-US" baseline="0" dirty="0" smtClean="0"/>
              <a:t>-You’ll see on your sheet that there are 2 different versions: for short materials with 29 or fewer sentences and for longer materials with 30 or more.</a:t>
            </a:r>
          </a:p>
          <a:p>
            <a:pPr marL="0" marR="0" indent="0" algn="l" defTabSz="457200" rtl="0" eaLnBrk="0" fontAlgn="base" latinLnBrk="0" hangingPunct="0">
              <a:lnSpc>
                <a:spcPct val="100000"/>
              </a:lnSpc>
              <a:spcBef>
                <a:spcPct val="0"/>
              </a:spcBef>
              <a:spcAft>
                <a:spcPct val="0"/>
              </a:spcAft>
              <a:buClrTx/>
              <a:buSzTx/>
              <a:buFontTx/>
              <a:buNone/>
              <a:tabLst/>
              <a:defRPr/>
            </a:pPr>
            <a:r>
              <a:rPr lang="en-US" baseline="0" dirty="0" smtClean="0"/>
              <a:t>-This is an example of a short material. </a:t>
            </a:r>
            <a:r>
              <a:rPr lang="en-US" dirty="0" smtClean="0"/>
              <a:t>The SMOG can be used to visually identify problem areas in the document. </a:t>
            </a:r>
            <a:endParaRPr lang="en-US" baseline="0" dirty="0" smtClean="0"/>
          </a:p>
          <a:p>
            <a:pPr>
              <a:spcBef>
                <a:spcPct val="0"/>
              </a:spcBef>
            </a:pPr>
            <a:r>
              <a:rPr lang="en-US" baseline="0" dirty="0" smtClean="0"/>
              <a:t>-There are little rules and tricks to calculating correctly, such as how to assess bulleted lists, titles, abbreviations, hyphenated words, numbers, proper nouns and web addresses. You can find these on the last few pages of your SMOG sheet. </a:t>
            </a:r>
          </a:p>
          <a:p>
            <a:pPr defTabSz="465887">
              <a:spcBef>
                <a:spcPct val="0"/>
              </a:spcBef>
              <a:defRPr/>
            </a:pPr>
            <a:r>
              <a:rPr lang="en-US" baseline="0" dirty="0" smtClean="0"/>
              <a:t>-If you look at the document here ‘Facts about folic acid,’ you’ll see that this this doc has fewer than 30 sentences, so we’re using the short form. Here’s what we did:</a:t>
            </a:r>
          </a:p>
          <a:p>
            <a:pPr defTabSz="465887">
              <a:spcBef>
                <a:spcPct val="0"/>
              </a:spcBef>
              <a:defRPr/>
            </a:pPr>
            <a:r>
              <a:rPr lang="en-US" baseline="0" dirty="0" smtClean="0"/>
              <a:t>	-We counted 10 sentences in red</a:t>
            </a:r>
          </a:p>
          <a:p>
            <a:pPr defTabSz="465887">
              <a:spcBef>
                <a:spcPct val="0"/>
              </a:spcBef>
              <a:defRPr/>
            </a:pPr>
            <a:r>
              <a:rPr lang="en-US" baseline="0" dirty="0" smtClean="0"/>
              <a:t>	-And then circled each word that has 3 or more syllables. We counted 13 words.</a:t>
            </a:r>
          </a:p>
          <a:p>
            <a:pPr defTabSz="465887">
              <a:spcBef>
                <a:spcPct val="0"/>
              </a:spcBef>
              <a:defRPr/>
            </a:pPr>
            <a:r>
              <a:rPr lang="en-US" baseline="0" dirty="0" smtClean="0"/>
              <a:t>	-Next, we just follow the steps in the smog: divide the words by the sentences=1.3</a:t>
            </a:r>
          </a:p>
          <a:p>
            <a:pPr defTabSz="465887">
              <a:spcBef>
                <a:spcPct val="0"/>
              </a:spcBef>
              <a:defRPr/>
            </a:pPr>
            <a:r>
              <a:rPr lang="en-US" baseline="0" dirty="0" smtClean="0"/>
              <a:t>	-Subtract the number of sentences from 30=20</a:t>
            </a:r>
          </a:p>
          <a:p>
            <a:pPr defTabSz="465887">
              <a:spcBef>
                <a:spcPct val="0"/>
              </a:spcBef>
              <a:defRPr/>
            </a:pPr>
            <a:r>
              <a:rPr lang="en-US" baseline="0" dirty="0" smtClean="0"/>
              <a:t>	-Multiply 20 by the 1.3=26</a:t>
            </a:r>
          </a:p>
          <a:p>
            <a:pPr defTabSz="465887">
              <a:spcBef>
                <a:spcPct val="0"/>
              </a:spcBef>
              <a:defRPr/>
            </a:pPr>
            <a:r>
              <a:rPr lang="en-US" baseline="0" dirty="0" smtClean="0"/>
              <a:t>	-Add that number to the number of words=39</a:t>
            </a:r>
          </a:p>
          <a:p>
            <a:pPr defTabSz="465887">
              <a:spcBef>
                <a:spcPct val="0"/>
              </a:spcBef>
              <a:defRPr/>
            </a:pPr>
            <a:r>
              <a:rPr lang="en-US" baseline="0" dirty="0" smtClean="0"/>
              <a:t>	-Take the square root=6</a:t>
            </a:r>
          </a:p>
          <a:p>
            <a:pPr defTabSz="465887">
              <a:spcBef>
                <a:spcPct val="0"/>
              </a:spcBef>
              <a:defRPr/>
            </a:pPr>
            <a:r>
              <a:rPr lang="en-US" baseline="0" dirty="0" smtClean="0"/>
              <a:t>	-Add 3=9, so 9</a:t>
            </a:r>
            <a:r>
              <a:rPr lang="en-US" baseline="30000" dirty="0" smtClean="0"/>
              <a:t>th</a:t>
            </a:r>
            <a:r>
              <a:rPr lang="en-US" baseline="0" dirty="0" smtClean="0"/>
              <a:t> grade reading level</a:t>
            </a:r>
          </a:p>
        </p:txBody>
      </p:sp>
      <p:sp>
        <p:nvSpPr>
          <p:cNvPr id="39940" name="Slide Number Placeholder 3"/>
          <p:cNvSpPr>
            <a:spLocks noGrp="1"/>
          </p:cNvSpPr>
          <p:nvPr>
            <p:ph type="sldNum" sz="quarter" idx="5"/>
          </p:nvPr>
        </p:nvSpPr>
        <p:spPr bwMode="auto">
          <a:noFill/>
          <a:ln>
            <a:miter lim="800000"/>
            <a:headEnd/>
            <a:tailEnd/>
          </a:ln>
        </p:spPr>
        <p:txBody>
          <a:bodyPr/>
          <a:lstStyle/>
          <a:p>
            <a:fld id="{91C1C23E-BF2F-4D54-BAB4-1A228CCBB978}" type="slidenum">
              <a:rPr lang="en-US"/>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Here is an example of a longer document</a:t>
            </a:r>
            <a:r>
              <a:rPr lang="en-US" baseline="0" dirty="0" smtClean="0"/>
              <a:t> we did a SMOG assessment on with 30 or more sentences. There are only 6 steps and it’s actually a much shorter process:</a:t>
            </a:r>
          </a:p>
          <a:p>
            <a:pPr defTabSz="465887">
              <a:spcBef>
                <a:spcPct val="0"/>
              </a:spcBef>
              <a:defRPr/>
            </a:pPr>
            <a:r>
              <a:rPr lang="en-US" baseline="0" dirty="0" smtClean="0"/>
              <a:t>	-You select 3 sections from the beginning, middle and end</a:t>
            </a:r>
          </a:p>
          <a:p>
            <a:pPr defTabSz="465887">
              <a:spcBef>
                <a:spcPct val="0"/>
              </a:spcBef>
              <a:defRPr/>
            </a:pPr>
            <a:r>
              <a:rPr lang="en-US" baseline="0" dirty="0" smtClean="0"/>
              <a:t>	-Count the # of words with 3 syllables or more=16, 38 and 24</a:t>
            </a:r>
          </a:p>
          <a:p>
            <a:pPr defTabSz="465887">
              <a:spcBef>
                <a:spcPct val="0"/>
              </a:spcBef>
              <a:defRPr/>
            </a:pPr>
            <a:r>
              <a:rPr lang="en-US" baseline="0" dirty="0" smtClean="0"/>
              <a:t>	-Add these sections together=78</a:t>
            </a:r>
          </a:p>
          <a:p>
            <a:pPr defTabSz="465887">
              <a:spcBef>
                <a:spcPct val="0"/>
              </a:spcBef>
              <a:defRPr/>
            </a:pPr>
            <a:r>
              <a:rPr lang="en-US" baseline="0" dirty="0" smtClean="0"/>
              <a:t>	-Then refer to the chart on the SMOG sheet to choose the closest number in the chart=81</a:t>
            </a:r>
          </a:p>
          <a:p>
            <a:pPr defTabSz="465887">
              <a:spcBef>
                <a:spcPct val="0"/>
              </a:spcBef>
              <a:defRPr/>
            </a:pPr>
            <a:r>
              <a:rPr lang="en-US" baseline="0" dirty="0" smtClean="0"/>
              <a:t>	-Take the square root=9</a:t>
            </a:r>
          </a:p>
          <a:p>
            <a:pPr defTabSz="465887">
              <a:spcBef>
                <a:spcPct val="0"/>
              </a:spcBef>
              <a:defRPr/>
            </a:pPr>
            <a:r>
              <a:rPr lang="en-US" baseline="0" dirty="0" smtClean="0"/>
              <a:t>	-Lastly, add 3=12</a:t>
            </a:r>
          </a:p>
          <a:p>
            <a:pPr defTabSz="465887">
              <a:spcBef>
                <a:spcPct val="0"/>
              </a:spcBef>
              <a:defRPr/>
            </a:pPr>
            <a:r>
              <a:rPr lang="en-US" baseline="0" dirty="0" smtClean="0"/>
              <a:t>-There is also an online calculator, but you must clean up your document significantly to use it. (website: http://www.readabilityformulas.com/free-readability-formula-tests.php)</a:t>
            </a:r>
          </a:p>
          <a:p>
            <a:pPr defTabSz="465887">
              <a:spcBef>
                <a:spcPct val="0"/>
              </a:spcBef>
              <a:defRPr/>
            </a:pPr>
            <a:endParaRPr lang="en-US" baseline="0" dirty="0" smtClean="0"/>
          </a:p>
        </p:txBody>
      </p:sp>
      <p:sp>
        <p:nvSpPr>
          <p:cNvPr id="39940" name="Slide Number Placeholder 3"/>
          <p:cNvSpPr>
            <a:spLocks noGrp="1"/>
          </p:cNvSpPr>
          <p:nvPr>
            <p:ph type="sldNum" sz="quarter" idx="5"/>
          </p:nvPr>
        </p:nvSpPr>
        <p:spPr bwMode="auto">
          <a:noFill/>
          <a:ln>
            <a:miter lim="800000"/>
            <a:headEnd/>
            <a:tailEnd/>
          </a:ln>
        </p:spPr>
        <p:txBody>
          <a:bodyPr/>
          <a:lstStyle/>
          <a:p>
            <a:fld id="{91C1C23E-BF2F-4D54-BAB4-1A228CCBB978}" type="slidenum">
              <a:rPr lang="en-US"/>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What does this mean to you? Can you parse this apart?</a:t>
            </a:r>
          </a:p>
          <a:p>
            <a:pPr>
              <a:spcBef>
                <a:spcPct val="0"/>
              </a:spcBef>
            </a:pPr>
            <a:endParaRPr lang="en-US" dirty="0" smtClean="0"/>
          </a:p>
          <a:p>
            <a:pPr>
              <a:spcBef>
                <a:spcPct val="0"/>
              </a:spcBef>
            </a:pPr>
            <a:r>
              <a:rPr lang="en-US" dirty="0" smtClean="0"/>
              <a:t>These are</a:t>
            </a:r>
            <a:r>
              <a:rPr lang="en-US" baseline="0" dirty="0" smtClean="0"/>
              <a:t> simple phrases written at a really high reading level unnecessarily.</a:t>
            </a:r>
            <a:endParaRPr lang="en-US" dirty="0" smtClean="0"/>
          </a:p>
        </p:txBody>
      </p:sp>
      <p:sp>
        <p:nvSpPr>
          <p:cNvPr id="51204" name="Slide Number Placeholder 3"/>
          <p:cNvSpPr>
            <a:spLocks noGrp="1"/>
          </p:cNvSpPr>
          <p:nvPr>
            <p:ph type="sldNum" sz="quarter" idx="5"/>
          </p:nvPr>
        </p:nvSpPr>
        <p:spPr bwMode="auto">
          <a:noFill/>
          <a:ln>
            <a:miter lim="800000"/>
            <a:headEnd/>
            <a:tailEnd/>
          </a:ln>
        </p:spPr>
        <p:txBody>
          <a:bodyPr/>
          <a:lstStyle/>
          <a:p>
            <a:fld id="{904EC7EC-5778-4426-88CA-41B67F5CE0D8}" type="slidenum">
              <a:rPr lang="en-US" smtClean="0"/>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i="0" dirty="0" smtClean="0"/>
              <a:t>As</a:t>
            </a:r>
            <a:r>
              <a:rPr lang="en-US" i="0" baseline="0" dirty="0" smtClean="0"/>
              <a:t> in every field, professionals use euphemisms or jargon. Here is a sheet with some common jargon from the health and public health field.</a:t>
            </a:r>
          </a:p>
          <a:p>
            <a:pPr>
              <a:spcBef>
                <a:spcPct val="0"/>
              </a:spcBef>
            </a:pPr>
            <a:endParaRPr lang="en-US" i="0" dirty="0" smtClean="0"/>
          </a:p>
          <a:p>
            <a:pPr>
              <a:spcBef>
                <a:spcPct val="0"/>
              </a:spcBef>
            </a:pPr>
            <a:r>
              <a:rPr lang="en-US" i="0" dirty="0" smtClean="0"/>
              <a:t>Now</a:t>
            </a:r>
            <a:r>
              <a:rPr lang="en-US" i="0" baseline="0" dirty="0" smtClean="0"/>
              <a:t> we’ll look at the sheet you have. As you’re learning, there is more to plain language than just switching out complex words for short words, but this technique will reduce the reading level. We’re going to do a little practice. This sheet lists some complicated words we often come into contact with in our work, and that you may have seen as well. Take a few minutes to think of your own substitutions to reduce the reading level.</a:t>
            </a:r>
          </a:p>
          <a:p>
            <a:pPr>
              <a:spcBef>
                <a:spcPct val="0"/>
              </a:spcBef>
            </a:pPr>
            <a:endParaRPr lang="en-US" i="0" baseline="0" dirty="0" smtClean="0"/>
          </a:p>
          <a:p>
            <a:pPr>
              <a:spcBef>
                <a:spcPct val="0"/>
              </a:spcBef>
            </a:pPr>
            <a:r>
              <a:rPr lang="en-US" i="0" baseline="0" dirty="0" smtClean="0"/>
              <a:t>[Give participants a few minutes, then discuss substitutions they came up with as a group]</a:t>
            </a:r>
          </a:p>
          <a:p>
            <a:pPr>
              <a:spcBef>
                <a:spcPct val="0"/>
              </a:spcBef>
            </a:pPr>
            <a:endParaRPr lang="en-US" i="0" baseline="0" dirty="0" smtClean="0"/>
          </a:p>
        </p:txBody>
      </p:sp>
      <p:sp>
        <p:nvSpPr>
          <p:cNvPr id="46084" name="Slide Number Placeholder 3"/>
          <p:cNvSpPr>
            <a:spLocks noGrp="1"/>
          </p:cNvSpPr>
          <p:nvPr>
            <p:ph type="sldNum" sz="quarter" idx="5"/>
          </p:nvPr>
        </p:nvSpPr>
        <p:spPr bwMode="auto">
          <a:noFill/>
          <a:ln>
            <a:miter lim="800000"/>
            <a:headEnd/>
            <a:tailEnd/>
          </a:ln>
        </p:spPr>
        <p:txBody>
          <a:bodyPr/>
          <a:lstStyle/>
          <a:p>
            <a:fld id="{9B2E2AE7-63A1-4C0F-B605-B50ACD4222E6}" type="slidenum">
              <a:rPr lang="en-US" smtClean="0"/>
              <a:pPr/>
              <a:t>29</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i="0" baseline="0" dirty="0" smtClean="0"/>
          </a:p>
          <a:p>
            <a:pPr>
              <a:spcBef>
                <a:spcPct val="0"/>
              </a:spcBef>
            </a:pPr>
            <a:r>
              <a:rPr lang="en-US" i="0" baseline="0" dirty="0" smtClean="0"/>
              <a:t>What are some words you come across that you have difficulty with? Or that your clients can’t understand?</a:t>
            </a:r>
          </a:p>
          <a:p>
            <a:pPr>
              <a:spcBef>
                <a:spcPct val="0"/>
              </a:spcBef>
            </a:pPr>
            <a:endParaRPr lang="en-US" i="0" baseline="0" dirty="0" smtClean="0"/>
          </a:p>
          <a:p>
            <a:pPr>
              <a:spcBef>
                <a:spcPct val="0"/>
              </a:spcBef>
            </a:pPr>
            <a:r>
              <a:rPr lang="en-US" i="0" baseline="0" dirty="0" smtClean="0"/>
              <a:t>8. Avoid slashes</a:t>
            </a:r>
          </a:p>
          <a:p>
            <a:pPr>
              <a:spcBef>
                <a:spcPct val="0"/>
              </a:spcBef>
            </a:pPr>
            <a:r>
              <a:rPr lang="en-US" i="0" baseline="0" dirty="0" smtClean="0"/>
              <a:t>15.And 16. Avoid pleasantries (‘Remember’)</a:t>
            </a:r>
          </a:p>
          <a:p>
            <a:pPr>
              <a:spcBef>
                <a:spcPct val="0"/>
              </a:spcBef>
            </a:pPr>
            <a:endParaRPr lang="en-US" i="0" baseline="0" dirty="0" smtClean="0"/>
          </a:p>
          <a:p>
            <a:pPr>
              <a:spcBef>
                <a:spcPct val="0"/>
              </a:spcBef>
            </a:pPr>
            <a:r>
              <a:rPr lang="en-US" i="0" baseline="0" dirty="0" smtClean="0"/>
              <a:t>Legal language and mandated documents can be hard to change. One option is to rewrite the complicated language underneath. You can define terms in a side bar.</a:t>
            </a:r>
          </a:p>
        </p:txBody>
      </p:sp>
      <p:sp>
        <p:nvSpPr>
          <p:cNvPr id="46084" name="Slide Number Placeholder 3"/>
          <p:cNvSpPr>
            <a:spLocks noGrp="1"/>
          </p:cNvSpPr>
          <p:nvPr>
            <p:ph type="sldNum" sz="quarter" idx="5"/>
          </p:nvPr>
        </p:nvSpPr>
        <p:spPr bwMode="auto">
          <a:noFill/>
          <a:ln>
            <a:miter lim="800000"/>
            <a:headEnd/>
            <a:tailEnd/>
          </a:ln>
        </p:spPr>
        <p:txBody>
          <a:bodyPr/>
          <a:lstStyle/>
          <a:p>
            <a:fld id="{9B2E2AE7-63A1-4C0F-B605-B50ACD4222E6}" type="slidenum">
              <a:rPr lang="en-US" smtClean="0"/>
              <a:pPr/>
              <a:t>30</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defTabSz="465887" eaLnBrk="1" fontAlgn="auto" hangingPunct="1">
              <a:spcBef>
                <a:spcPts val="0"/>
              </a:spcBef>
              <a:spcAft>
                <a:spcPts val="0"/>
              </a:spcAft>
              <a:defRPr/>
            </a:pPr>
            <a:r>
              <a:rPr lang="en-US" dirty="0" smtClean="0"/>
              <a:t>The third concept is Clear Design. This is actually quite complicated, but we’re focusing on a few aspects: white space, visuals, headings and organization.</a:t>
            </a:r>
          </a:p>
          <a:p>
            <a:pPr defTabSz="465887" eaLnBrk="1" fontAlgn="auto" hangingPunct="1">
              <a:spcBef>
                <a:spcPts val="0"/>
              </a:spcBef>
              <a:spcAft>
                <a:spcPts val="0"/>
              </a:spcAft>
              <a:defRPr/>
            </a:pPr>
            <a:endParaRPr lang="en-US" dirty="0" smtClean="0"/>
          </a:p>
          <a:p>
            <a:pPr defTabSz="465887" eaLnBrk="1" fontAlgn="auto" hangingPunct="1">
              <a:spcBef>
                <a:spcPts val="0"/>
              </a:spcBef>
              <a:spcAft>
                <a:spcPts val="0"/>
              </a:spcAft>
              <a:defRPr/>
            </a:pPr>
            <a:r>
              <a:rPr lang="en-US" dirty="0" smtClean="0"/>
              <a:t>This is a document from the National Cancer Institute.</a:t>
            </a:r>
          </a:p>
          <a:p>
            <a:pPr defTabSz="465887" eaLnBrk="1" fontAlgn="auto" hangingPunct="1">
              <a:spcBef>
                <a:spcPts val="0"/>
              </a:spcBef>
              <a:spcAft>
                <a:spcPts val="0"/>
              </a:spcAft>
              <a:defRPr/>
            </a:pPr>
            <a:endParaRPr lang="en-US" dirty="0" smtClean="0"/>
          </a:p>
          <a:p>
            <a:pPr defTabSz="465887" eaLnBrk="1" fontAlgn="auto" hangingPunct="1">
              <a:spcBef>
                <a:spcPts val="0"/>
              </a:spcBef>
              <a:spcAft>
                <a:spcPts val="0"/>
              </a:spcAft>
              <a:defRPr/>
            </a:pPr>
            <a:r>
              <a:rPr lang="en-US" dirty="0" smtClean="0"/>
              <a:t>This is a great example of white space. </a:t>
            </a:r>
          </a:p>
          <a:p>
            <a:pPr defTabSz="465887" eaLnBrk="1" fontAlgn="auto" hangingPunct="1">
              <a:spcBef>
                <a:spcPts val="0"/>
              </a:spcBef>
              <a:spcAft>
                <a:spcPts val="0"/>
              </a:spcAft>
              <a:defRPr/>
            </a:pPr>
            <a:endParaRPr lang="en-US" dirty="0" smtClean="0"/>
          </a:p>
          <a:p>
            <a:pPr defTabSz="465887" eaLnBrk="1" fontAlgn="auto" hangingPunct="1">
              <a:spcBef>
                <a:spcPts val="0"/>
              </a:spcBef>
              <a:spcAft>
                <a:spcPts val="0"/>
              </a:spcAft>
              <a:defRPr/>
            </a:pPr>
            <a:r>
              <a:rPr lang="en-US" dirty="0" smtClean="0"/>
              <a:t>It</a:t>
            </a:r>
            <a:r>
              <a:rPr lang="en-US" baseline="0" dirty="0" smtClean="0"/>
              <a:t> uses white space:</a:t>
            </a:r>
          </a:p>
          <a:p>
            <a:pPr defTabSz="465887" eaLnBrk="1" fontAlgn="auto" hangingPunct="1">
              <a:spcBef>
                <a:spcPts val="0"/>
              </a:spcBef>
              <a:spcAft>
                <a:spcPts val="0"/>
              </a:spcAft>
              <a:defRPr/>
            </a:pPr>
            <a:r>
              <a:rPr lang="en-US" dirty="0" smtClean="0"/>
              <a:t>-in between</a:t>
            </a:r>
            <a:r>
              <a:rPr lang="en-US" baseline="0" dirty="0" smtClean="0"/>
              <a:t> paragraphs</a:t>
            </a:r>
          </a:p>
          <a:p>
            <a:pPr defTabSz="465887" eaLnBrk="1" fontAlgn="auto" hangingPunct="1">
              <a:spcBef>
                <a:spcPts val="0"/>
              </a:spcBef>
              <a:spcAft>
                <a:spcPts val="0"/>
              </a:spcAft>
              <a:defRPr/>
            </a:pPr>
            <a:r>
              <a:rPr lang="en-US" baseline="0" dirty="0" smtClean="0"/>
              <a:t>-in all margins</a:t>
            </a:r>
          </a:p>
          <a:p>
            <a:pPr defTabSz="465887" eaLnBrk="1" fontAlgn="auto" hangingPunct="1">
              <a:spcBef>
                <a:spcPts val="0"/>
              </a:spcBef>
              <a:spcAft>
                <a:spcPts val="0"/>
              </a:spcAft>
              <a:defRPr/>
            </a:pPr>
            <a:r>
              <a:rPr lang="en-US" baseline="0" dirty="0" smtClean="0"/>
              <a:t>-around headings and pictures</a:t>
            </a:r>
          </a:p>
          <a:p>
            <a:endParaRPr lang="en-US" baseline="0" dirty="0" smtClean="0"/>
          </a:p>
          <a:p>
            <a:r>
              <a:rPr lang="en-US" baseline="0" dirty="0" smtClean="0"/>
              <a:t>This allows:</a:t>
            </a:r>
          </a:p>
          <a:p>
            <a:r>
              <a:rPr lang="en-US" dirty="0" smtClean="0"/>
              <a:t>-pictures to jump out</a:t>
            </a:r>
          </a:p>
          <a:p>
            <a:r>
              <a:rPr lang="en-US" dirty="0" smtClean="0"/>
              <a:t>-chunking—which breaks up long passages and makes content less intimidating; the white space makes it look short and manageable</a:t>
            </a:r>
          </a:p>
          <a:p>
            <a:endParaRPr lang="en-US" baseline="0" dirty="0" smtClean="0"/>
          </a:p>
          <a:p>
            <a:endParaRPr lang="en-US" dirty="0" smtClean="0"/>
          </a:p>
        </p:txBody>
      </p:sp>
      <p:sp>
        <p:nvSpPr>
          <p:cNvPr id="47108" name="Slide Number Placeholder 3"/>
          <p:cNvSpPr>
            <a:spLocks noGrp="1"/>
          </p:cNvSpPr>
          <p:nvPr>
            <p:ph type="sldNum" sz="quarter" idx="5"/>
          </p:nvPr>
        </p:nvSpPr>
        <p:spPr bwMode="auto">
          <a:noFill/>
          <a:ln>
            <a:miter lim="800000"/>
            <a:headEnd/>
            <a:tailEnd/>
          </a:ln>
        </p:spPr>
        <p:txBody>
          <a:bodyPr/>
          <a:lstStyle/>
          <a:p>
            <a:fld id="{3D7D22D8-075E-488D-99E7-1A023E3AA7B1}" type="slidenum">
              <a:rPr lang="en-US" smtClean="0"/>
              <a:pPr/>
              <a:t>31</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i="1" dirty="0" smtClean="0"/>
              <a:t>How about this one? </a:t>
            </a:r>
            <a:r>
              <a:rPr lang="en-US" i="1" baseline="0" dirty="0" smtClean="0"/>
              <a:t> </a:t>
            </a:r>
            <a:r>
              <a:rPr lang="en-US" dirty="0" smtClean="0"/>
              <a:t>There</a:t>
            </a:r>
            <a:r>
              <a:rPr lang="en-US" baseline="0" dirty="0" smtClean="0"/>
              <a:t> are some nice characteristics. </a:t>
            </a:r>
            <a:r>
              <a:rPr lang="en-US" i="1" baseline="0" dirty="0" smtClean="0"/>
              <a:t>What do you see that you like?</a:t>
            </a:r>
            <a:endParaRPr lang="en-US" i="1" dirty="0" smtClean="0"/>
          </a:p>
          <a:p>
            <a:pPr>
              <a:spcBef>
                <a:spcPct val="0"/>
              </a:spcBef>
            </a:pPr>
            <a:endParaRPr lang="en-US" dirty="0" smtClean="0"/>
          </a:p>
          <a:p>
            <a:r>
              <a:rPr lang="en-US" dirty="0" smtClean="0"/>
              <a:t>Here</a:t>
            </a:r>
            <a:r>
              <a:rPr lang="en-US" baseline="0" dirty="0" smtClean="0"/>
              <a:t> are some ways to achieve more w</a:t>
            </a:r>
            <a:r>
              <a:rPr lang="en-US" dirty="0" smtClean="0"/>
              <a:t>hite space</a:t>
            </a:r>
            <a:r>
              <a:rPr lang="en-US" baseline="0" dirty="0" smtClean="0"/>
              <a:t>:</a:t>
            </a:r>
          </a:p>
          <a:p>
            <a:r>
              <a:rPr lang="en-US" baseline="0" dirty="0" smtClean="0"/>
              <a:t>Increasing space in between paragraphs</a:t>
            </a:r>
          </a:p>
          <a:p>
            <a:r>
              <a:rPr lang="en-US" baseline="0" dirty="0" smtClean="0"/>
              <a:t>Increasing leading (space between lines) or kerning (space between characters)</a:t>
            </a:r>
          </a:p>
          <a:p>
            <a:r>
              <a:rPr lang="en-US" baseline="0" dirty="0" smtClean="0"/>
              <a:t>Chunking longer paragraphs</a:t>
            </a:r>
          </a:p>
          <a:p>
            <a:r>
              <a:rPr lang="en-US" baseline="0" dirty="0" smtClean="0"/>
              <a:t>Deleting content–especially content that is ‘nice to know’</a:t>
            </a:r>
          </a:p>
          <a:p>
            <a:pPr>
              <a:spcBef>
                <a:spcPct val="0"/>
              </a:spcBef>
            </a:pPr>
            <a:endParaRPr lang="en-US" dirty="0" smtClean="0"/>
          </a:p>
        </p:txBody>
      </p:sp>
      <p:sp>
        <p:nvSpPr>
          <p:cNvPr id="48132" name="Slide Number Placeholder 3"/>
          <p:cNvSpPr>
            <a:spLocks noGrp="1"/>
          </p:cNvSpPr>
          <p:nvPr>
            <p:ph type="sldNum" sz="quarter" idx="5"/>
          </p:nvPr>
        </p:nvSpPr>
        <p:spPr bwMode="auto">
          <a:noFill/>
          <a:ln>
            <a:miter lim="800000"/>
            <a:headEnd/>
            <a:tailEnd/>
          </a:ln>
        </p:spPr>
        <p:txBody>
          <a:bodyPr/>
          <a:lstStyle/>
          <a:p>
            <a:fld id="{3A924ACB-204F-4F83-A963-70580905376B}" type="slidenum">
              <a:rPr lang="en-US" smtClean="0"/>
              <a:pPr/>
              <a:t>32</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r>
              <a:rPr lang="en-US" dirty="0" smtClean="0"/>
              <a:t>Here’s a great example</a:t>
            </a:r>
            <a:r>
              <a:rPr lang="en-US" baseline="0" dirty="0" smtClean="0"/>
              <a:t> of the use of graphics.</a:t>
            </a:r>
          </a:p>
          <a:p>
            <a:endParaRPr lang="en-US" baseline="0" dirty="0" smtClean="0"/>
          </a:p>
          <a:p>
            <a:r>
              <a:rPr lang="en-US" dirty="0" smtClean="0"/>
              <a:t>This is one page of a document on diet</a:t>
            </a:r>
            <a:r>
              <a:rPr lang="en-US" baseline="0" dirty="0" smtClean="0"/>
              <a:t> for diabetic patients. The pictures used are so vivid, it draws your attention to it and invites the reader in.</a:t>
            </a:r>
          </a:p>
          <a:p>
            <a:endParaRPr lang="en-US" baseline="0" dirty="0" smtClean="0"/>
          </a:p>
          <a:p>
            <a:r>
              <a:rPr lang="en-US" baseline="0" dirty="0" smtClean="0"/>
              <a:t>Graphics and Pictures don’t have to be expensive. There are many free photo sites out there.</a:t>
            </a:r>
          </a:p>
          <a:p>
            <a:endParaRPr lang="en-US" baseline="0" dirty="0" smtClean="0"/>
          </a:p>
          <a:p>
            <a:r>
              <a:rPr lang="en-US" dirty="0" smtClean="0"/>
              <a:t>Visuals</a:t>
            </a:r>
            <a:r>
              <a:rPr lang="en-US" baseline="0" dirty="0" smtClean="0"/>
              <a:t> help:</a:t>
            </a:r>
          </a:p>
          <a:p>
            <a:r>
              <a:rPr lang="en-US" baseline="0" dirty="0" smtClean="0"/>
              <a:t>-define your audience/make appealing to the audience</a:t>
            </a:r>
          </a:p>
          <a:p>
            <a:r>
              <a:rPr lang="en-US" baseline="0" dirty="0" smtClean="0"/>
              <a:t>-low literate readers understand</a:t>
            </a:r>
          </a:p>
          <a:p>
            <a:r>
              <a:rPr lang="en-US" baseline="0" dirty="0" smtClean="0"/>
              <a:t>-make more engaging</a:t>
            </a:r>
          </a:p>
          <a:p>
            <a:r>
              <a:rPr lang="en-US" baseline="0" dirty="0" smtClean="0"/>
              <a:t>-explain complex topics</a:t>
            </a:r>
          </a:p>
          <a:p>
            <a:r>
              <a:rPr lang="en-US" baseline="0" dirty="0" smtClean="0"/>
              <a:t>-explain the purpose</a:t>
            </a:r>
          </a:p>
          <a:p>
            <a:endParaRPr lang="en-US" baseline="0" dirty="0" smtClean="0"/>
          </a:p>
          <a:p>
            <a:r>
              <a:rPr lang="en-US" baseline="0" dirty="0" smtClean="0"/>
              <a:t>A few principles to keep in mind:</a:t>
            </a:r>
          </a:p>
          <a:p>
            <a:pPr>
              <a:spcBef>
                <a:spcPct val="0"/>
              </a:spcBef>
            </a:pPr>
            <a:r>
              <a:rPr lang="en-US" dirty="0" smtClean="0"/>
              <a:t>-Make</a:t>
            </a:r>
            <a:r>
              <a:rPr lang="en-US" baseline="0" dirty="0" smtClean="0"/>
              <a:t> sure the graphics are </a:t>
            </a:r>
            <a:r>
              <a:rPr lang="en-US" dirty="0" smtClean="0"/>
              <a:t>related to the content.</a:t>
            </a:r>
          </a:p>
          <a:p>
            <a:pPr>
              <a:spcBef>
                <a:spcPct val="0"/>
              </a:spcBef>
            </a:pPr>
            <a:r>
              <a:rPr lang="en-US" dirty="0" smtClean="0"/>
              <a:t>-Do not obstruct content</a:t>
            </a:r>
          </a:p>
          <a:p>
            <a:pPr>
              <a:spcBef>
                <a:spcPct val="0"/>
              </a:spcBef>
            </a:pPr>
            <a:endParaRPr lang="en-US" dirty="0" smtClean="0"/>
          </a:p>
          <a:p>
            <a:pPr>
              <a:spcBef>
                <a:spcPct val="0"/>
              </a:spcBef>
            </a:pPr>
            <a:r>
              <a:rPr lang="en-US" dirty="0" smtClean="0"/>
              <a:t>Here’s another</a:t>
            </a:r>
            <a:r>
              <a:rPr lang="en-US" baseline="0" dirty="0" smtClean="0"/>
              <a:t> visual demonstrating how not to pick up a heavy box.</a:t>
            </a:r>
            <a:endParaRPr lang="en-US" dirty="0" smtClean="0"/>
          </a:p>
          <a:p>
            <a:pPr>
              <a:spcBef>
                <a:spcPct val="0"/>
              </a:spcBef>
            </a:pPr>
            <a:endParaRPr lang="en-US" dirty="0" smtClean="0"/>
          </a:p>
          <a:p>
            <a:pPr>
              <a:spcBef>
                <a:spcPct val="0"/>
              </a:spcBef>
            </a:pPr>
            <a:r>
              <a:rPr lang="en-US" dirty="0" smtClean="0"/>
              <a:t>This</a:t>
            </a:r>
            <a:r>
              <a:rPr lang="en-US" baseline="0" dirty="0" smtClean="0"/>
              <a:t> picture demonstrates 2 important points about using visuals:</a:t>
            </a:r>
          </a:p>
          <a:p>
            <a:pPr>
              <a:spcBef>
                <a:spcPct val="0"/>
              </a:spcBef>
            </a:pPr>
            <a:r>
              <a:rPr lang="en-US" dirty="0" smtClean="0"/>
              <a:t>-Display actions you</a:t>
            </a:r>
            <a:r>
              <a:rPr lang="en-US" baseline="0" dirty="0" smtClean="0"/>
              <a:t> should do; not actions you shouldn’t do (we do not recommend including pictures that use the cross-out sign)</a:t>
            </a:r>
          </a:p>
          <a:p>
            <a:pPr defTabSz="465887">
              <a:spcBef>
                <a:spcPct val="0"/>
              </a:spcBef>
              <a:defRPr/>
            </a:pPr>
            <a:r>
              <a:rPr lang="en-US" dirty="0" smtClean="0"/>
              <a:t>-Explain</a:t>
            </a:r>
            <a:r>
              <a:rPr lang="en-US" baseline="0" dirty="0" smtClean="0"/>
              <a:t> specific action steps (as the step-by-step does in the top picture)</a:t>
            </a:r>
            <a:endParaRPr lang="en-US" dirty="0" smtClean="0"/>
          </a:p>
          <a:p>
            <a:pPr>
              <a:spcBef>
                <a:spcPct val="0"/>
              </a:spcBef>
            </a:pPr>
            <a:endParaRPr lang="en-US" dirty="0" smtClean="0"/>
          </a:p>
        </p:txBody>
      </p:sp>
      <p:sp>
        <p:nvSpPr>
          <p:cNvPr id="50180" name="Slide Number Placeholder 3"/>
          <p:cNvSpPr>
            <a:spLocks noGrp="1"/>
          </p:cNvSpPr>
          <p:nvPr>
            <p:ph type="sldNum" sz="quarter" idx="5"/>
          </p:nvPr>
        </p:nvSpPr>
        <p:spPr bwMode="auto">
          <a:noFill/>
          <a:ln>
            <a:miter lim="800000"/>
            <a:headEnd/>
            <a:tailEnd/>
          </a:ln>
        </p:spPr>
        <p:txBody>
          <a:bodyPr/>
          <a:lstStyle/>
          <a:p>
            <a:fld id="{6EA550CF-6597-4FCB-9CB1-29CAB55A74C2}" type="slidenum">
              <a:rPr lang="en-US" smtClean="0"/>
              <a:pPr/>
              <a:t>33</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lvl="0"/>
            <a:r>
              <a:rPr lang="en-US" sz="1200" i="1" kern="1200" dirty="0" smtClean="0">
                <a:solidFill>
                  <a:schemeClr val="tx1"/>
                </a:solidFill>
                <a:latin typeface="+mn-lt"/>
                <a:ea typeface="ＭＳ Ｐゴシック" charset="-128"/>
                <a:cs typeface="+mn-cs"/>
              </a:rPr>
              <a:t>What do the petals have to do with hypertension here?</a:t>
            </a:r>
          </a:p>
          <a:p>
            <a:endParaRPr lang="en-US" sz="1200" kern="1200" dirty="0" smtClean="0">
              <a:solidFill>
                <a:schemeClr val="tx1"/>
              </a:solidFill>
              <a:latin typeface="+mn-lt"/>
              <a:ea typeface="ＭＳ Ｐゴシック" charset="-128"/>
              <a:cs typeface="+mn-cs"/>
            </a:endParaRPr>
          </a:p>
          <a:p>
            <a:pPr>
              <a:buFont typeface="Arial"/>
              <a:buNone/>
            </a:pPr>
            <a:r>
              <a:rPr lang="en-US" sz="1200" kern="1200" dirty="0" smtClean="0">
                <a:solidFill>
                  <a:schemeClr val="tx1"/>
                </a:solidFill>
                <a:latin typeface="+mn-lt"/>
                <a:ea typeface="ＭＳ Ｐゴシック" charset="-128"/>
                <a:cs typeface="+mn-cs"/>
              </a:rPr>
              <a:t>• Presents graphics related to purpose and main points </a:t>
            </a:r>
          </a:p>
          <a:p>
            <a:endParaRPr lang="en-US" sz="1200" kern="1200" baseline="0" dirty="0" smtClean="0">
              <a:solidFill>
                <a:schemeClr val="tx1"/>
              </a:solidFill>
              <a:latin typeface="+mn-lt"/>
              <a:ea typeface="ＭＳ Ｐゴシック" charset="-128"/>
              <a:cs typeface="+mn-cs"/>
            </a:endParaRPr>
          </a:p>
          <a:p>
            <a:r>
              <a:rPr lang="en-US" sz="1200" kern="1200" dirty="0" smtClean="0">
                <a:solidFill>
                  <a:schemeClr val="tx1"/>
                </a:solidFill>
                <a:latin typeface="+mn-lt"/>
                <a:ea typeface="ＭＳ Ｐゴシック" charset="-128"/>
                <a:cs typeface="+mn-cs"/>
              </a:rPr>
              <a:t>Graphics include:</a:t>
            </a:r>
          </a:p>
          <a:p>
            <a:r>
              <a:rPr lang="en-US" sz="1200" kern="1200" dirty="0" smtClean="0">
                <a:solidFill>
                  <a:schemeClr val="tx1"/>
                </a:solidFill>
                <a:latin typeface="+mn-lt"/>
                <a:ea typeface="ＭＳ Ｐゴシック" charset="-128"/>
                <a:cs typeface="+mn-cs"/>
              </a:rPr>
              <a:t>Photographs</a:t>
            </a:r>
          </a:p>
          <a:p>
            <a:r>
              <a:rPr lang="en-US" sz="1200" kern="1200" dirty="0" smtClean="0">
                <a:solidFill>
                  <a:schemeClr val="tx1"/>
                </a:solidFill>
                <a:latin typeface="+mn-lt"/>
                <a:ea typeface="ＭＳ Ｐゴシック" charset="-128"/>
                <a:cs typeface="+mn-cs"/>
              </a:rPr>
              <a:t>Line drawings</a:t>
            </a:r>
          </a:p>
          <a:p>
            <a:r>
              <a:rPr lang="en-US" sz="1200" kern="1200" dirty="0" smtClean="0">
                <a:solidFill>
                  <a:schemeClr val="tx1"/>
                </a:solidFill>
                <a:latin typeface="+mn-lt"/>
                <a:ea typeface="ＭＳ Ｐゴシック" charset="-128"/>
                <a:cs typeface="+mn-cs"/>
              </a:rPr>
              <a:t>Clip art/cartoons/spot illustrations</a:t>
            </a:r>
          </a:p>
          <a:p>
            <a:r>
              <a:rPr lang="en-US" sz="1200" kern="1200" dirty="0" smtClean="0">
                <a:solidFill>
                  <a:schemeClr val="tx1"/>
                </a:solidFill>
                <a:latin typeface="+mn-lt"/>
                <a:ea typeface="ＭＳ Ｐゴシック" charset="-128"/>
                <a:cs typeface="+mn-cs"/>
              </a:rPr>
              <a:t>Graph/chart</a:t>
            </a:r>
          </a:p>
          <a:p>
            <a:r>
              <a:rPr lang="en-US" sz="1200" kern="1200" dirty="0" smtClean="0">
                <a:solidFill>
                  <a:schemeClr val="tx1"/>
                </a:solidFill>
                <a:latin typeface="+mn-lt"/>
                <a:ea typeface="ＭＳ Ｐゴシック" charset="-128"/>
                <a:cs typeface="+mn-cs"/>
              </a:rPr>
              <a:t>Diagram/flow chart</a:t>
            </a:r>
          </a:p>
          <a:p>
            <a:r>
              <a:rPr lang="en-US" sz="1200" kern="1200" dirty="0" smtClean="0">
                <a:solidFill>
                  <a:schemeClr val="tx1"/>
                </a:solidFill>
                <a:latin typeface="+mn-lt"/>
                <a:ea typeface="ＭＳ Ｐゴシック" charset="-128"/>
                <a:cs typeface="+mn-cs"/>
              </a:rPr>
              <a:t>Stylized fonts</a:t>
            </a: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charset="-128"/>
                <a:cs typeface="+mn-cs"/>
              </a:rPr>
              <a:t>*Note: do not include logos</a:t>
            </a:r>
          </a:p>
          <a:p>
            <a:endParaRPr lang="en-US" sz="1200" kern="1200" dirty="0" smtClean="0">
              <a:solidFill>
                <a:schemeClr val="tx1"/>
              </a:solidFill>
              <a:latin typeface="+mn-lt"/>
              <a:ea typeface="ＭＳ Ｐゴシック" charset="-128"/>
              <a:cs typeface="+mn-cs"/>
            </a:endParaRPr>
          </a:p>
        </p:txBody>
      </p:sp>
      <p:sp>
        <p:nvSpPr>
          <p:cNvPr id="44036" name="Slide Number Placeholder 3"/>
          <p:cNvSpPr>
            <a:spLocks noGrp="1"/>
          </p:cNvSpPr>
          <p:nvPr>
            <p:ph type="sldNum" sz="quarter" idx="5"/>
          </p:nvPr>
        </p:nvSpPr>
        <p:spPr bwMode="auto">
          <a:noFill/>
          <a:ln>
            <a:miter lim="800000"/>
            <a:headEnd/>
            <a:tailEnd/>
          </a:ln>
        </p:spPr>
        <p:txBody>
          <a:bodyPr/>
          <a:lstStyle/>
          <a:p>
            <a:fld id="{CCB881A0-E0D3-4AD0-B8AB-49881D810B97}" type="slidenum">
              <a:rPr lang="en-US" smtClean="0"/>
              <a:pPr/>
              <a:t>34</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This document shows how important headings</a:t>
            </a:r>
            <a:r>
              <a:rPr lang="en-US" baseline="0" dirty="0" smtClean="0"/>
              <a:t> can be for your document:</a:t>
            </a:r>
          </a:p>
          <a:p>
            <a:pPr>
              <a:spcBef>
                <a:spcPct val="0"/>
              </a:spcBef>
            </a:pPr>
            <a:r>
              <a:rPr lang="en-US" baseline="0" dirty="0" smtClean="0"/>
              <a:t>-Using difference colors help them stand out for easy scanning for the topic the reader is most interested in</a:t>
            </a:r>
          </a:p>
          <a:p>
            <a:pPr>
              <a:spcBef>
                <a:spcPct val="0"/>
              </a:spcBef>
            </a:pPr>
            <a:r>
              <a:rPr lang="en-US" baseline="0" dirty="0" smtClean="0"/>
              <a:t>-Headings ‘chunks’ the information by topic.</a:t>
            </a:r>
          </a:p>
          <a:p>
            <a:pPr>
              <a:spcBef>
                <a:spcPct val="0"/>
              </a:spcBef>
            </a:pPr>
            <a:endParaRPr lang="en-US" baseline="0" dirty="0" smtClean="0"/>
          </a:p>
          <a:p>
            <a:pPr>
              <a:spcBef>
                <a:spcPct val="0"/>
              </a:spcBef>
            </a:pPr>
            <a:r>
              <a:rPr lang="en-US" b="1" baseline="0" dirty="0" smtClean="0"/>
              <a:t>Typography</a:t>
            </a:r>
            <a:r>
              <a:rPr lang="en-US" baseline="0" dirty="0" smtClean="0"/>
              <a:t> [Presenter can explain typography details if appropriate for audience, </a:t>
            </a:r>
            <a:r>
              <a:rPr lang="en-US" baseline="0" dirty="0" err="1" smtClean="0"/>
              <a:t>ie</a:t>
            </a:r>
            <a:r>
              <a:rPr lang="en-US" baseline="0" dirty="0" smtClean="0"/>
              <a:t>., if they are advanced enough or have requested it. Otherwise, keep the discussion of headings simple and don’t explain typography. This includes:</a:t>
            </a:r>
          </a:p>
          <a:p>
            <a:r>
              <a:rPr lang="en-US" dirty="0" smtClean="0"/>
              <a:t>-Typography: serif versus sans-serif and easy to read.</a:t>
            </a:r>
          </a:p>
          <a:p>
            <a:pPr>
              <a:spcBef>
                <a:spcPct val="0"/>
              </a:spcBef>
            </a:pPr>
            <a:r>
              <a:rPr lang="en-US" dirty="0" smtClean="0"/>
              <a:t>-</a:t>
            </a:r>
            <a:r>
              <a:rPr lang="en-US" i="1" dirty="0" smtClean="0"/>
              <a:t>It uses:</a:t>
            </a:r>
            <a:endParaRPr lang="en-US" dirty="0" smtClean="0"/>
          </a:p>
          <a:p>
            <a:pPr>
              <a:spcBef>
                <a:spcPct val="0"/>
              </a:spcBef>
            </a:pPr>
            <a:r>
              <a:rPr lang="en-US" dirty="0" smtClean="0"/>
              <a:t>Serif or sans serif font for body text</a:t>
            </a:r>
          </a:p>
          <a:p>
            <a:pPr>
              <a:spcBef>
                <a:spcPct val="0"/>
              </a:spcBef>
            </a:pPr>
            <a:r>
              <a:rPr lang="en-US" dirty="0" smtClean="0"/>
              <a:t>11-14 size font</a:t>
            </a:r>
          </a:p>
          <a:p>
            <a:pPr>
              <a:spcBef>
                <a:spcPct val="0"/>
              </a:spcBef>
            </a:pPr>
            <a:r>
              <a:rPr lang="en-US" dirty="0" smtClean="0"/>
              <a:t>Left justification</a:t>
            </a:r>
          </a:p>
          <a:p>
            <a:pPr>
              <a:spcBef>
                <a:spcPct val="0"/>
              </a:spcBef>
            </a:pPr>
            <a:r>
              <a:rPr lang="en-US" i="1" dirty="0" smtClean="0"/>
              <a:t>It DOESN’T use:</a:t>
            </a:r>
            <a:endParaRPr lang="en-US" dirty="0" smtClean="0"/>
          </a:p>
          <a:p>
            <a:pPr>
              <a:spcBef>
                <a:spcPct val="0"/>
              </a:spcBef>
            </a:pPr>
            <a:r>
              <a:rPr lang="en-US" dirty="0" smtClean="0"/>
              <a:t>Small, condensed, fancy, or decorative fonts for body text</a:t>
            </a:r>
          </a:p>
          <a:p>
            <a:pPr>
              <a:spcBef>
                <a:spcPct val="0"/>
              </a:spcBef>
            </a:pPr>
            <a:r>
              <a:rPr lang="en-US" dirty="0" smtClean="0"/>
              <a:t>ALL CAPS for body text</a:t>
            </a:r>
          </a:p>
          <a:p>
            <a:pPr>
              <a:spcBef>
                <a:spcPct val="0"/>
              </a:spcBef>
            </a:pPr>
            <a:r>
              <a:rPr lang="en-US" b="1" dirty="0" smtClean="0"/>
              <a:t>All bold</a:t>
            </a:r>
            <a:r>
              <a:rPr lang="en-US" dirty="0" smtClean="0"/>
              <a:t> for body text</a:t>
            </a:r>
          </a:p>
          <a:p>
            <a:pPr>
              <a:spcBef>
                <a:spcPct val="0"/>
              </a:spcBef>
            </a:pPr>
            <a:r>
              <a:rPr lang="en-US" i="1" dirty="0" smtClean="0"/>
              <a:t>All italics</a:t>
            </a:r>
            <a:r>
              <a:rPr lang="en-US" dirty="0" smtClean="0"/>
              <a:t> for body text]</a:t>
            </a:r>
          </a:p>
          <a:p>
            <a:pPr>
              <a:spcBef>
                <a:spcPct val="0"/>
              </a:spcBef>
            </a:pPr>
            <a:endParaRPr lang="en-US" dirty="0" smtClean="0"/>
          </a:p>
          <a:p>
            <a:pPr>
              <a:spcBef>
                <a:spcPct val="0"/>
              </a:spcBef>
            </a:pPr>
            <a:r>
              <a:rPr lang="en-US" dirty="0" smtClean="0"/>
              <a:t>Traditionally, expert</a:t>
            </a:r>
            <a:r>
              <a:rPr lang="en-US" baseline="0" dirty="0" smtClean="0"/>
              <a:t>s recommend sans serif for headings and serif for body copy. But, now the 2 are used interchangeably, and it doesn’t really matter as long as they are clear.</a:t>
            </a:r>
            <a:endParaRPr lang="en-US" dirty="0" smtClean="0"/>
          </a:p>
        </p:txBody>
      </p:sp>
      <p:sp>
        <p:nvSpPr>
          <p:cNvPr id="51204" name="Slide Number Placeholder 3"/>
          <p:cNvSpPr>
            <a:spLocks noGrp="1"/>
          </p:cNvSpPr>
          <p:nvPr>
            <p:ph type="sldNum" sz="quarter" idx="5"/>
          </p:nvPr>
        </p:nvSpPr>
        <p:spPr bwMode="auto">
          <a:noFill/>
          <a:ln>
            <a:miter lim="800000"/>
            <a:headEnd/>
            <a:tailEnd/>
          </a:ln>
        </p:spPr>
        <p:txBody>
          <a:bodyPr/>
          <a:lstStyle/>
          <a:p>
            <a:fld id="{904EC7EC-5778-4426-88CA-41B67F5CE0D8}" type="slidenum">
              <a:rPr lang="en-US" smtClean="0"/>
              <a:pPr/>
              <a:t>35</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defTabSz="465887">
              <a:spcBef>
                <a:spcPct val="0"/>
              </a:spcBef>
              <a:defRPr/>
            </a:pPr>
            <a:r>
              <a:rPr lang="en-US" dirty="0" smtClean="0"/>
              <a:t>The last aspect of design</a:t>
            </a:r>
            <a:r>
              <a:rPr lang="en-US" baseline="0" dirty="0" smtClean="0"/>
              <a:t> is putting the most useful info up front.</a:t>
            </a:r>
          </a:p>
          <a:p>
            <a:pPr defTabSz="465887">
              <a:spcBef>
                <a:spcPct val="0"/>
              </a:spcBef>
              <a:defRPr/>
            </a:pPr>
            <a:endParaRPr lang="en-US" baseline="0" dirty="0" smtClean="0"/>
          </a:p>
          <a:p>
            <a:pPr defTabSz="465887">
              <a:spcBef>
                <a:spcPct val="0"/>
              </a:spcBef>
              <a:defRPr/>
            </a:pPr>
            <a:r>
              <a:rPr lang="en-US" dirty="0" smtClean="0"/>
              <a:t>This is an asthma mgmt plan sent home with parents of children with asthma leaving the hospital:</a:t>
            </a:r>
          </a:p>
          <a:p>
            <a:pPr>
              <a:spcBef>
                <a:spcPct val="0"/>
              </a:spcBef>
            </a:pPr>
            <a:endParaRPr lang="en-US" dirty="0" smtClean="0"/>
          </a:p>
          <a:p>
            <a:pPr>
              <a:spcBef>
                <a:spcPct val="0"/>
              </a:spcBef>
            </a:pPr>
            <a:r>
              <a:rPr lang="en-US" dirty="0" smtClean="0"/>
              <a:t>-</a:t>
            </a:r>
            <a:r>
              <a:rPr lang="en-US" i="1" dirty="0" smtClean="0"/>
              <a:t>What is the most important information on here? </a:t>
            </a:r>
          </a:p>
          <a:p>
            <a:pPr>
              <a:spcBef>
                <a:spcPct val="0"/>
              </a:spcBef>
            </a:pPr>
            <a:r>
              <a:rPr lang="en-US" dirty="0" smtClean="0"/>
              <a:t>What to</a:t>
            </a:r>
            <a:r>
              <a:rPr lang="en-US" baseline="0" dirty="0" smtClean="0"/>
              <a:t> do in an emergency. The most </a:t>
            </a:r>
            <a:r>
              <a:rPr lang="en-US" dirty="0" smtClean="0"/>
              <a:t>important information should be first--look at red box at bottom—this is the most important information on the sheet, but it’s at the bottom</a:t>
            </a:r>
          </a:p>
          <a:p>
            <a:pPr>
              <a:spcBef>
                <a:spcPct val="0"/>
              </a:spcBef>
            </a:pPr>
            <a:endParaRPr lang="en-US" dirty="0" smtClean="0"/>
          </a:p>
          <a:p>
            <a:pPr>
              <a:spcBef>
                <a:spcPct val="0"/>
              </a:spcBef>
            </a:pPr>
            <a:r>
              <a:rPr lang="en-US" dirty="0" smtClean="0"/>
              <a:t>-</a:t>
            </a:r>
            <a:r>
              <a:rPr lang="en-US" i="1" dirty="0" smtClean="0"/>
              <a:t>What else might be important on this sheet?</a:t>
            </a:r>
          </a:p>
          <a:p>
            <a:pPr>
              <a:spcBef>
                <a:spcPct val="0"/>
              </a:spcBef>
            </a:pPr>
            <a:r>
              <a:rPr lang="en-US" dirty="0" smtClean="0"/>
              <a:t>Phone numbers, address, emergency</a:t>
            </a:r>
            <a:r>
              <a:rPr lang="en-US" baseline="0" dirty="0" smtClean="0"/>
              <a:t> procedures, etc</a:t>
            </a:r>
            <a:r>
              <a:rPr lang="en-US" dirty="0" smtClean="0"/>
              <a:t>. This is buried at the bottom in small print.</a:t>
            </a:r>
          </a:p>
          <a:p>
            <a:pPr defTabSz="465887">
              <a:spcBef>
                <a:spcPct val="0"/>
              </a:spcBef>
              <a:defRPr/>
            </a:pPr>
            <a:endParaRPr lang="en-US" dirty="0" smtClean="0"/>
          </a:p>
        </p:txBody>
      </p:sp>
      <p:sp>
        <p:nvSpPr>
          <p:cNvPr id="52228" name="Slide Number Placeholder 3"/>
          <p:cNvSpPr>
            <a:spLocks noGrp="1"/>
          </p:cNvSpPr>
          <p:nvPr>
            <p:ph type="sldNum" sz="quarter" idx="5"/>
          </p:nvPr>
        </p:nvSpPr>
        <p:spPr bwMode="auto">
          <a:noFill/>
          <a:ln>
            <a:miter lim="800000"/>
            <a:headEnd/>
            <a:tailEnd/>
          </a:ln>
        </p:spPr>
        <p:txBody>
          <a:bodyPr/>
          <a:lstStyle/>
          <a:p>
            <a:fld id="{BAF9128D-467D-42E4-81F9-DBE868931983}" type="slidenum">
              <a:rPr lang="en-US" smtClean="0"/>
              <a:pPr/>
              <a:t>36</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defTabSz="465887">
              <a:defRPr/>
            </a:pPr>
            <a:r>
              <a:rPr lang="en-US" dirty="0" smtClean="0"/>
              <a:t>Let’s talk</a:t>
            </a:r>
            <a:r>
              <a:rPr lang="en-US" baseline="0" dirty="0" smtClean="0"/>
              <a:t> about numbers for a minute:</a:t>
            </a:r>
            <a:r>
              <a:rPr lang="en-US" dirty="0" smtClean="0"/>
              <a:t> say you needed to explain an injection site, which is 4 inches from the belly button. Show me 4 cm with your fingers. </a:t>
            </a:r>
          </a:p>
          <a:p>
            <a:pPr defTabSz="465887">
              <a:defRPr/>
            </a:pPr>
            <a:endParaRPr lang="en-US" dirty="0" smtClean="0"/>
          </a:p>
          <a:p>
            <a:pPr defTabSz="465887">
              <a:defRPr/>
            </a:pPr>
            <a:r>
              <a:rPr lang="en-US" dirty="0" smtClean="0"/>
              <a:t>One health literacy technique is to use visuals or analogies. </a:t>
            </a:r>
          </a:p>
          <a:p>
            <a:endParaRPr lang="en-US" dirty="0" smtClean="0"/>
          </a:p>
          <a:p>
            <a:r>
              <a:rPr lang="en-US" dirty="0" smtClean="0"/>
              <a:t>4 cm is equal to which of these: about the size of a walnut in its shell, a pen cap, or the average pinky finger?</a:t>
            </a:r>
          </a:p>
          <a:p>
            <a:endParaRPr lang="en-US" dirty="0" smtClean="0"/>
          </a:p>
          <a:p>
            <a:r>
              <a:rPr lang="en-US" dirty="0" smtClean="0"/>
              <a:t>Notes:</a:t>
            </a:r>
          </a:p>
          <a:p>
            <a:r>
              <a:rPr lang="en-US" dirty="0" smtClean="0"/>
              <a:t>-Use visuals and analogies when possible, but make sure you choose correct examples that are relatable to your audience. </a:t>
            </a:r>
          </a:p>
          <a:p>
            <a:r>
              <a:rPr lang="en-US" dirty="0" smtClean="0"/>
              <a:t>-Measurement, especially in metrics, can be abstract to most people</a:t>
            </a:r>
          </a:p>
          <a:p>
            <a:r>
              <a:rPr lang="en-US" dirty="0" smtClean="0"/>
              <a:t>-By linking the quantity with something familiar, a person may more easily understand what is being talked about</a:t>
            </a:r>
          </a:p>
          <a:p>
            <a:r>
              <a:rPr lang="en-US" dirty="0" smtClean="0"/>
              <a:t>-Explain amounts and measurements using simpler terms</a:t>
            </a:r>
          </a:p>
          <a:p>
            <a:r>
              <a:rPr lang="en-US" dirty="0" smtClean="0"/>
              <a:t>-Link volume and amounts to something familiar in everyday life; use analogies</a:t>
            </a:r>
          </a:p>
          <a:p>
            <a:endParaRPr lang="en-US" dirty="0" smtClean="0"/>
          </a:p>
        </p:txBody>
      </p:sp>
      <p:sp>
        <p:nvSpPr>
          <p:cNvPr id="34820" name="Slide Number Placeholder 3"/>
          <p:cNvSpPr>
            <a:spLocks noGrp="1"/>
          </p:cNvSpPr>
          <p:nvPr>
            <p:ph type="sldNum" sz="quarter" idx="5"/>
          </p:nvPr>
        </p:nvSpPr>
        <p:spPr bwMode="auto">
          <a:noFill/>
          <a:ln>
            <a:miter lim="800000"/>
            <a:headEnd/>
            <a:tailEnd/>
          </a:ln>
        </p:spPr>
        <p:txBody>
          <a:bodyPr/>
          <a:lstStyle/>
          <a:p>
            <a:fld id="{E2B45AEE-1A9C-4BCD-81EE-F3C8190D8675}" type="slidenum">
              <a:rPr lang="en-US" smtClean="0"/>
              <a:pPr/>
              <a:t>37</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200" b="1" kern="1200" dirty="0" smtClean="0">
                <a:solidFill>
                  <a:schemeClr val="tx1"/>
                </a:solidFill>
                <a:effectLst/>
                <a:latin typeface="+mn-lt"/>
                <a:ea typeface="ＭＳ Ｐゴシック" charset="-128"/>
                <a:cs typeface="+mn-cs"/>
              </a:rPr>
              <a:t>Can you read this? (Read if they can’t) Are these numbers easy to understand? </a:t>
            </a:r>
            <a:endParaRPr lang="en-US" sz="1200" b="0" kern="1200" dirty="0" smtClean="0">
              <a:solidFill>
                <a:schemeClr val="tx1"/>
              </a:solidFill>
              <a:effectLst/>
              <a:latin typeface="+mn-lt"/>
              <a:ea typeface="ＭＳ Ｐゴシック" charset="-128"/>
              <a:cs typeface="+mn-cs"/>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b="0" kern="1200" dirty="0" smtClean="0">
                <a:solidFill>
                  <a:schemeClr val="tx1"/>
                </a:solidFill>
                <a:effectLst/>
                <a:latin typeface="+mn-lt"/>
                <a:ea typeface="ＭＳ Ｐゴシック" charset="-128"/>
                <a:cs typeface="+mn-cs"/>
              </a:rPr>
              <a:t>Percents are difficult to clearly communicate and understand</a:t>
            </a:r>
            <a:r>
              <a:rPr lang="en-US" sz="1200" b="0" kern="1200" baseline="0" dirty="0" smtClean="0">
                <a:solidFill>
                  <a:schemeClr val="tx1"/>
                </a:solidFill>
                <a:effectLst/>
                <a:latin typeface="+mn-lt"/>
                <a:ea typeface="ＭＳ Ｐゴシック" charset="-128"/>
                <a:cs typeface="+mn-cs"/>
              </a:rPr>
              <a:t> as are d</a:t>
            </a:r>
            <a:r>
              <a:rPr lang="en-US" sz="1200" b="0" kern="1200" dirty="0" smtClean="0">
                <a:solidFill>
                  <a:schemeClr val="tx1"/>
                </a:solidFill>
                <a:effectLst/>
                <a:latin typeface="+mn-lt"/>
                <a:ea typeface="ＭＳ Ｐゴシック" charset="-128"/>
                <a:cs typeface="+mn-cs"/>
              </a:rPr>
              <a:t>ecimals, fractions and ratios</a:t>
            </a:r>
            <a:r>
              <a:rPr lang="en-US" sz="1200" b="0" kern="1200" baseline="0" dirty="0" smtClean="0">
                <a:solidFill>
                  <a:schemeClr val="tx1"/>
                </a:solidFill>
                <a:effectLst/>
                <a:latin typeface="+mn-lt"/>
                <a:ea typeface="ＭＳ Ｐゴシック" charset="-128"/>
                <a:cs typeface="+mn-cs"/>
              </a:rPr>
              <a:t>, use percents accompanied by a visual as seen here</a:t>
            </a:r>
            <a:endParaRPr lang="en-US" sz="1200" b="0" kern="1200" dirty="0" smtClean="0">
              <a:solidFill>
                <a:schemeClr val="tx1"/>
              </a:solidFill>
              <a:effectLst/>
              <a:latin typeface="+mn-lt"/>
              <a:ea typeface="ＭＳ Ｐゴシック" charset="-128"/>
              <a:cs typeface="+mn-cs"/>
            </a:endParaRPr>
          </a:p>
          <a:p>
            <a:r>
              <a:rPr lang="en-US" sz="1200" b="0" kern="1200" dirty="0" smtClean="0">
                <a:solidFill>
                  <a:schemeClr val="tx1"/>
                </a:solidFill>
                <a:effectLst/>
                <a:latin typeface="+mn-lt"/>
                <a:ea typeface="ＭＳ Ｐゴシック" charset="-128"/>
                <a:cs typeface="+mn-cs"/>
              </a:rPr>
              <a:t>Talk about weight loss in pounds instead of percentage of body weight.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kern="1200" dirty="0" smtClean="0">
                <a:solidFill>
                  <a:schemeClr val="tx1"/>
                </a:solidFill>
                <a:effectLst/>
                <a:latin typeface="+mn-lt"/>
                <a:ea typeface="ＭＳ Ｐゴシック" charset="-128"/>
                <a:cs typeface="+mn-cs"/>
              </a:rPr>
              <a:t>Use the same denominator when comparing different probabilities--Use the smallest possible denominator--</a:t>
            </a:r>
            <a:r>
              <a:rPr kumimoji="0" lang="en-US" sz="1200" b="0" i="0" u="none" strike="noStrike" kern="1200" cap="none" spc="0" normalizeH="0" noProof="0" dirty="0" err="1" smtClean="0">
                <a:ln>
                  <a:noFill/>
                </a:ln>
                <a:solidFill>
                  <a:schemeClr val="tx1">
                    <a:lumMod val="50000"/>
                    <a:lumOff val="50000"/>
                  </a:schemeClr>
                </a:solidFill>
                <a:effectLst/>
                <a:uLnTx/>
                <a:uFillTx/>
                <a:latin typeface="+mn-lt"/>
                <a:ea typeface="ＭＳ Ｐゴシック" charset="-128"/>
                <a:cs typeface="+mn-cs"/>
              </a:rPr>
              <a:t>choos</a:t>
            </a:r>
            <a:r>
              <a:rPr lang="en-US" sz="1200" b="0" kern="1200" dirty="0" err="1" smtClean="0">
                <a:solidFill>
                  <a:schemeClr val="tx1">
                    <a:lumMod val="50000"/>
                    <a:lumOff val="50000"/>
                  </a:schemeClr>
                </a:solidFill>
                <a:latin typeface="+mn-lt"/>
                <a:ea typeface="ＭＳ Ｐゴシック" charset="-128"/>
                <a:cs typeface="+mn-cs"/>
              </a:rPr>
              <a:t>e</a:t>
            </a:r>
            <a:r>
              <a:rPr lang="en-US" sz="1200" b="0" kern="1200" dirty="0" smtClean="0">
                <a:solidFill>
                  <a:schemeClr val="tx1">
                    <a:lumMod val="50000"/>
                    <a:lumOff val="50000"/>
                  </a:schemeClr>
                </a:solidFill>
                <a:latin typeface="+mn-lt"/>
                <a:ea typeface="ＭＳ Ｐゴシック" charset="-128"/>
                <a:cs typeface="+mn-cs"/>
              </a:rPr>
              <a:t> 100 or 1000</a:t>
            </a:r>
            <a:endParaRPr lang="en-US" sz="1200" b="0" kern="1200" dirty="0" smtClean="0">
              <a:solidFill>
                <a:schemeClr val="tx1"/>
              </a:solidFill>
              <a:effectLst/>
              <a:latin typeface="+mn-lt"/>
              <a:ea typeface="ＭＳ Ｐゴシック" charset="-128"/>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r>
              <a:rPr kumimoji="0" lang="en-US" sz="2400" b="0" i="0" u="none" strike="noStrike" kern="1200" cap="none" spc="0" normalizeH="0" noProof="0" dirty="0" smtClean="0">
                <a:ln>
                  <a:noFill/>
                </a:ln>
                <a:solidFill>
                  <a:schemeClr val="tx1">
                    <a:lumMod val="50000"/>
                    <a:lumOff val="50000"/>
                  </a:schemeClr>
                </a:solidFill>
                <a:effectLst/>
                <a:uLnTx/>
                <a:uFillTx/>
                <a:latin typeface="+mn-lt"/>
                <a:ea typeface="ＭＳ Ｐゴシック" charset="-128"/>
                <a:cs typeface="+mn-cs"/>
              </a:rPr>
              <a:t>Use positive and negative framing:</a:t>
            </a:r>
            <a:r>
              <a:rPr kumimoji="0" lang="en-US" sz="2400" b="0" i="0" u="none" strike="noStrike" kern="1200" cap="none" spc="0" normalizeH="0" baseline="0" noProof="0" dirty="0" smtClean="0">
                <a:ln>
                  <a:noFill/>
                </a:ln>
                <a:solidFill>
                  <a:schemeClr val="tx1">
                    <a:lumMod val="50000"/>
                    <a:lumOff val="50000"/>
                  </a:schemeClr>
                </a:solidFill>
                <a:effectLst/>
                <a:uLnTx/>
                <a:uFillTx/>
                <a:latin typeface="+mn-lt"/>
                <a:ea typeface="ＭＳ Ｐゴシック" charset="-128"/>
                <a:cs typeface="+mn-cs"/>
              </a:rPr>
              <a:t> </a:t>
            </a:r>
            <a:r>
              <a:rPr kumimoji="0" lang="en-US" sz="2400" b="0" i="0" u="none" strike="noStrike" kern="1200" cap="none" spc="0" normalizeH="0" noProof="0" dirty="0" smtClean="0">
                <a:ln>
                  <a:noFill/>
                </a:ln>
                <a:solidFill>
                  <a:schemeClr val="tx1">
                    <a:lumMod val="50000"/>
                    <a:lumOff val="50000"/>
                  </a:schemeClr>
                </a:solidFill>
                <a:effectLst/>
                <a:uLnTx/>
                <a:uFillTx/>
                <a:latin typeface="+mn-lt"/>
                <a:ea typeface="ＭＳ Ｐゴシック" charset="-128"/>
                <a:cs typeface="+mn-cs"/>
              </a:rPr>
              <a:t>50 out of 1000 get skin rash, that is 5%. This means that 950 don</a:t>
            </a:r>
            <a:r>
              <a:rPr kumimoji="0" lang="fr-FR" sz="2400" b="0" i="0" u="none" strike="noStrike" kern="1200" cap="none" spc="0" normalizeH="0" noProof="0" dirty="0" smtClean="0">
                <a:ln>
                  <a:noFill/>
                </a:ln>
                <a:solidFill>
                  <a:schemeClr val="tx1">
                    <a:lumMod val="50000"/>
                    <a:lumOff val="50000"/>
                  </a:schemeClr>
                </a:solidFill>
                <a:effectLst/>
                <a:uLnTx/>
                <a:uFillTx/>
                <a:latin typeface="+mn-lt"/>
                <a:ea typeface="ＭＳ Ｐゴシック" charset="-128"/>
                <a:cs typeface="+mn-cs"/>
              </a:rPr>
              <a:t>’</a:t>
            </a:r>
            <a:r>
              <a:rPr kumimoji="0" lang="en-US" sz="2400" b="0" i="0" u="none" strike="noStrike" kern="1200" cap="none" spc="0" normalizeH="0" noProof="0" dirty="0" err="1" smtClean="0">
                <a:ln>
                  <a:noFill/>
                </a:ln>
                <a:solidFill>
                  <a:schemeClr val="tx1">
                    <a:lumMod val="50000"/>
                    <a:lumOff val="50000"/>
                  </a:schemeClr>
                </a:solidFill>
                <a:effectLst/>
                <a:uLnTx/>
                <a:uFillTx/>
                <a:latin typeface="+mn-lt"/>
                <a:ea typeface="ＭＳ Ｐゴシック" charset="-128"/>
                <a:cs typeface="+mn-cs"/>
              </a:rPr>
              <a:t>t</a:t>
            </a:r>
            <a:r>
              <a:rPr kumimoji="0" lang="en-US" sz="2400" b="0" i="0" u="none" strike="noStrike" kern="1200" cap="none" spc="0" normalizeH="0" noProof="0" dirty="0" smtClean="0">
                <a:ln>
                  <a:noFill/>
                </a:ln>
                <a:solidFill>
                  <a:schemeClr val="tx1">
                    <a:lumMod val="50000"/>
                    <a:lumOff val="50000"/>
                  </a:schemeClr>
                </a:solidFill>
                <a:effectLst/>
                <a:uLnTx/>
                <a:uFillTx/>
                <a:latin typeface="+mn-lt"/>
                <a:ea typeface="ＭＳ Ｐゴシック" charset="-128"/>
                <a:cs typeface="+mn-cs"/>
              </a:rPr>
              <a:t>, or 95%</a:t>
            </a:r>
          </a:p>
          <a:p>
            <a:pPr defTabSz="465887">
              <a:spcBef>
                <a:spcPct val="0"/>
              </a:spcBef>
              <a:buFont typeface="Arial"/>
              <a:buNone/>
              <a:defRPr/>
            </a:pPr>
            <a:endParaRPr lang="en-US" b="1" dirty="0" smtClean="0"/>
          </a:p>
        </p:txBody>
      </p:sp>
      <p:sp>
        <p:nvSpPr>
          <p:cNvPr id="39940" name="Slide Number Placeholder 3"/>
          <p:cNvSpPr>
            <a:spLocks noGrp="1"/>
          </p:cNvSpPr>
          <p:nvPr>
            <p:ph type="sldNum" sz="quarter" idx="5"/>
          </p:nvPr>
        </p:nvSpPr>
        <p:spPr bwMode="auto">
          <a:noFill/>
          <a:ln>
            <a:miter lim="800000"/>
            <a:headEnd/>
            <a:tailEnd/>
          </a:ln>
        </p:spPr>
        <p:txBody>
          <a:bodyPr/>
          <a:lstStyle/>
          <a:p>
            <a:fld id="{91C1C23E-BF2F-4D54-BAB4-1A228CCBB978}" type="slidenum">
              <a:rPr lang="en-US"/>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200" b="1" kern="1200" dirty="0" smtClean="0">
                <a:solidFill>
                  <a:schemeClr val="tx1"/>
                </a:solidFill>
                <a:effectLst/>
                <a:latin typeface="+mn-lt"/>
                <a:ea typeface="ＭＳ Ｐゴシック" charset="-128"/>
                <a:cs typeface="+mn-cs"/>
              </a:rPr>
              <a:t>Pictures</a:t>
            </a:r>
            <a:r>
              <a:rPr lang="en-US" sz="1200" b="1" kern="1200" baseline="0" dirty="0" smtClean="0">
                <a:solidFill>
                  <a:schemeClr val="tx1"/>
                </a:solidFill>
                <a:effectLst/>
                <a:latin typeface="+mn-lt"/>
                <a:ea typeface="ＭＳ Ｐゴシック" charset="-128"/>
                <a:cs typeface="+mn-cs"/>
              </a:rPr>
              <a:t> can help explain money or large numbers</a:t>
            </a:r>
            <a:endParaRPr kumimoji="0" lang="en-US" sz="2400" b="0" i="0" u="none" strike="noStrike" kern="1200" cap="none" spc="0" normalizeH="0" noProof="0" dirty="0" smtClean="0">
              <a:ln>
                <a:noFill/>
              </a:ln>
              <a:solidFill>
                <a:schemeClr val="tx1">
                  <a:lumMod val="50000"/>
                  <a:lumOff val="50000"/>
                </a:schemeClr>
              </a:solidFill>
              <a:effectLst/>
              <a:uLnTx/>
              <a:uFillTx/>
              <a:latin typeface="+mn-lt"/>
              <a:ea typeface="ＭＳ Ｐゴシック" charset="-128"/>
              <a:cs typeface="+mn-cs"/>
            </a:endParaRPr>
          </a:p>
          <a:p>
            <a:pPr defTabSz="465887">
              <a:spcBef>
                <a:spcPct val="0"/>
              </a:spcBef>
              <a:buFont typeface="Arial"/>
              <a:buNone/>
              <a:defRPr/>
            </a:pPr>
            <a:endParaRPr lang="en-US" b="1" dirty="0" smtClean="0"/>
          </a:p>
        </p:txBody>
      </p:sp>
      <p:sp>
        <p:nvSpPr>
          <p:cNvPr id="39940" name="Slide Number Placeholder 3"/>
          <p:cNvSpPr>
            <a:spLocks noGrp="1"/>
          </p:cNvSpPr>
          <p:nvPr>
            <p:ph type="sldNum" sz="quarter" idx="5"/>
          </p:nvPr>
        </p:nvSpPr>
        <p:spPr bwMode="auto">
          <a:noFill/>
          <a:ln>
            <a:miter lim="800000"/>
            <a:headEnd/>
            <a:tailEnd/>
          </a:ln>
        </p:spPr>
        <p:txBody>
          <a:bodyPr/>
          <a:lstStyle/>
          <a:p>
            <a:fld id="{91C1C23E-BF2F-4D54-BAB4-1A228CCBB978}" type="slidenum">
              <a:rPr lang="en-US"/>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smtClean="0">
                <a:solidFill>
                  <a:schemeClr val="tx1"/>
                </a:solidFill>
                <a:effectLst/>
                <a:latin typeface="+mn-lt"/>
                <a:ea typeface="ＭＳ Ｐゴシック" charset="-128"/>
                <a:cs typeface="+mn-cs"/>
              </a:rPr>
              <a:t>This document is in your manual. Are these numbers easy to understand? This uses numbers in narrative form and a confusing list.</a:t>
            </a:r>
          </a:p>
          <a:p>
            <a:r>
              <a:rPr lang="en-US" sz="1200" b="0" kern="1200" dirty="0" smtClean="0">
                <a:solidFill>
                  <a:schemeClr val="tx1"/>
                </a:solidFill>
                <a:effectLst/>
                <a:latin typeface="+mn-lt"/>
                <a:ea typeface="ＭＳ Ｐゴシック" charset="-128"/>
                <a:cs typeface="+mn-cs"/>
              </a:rPr>
              <a:t>Use  “chance” or “more likely” or “less likely” instead of “risk.”</a:t>
            </a:r>
          </a:p>
          <a:p>
            <a:r>
              <a:rPr lang="en-US" sz="1200" b="0" kern="1200" dirty="0" smtClean="0">
                <a:solidFill>
                  <a:schemeClr val="tx1"/>
                </a:solidFill>
                <a:effectLst/>
                <a:latin typeface="+mn-lt"/>
                <a:ea typeface="ＭＳ Ｐゴシック" charset="-128"/>
                <a:cs typeface="+mn-cs"/>
              </a:rPr>
              <a:t>Talk about weight loss in pounds instead of percentage of body weight. </a:t>
            </a:r>
          </a:p>
          <a:p>
            <a:pPr marL="0" marR="0" indent="0" algn="l" defTabSz="465887" rtl="0" eaLnBrk="0" fontAlgn="base" latinLnBrk="0" hangingPunct="0">
              <a:lnSpc>
                <a:spcPct val="100000"/>
              </a:lnSpc>
              <a:spcBef>
                <a:spcPct val="0"/>
              </a:spcBef>
              <a:spcAft>
                <a:spcPct val="0"/>
              </a:spcAft>
              <a:buClrTx/>
              <a:buSzTx/>
              <a:buFont typeface="Arial"/>
              <a:buNone/>
              <a:tabLst/>
              <a:defRPr/>
            </a:pPr>
            <a:r>
              <a:rPr lang="en-US" sz="1200" b="0" kern="1200" dirty="0" smtClean="0">
                <a:solidFill>
                  <a:schemeClr val="tx1"/>
                </a:solidFill>
                <a:effectLst/>
                <a:latin typeface="+mn-lt"/>
                <a:ea typeface="ＭＳ Ｐゴシック" charset="-128"/>
                <a:cs typeface="+mn-cs"/>
              </a:rPr>
              <a:t>The</a:t>
            </a:r>
            <a:r>
              <a:rPr lang="en-US" sz="1200" b="0" kern="1200" baseline="0" dirty="0" smtClean="0">
                <a:solidFill>
                  <a:schemeClr val="tx1"/>
                </a:solidFill>
                <a:effectLst/>
                <a:latin typeface="+mn-lt"/>
                <a:ea typeface="ＭＳ Ｐゴシック" charset="-128"/>
                <a:cs typeface="+mn-cs"/>
              </a:rPr>
              <a:t> word ‘risk’ should never be used--</a:t>
            </a:r>
            <a:r>
              <a:rPr lang="en-US" sz="1200" b="0" kern="1200" dirty="0" smtClean="0">
                <a:solidFill>
                  <a:schemeClr val="tx1"/>
                </a:solidFill>
                <a:effectLst/>
                <a:latin typeface="+mn-lt"/>
                <a:ea typeface="ＭＳ Ｐゴシック" charset="-128"/>
                <a:cs typeface="+mn-cs"/>
              </a:rPr>
              <a:t>Use  “chance” or “more likely” or “less likely” instead of “risk.”</a:t>
            </a:r>
          </a:p>
          <a:p>
            <a:pPr defTabSz="465887">
              <a:spcBef>
                <a:spcPct val="0"/>
              </a:spcBef>
              <a:buFont typeface="Arial"/>
              <a:buNone/>
              <a:defRPr/>
            </a:pPr>
            <a:endParaRPr lang="en-US" b="1" dirty="0" smtClean="0"/>
          </a:p>
        </p:txBody>
      </p:sp>
      <p:sp>
        <p:nvSpPr>
          <p:cNvPr id="39940" name="Slide Number Placeholder 3"/>
          <p:cNvSpPr>
            <a:spLocks noGrp="1"/>
          </p:cNvSpPr>
          <p:nvPr>
            <p:ph type="sldNum" sz="quarter" idx="5"/>
          </p:nvPr>
        </p:nvSpPr>
        <p:spPr bwMode="auto">
          <a:noFill/>
          <a:ln>
            <a:miter lim="800000"/>
            <a:headEnd/>
            <a:tailEnd/>
          </a:ln>
        </p:spPr>
        <p:txBody>
          <a:bodyPr/>
          <a:lstStyle/>
          <a:p>
            <a:fld id="{91C1C23E-BF2F-4D54-BAB4-1A228CCBB978}" type="slidenum">
              <a:rPr lang="en-US"/>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smtClean="0">
                <a:solidFill>
                  <a:schemeClr val="tx1"/>
                </a:solidFill>
                <a:latin typeface="+mn-lt"/>
                <a:ea typeface="ＭＳ Ｐゴシック" charset="-128"/>
                <a:cs typeface="+mn-cs"/>
              </a:rPr>
              <a:t>Many</a:t>
            </a:r>
            <a:r>
              <a:rPr lang="en-US" sz="1200" kern="1200" baseline="0" dirty="0" smtClean="0">
                <a:solidFill>
                  <a:schemeClr val="tx1"/>
                </a:solidFill>
                <a:latin typeface="+mn-lt"/>
                <a:ea typeface="ＭＳ Ｐゴシック" charset="-128"/>
                <a:cs typeface="+mn-cs"/>
              </a:rPr>
              <a:t> people ask me about charts, graphs and t</a:t>
            </a:r>
            <a:r>
              <a:rPr lang="en-US" sz="1200" kern="1200" dirty="0" smtClean="0">
                <a:solidFill>
                  <a:schemeClr val="tx1"/>
                </a:solidFill>
                <a:latin typeface="+mn-lt"/>
                <a:ea typeface="ＭＳ Ｐゴシック" charset="-128"/>
                <a:cs typeface="+mn-cs"/>
              </a:rPr>
              <a:t>ables, and they are tricky—they are a great tool to</a:t>
            </a:r>
            <a:r>
              <a:rPr lang="en-US" sz="1200" kern="1200" baseline="0" dirty="0" smtClean="0">
                <a:solidFill>
                  <a:schemeClr val="tx1"/>
                </a:solidFill>
                <a:latin typeface="+mn-lt"/>
                <a:ea typeface="ＭＳ Ｐゴシック" charset="-128"/>
                <a:cs typeface="+mn-cs"/>
              </a:rPr>
              <a:t> explain data or complex information, but they are also shown to be difficult for low literate readers to interpret.</a:t>
            </a:r>
            <a:endParaRPr lang="en-US" sz="1200" kern="1200" dirty="0" smtClean="0">
              <a:solidFill>
                <a:schemeClr val="tx1"/>
              </a:solidFill>
              <a:latin typeface="+mn-lt"/>
              <a:ea typeface="ＭＳ Ｐゴシック" charset="-128"/>
              <a:cs typeface="+mn-cs"/>
            </a:endParaRPr>
          </a:p>
          <a:p>
            <a:endParaRPr lang="en-US" sz="1200" kern="1200" dirty="0" smtClean="0">
              <a:solidFill>
                <a:schemeClr val="tx1"/>
              </a:solidFill>
              <a:latin typeface="+mn-lt"/>
              <a:ea typeface="ＭＳ Ｐゴシック" charset="-128"/>
              <a:cs typeface="+mn-cs"/>
            </a:endParaRPr>
          </a:p>
          <a:p>
            <a:r>
              <a:rPr lang="en-US" sz="1200" kern="1200" baseline="0" dirty="0" smtClean="0">
                <a:solidFill>
                  <a:schemeClr val="tx1"/>
                </a:solidFill>
                <a:latin typeface="+mn-lt"/>
                <a:ea typeface="ＭＳ Ｐゴシック" charset="-128"/>
                <a:cs typeface="+mn-cs"/>
              </a:rPr>
              <a:t>If you are using them, </a:t>
            </a:r>
            <a:r>
              <a:rPr lang="en-US" sz="1200" b="1" kern="1200" baseline="0" dirty="0" smtClean="0">
                <a:solidFill>
                  <a:schemeClr val="tx1"/>
                </a:solidFill>
                <a:latin typeface="+mn-lt"/>
                <a:ea typeface="ＭＳ Ｐゴシック" charset="-128"/>
                <a:cs typeface="+mn-cs"/>
              </a:rPr>
              <a:t>include as few rows and columns as possible and consider adding directions as in this example.</a:t>
            </a:r>
          </a:p>
        </p:txBody>
      </p:sp>
      <p:sp>
        <p:nvSpPr>
          <p:cNvPr id="44036" name="Slide Number Placeholder 3"/>
          <p:cNvSpPr>
            <a:spLocks noGrp="1"/>
          </p:cNvSpPr>
          <p:nvPr>
            <p:ph type="sldNum" sz="quarter" idx="5"/>
          </p:nvPr>
        </p:nvSpPr>
        <p:spPr bwMode="auto">
          <a:noFill/>
          <a:ln>
            <a:miter lim="800000"/>
            <a:headEnd/>
            <a:tailEnd/>
          </a:ln>
        </p:spPr>
        <p:txBody>
          <a:bodyPr/>
          <a:lstStyle/>
          <a:p>
            <a:fld id="{CCB881A0-E0D3-4AD0-B8AB-49881D810B97}" type="slidenum">
              <a:rPr lang="en-US" smtClean="0"/>
              <a:pPr/>
              <a:t>41</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200" b="1" kern="1200" baseline="0" dirty="0" smtClean="0">
                <a:solidFill>
                  <a:schemeClr val="tx1"/>
                </a:solidFill>
                <a:latin typeface="+mn-lt"/>
                <a:ea typeface="ＭＳ Ｐゴシック" charset="-128"/>
                <a:cs typeface="+mn-cs"/>
              </a:rPr>
              <a:t>Avoid cross-referencing</a:t>
            </a:r>
            <a:r>
              <a:rPr lang="en-US" sz="1200" kern="1200" baseline="0" dirty="0" smtClean="0">
                <a:solidFill>
                  <a:schemeClr val="tx1"/>
                </a:solidFill>
                <a:latin typeface="+mn-lt"/>
                <a:ea typeface="ＭＳ Ｐゴシック" charset="-128"/>
                <a:cs typeface="+mn-cs"/>
              </a:rPr>
              <a:t>: columns, coding, asterisks—this forces the reader to move their eyes up-down-back-forth. It’s easy to lose their place. Many readers will not understand asterisks. </a:t>
            </a:r>
            <a:endParaRPr lang="en-US" sz="1200" kern="1200" dirty="0" smtClean="0">
              <a:solidFill>
                <a:schemeClr val="tx1"/>
              </a:solidFill>
              <a:latin typeface="+mn-lt"/>
              <a:ea typeface="ＭＳ Ｐゴシック" charset="-128"/>
              <a:cs typeface="+mn-cs"/>
            </a:endParaRPr>
          </a:p>
        </p:txBody>
      </p:sp>
      <p:sp>
        <p:nvSpPr>
          <p:cNvPr id="44036" name="Slide Number Placeholder 3"/>
          <p:cNvSpPr>
            <a:spLocks noGrp="1"/>
          </p:cNvSpPr>
          <p:nvPr>
            <p:ph type="sldNum" sz="quarter" idx="5"/>
          </p:nvPr>
        </p:nvSpPr>
        <p:spPr bwMode="auto">
          <a:noFill/>
          <a:ln>
            <a:miter lim="800000"/>
            <a:headEnd/>
            <a:tailEnd/>
          </a:ln>
        </p:spPr>
        <p:txBody>
          <a:bodyPr/>
          <a:lstStyle/>
          <a:p>
            <a:fld id="{CCB881A0-E0D3-4AD0-B8AB-49881D810B97}" type="slidenum">
              <a:rPr lang="en-US" smtClean="0"/>
              <a:pPr/>
              <a:t>42</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200" b="1" kern="1200" baseline="0" dirty="0" smtClean="0">
                <a:solidFill>
                  <a:schemeClr val="tx1"/>
                </a:solidFill>
                <a:latin typeface="+mn-lt"/>
                <a:ea typeface="ＭＳ Ｐゴシック" charset="-128"/>
                <a:cs typeface="+mn-cs"/>
              </a:rPr>
              <a:t>Put options (race, sex) within a field </a:t>
            </a:r>
            <a:r>
              <a:rPr lang="en-US" sz="1200" kern="1200" baseline="0" dirty="0" smtClean="0">
                <a:solidFill>
                  <a:schemeClr val="tx1"/>
                </a:solidFill>
                <a:latin typeface="+mn-lt"/>
                <a:ea typeface="ＭＳ Ｐゴシック" charset="-128"/>
                <a:cs typeface="+mn-cs"/>
              </a:rPr>
              <a:t>to reduce how much the reader has to move their eyes around.</a:t>
            </a:r>
          </a:p>
        </p:txBody>
      </p:sp>
      <p:sp>
        <p:nvSpPr>
          <p:cNvPr id="44036" name="Slide Number Placeholder 3"/>
          <p:cNvSpPr>
            <a:spLocks noGrp="1"/>
          </p:cNvSpPr>
          <p:nvPr>
            <p:ph type="sldNum" sz="quarter" idx="5"/>
          </p:nvPr>
        </p:nvSpPr>
        <p:spPr bwMode="auto">
          <a:noFill/>
          <a:ln>
            <a:miter lim="800000"/>
            <a:headEnd/>
            <a:tailEnd/>
          </a:ln>
        </p:spPr>
        <p:txBody>
          <a:bodyPr/>
          <a:lstStyle/>
          <a:p>
            <a:fld id="{CCB881A0-E0D3-4AD0-B8AB-49881D810B97}" type="slidenum">
              <a:rPr lang="en-US" smtClean="0"/>
              <a:pPr/>
              <a:t>43</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200" kern="1200" baseline="0" dirty="0" smtClean="0">
                <a:solidFill>
                  <a:schemeClr val="tx1"/>
                </a:solidFill>
                <a:latin typeface="+mn-lt"/>
                <a:ea typeface="ＭＳ Ｐゴシック" charset="-128"/>
                <a:cs typeface="+mn-cs"/>
              </a:rPr>
              <a:t>Another great way to avoid cross-referencing is to </a:t>
            </a:r>
            <a:r>
              <a:rPr lang="en-US" sz="1200" b="1" kern="1200" baseline="0" dirty="0" smtClean="0">
                <a:solidFill>
                  <a:schemeClr val="tx1"/>
                </a:solidFill>
                <a:latin typeface="+mn-lt"/>
                <a:ea typeface="ＭＳ Ｐゴシック" charset="-128"/>
                <a:cs typeface="+mn-cs"/>
              </a:rPr>
              <a:t>repeat information in several boxes </a:t>
            </a:r>
            <a:r>
              <a:rPr lang="en-US" sz="1200" kern="1200" baseline="0" dirty="0" smtClean="0">
                <a:solidFill>
                  <a:schemeClr val="tx1"/>
                </a:solidFill>
                <a:latin typeface="+mn-lt"/>
                <a:ea typeface="ＭＳ Ｐゴシック" charset="-128"/>
                <a:cs typeface="+mn-cs"/>
              </a:rPr>
              <a:t>so that readers can focus on 1 thing at a time and not have to refer to a column head repeatedly</a:t>
            </a:r>
            <a:endParaRPr lang="en-US" sz="1200" kern="1200" dirty="0" smtClean="0">
              <a:solidFill>
                <a:schemeClr val="tx1"/>
              </a:solidFill>
              <a:latin typeface="+mn-lt"/>
              <a:ea typeface="ＭＳ Ｐゴシック" charset="-128"/>
              <a:cs typeface="+mn-cs"/>
            </a:endParaRPr>
          </a:p>
        </p:txBody>
      </p:sp>
      <p:sp>
        <p:nvSpPr>
          <p:cNvPr id="44036" name="Slide Number Placeholder 3"/>
          <p:cNvSpPr>
            <a:spLocks noGrp="1"/>
          </p:cNvSpPr>
          <p:nvPr>
            <p:ph type="sldNum" sz="quarter" idx="5"/>
          </p:nvPr>
        </p:nvSpPr>
        <p:spPr bwMode="auto">
          <a:noFill/>
          <a:ln>
            <a:miter lim="800000"/>
            <a:headEnd/>
            <a:tailEnd/>
          </a:ln>
        </p:spPr>
        <p:txBody>
          <a:bodyPr/>
          <a:lstStyle/>
          <a:p>
            <a:fld id="{CCB881A0-E0D3-4AD0-B8AB-49881D810B97}" type="slidenum">
              <a:rPr lang="en-US" smtClean="0"/>
              <a:pPr/>
              <a:t>44</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200" kern="1200" baseline="0" dirty="0" smtClean="0">
                <a:solidFill>
                  <a:schemeClr val="tx1"/>
                </a:solidFill>
                <a:latin typeface="+mn-lt"/>
                <a:ea typeface="ＭＳ Ｐゴシック" charset="-128"/>
                <a:cs typeface="+mn-cs"/>
              </a:rPr>
              <a:t>You can also </a:t>
            </a:r>
            <a:r>
              <a:rPr lang="en-US" sz="1200" b="1" kern="1200" baseline="0" dirty="0" smtClean="0">
                <a:solidFill>
                  <a:schemeClr val="tx1"/>
                </a:solidFill>
                <a:latin typeface="+mn-lt"/>
                <a:ea typeface="ＭＳ Ｐゴシック" charset="-128"/>
                <a:cs typeface="+mn-cs"/>
              </a:rPr>
              <a:t>summarize in a narrative form</a:t>
            </a:r>
            <a:r>
              <a:rPr lang="en-US" sz="1200" kern="1200" baseline="0" dirty="0" smtClean="0">
                <a:solidFill>
                  <a:schemeClr val="tx1"/>
                </a:solidFill>
                <a:latin typeface="+mn-lt"/>
                <a:ea typeface="ＭＳ Ｐゴシック" charset="-128"/>
                <a:cs typeface="+mn-cs"/>
              </a:rPr>
              <a:t>—good for income charts.</a:t>
            </a:r>
          </a:p>
        </p:txBody>
      </p:sp>
      <p:sp>
        <p:nvSpPr>
          <p:cNvPr id="44036" name="Slide Number Placeholder 3"/>
          <p:cNvSpPr>
            <a:spLocks noGrp="1"/>
          </p:cNvSpPr>
          <p:nvPr>
            <p:ph type="sldNum" sz="quarter" idx="5"/>
          </p:nvPr>
        </p:nvSpPr>
        <p:spPr bwMode="auto">
          <a:noFill/>
          <a:ln>
            <a:miter lim="800000"/>
            <a:headEnd/>
            <a:tailEnd/>
          </a:ln>
        </p:spPr>
        <p:txBody>
          <a:bodyPr/>
          <a:lstStyle/>
          <a:p>
            <a:fld id="{CCB881A0-E0D3-4AD0-B8AB-49881D810B97}" type="slidenum">
              <a:rPr lang="en-US" smtClean="0"/>
              <a:pPr/>
              <a:t>45</a:t>
            </a:fld>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Know what these are?</a:t>
            </a:r>
            <a:endParaRPr lang="en-US" i="1" dirty="0" smtClean="0"/>
          </a:p>
          <a:p>
            <a:pPr eaLnBrk="1" hangingPunct="1">
              <a:spcBef>
                <a:spcPct val="0"/>
              </a:spcBef>
            </a:pPr>
            <a:endParaRPr lang="en-US" dirty="0" smtClean="0"/>
          </a:p>
          <a:p>
            <a:endParaRPr lang="en-US" dirty="0"/>
          </a:p>
        </p:txBody>
      </p:sp>
      <p:sp>
        <p:nvSpPr>
          <p:cNvPr id="34820" name="Slide Number Placeholder 3"/>
          <p:cNvSpPr>
            <a:spLocks noGrp="1"/>
          </p:cNvSpPr>
          <p:nvPr>
            <p:ph type="sldNum" sz="quarter" idx="5"/>
          </p:nvPr>
        </p:nvSpPr>
        <p:spPr bwMode="auto">
          <a:noFill/>
          <a:ln>
            <a:miter lim="800000"/>
            <a:headEnd/>
            <a:tailEnd/>
          </a:ln>
        </p:spPr>
        <p:txBody>
          <a:bodyPr/>
          <a:lstStyle/>
          <a:p>
            <a:fld id="{E2B45AEE-1A9C-4BCD-81EE-F3C8190D8675}" type="slidenum">
              <a:rPr lang="en-US" smtClean="0"/>
              <a:pPr/>
              <a:t>46</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normAutofit fontScale="77500" lnSpcReduction="20000"/>
          </a:bodyPr>
          <a:lstStyle/>
          <a:p>
            <a:pPr>
              <a:spcBef>
                <a:spcPct val="0"/>
              </a:spcBef>
            </a:pPr>
            <a:r>
              <a:rPr lang="en-US" dirty="0" smtClean="0"/>
              <a:t>Now we’re going to move on to using simple language. These</a:t>
            </a:r>
            <a:r>
              <a:rPr lang="en-US" baseline="0" dirty="0" smtClean="0"/>
              <a:t> are tips to make your writing simple and to have an impact on your audience.</a:t>
            </a:r>
            <a:endParaRPr lang="en-US" dirty="0" smtClean="0"/>
          </a:p>
          <a:p>
            <a:pPr>
              <a:spcBef>
                <a:spcPct val="0"/>
              </a:spcBef>
            </a:pPr>
            <a:endParaRPr lang="en-US" dirty="0" smtClean="0"/>
          </a:p>
          <a:p>
            <a:pPr>
              <a:spcBef>
                <a:spcPct val="0"/>
              </a:spcBef>
            </a:pPr>
            <a:r>
              <a:rPr lang="en-US" dirty="0" smtClean="0"/>
              <a:t>We spoke about common words in the</a:t>
            </a:r>
            <a:r>
              <a:rPr lang="en-US" baseline="0" dirty="0" smtClean="0"/>
              <a:t> activity you just did. We’ll move on to short sentences.</a:t>
            </a:r>
            <a:endParaRPr lang="en-US" dirty="0" smtClean="0"/>
          </a:p>
          <a:p>
            <a:pPr lvl="0"/>
            <a:endParaRPr lang="en-US" sz="1200" b="1" kern="1200" dirty="0" smtClean="0">
              <a:solidFill>
                <a:schemeClr val="tx1"/>
              </a:solidFill>
              <a:latin typeface="+mn-lt"/>
              <a:ea typeface="ＭＳ Ｐゴシック" charset="-128"/>
              <a:cs typeface="+mn-cs"/>
            </a:endParaRPr>
          </a:p>
          <a:p>
            <a:pPr lvl="0"/>
            <a:r>
              <a:rPr lang="en-US" sz="1200" b="1" kern="1200" dirty="0" smtClean="0">
                <a:solidFill>
                  <a:schemeClr val="tx1"/>
                </a:solidFill>
                <a:latin typeface="+mn-lt"/>
                <a:ea typeface="ＭＳ Ｐゴシック" charset="-128"/>
                <a:cs typeface="+mn-cs"/>
              </a:rPr>
              <a:t>This is probably natural to you. Plain language means that the content is conversational.</a:t>
            </a:r>
            <a:r>
              <a:rPr lang="en-US" sz="1200" b="1" kern="1200" baseline="0" dirty="0" smtClean="0">
                <a:solidFill>
                  <a:schemeClr val="tx1"/>
                </a:solidFill>
                <a:latin typeface="+mn-lt"/>
                <a:ea typeface="ＭＳ Ｐゴシック" charset="-128"/>
                <a:cs typeface="+mn-cs"/>
              </a:rPr>
              <a:t> </a:t>
            </a:r>
            <a:r>
              <a:rPr lang="en-US" sz="1200" b="1" kern="1200" dirty="0" smtClean="0">
                <a:solidFill>
                  <a:schemeClr val="tx1"/>
                </a:solidFill>
                <a:latin typeface="+mn-lt"/>
                <a:ea typeface="ＭＳ Ｐゴシック" charset="-128"/>
                <a:cs typeface="+mn-cs"/>
              </a:rPr>
              <a:t>[Click for animation for each box]</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latin typeface="+mn-lt"/>
                <a:ea typeface="ＭＳ Ｐゴシック" charset="-128"/>
                <a:cs typeface="+mn-cs"/>
              </a:rPr>
              <a:t>Friendly tone. </a:t>
            </a:r>
            <a:r>
              <a:rPr lang="en-US" sz="1200" kern="1200" dirty="0" smtClean="0">
                <a:solidFill>
                  <a:schemeClr val="tx1"/>
                </a:solidFill>
                <a:latin typeface="+mn-lt"/>
                <a:ea typeface="ＭＳ Ｐゴシック" charset="-128"/>
                <a:cs typeface="+mn-cs"/>
              </a:rPr>
              <a:t>Not a clinical or academic tone.</a:t>
            </a:r>
          </a:p>
          <a:p>
            <a:pPr lvl="0"/>
            <a:r>
              <a:rPr lang="en-US" sz="1200" kern="1200" dirty="0" smtClean="0">
                <a:solidFill>
                  <a:schemeClr val="tx1"/>
                </a:solidFill>
                <a:latin typeface="+mn-lt"/>
                <a:ea typeface="ＭＳ Ｐゴシック" charset="-128"/>
                <a:cs typeface="+mn-cs"/>
              </a:rPr>
              <a:t>For example:</a:t>
            </a:r>
            <a:r>
              <a:rPr lang="en-US" sz="1200" kern="1200" baseline="0" dirty="0" smtClean="0">
                <a:solidFill>
                  <a:schemeClr val="tx1"/>
                </a:solidFill>
                <a:latin typeface="+mn-lt"/>
                <a:ea typeface="ＭＳ Ｐゴシック" charset="-128"/>
                <a:cs typeface="+mn-cs"/>
              </a:rPr>
              <a:t> </a:t>
            </a:r>
            <a:r>
              <a:rPr lang="en-US" sz="1200" i="1" kern="1200" dirty="0" smtClean="0">
                <a:solidFill>
                  <a:schemeClr val="tx1"/>
                </a:solidFill>
                <a:latin typeface="+mn-lt"/>
                <a:ea typeface="ＭＳ Ｐゴシック" charset="-128"/>
                <a:cs typeface="+mn-cs"/>
              </a:rPr>
              <a:t>Try to</a:t>
            </a:r>
            <a:r>
              <a:rPr lang="en-US" sz="1200" kern="1200" dirty="0" smtClean="0">
                <a:solidFill>
                  <a:schemeClr val="tx1"/>
                </a:solidFill>
                <a:latin typeface="+mn-lt"/>
                <a:ea typeface="ＭＳ Ｐゴシック" charset="-128"/>
                <a:cs typeface="+mn-cs"/>
              </a:rPr>
              <a:t> instead of </a:t>
            </a:r>
            <a:r>
              <a:rPr lang="en-US" sz="1200" i="1" kern="1200" dirty="0" smtClean="0">
                <a:solidFill>
                  <a:schemeClr val="tx1"/>
                </a:solidFill>
                <a:latin typeface="+mn-lt"/>
                <a:ea typeface="ＭＳ Ｐゴシック" charset="-128"/>
                <a:cs typeface="+mn-cs"/>
              </a:rPr>
              <a:t>You must</a:t>
            </a:r>
            <a:endParaRPr lang="en-US" sz="1200" kern="1200" dirty="0" smtClean="0">
              <a:solidFill>
                <a:schemeClr val="tx1"/>
              </a:solidFill>
              <a:latin typeface="+mn-lt"/>
              <a:ea typeface="ＭＳ Ｐゴシック" charset="-128"/>
              <a:cs typeface="+mn-cs"/>
            </a:endParaRPr>
          </a:p>
          <a:p>
            <a:r>
              <a:rPr lang="en-US" sz="1200" kern="1200" dirty="0" smtClean="0">
                <a:solidFill>
                  <a:schemeClr val="tx1"/>
                </a:solidFill>
                <a:latin typeface="+mn-lt"/>
                <a:ea typeface="ＭＳ Ｐゴシック" charset="-128"/>
                <a:cs typeface="+mn-cs"/>
              </a:rPr>
              <a:t> </a:t>
            </a:r>
          </a:p>
          <a:p>
            <a:pPr lvl="0"/>
            <a:r>
              <a:rPr lang="en-US" sz="1200" b="1" kern="1200" dirty="0" smtClean="0">
                <a:solidFill>
                  <a:schemeClr val="tx1"/>
                </a:solidFill>
                <a:latin typeface="+mn-lt"/>
                <a:ea typeface="ＭＳ Ｐゴシック" charset="-128"/>
                <a:cs typeface="+mn-cs"/>
              </a:rPr>
              <a:t>Active voice. </a:t>
            </a:r>
            <a:r>
              <a:rPr lang="en-US" sz="1200" kern="1200" dirty="0" smtClean="0">
                <a:solidFill>
                  <a:schemeClr val="tx1"/>
                </a:solidFill>
                <a:latin typeface="+mn-lt"/>
                <a:ea typeface="ＭＳ Ｐゴシック" charset="-128"/>
                <a:cs typeface="+mn-cs"/>
              </a:rPr>
              <a:t>It limits passive voice (some passive voice is ok). </a:t>
            </a:r>
          </a:p>
          <a:p>
            <a:pPr lvl="0"/>
            <a:r>
              <a:rPr lang="en-US" sz="1200" kern="1200" dirty="0" smtClean="0">
                <a:solidFill>
                  <a:schemeClr val="tx1"/>
                </a:solidFill>
                <a:latin typeface="+mn-lt"/>
                <a:ea typeface="ＭＳ Ｐゴシック" charset="-128"/>
                <a:cs typeface="+mn-cs"/>
              </a:rPr>
              <a:t>For example:</a:t>
            </a:r>
            <a:r>
              <a:rPr lang="en-US" sz="1200" kern="1200" baseline="0" dirty="0" smtClean="0">
                <a:solidFill>
                  <a:schemeClr val="tx1"/>
                </a:solidFill>
                <a:latin typeface="+mn-lt"/>
                <a:ea typeface="ＭＳ Ｐゴシック" charset="-128"/>
                <a:cs typeface="+mn-cs"/>
              </a:rPr>
              <a:t> </a:t>
            </a:r>
            <a:r>
              <a:rPr lang="en-US" sz="1200" i="1" kern="1200" dirty="0" smtClean="0">
                <a:solidFill>
                  <a:schemeClr val="tx1"/>
                </a:solidFill>
                <a:latin typeface="+mn-lt"/>
                <a:ea typeface="ＭＳ Ｐゴシック" charset="-128"/>
                <a:cs typeface="+mn-cs"/>
              </a:rPr>
              <a:t>We will ask you</a:t>
            </a:r>
            <a:r>
              <a:rPr lang="en-US" sz="1200" kern="1200" dirty="0" smtClean="0">
                <a:solidFill>
                  <a:schemeClr val="tx1"/>
                </a:solidFill>
                <a:latin typeface="+mn-lt"/>
                <a:ea typeface="ＭＳ Ｐゴシック" charset="-128"/>
                <a:cs typeface="+mn-cs"/>
              </a:rPr>
              <a:t> instead of </a:t>
            </a:r>
            <a:r>
              <a:rPr lang="en-US" sz="1200" i="1" kern="1200" dirty="0" smtClean="0">
                <a:solidFill>
                  <a:schemeClr val="tx1"/>
                </a:solidFill>
                <a:latin typeface="+mn-lt"/>
                <a:ea typeface="ＭＳ Ｐゴシック" charset="-128"/>
                <a:cs typeface="+mn-cs"/>
              </a:rPr>
              <a:t>You will be asked</a:t>
            </a:r>
            <a:endParaRPr lang="en-US" sz="1200" kern="1200" dirty="0" smtClean="0">
              <a:solidFill>
                <a:schemeClr val="tx1"/>
              </a:solidFill>
              <a:latin typeface="+mn-lt"/>
              <a:ea typeface="ＭＳ Ｐゴシック" charset="-128"/>
              <a:cs typeface="+mn-cs"/>
            </a:endParaRPr>
          </a:p>
          <a:p>
            <a:r>
              <a:rPr lang="en-US" sz="1200" kern="1200" dirty="0" smtClean="0">
                <a:solidFill>
                  <a:schemeClr val="tx1"/>
                </a:solidFill>
                <a:latin typeface="+mn-lt"/>
                <a:ea typeface="ＭＳ Ｐゴシック" charset="-128"/>
                <a:cs typeface="+mn-cs"/>
              </a:rPr>
              <a:t>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latin typeface="+mn-lt"/>
                <a:ea typeface="ＭＳ Ｐゴシック" charset="-128"/>
                <a:cs typeface="+mn-cs"/>
              </a:rPr>
              <a:t>Second and first person voice. </a:t>
            </a:r>
            <a:r>
              <a:rPr lang="en-US" sz="1200" b="0" kern="1200" dirty="0" smtClean="0">
                <a:solidFill>
                  <a:schemeClr val="tx1"/>
                </a:solidFill>
                <a:latin typeface="+mn-lt"/>
                <a:ea typeface="ＭＳ Ｐゴシック" charset="-128"/>
                <a:cs typeface="+mn-cs"/>
              </a:rPr>
              <a:t>Limit third </a:t>
            </a:r>
            <a:r>
              <a:rPr lang="en-US" sz="1200" kern="1200" dirty="0" smtClean="0">
                <a:solidFill>
                  <a:schemeClr val="tx1"/>
                </a:solidFill>
                <a:latin typeface="+mn-lt"/>
                <a:ea typeface="ＭＳ Ｐゴシック" charset="-128"/>
                <a:cs typeface="+mn-cs"/>
              </a:rPr>
              <a:t>person voice</a:t>
            </a:r>
          </a:p>
          <a:p>
            <a:pPr lvl="0"/>
            <a:r>
              <a:rPr lang="en-US" sz="1200" kern="1200" dirty="0" smtClean="0">
                <a:solidFill>
                  <a:schemeClr val="tx1"/>
                </a:solidFill>
                <a:latin typeface="+mn-lt"/>
                <a:ea typeface="ＭＳ Ｐゴシック" charset="-128"/>
                <a:cs typeface="+mn-cs"/>
              </a:rPr>
              <a:t>For example:</a:t>
            </a:r>
            <a:r>
              <a:rPr lang="en-US" sz="1200" kern="1200" baseline="0" dirty="0" smtClean="0">
                <a:solidFill>
                  <a:schemeClr val="tx1"/>
                </a:solidFill>
                <a:latin typeface="+mn-lt"/>
                <a:ea typeface="ＭＳ Ｐゴシック" charset="-128"/>
                <a:cs typeface="+mn-cs"/>
              </a:rPr>
              <a:t> </a:t>
            </a:r>
            <a:r>
              <a:rPr lang="en-US" sz="1200" i="1" kern="1200" dirty="0" smtClean="0">
                <a:solidFill>
                  <a:schemeClr val="tx1"/>
                </a:solidFill>
                <a:latin typeface="+mn-lt"/>
                <a:ea typeface="ＭＳ Ｐゴシック" charset="-128"/>
                <a:cs typeface="+mn-cs"/>
              </a:rPr>
              <a:t>You can</a:t>
            </a:r>
            <a:r>
              <a:rPr lang="en-US" sz="1200" kern="1200" dirty="0" smtClean="0">
                <a:solidFill>
                  <a:schemeClr val="tx1"/>
                </a:solidFill>
                <a:latin typeface="+mn-lt"/>
                <a:ea typeface="ＭＳ Ｐゴシック" charset="-128"/>
                <a:cs typeface="+mn-cs"/>
              </a:rPr>
              <a:t> instead of </a:t>
            </a:r>
            <a:r>
              <a:rPr lang="en-US" sz="1200" i="1" kern="1200" dirty="0" smtClean="0">
                <a:solidFill>
                  <a:schemeClr val="tx1"/>
                </a:solidFill>
                <a:latin typeface="+mn-lt"/>
                <a:ea typeface="ＭＳ Ｐゴシック" charset="-128"/>
                <a:cs typeface="+mn-cs"/>
              </a:rPr>
              <a:t>The patient can</a:t>
            </a:r>
            <a:endParaRPr lang="en-US" sz="1200" kern="1200" dirty="0" smtClean="0">
              <a:solidFill>
                <a:schemeClr val="tx1"/>
              </a:solidFill>
              <a:latin typeface="+mn-lt"/>
              <a:ea typeface="ＭＳ Ｐゴシック" charset="-128"/>
              <a:cs typeface="+mn-cs"/>
            </a:endParaRPr>
          </a:p>
          <a:p>
            <a:r>
              <a:rPr lang="en-US" sz="1200" kern="1200" dirty="0" smtClean="0">
                <a:solidFill>
                  <a:schemeClr val="tx1"/>
                </a:solidFill>
                <a:latin typeface="+mn-lt"/>
                <a:ea typeface="ＭＳ Ｐゴシック" charset="-128"/>
                <a:cs typeface="+mn-cs"/>
              </a:rPr>
              <a:t> </a:t>
            </a:r>
          </a:p>
          <a:p>
            <a:pPr lvl="0"/>
            <a:r>
              <a:rPr lang="en-US" sz="1200" b="1" kern="1200" dirty="0" smtClean="0">
                <a:solidFill>
                  <a:schemeClr val="tx1"/>
                </a:solidFill>
                <a:latin typeface="+mn-lt"/>
                <a:ea typeface="ＭＳ Ｐゴシック" charset="-128"/>
                <a:cs typeface="+mn-cs"/>
              </a:rPr>
              <a:t>Common words</a:t>
            </a:r>
            <a:r>
              <a:rPr lang="en-US" sz="1200" kern="1200" dirty="0" smtClean="0">
                <a:solidFill>
                  <a:schemeClr val="tx1"/>
                </a:solidFill>
                <a:latin typeface="+mn-lt"/>
                <a:ea typeface="ＭＳ Ｐゴシック" charset="-128"/>
                <a:cs typeface="+mn-cs"/>
              </a:rPr>
              <a:t>—the audience should understand all terms. When technical terms are present, clearly explain with helpful example, analogies or visual aids. </a:t>
            </a:r>
          </a:p>
          <a:p>
            <a:pPr lvl="0"/>
            <a:r>
              <a:rPr lang="en-US" sz="1200" kern="1200" dirty="0" smtClean="0">
                <a:solidFill>
                  <a:schemeClr val="tx1"/>
                </a:solidFill>
                <a:latin typeface="+mn-lt"/>
                <a:ea typeface="ＭＳ Ｐゴシック" charset="-128"/>
                <a:cs typeface="+mn-cs"/>
              </a:rPr>
              <a:t>For example:</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Send rather than issue</a:t>
            </a:r>
          </a:p>
          <a:p>
            <a:r>
              <a:rPr lang="en-US" sz="1200" kern="1200" dirty="0" smtClean="0">
                <a:solidFill>
                  <a:schemeClr val="tx1"/>
                </a:solidFill>
                <a:latin typeface="+mn-lt"/>
                <a:ea typeface="ＭＳ Ｐゴシック" charset="-128"/>
                <a:cs typeface="+mn-cs"/>
              </a:rPr>
              <a:t> </a:t>
            </a:r>
          </a:p>
          <a:p>
            <a:pPr lvl="0"/>
            <a:r>
              <a:rPr lang="en-US" sz="1200" b="1" kern="1200" dirty="0" smtClean="0">
                <a:solidFill>
                  <a:schemeClr val="tx1"/>
                </a:solidFill>
                <a:latin typeface="+mn-lt"/>
                <a:ea typeface="ＭＳ Ｐゴシック" charset="-128"/>
                <a:cs typeface="+mn-cs"/>
              </a:rPr>
              <a:t>Limited jargon</a:t>
            </a:r>
            <a:r>
              <a:rPr lang="en-US" sz="1200" kern="1200" dirty="0" smtClean="0">
                <a:solidFill>
                  <a:schemeClr val="tx1"/>
                </a:solidFill>
                <a:latin typeface="+mn-lt"/>
                <a:ea typeface="ＭＳ Ｐゴシック" charset="-128"/>
                <a:cs typeface="+mn-cs"/>
              </a:rPr>
              <a:t>—the audience should understand all jargon. </a:t>
            </a:r>
          </a:p>
          <a:p>
            <a:pPr lvl="0"/>
            <a:r>
              <a:rPr lang="en-US" sz="1200" kern="1200" dirty="0" smtClean="0">
                <a:solidFill>
                  <a:schemeClr val="tx1"/>
                </a:solidFill>
                <a:latin typeface="+mn-lt"/>
                <a:ea typeface="ＭＳ Ｐゴシック" charset="-128"/>
                <a:cs typeface="+mn-cs"/>
              </a:rPr>
              <a:t>For example: Prescription rather than script</a:t>
            </a:r>
            <a:r>
              <a:rPr lang="en-US" sz="1200" kern="1200" baseline="0" dirty="0" smtClean="0">
                <a:solidFill>
                  <a:schemeClr val="tx1"/>
                </a:solidFill>
                <a:latin typeface="+mn-lt"/>
                <a:ea typeface="ＭＳ Ｐゴシック" charset="-128"/>
                <a:cs typeface="+mn-cs"/>
              </a:rPr>
              <a:t> (p</a:t>
            </a:r>
            <a:r>
              <a:rPr lang="en-US" sz="1200" kern="1200" dirty="0" smtClean="0">
                <a:solidFill>
                  <a:schemeClr val="tx1"/>
                </a:solidFill>
                <a:latin typeface="+mn-lt"/>
                <a:ea typeface="ＭＳ Ｐゴシック" charset="-128"/>
                <a:cs typeface="+mn-cs"/>
              </a:rPr>
              <a:t>hysicians, OTC, vitals, evidence-based,</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capacity-building, the economically marginalized, meaningful statistical downturn, etc.)</a:t>
            </a:r>
          </a:p>
          <a:p>
            <a:r>
              <a:rPr lang="en-US" sz="1200" kern="1200" dirty="0" smtClean="0">
                <a:solidFill>
                  <a:schemeClr val="tx1"/>
                </a:solidFill>
                <a:latin typeface="+mn-lt"/>
                <a:ea typeface="ＭＳ Ｐゴシック" charset="-128"/>
                <a:cs typeface="+mn-cs"/>
              </a:rPr>
              <a:t> </a:t>
            </a:r>
          </a:p>
          <a:p>
            <a:pPr lvl="0"/>
            <a:r>
              <a:rPr lang="en-US" sz="1200" b="1" kern="1200" dirty="0" smtClean="0">
                <a:solidFill>
                  <a:schemeClr val="tx1"/>
                </a:solidFill>
                <a:latin typeface="+mn-lt"/>
                <a:ea typeface="ＭＳ Ｐゴシック" charset="-128"/>
                <a:cs typeface="+mn-cs"/>
              </a:rPr>
              <a:t>Judgment and value terms are explained</a:t>
            </a:r>
            <a:r>
              <a:rPr lang="en-US" sz="1200" b="0" kern="1200" dirty="0" smtClean="0">
                <a:solidFill>
                  <a:schemeClr val="tx1"/>
                </a:solidFill>
                <a:latin typeface="+mn-lt"/>
                <a:ea typeface="ＭＳ Ｐゴシック" charset="-128"/>
                <a:cs typeface="+mn-cs"/>
              </a:rPr>
              <a:t>. </a:t>
            </a:r>
          </a:p>
          <a:p>
            <a:pPr lvl="0"/>
            <a:r>
              <a:rPr lang="en-US" sz="1200" b="0" kern="1200" dirty="0" smtClean="0">
                <a:solidFill>
                  <a:schemeClr val="tx1"/>
                </a:solidFill>
                <a:latin typeface="+mn-lt"/>
                <a:ea typeface="ＭＳ Ｐゴシック" charset="-128"/>
                <a:cs typeface="+mn-cs"/>
              </a:rPr>
              <a:t>For example:</a:t>
            </a:r>
            <a:r>
              <a:rPr lang="en-US" sz="1800" b="1" kern="1200" baseline="0" dirty="0" smtClean="0">
                <a:solidFill>
                  <a:schemeClr val="tx1"/>
                </a:solidFill>
                <a:latin typeface="+mn-lt"/>
                <a:ea typeface="ＭＳ Ｐゴシック" charset="-128"/>
                <a:cs typeface="+mn-cs"/>
              </a:rPr>
              <a:t> </a:t>
            </a:r>
            <a:r>
              <a:rPr lang="en-US" sz="1200" b="0" kern="1200" dirty="0" smtClean="0">
                <a:solidFill>
                  <a:schemeClr val="tx1"/>
                </a:solidFill>
                <a:latin typeface="+mn-lt"/>
                <a:ea typeface="ＭＳ Ｐゴシック" charset="-128"/>
                <a:cs typeface="+mn-cs"/>
              </a:rPr>
              <a:t>Pain that lasts for 4 hours instead of persistent pain.</a:t>
            </a:r>
          </a:p>
          <a:p>
            <a:pPr lvl="0"/>
            <a:r>
              <a:rPr lang="en-US" sz="1200" b="1" i="1" kern="1200" dirty="0" smtClean="0">
                <a:solidFill>
                  <a:schemeClr val="tx1"/>
                </a:solidFill>
                <a:latin typeface="+mn-lt"/>
                <a:ea typeface="ＭＳ Ｐゴシック" charset="-128"/>
                <a:cs typeface="+mn-cs"/>
              </a:rPr>
              <a:t>(</a:t>
            </a:r>
            <a:r>
              <a:rPr lang="en-US" sz="1200" b="1" i="1" kern="1200" dirty="0" err="1" smtClean="0">
                <a:solidFill>
                  <a:schemeClr val="tx1"/>
                </a:solidFill>
                <a:latin typeface="+mn-lt"/>
                <a:ea typeface="ＭＳ Ｐゴシック" charset="-128"/>
                <a:cs typeface="+mn-cs"/>
              </a:rPr>
              <a:t>Exs</a:t>
            </a:r>
            <a:r>
              <a:rPr lang="en-US" sz="1200" b="1" i="1" kern="1200" dirty="0" smtClean="0">
                <a:solidFill>
                  <a:schemeClr val="tx1"/>
                </a:solidFill>
                <a:latin typeface="+mn-lt"/>
                <a:ea typeface="ＭＳ Ｐゴシック" charset="-128"/>
                <a:cs typeface="+mn-cs"/>
              </a:rPr>
              <a:t>: Optimal, moderate, modest, adequate)</a:t>
            </a:r>
            <a:endParaRPr lang="en-US" sz="1800" b="1" kern="1200" dirty="0" smtClean="0">
              <a:solidFill>
                <a:schemeClr val="tx1"/>
              </a:solidFill>
              <a:latin typeface="+mn-lt"/>
              <a:ea typeface="ＭＳ Ｐゴシック" charset="-128"/>
              <a:cs typeface="+mn-cs"/>
            </a:endParaRPr>
          </a:p>
          <a:p>
            <a:pPr lvl="1"/>
            <a:r>
              <a:rPr lang="en-US" sz="1200" b="0" i="0" kern="1200" dirty="0" smtClean="0">
                <a:solidFill>
                  <a:schemeClr val="tx1"/>
                </a:solidFill>
                <a:latin typeface="+mn-lt"/>
                <a:ea typeface="ＭＳ Ｐゴシック" charset="-128"/>
                <a:cs typeface="+mn-cs"/>
              </a:rPr>
              <a:t> </a:t>
            </a:r>
            <a:endParaRPr lang="en-US" sz="1400" b="1" i="1" kern="1200" dirty="0" smtClean="0">
              <a:solidFill>
                <a:schemeClr val="tx1"/>
              </a:solidFill>
              <a:latin typeface="+mn-lt"/>
              <a:ea typeface="ＭＳ Ｐゴシック" charset="-128"/>
              <a:cs typeface="+mn-cs"/>
            </a:endParaRPr>
          </a:p>
          <a:p>
            <a:pPr lvl="0"/>
            <a:r>
              <a:rPr lang="en-US" sz="1200" b="1" kern="1200" dirty="0" smtClean="0">
                <a:solidFill>
                  <a:schemeClr val="tx1"/>
                </a:solidFill>
                <a:latin typeface="+mn-lt"/>
                <a:ea typeface="ＭＳ Ｐゴシック" charset="-128"/>
                <a:cs typeface="+mn-cs"/>
              </a:rPr>
              <a:t>Avoids classes of information </a:t>
            </a:r>
            <a:r>
              <a:rPr lang="en-US" sz="1200" kern="1200" dirty="0" smtClean="0">
                <a:solidFill>
                  <a:schemeClr val="tx1"/>
                </a:solidFill>
                <a:latin typeface="+mn-lt"/>
                <a:ea typeface="ＭＳ Ｐゴシック" charset="-128"/>
                <a:cs typeface="+mn-cs"/>
              </a:rPr>
              <a:t>or categories without an explanation. </a:t>
            </a:r>
          </a:p>
          <a:p>
            <a:pPr lvl="0"/>
            <a:r>
              <a:rPr lang="en-US" sz="1200" kern="1200" dirty="0" smtClean="0">
                <a:solidFill>
                  <a:schemeClr val="tx1"/>
                </a:solidFill>
                <a:latin typeface="+mn-lt"/>
                <a:ea typeface="ＭＳ Ｐゴシック" charset="-128"/>
                <a:cs typeface="+mn-cs"/>
              </a:rPr>
              <a:t>For example:</a:t>
            </a:r>
            <a:r>
              <a:rPr lang="en-US" sz="1200" kern="1200" baseline="0" dirty="0" smtClean="0">
                <a:solidFill>
                  <a:schemeClr val="tx1"/>
                </a:solidFill>
                <a:latin typeface="+mn-lt"/>
                <a:ea typeface="ＭＳ Ｐゴシック" charset="-128"/>
                <a:cs typeface="+mn-cs"/>
              </a:rPr>
              <a:t> </a:t>
            </a:r>
            <a:r>
              <a:rPr lang="en-US" sz="1200" kern="1200" dirty="0" smtClean="0">
                <a:solidFill>
                  <a:schemeClr val="tx1"/>
                </a:solidFill>
                <a:latin typeface="+mn-lt"/>
                <a:ea typeface="ＭＳ Ｐゴシック" charset="-128"/>
                <a:cs typeface="+mn-cs"/>
              </a:rPr>
              <a:t>Five food groups—fruits, veggies, grains, protein, dairy</a:t>
            </a:r>
          </a:p>
        </p:txBody>
      </p:sp>
      <p:sp>
        <p:nvSpPr>
          <p:cNvPr id="51204" name="Slide Number Placeholder 3"/>
          <p:cNvSpPr>
            <a:spLocks noGrp="1"/>
          </p:cNvSpPr>
          <p:nvPr>
            <p:ph type="sldNum" sz="quarter" idx="5"/>
          </p:nvPr>
        </p:nvSpPr>
        <p:spPr bwMode="auto">
          <a:noFill/>
          <a:ln>
            <a:miter lim="800000"/>
            <a:headEnd/>
            <a:tailEnd/>
          </a:ln>
        </p:spPr>
        <p:txBody>
          <a:bodyPr/>
          <a:lstStyle/>
          <a:p>
            <a:fld id="{904EC7EC-5778-4426-88CA-41B67F5CE0D8}" type="slidenum">
              <a:rPr lang="en-US" smtClean="0"/>
              <a:pPr/>
              <a:t>47</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i="0" dirty="0" smtClean="0"/>
              <a:t>Simple,</a:t>
            </a:r>
            <a:r>
              <a:rPr lang="en-US" i="0" baseline="0" dirty="0" smtClean="0"/>
              <a:t> direct sentences.</a:t>
            </a:r>
            <a:endParaRPr lang="en-US" i="0" dirty="0" smtClean="0"/>
          </a:p>
          <a:p>
            <a:pPr>
              <a:spcBef>
                <a:spcPct val="0"/>
              </a:spcBef>
            </a:pPr>
            <a:endParaRPr lang="en-US" i="0" dirty="0" smtClean="0"/>
          </a:p>
          <a:p>
            <a:pPr>
              <a:spcBef>
                <a:spcPct val="0"/>
              </a:spcBef>
            </a:pPr>
            <a:r>
              <a:rPr lang="en-US" i="1" dirty="0" smtClean="0"/>
              <a:t>What is another way you might say this? What’s the point?</a:t>
            </a:r>
          </a:p>
          <a:p>
            <a:pPr>
              <a:spcBef>
                <a:spcPct val="0"/>
              </a:spcBef>
            </a:pPr>
            <a:endParaRPr lang="en-US" i="1" dirty="0" smtClean="0"/>
          </a:p>
          <a:p>
            <a:pPr>
              <a:spcBef>
                <a:spcPct val="0"/>
              </a:spcBef>
            </a:pPr>
            <a:r>
              <a:rPr lang="en-US" i="0" dirty="0" smtClean="0"/>
              <a:t>Here</a:t>
            </a:r>
            <a:r>
              <a:rPr lang="en-US" i="0" baseline="0" dirty="0" smtClean="0"/>
              <a:t> is the gist of this statement. Much simpler—just get right to the point, using: </a:t>
            </a:r>
          </a:p>
          <a:p>
            <a:pPr>
              <a:spcBef>
                <a:spcPct val="0"/>
              </a:spcBef>
            </a:pPr>
            <a:r>
              <a:rPr lang="en-US" i="0" dirty="0" smtClean="0"/>
              <a:t>-Short sentences</a:t>
            </a:r>
          </a:p>
          <a:p>
            <a:pPr>
              <a:spcBef>
                <a:spcPct val="0"/>
              </a:spcBef>
            </a:pPr>
            <a:r>
              <a:rPr lang="en-US" i="0" dirty="0" smtClean="0"/>
              <a:t>-”You” and direct language (not ‘the operator’)</a:t>
            </a:r>
          </a:p>
        </p:txBody>
      </p:sp>
      <p:sp>
        <p:nvSpPr>
          <p:cNvPr id="46084" name="Slide Number Placeholder 3"/>
          <p:cNvSpPr>
            <a:spLocks noGrp="1"/>
          </p:cNvSpPr>
          <p:nvPr>
            <p:ph type="sldNum" sz="quarter" idx="5"/>
          </p:nvPr>
        </p:nvSpPr>
        <p:spPr bwMode="auto">
          <a:noFill/>
          <a:ln>
            <a:miter lim="800000"/>
            <a:headEnd/>
            <a:tailEnd/>
          </a:ln>
        </p:spPr>
        <p:txBody>
          <a:bodyPr/>
          <a:lstStyle/>
          <a:p>
            <a:fld id="{9B2E2AE7-63A1-4C0F-B605-B50ACD4222E6}" type="slidenum">
              <a:rPr lang="en-US" smtClean="0"/>
              <a:pPr/>
              <a:t>48</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You</a:t>
            </a:r>
            <a:r>
              <a:rPr lang="en-US" baseline="0" dirty="0" smtClean="0"/>
              <a:t> also want to make sure you are choosing your words wisely and saying only what you need to say to get your point across to your audience.</a:t>
            </a:r>
          </a:p>
          <a:p>
            <a:endParaRPr lang="en-US" baseline="0" dirty="0" smtClean="0"/>
          </a:p>
          <a:p>
            <a:r>
              <a:rPr lang="en-US" i="1" dirty="0" smtClean="0"/>
              <a:t>Do you think this document</a:t>
            </a:r>
            <a:r>
              <a:rPr lang="en-US" i="1" baseline="0" dirty="0" smtClean="0"/>
              <a:t> does this</a:t>
            </a:r>
            <a:r>
              <a:rPr lang="en-US" i="1" dirty="0" smtClean="0"/>
              <a:t>?  </a:t>
            </a:r>
            <a:r>
              <a:rPr lang="en-US" dirty="0" smtClean="0"/>
              <a:t>This is the title page to a guide on preventing</a:t>
            </a:r>
            <a:r>
              <a:rPr lang="en-US" baseline="0" dirty="0" smtClean="0"/>
              <a:t> breast cancer.</a:t>
            </a:r>
            <a:r>
              <a:rPr lang="en-US" dirty="0" smtClean="0"/>
              <a:t> </a:t>
            </a:r>
          </a:p>
          <a:p>
            <a:r>
              <a:rPr lang="en-US" dirty="0" smtClean="0"/>
              <a:t>If no response, prompt: Think about the wording here. </a:t>
            </a:r>
            <a:r>
              <a:rPr lang="en-US" i="1" dirty="0" smtClean="0"/>
              <a:t>Notice anything that could be confusing to readers? </a:t>
            </a:r>
            <a:r>
              <a:rPr lang="en-US" dirty="0" smtClean="0"/>
              <a:t/>
            </a:r>
            <a:br>
              <a:rPr lang="en-US" dirty="0" smtClean="0"/>
            </a:br>
            <a:r>
              <a:rPr lang="en-US" i="1" dirty="0" smtClean="0"/>
              <a:t>Can we really prevent breast cancer? </a:t>
            </a:r>
            <a:r>
              <a:rPr lang="en-US" dirty="0" smtClean="0"/>
              <a:t>We can reduce risk factors and reduce likelihood, but can’t exactly prevent </a:t>
            </a:r>
            <a:r>
              <a:rPr lang="en-US" dirty="0" err="1" smtClean="0"/>
              <a:t>bc</a:t>
            </a:r>
            <a:r>
              <a:rPr lang="en-US" dirty="0" smtClean="0"/>
              <a:t>. We must choose our words carefully so as not to confuse or give false hope.</a:t>
            </a:r>
          </a:p>
          <a:p>
            <a:endParaRPr lang="en-US" dirty="0" smtClean="0"/>
          </a:p>
        </p:txBody>
      </p:sp>
      <p:sp>
        <p:nvSpPr>
          <p:cNvPr id="47108" name="Slide Number Placeholder 3"/>
          <p:cNvSpPr>
            <a:spLocks noGrp="1"/>
          </p:cNvSpPr>
          <p:nvPr>
            <p:ph type="sldNum" sz="quarter" idx="5"/>
          </p:nvPr>
        </p:nvSpPr>
        <p:spPr bwMode="auto">
          <a:noFill/>
          <a:ln>
            <a:miter lim="800000"/>
            <a:headEnd/>
            <a:tailEnd/>
          </a:ln>
        </p:spPr>
        <p:txBody>
          <a:bodyPr/>
          <a:lstStyle/>
          <a:p>
            <a:fld id="{0A2E03DA-62A8-496B-85D4-76EF7F393389}" type="slidenum">
              <a:rPr lang="en-US" smtClean="0"/>
              <a:pPr/>
              <a:t>49</a:t>
            </a:fld>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Now we’re going to do</a:t>
            </a:r>
            <a:r>
              <a:rPr lang="en-US" baseline="0" dirty="0" smtClean="0"/>
              <a:t> a little practice rewriting wordy statements. On your sheet you will find these 4 sentences. Take a minute to rework these to use the principles of simple language we just discussed: common words, short sentences, &amp; the use of ‘you.’</a:t>
            </a:r>
            <a:endParaRPr lang="en-US" dirty="0" smtClean="0"/>
          </a:p>
          <a:p>
            <a:pPr>
              <a:spcBef>
                <a:spcPct val="0"/>
              </a:spcBef>
            </a:pPr>
            <a:endParaRPr lang="en-US" dirty="0" smtClean="0"/>
          </a:p>
          <a:p>
            <a:pPr>
              <a:spcBef>
                <a:spcPct val="0"/>
              </a:spcBef>
            </a:pPr>
            <a:r>
              <a:rPr lang="en-US" dirty="0" smtClean="0"/>
              <a:t>Use shorter, conversational words; Make your writing personal: </a:t>
            </a:r>
          </a:p>
          <a:p>
            <a:pPr>
              <a:spcBef>
                <a:spcPct val="0"/>
              </a:spcBef>
            </a:pPr>
            <a:r>
              <a:rPr lang="en-US" dirty="0" smtClean="0"/>
              <a:t>-If you are pregnant, you have options. Call us for help.</a:t>
            </a:r>
          </a:p>
          <a:p>
            <a:pPr>
              <a:spcBef>
                <a:spcPct val="0"/>
              </a:spcBef>
            </a:pPr>
            <a:r>
              <a:rPr lang="en-US" dirty="0" smtClean="0"/>
              <a:t>-You can find help for you and your baby right in your own community. </a:t>
            </a:r>
          </a:p>
          <a:p>
            <a:pPr>
              <a:spcBef>
                <a:spcPct val="0"/>
              </a:spcBef>
            </a:pPr>
            <a:endParaRPr lang="en-US" dirty="0" smtClean="0"/>
          </a:p>
          <a:p>
            <a:pPr>
              <a:spcBef>
                <a:spcPct val="0"/>
              </a:spcBef>
            </a:pPr>
            <a:r>
              <a:rPr lang="en-US" dirty="0" smtClean="0"/>
              <a:t>Use strong, direct language:</a:t>
            </a:r>
          </a:p>
          <a:p>
            <a:pPr>
              <a:spcBef>
                <a:spcPct val="0"/>
              </a:spcBef>
            </a:pPr>
            <a:r>
              <a:rPr lang="en-US" dirty="0" smtClean="0"/>
              <a:t>-If you cannot breathe as you normally do, we can help you with oxygen treatment.</a:t>
            </a:r>
          </a:p>
          <a:p>
            <a:pPr>
              <a:spcBef>
                <a:spcPct val="0"/>
              </a:spcBef>
            </a:pPr>
            <a:r>
              <a:rPr lang="en-US" dirty="0" smtClean="0"/>
              <a:t>-We can help you breathe better with oxygen treatment. Just ask your doctor.</a:t>
            </a:r>
          </a:p>
          <a:p>
            <a:pPr>
              <a:spcBef>
                <a:spcPct val="0"/>
              </a:spcBef>
            </a:pPr>
            <a:r>
              <a:rPr lang="en-US" dirty="0" smtClean="0"/>
              <a:t>-If you are having trouble breathing, we can order you oxygen treatment.</a:t>
            </a:r>
          </a:p>
          <a:p>
            <a:pPr>
              <a:spcBef>
                <a:spcPct val="0"/>
              </a:spcBef>
            </a:pPr>
            <a:endParaRPr lang="en-US" dirty="0" smtClean="0"/>
          </a:p>
          <a:p>
            <a:pPr>
              <a:spcBef>
                <a:spcPct val="0"/>
              </a:spcBef>
            </a:pPr>
            <a:r>
              <a:rPr lang="en-US" dirty="0" smtClean="0"/>
              <a:t>Don’t use unnecessary words:</a:t>
            </a:r>
          </a:p>
          <a:p>
            <a:pPr>
              <a:spcBef>
                <a:spcPct val="0"/>
              </a:spcBef>
            </a:pPr>
            <a:r>
              <a:rPr lang="en-US" dirty="0" smtClean="0"/>
              <a:t>-You owe $30.00.</a:t>
            </a:r>
          </a:p>
          <a:p>
            <a:pPr>
              <a:spcBef>
                <a:spcPct val="0"/>
              </a:spcBef>
            </a:pPr>
            <a:r>
              <a:rPr lang="en-US" dirty="0" smtClean="0"/>
              <a:t>-Please pay this amount: $30.00</a:t>
            </a:r>
          </a:p>
          <a:p>
            <a:pPr>
              <a:spcBef>
                <a:spcPct val="0"/>
              </a:spcBef>
            </a:pPr>
            <a:endParaRPr lang="en-US" dirty="0" smtClean="0"/>
          </a:p>
          <a:p>
            <a:pPr>
              <a:spcBef>
                <a:spcPct val="0"/>
              </a:spcBef>
            </a:pPr>
            <a:r>
              <a:rPr lang="en-US" dirty="0" smtClean="0"/>
              <a:t>Avoid abstract concepts and technical words:</a:t>
            </a:r>
          </a:p>
          <a:p>
            <a:pPr>
              <a:spcBef>
                <a:spcPct val="0"/>
              </a:spcBef>
            </a:pPr>
            <a:r>
              <a:rPr lang="en-US" dirty="0" smtClean="0"/>
              <a:t>-Get 8 hours of sleep at night. You will have more energy during the day.</a:t>
            </a:r>
          </a:p>
          <a:p>
            <a:pPr>
              <a:spcBef>
                <a:spcPct val="0"/>
              </a:spcBef>
            </a:pPr>
            <a:r>
              <a:rPr lang="en-US" dirty="0" smtClean="0"/>
              <a:t>-Getting 8-10 hours of sleep at night keeps you from feeling tired during the day.</a:t>
            </a:r>
          </a:p>
          <a:p>
            <a:pPr>
              <a:spcBef>
                <a:spcPct val="0"/>
              </a:spcBef>
            </a:pPr>
            <a:endParaRPr lang="en-US" dirty="0" smtClean="0"/>
          </a:p>
        </p:txBody>
      </p:sp>
      <p:sp>
        <p:nvSpPr>
          <p:cNvPr id="49156" name="Slide Number Placeholder 3"/>
          <p:cNvSpPr>
            <a:spLocks noGrp="1"/>
          </p:cNvSpPr>
          <p:nvPr>
            <p:ph type="sldNum" sz="quarter" idx="5"/>
          </p:nvPr>
        </p:nvSpPr>
        <p:spPr bwMode="auto">
          <a:noFill/>
          <a:ln>
            <a:miter lim="800000"/>
            <a:headEnd/>
            <a:tailEnd/>
          </a:ln>
        </p:spPr>
        <p:txBody>
          <a:bodyPr/>
          <a:lstStyle/>
          <a:p>
            <a:fld id="{059810CF-79F9-40D7-B8A5-9618F52743CC}" type="slidenum">
              <a:rPr lang="en-US" smtClean="0"/>
              <a:pPr/>
              <a:t>50</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This document uses engaging strategies that match the audience of teens. This is one page in a booklet for teens about dealing with a parent with cancer.</a:t>
            </a:r>
            <a:r>
              <a:rPr lang="en-US" baseline="0" dirty="0" smtClean="0"/>
              <a:t> It uses </a:t>
            </a:r>
            <a:r>
              <a:rPr lang="en-US" dirty="0" smtClean="0"/>
              <a:t>vignettes, story telling, pictures, pull quote, colorful boxes, fun graphics.</a:t>
            </a:r>
          </a:p>
          <a:p>
            <a:endParaRPr lang="en-US" dirty="0" smtClean="0"/>
          </a:p>
          <a:p>
            <a:pPr>
              <a:spcBef>
                <a:spcPct val="0"/>
              </a:spcBef>
            </a:pPr>
            <a:r>
              <a:rPr lang="en-US" dirty="0" smtClean="0"/>
              <a:t>Engaging:</a:t>
            </a:r>
          </a:p>
          <a:p>
            <a:pPr>
              <a:spcBef>
                <a:spcPct val="0"/>
              </a:spcBef>
            </a:pPr>
            <a:r>
              <a:rPr lang="en-US" dirty="0" smtClean="0"/>
              <a:t>‘If you wouldn’t want to read it, why would others?’</a:t>
            </a:r>
          </a:p>
          <a:p>
            <a:pPr>
              <a:spcBef>
                <a:spcPct val="0"/>
              </a:spcBef>
            </a:pPr>
            <a:endParaRPr lang="en-US" b="1" dirty="0" smtClean="0"/>
          </a:p>
          <a:p>
            <a:pPr>
              <a:spcBef>
                <a:spcPct val="0"/>
              </a:spcBef>
            </a:pPr>
            <a:r>
              <a:rPr lang="en-US" dirty="0" smtClean="0"/>
              <a:t>Interactivity</a:t>
            </a:r>
            <a:r>
              <a:rPr lang="en-US" baseline="0" dirty="0" smtClean="0"/>
              <a:t> means t</a:t>
            </a:r>
            <a:r>
              <a:rPr lang="en-US" dirty="0" smtClean="0"/>
              <a:t>he content encourages learning:</a:t>
            </a:r>
          </a:p>
          <a:p>
            <a:pPr>
              <a:spcBef>
                <a:spcPct val="0"/>
              </a:spcBef>
            </a:pPr>
            <a:r>
              <a:rPr lang="en-US" dirty="0" smtClean="0"/>
              <a:t>-Defines key terms.</a:t>
            </a:r>
          </a:p>
          <a:p>
            <a:pPr>
              <a:spcBef>
                <a:spcPct val="0"/>
              </a:spcBef>
            </a:pPr>
            <a:r>
              <a:rPr lang="en-US" dirty="0" smtClean="0"/>
              <a:t>-Explains important concepts.</a:t>
            </a:r>
          </a:p>
          <a:p>
            <a:pPr>
              <a:spcBef>
                <a:spcPct val="0"/>
              </a:spcBef>
            </a:pPr>
            <a:r>
              <a:rPr lang="en-US" dirty="0" smtClean="0"/>
              <a:t>-Relates new concepts to familiar ones</a:t>
            </a:r>
          </a:p>
          <a:p>
            <a:pPr>
              <a:spcBef>
                <a:spcPct val="0"/>
              </a:spcBef>
            </a:pPr>
            <a:r>
              <a:rPr lang="en-US" dirty="0" smtClean="0"/>
              <a:t>-Tells a story to illustrate a point</a:t>
            </a:r>
          </a:p>
          <a:p>
            <a:pPr>
              <a:spcBef>
                <a:spcPct val="0"/>
              </a:spcBef>
            </a:pPr>
            <a:r>
              <a:rPr lang="en-US" dirty="0" smtClean="0"/>
              <a:t>-Uses sidebars to highlight pieces of related information</a:t>
            </a:r>
          </a:p>
          <a:p>
            <a:pPr>
              <a:spcBef>
                <a:spcPct val="0"/>
              </a:spcBef>
            </a:pPr>
            <a:r>
              <a:rPr lang="en-US" dirty="0" smtClean="0"/>
              <a:t>-Repeats and rephrases main points</a:t>
            </a:r>
          </a:p>
          <a:p>
            <a:pPr>
              <a:spcBef>
                <a:spcPct val="0"/>
              </a:spcBef>
            </a:pPr>
            <a:r>
              <a:rPr lang="en-US" dirty="0" smtClean="0"/>
              <a:t>-The content encourages active participation:</a:t>
            </a:r>
          </a:p>
          <a:p>
            <a:pPr>
              <a:spcBef>
                <a:spcPct val="0"/>
              </a:spcBef>
            </a:pPr>
            <a:r>
              <a:rPr lang="en-US" dirty="0" smtClean="0"/>
              <a:t>-It asks the audience to DO something.</a:t>
            </a:r>
          </a:p>
          <a:p>
            <a:pPr>
              <a:spcBef>
                <a:spcPct val="0"/>
              </a:spcBef>
            </a:pPr>
            <a:r>
              <a:rPr lang="en-US" dirty="0" smtClean="0"/>
              <a:t>-It gives the audience specific places to respond.</a:t>
            </a:r>
          </a:p>
          <a:p>
            <a:pPr>
              <a:spcBef>
                <a:spcPct val="0"/>
              </a:spcBef>
            </a:pPr>
            <a:r>
              <a:rPr lang="en-US" dirty="0" smtClean="0"/>
              <a:t>-The format of the content varies (quiz, advice column, stories, fast facts, recipes, etc.)</a:t>
            </a:r>
          </a:p>
          <a:p>
            <a:pPr>
              <a:spcBef>
                <a:spcPct val="0"/>
              </a:spcBef>
            </a:pPr>
            <a:endParaRPr lang="en-US" dirty="0" smtClean="0"/>
          </a:p>
          <a:p>
            <a:pPr>
              <a:spcBef>
                <a:spcPct val="0"/>
              </a:spcBef>
            </a:pPr>
            <a:r>
              <a:rPr lang="en-US" b="1" dirty="0" smtClean="0"/>
              <a:t> </a:t>
            </a:r>
            <a:endParaRPr lang="en-US" dirty="0" smtClean="0"/>
          </a:p>
          <a:p>
            <a:pPr>
              <a:spcBef>
                <a:spcPct val="0"/>
              </a:spcBef>
            </a:pPr>
            <a:r>
              <a:rPr lang="en-US" b="1" dirty="0" smtClean="0"/>
              <a:t> </a:t>
            </a:r>
            <a:endParaRPr lang="en-US" dirty="0" smtClean="0"/>
          </a:p>
          <a:p>
            <a:pPr>
              <a:spcBef>
                <a:spcPct val="0"/>
              </a:spcBef>
            </a:pPr>
            <a:r>
              <a:rPr lang="en-US" b="1" dirty="0" smtClean="0"/>
              <a:t> </a:t>
            </a:r>
            <a:endParaRPr lang="en-US" dirty="0" smtClean="0"/>
          </a:p>
          <a:p>
            <a:pPr>
              <a:spcBef>
                <a:spcPct val="0"/>
              </a:spcBef>
            </a:pPr>
            <a:r>
              <a:rPr lang="en-US" b="1" dirty="0" smtClean="0"/>
              <a:t> </a:t>
            </a:r>
            <a:endParaRPr lang="en-US" dirty="0" smtClean="0"/>
          </a:p>
          <a:p>
            <a:endParaRPr lang="en-US" dirty="0" smtClean="0"/>
          </a:p>
        </p:txBody>
      </p:sp>
      <p:sp>
        <p:nvSpPr>
          <p:cNvPr id="54276" name="Slide Number Placeholder 3"/>
          <p:cNvSpPr>
            <a:spLocks noGrp="1"/>
          </p:cNvSpPr>
          <p:nvPr>
            <p:ph type="sldNum" sz="quarter" idx="5"/>
          </p:nvPr>
        </p:nvSpPr>
        <p:spPr bwMode="auto">
          <a:noFill/>
          <a:ln>
            <a:miter lim="800000"/>
            <a:headEnd/>
            <a:tailEnd/>
          </a:ln>
        </p:spPr>
        <p:txBody>
          <a:bodyPr/>
          <a:lstStyle/>
          <a:p>
            <a:fld id="{B30C8D39-6B9C-410B-8E15-4D1514A1AF81}" type="slidenum">
              <a:rPr lang="en-US" smtClean="0"/>
              <a:pPr/>
              <a:t>51</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lvl="0"/>
            <a:r>
              <a:rPr lang="en-US" sz="1200" kern="1200" dirty="0" smtClean="0">
                <a:solidFill>
                  <a:schemeClr val="tx1"/>
                </a:solidFill>
                <a:latin typeface="+mn-lt"/>
                <a:ea typeface="ＭＳ Ｐゴシック" charset="-128"/>
                <a:cs typeface="+mn-cs"/>
              </a:rPr>
              <a:t>Teasers, such</a:t>
            </a:r>
            <a:r>
              <a:rPr lang="en-US" sz="1200" kern="1200" baseline="0" dirty="0" smtClean="0">
                <a:solidFill>
                  <a:schemeClr val="tx1"/>
                </a:solidFill>
                <a:latin typeface="+mn-lt"/>
                <a:ea typeface="ＭＳ Ｐゴシック" charset="-128"/>
                <a:cs typeface="+mn-cs"/>
              </a:rPr>
              <a:t> as ‘What are your chances of getting the flu??’</a:t>
            </a:r>
            <a:endParaRPr lang="en-US" sz="1200" kern="1200" dirty="0" smtClean="0">
              <a:solidFill>
                <a:schemeClr val="tx1"/>
              </a:solidFill>
              <a:latin typeface="+mn-lt"/>
              <a:ea typeface="ＭＳ Ｐゴシック" charset="-128"/>
              <a:cs typeface="+mn-cs"/>
            </a:endParaRPr>
          </a:p>
          <a:p>
            <a:pPr lvl="0"/>
            <a:r>
              <a:rPr lang="en-US" sz="1200" kern="1200" dirty="0" smtClean="0">
                <a:solidFill>
                  <a:schemeClr val="tx1"/>
                </a:solidFill>
                <a:latin typeface="+mn-lt"/>
                <a:ea typeface="ＭＳ Ｐゴシック" charset="-128"/>
                <a:cs typeface="+mn-cs"/>
              </a:rPr>
              <a:t>Fast facts or “Did you know?”</a:t>
            </a:r>
          </a:p>
          <a:p>
            <a:pPr lvl="0"/>
            <a:r>
              <a:rPr lang="en-US" sz="1200" kern="1200" dirty="0" smtClean="0">
                <a:solidFill>
                  <a:schemeClr val="tx1"/>
                </a:solidFill>
                <a:latin typeface="+mn-lt"/>
                <a:ea typeface="ＭＳ Ｐゴシック" charset="-128"/>
                <a:cs typeface="+mn-cs"/>
              </a:rPr>
              <a:t>Quiz or game</a:t>
            </a:r>
          </a:p>
          <a:p>
            <a:pPr>
              <a:spcBef>
                <a:spcPct val="0"/>
              </a:spcBef>
            </a:pPr>
            <a:endParaRPr lang="en-US" dirty="0" smtClean="0"/>
          </a:p>
          <a:p>
            <a:pPr>
              <a:spcBef>
                <a:spcPct val="0"/>
              </a:spcBef>
            </a:pPr>
            <a:r>
              <a:rPr lang="en-US" b="1" dirty="0" smtClean="0"/>
              <a:t> </a:t>
            </a:r>
            <a:endParaRPr lang="en-US" dirty="0" smtClean="0"/>
          </a:p>
          <a:p>
            <a:pPr>
              <a:spcBef>
                <a:spcPct val="0"/>
              </a:spcBef>
            </a:pPr>
            <a:r>
              <a:rPr lang="en-US" b="1" dirty="0" smtClean="0"/>
              <a:t> </a:t>
            </a:r>
            <a:endParaRPr lang="en-US" dirty="0" smtClean="0"/>
          </a:p>
          <a:p>
            <a:pPr>
              <a:spcBef>
                <a:spcPct val="0"/>
              </a:spcBef>
            </a:pPr>
            <a:r>
              <a:rPr lang="en-US" b="1" dirty="0" smtClean="0"/>
              <a:t> </a:t>
            </a:r>
            <a:endParaRPr lang="en-US" dirty="0" smtClean="0"/>
          </a:p>
          <a:p>
            <a:pPr>
              <a:spcBef>
                <a:spcPct val="0"/>
              </a:spcBef>
            </a:pPr>
            <a:r>
              <a:rPr lang="en-US" b="1" dirty="0" smtClean="0"/>
              <a:t> </a:t>
            </a:r>
            <a:endParaRPr lang="en-US" dirty="0" smtClean="0"/>
          </a:p>
          <a:p>
            <a:endParaRPr lang="en-US" dirty="0" smtClean="0"/>
          </a:p>
        </p:txBody>
      </p:sp>
      <p:sp>
        <p:nvSpPr>
          <p:cNvPr id="54276" name="Slide Number Placeholder 3"/>
          <p:cNvSpPr>
            <a:spLocks noGrp="1"/>
          </p:cNvSpPr>
          <p:nvPr>
            <p:ph type="sldNum" sz="quarter" idx="5"/>
          </p:nvPr>
        </p:nvSpPr>
        <p:spPr bwMode="auto">
          <a:noFill/>
          <a:ln>
            <a:miter lim="800000"/>
            <a:headEnd/>
            <a:tailEnd/>
          </a:ln>
        </p:spPr>
        <p:txBody>
          <a:bodyPr/>
          <a:lstStyle/>
          <a:p>
            <a:fld id="{B30C8D39-6B9C-410B-8E15-4D1514A1AF81}" type="slidenum">
              <a:rPr lang="en-US" smtClean="0"/>
              <a:pPr/>
              <a:t>52</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Here are a few ways health literacy and plain language can be implemented for</a:t>
            </a:r>
            <a:r>
              <a:rPr lang="en-US" baseline="0" dirty="0" smtClean="0"/>
              <a:t> system-level change.</a:t>
            </a:r>
            <a:endParaRPr lang="en-US" dirty="0" smtClean="0"/>
          </a:p>
        </p:txBody>
      </p:sp>
      <p:sp>
        <p:nvSpPr>
          <p:cNvPr id="57348" name="Slide Number Placeholder 3"/>
          <p:cNvSpPr>
            <a:spLocks noGrp="1"/>
          </p:cNvSpPr>
          <p:nvPr>
            <p:ph type="sldNum" sz="quarter" idx="5"/>
          </p:nvPr>
        </p:nvSpPr>
        <p:spPr bwMode="auto">
          <a:noFill/>
          <a:ln>
            <a:miter lim="800000"/>
            <a:headEnd/>
            <a:tailEnd/>
          </a:ln>
        </p:spPr>
        <p:txBody>
          <a:bodyPr/>
          <a:lstStyle/>
          <a:p>
            <a:fld id="{B535C240-4D14-4BC1-9E1E-49E680CB3BF2}" type="slidenum">
              <a:rPr lang="en-US" smtClean="0"/>
              <a:pPr/>
              <a:t>53</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7348" name="Slide Number Placeholder 3"/>
          <p:cNvSpPr>
            <a:spLocks noGrp="1"/>
          </p:cNvSpPr>
          <p:nvPr>
            <p:ph type="sldNum" sz="quarter" idx="5"/>
          </p:nvPr>
        </p:nvSpPr>
        <p:spPr bwMode="auto">
          <a:noFill/>
          <a:ln>
            <a:miter lim="800000"/>
            <a:headEnd/>
            <a:tailEnd/>
          </a:ln>
        </p:spPr>
        <p:txBody>
          <a:bodyPr/>
          <a:lstStyle/>
          <a:p>
            <a:fld id="{B535C240-4D14-4BC1-9E1E-49E680CB3BF2}" type="slidenum">
              <a:rPr lang="en-US" smtClean="0"/>
              <a:pPr/>
              <a:t>54</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2FAC80E7-3003-4B8C-886E-4B04355EC461}" type="slidenum">
              <a:rPr lang="en-US" smtClean="0"/>
              <a:pPr>
                <a:defRPr/>
              </a:pPr>
              <a:t>55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27BA5B7A-172A-42F9-BBF2-51B7599D9C71}" type="datetime1">
              <a:rPr lang="en-US"/>
              <a:pPr/>
              <a:t>3/28/13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0A9D9099-2902-4220-96A3-511E96C988B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24A3D00-FDA6-455C-8867-AA447CF64DE6}" type="datetime1">
              <a:rPr lang="en-US"/>
              <a:pPr/>
              <a:t>3/28/13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8B6EF837-CFF6-4FF4-ADC2-A5BAE93BFF4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CBD8FBE7-1FD1-4BB7-9A3A-F8A398CF8AFA}" type="datetime1">
              <a:rPr lang="en-US"/>
              <a:pPr/>
              <a:t>3/28/13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3196A111-A177-4941-9101-98AEE086DF0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E181BF4D-3A0D-4EC3-B6C5-C410F9BF2E9D}" type="datetime1">
              <a:rPr lang="en-US"/>
              <a:pPr/>
              <a:t>3/28/13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72A49531-C6A8-45E4-A6FE-D826155BF17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B1BB2A3F-7E39-4105-9952-AF6DDE7A1057}" type="datetime1">
              <a:rPr lang="en-US"/>
              <a:pPr/>
              <a:t>3/28/13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82686B5E-9563-4D20-B312-A01109EA9B9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4379D93D-678B-4931-A83F-607958B1C939}" type="datetime1">
              <a:rPr lang="en-US"/>
              <a:pPr/>
              <a:t>3/28/13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086CE07D-64EF-414B-8E61-CACAC042C25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4C5E7C5-808E-4D00-9776-6648CB44A584}" type="datetime1">
              <a:rPr lang="en-US"/>
              <a:pPr/>
              <a:t>3/28/13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142BDC7B-3D27-4047-8365-1FD705D549C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3DCC5377-8F39-4339-AE70-29A0B3BA29B4}" type="datetime1">
              <a:rPr lang="en-US"/>
              <a:pPr/>
              <a:t>3/28/13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08B60519-D61C-4266-A3A7-7D49CB835EF5}"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9466A27C-D319-4FEF-B160-723E1387822C}" type="datetime1">
              <a:rPr lang="en-US"/>
              <a:pPr/>
              <a:t>3/28/13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4A03A975-39CE-4FD5-97A9-3F026A6F071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DA0A500-83C2-4D4C-9057-C7A62D635233}" type="datetime1">
              <a:rPr lang="en-US"/>
              <a:pPr/>
              <a:t>3/28/13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9D22BD3-C51F-48D0-9B92-433CAA95595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9ABA370-E840-4F94-B1CB-EB3A4D8A4517}" type="datetime1">
              <a:rPr lang="en-US"/>
              <a:pPr/>
              <a:t>3/28/13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2BD9D43A-3B50-43A7-AA7D-B55AB0B4478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Title Slide">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4_Title Slide">
    <p:spTree>
      <p:nvGrpSpPr>
        <p:cNvPr id="1"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5_Title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6_Title Slide">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7_Title Slide">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8_Title Slide">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9_Title Slide">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0_Title Slide">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1_Title Slide">
    <p:spTree>
      <p:nvGrpSpPr>
        <p:cNvPr id="1" name=""/>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3_Title Slide">
    <p:spTree>
      <p:nvGrpSpPr>
        <p:cNvPr id="1" name=""/>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4_Title Slide">
    <p:spTree>
      <p:nvGrpSpPr>
        <p:cNvPr id="1" name=""/>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6_Title Slide">
    <p:spTree>
      <p:nvGrpSpPr>
        <p:cNvPr id="1" name=""/>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7_Title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8_Title Slide">
    <p:spTree>
      <p:nvGrpSpPr>
        <p:cNvPr id="1" name=""/>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9_Title Slide">
    <p:spTree>
      <p:nvGrpSpPr>
        <p:cNvPr id="1" name=""/>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0_Title Slide">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1_Title Slide">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2_Title Slide">
    <p:spTree>
      <p:nvGrpSpPr>
        <p:cNvPr id="1" name=""/>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3_Title Slide">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4_Title Slide">
    <p:spTree>
      <p:nvGrpSpPr>
        <p:cNvPr id="1" name=""/>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5_Title Slide">
    <p:spTree>
      <p:nvGrpSpPr>
        <p:cNvPr id="1" name=""/>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6_Title Slide">
    <p:spTree>
      <p:nvGrpSpPr>
        <p:cNvPr id="1" name=""/>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7_Title Slide">
    <p:spTree>
      <p:nvGrpSpPr>
        <p:cNvPr id="1" name=""/>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8_Title Slide">
    <p:spTree>
      <p:nvGrpSpPr>
        <p:cNvPr id="1" name=""/>
        <p:cNvGrpSpPr/>
        <p:nvPr/>
      </p:nvGrpSpPr>
      <p:grpSpPr>
        <a:xfrm>
          <a:off x="0" y="0"/>
          <a:ext cx="0" cy="0"/>
          <a:chOff x="0" y="0"/>
          <a:chExt cx="0" cy="0"/>
        </a:xfrm>
      </p:grpSpPr>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9_Title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0_Title Slide">
    <p:spTree>
      <p:nvGrpSpPr>
        <p:cNvPr id="1" name=""/>
        <p:cNvGrpSpPr/>
        <p:nvPr/>
      </p:nvGrpSpPr>
      <p:grpSpPr>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1_Title Slide">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42_Title Slide">
    <p:spTree>
      <p:nvGrpSpPr>
        <p:cNvPr id="1" name=""/>
        <p:cNvGrpSpPr/>
        <p:nvPr/>
      </p:nvGrpSpPr>
      <p:grpSpPr>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43_Title Slide">
    <p:spTree>
      <p:nvGrpSpPr>
        <p:cNvPr id="1" name=""/>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44_Title Slide">
    <p:spTree>
      <p:nvGrpSpPr>
        <p:cNvPr id="1" name=""/>
        <p:cNvGrpSpPr/>
        <p:nvPr/>
      </p:nvGrpSpPr>
      <p:grpSpPr>
        <a:xfrm>
          <a:off x="0" y="0"/>
          <a:ext cx="0" cy="0"/>
          <a:chOff x="0" y="0"/>
          <a:chExt cx="0" cy="0"/>
        </a:xfrm>
      </p:grpSpPr>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45_Title Slide">
    <p:spTree>
      <p:nvGrpSpPr>
        <p:cNvPr id="1" name=""/>
        <p:cNvGrpSpPr/>
        <p:nvPr/>
      </p:nvGrpSpPr>
      <p:grpSpPr>
        <a:xfrm>
          <a:off x="0" y="0"/>
          <a:ext cx="0" cy="0"/>
          <a:chOff x="0" y="0"/>
          <a:chExt cx="0" cy="0"/>
        </a:xfrm>
      </p:grpSpPr>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46_Title Slide">
    <p:spTree>
      <p:nvGrpSpPr>
        <p:cNvPr id="1" name=""/>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27BA5B7A-172A-42F9-BBF2-51B7599D9C71}" type="datetime1">
              <a:rPr lang="en-US"/>
              <a:pPr/>
              <a:t>3/28/13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0A9D9099-2902-4220-96A3-511E96C988BB}" type="slidenum">
              <a:rPr lang="en-US"/>
              <a:pPr/>
              <a:t>‹#›</a:t>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24A3D00-FDA6-455C-8867-AA447CF64DE6}" type="datetime1">
              <a:rPr lang="en-US"/>
              <a:pPr/>
              <a:t>3/28/13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8B6EF837-CFF6-4FF4-ADC2-A5BAE93BFF4F}" type="slidenum">
              <a:rPr lang="en-US"/>
              <a:pPr/>
              <a:t>‹#›</a:t>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CBD8FBE7-1FD1-4BB7-9A3A-F8A398CF8AFA}" type="datetime1">
              <a:rPr lang="en-US"/>
              <a:pPr/>
              <a:t>3/28/13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3196A111-A177-4941-9101-98AEE086DF0E}" type="slidenum">
              <a:rPr lang="en-US"/>
              <a:pPr/>
              <a:t>‹#›</a:t>
            </a:fld>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E181BF4D-3A0D-4EC3-B6C5-C410F9BF2E9D}" type="datetime1">
              <a:rPr lang="en-US"/>
              <a:pPr/>
              <a:t>3/28/13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72A49531-C6A8-45E4-A6FE-D826155BF171}" type="slidenum">
              <a:rPr lang="en-US"/>
              <a:pPr/>
              <a:t>‹#›</a:t>
            </a:fld>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B1BB2A3F-7E39-4105-9952-AF6DDE7A1057}" type="datetime1">
              <a:rPr lang="en-US"/>
              <a:pPr/>
              <a:t>3/28/13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82686B5E-9563-4D20-B312-A01109EA9B95}" type="slidenum">
              <a:rPr lang="en-US"/>
              <a:pPr/>
              <a:t>‹#›</a:t>
            </a:fld>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4379D93D-678B-4931-A83F-607958B1C939}" type="datetime1">
              <a:rPr lang="en-US"/>
              <a:pPr/>
              <a:t>3/28/13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086CE07D-64EF-414B-8E61-CACAC042C252}" type="slidenum">
              <a:rPr lang="en-US"/>
              <a:pPr/>
              <a:t>‹#›</a:t>
            </a:fld>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4C5E7C5-808E-4D00-9776-6648CB44A584}" type="datetime1">
              <a:rPr lang="en-US"/>
              <a:pPr/>
              <a:t>3/28/13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142BDC7B-3D27-4047-8365-1FD705D549C2}" type="slidenum">
              <a:rPr lang="en-US"/>
              <a:pPr/>
              <a:t>‹#›</a:t>
            </a:fld>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3DCC5377-8F39-4339-AE70-29A0B3BA29B4}" type="datetime1">
              <a:rPr lang="en-US"/>
              <a:pPr/>
              <a:t>3/28/13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08B60519-D61C-4266-A3A7-7D49CB835EF5}" type="slidenum">
              <a:rPr lang="en-US"/>
              <a:pPr/>
              <a:t>‹#›</a:t>
            </a:fld>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9466A27C-D319-4FEF-B160-723E1387822C}" type="datetime1">
              <a:rPr lang="en-US"/>
              <a:pPr/>
              <a:t>3/28/13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4A03A975-39CE-4FD5-97A9-3F026A6F0712}" type="slidenum">
              <a:rPr lang="en-US"/>
              <a:pPr/>
              <a:t>‹#›</a:t>
            </a:fld>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DA0A500-83C2-4D4C-9057-C7A62D635233}" type="datetime1">
              <a:rPr lang="en-US"/>
              <a:pPr/>
              <a:t>3/28/13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9D22BD3-C51F-48D0-9B92-433CAA955951}" type="slidenum">
              <a:rPr lang="en-US"/>
              <a:pPr/>
              <a:t>‹#›</a:t>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9ABA370-E840-4F94-B1CB-EB3A4D8A4517}" type="datetime1">
              <a:rPr lang="en-US"/>
              <a:pPr/>
              <a:t>3/28/13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2BD9D43A-3B50-43A7-AA7D-B55AB0B4478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theme" Target="../theme/theme1.xml"/><Relationship Id="rId58" Type="http://schemas.openxmlformats.org/officeDocument/2006/relationships/image" Target="../media/image1.png"/><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67.xml"/><Relationship Id="rId12" Type="http://schemas.openxmlformats.org/officeDocument/2006/relationships/theme" Target="../theme/theme2.xml"/><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274588" y="964280"/>
            <a:ext cx="8726755" cy="5623035"/>
          </a:xfrm>
          <a:prstGeom prst="rect">
            <a:avLst/>
          </a:prstGeom>
          <a:solidFill>
            <a:schemeClr val="bg1"/>
          </a:solidFill>
          <a:ln>
            <a:solidFill>
              <a:schemeClr val="bg1"/>
            </a:solidFill>
          </a:ln>
          <a:effectLst>
            <a:glow rad="50800">
              <a:schemeClr val="bg1">
                <a:alpha val="82000"/>
              </a:schemeClr>
            </a:glow>
            <a:outerShdw blurRad="40000" dist="23000" dir="5400000" rotWithShape="0">
              <a:srgbClr val="000000">
                <a:alpha val="35000"/>
              </a:srgbClr>
            </a:outerShdw>
          </a:effectLst>
          <a:scene3d>
            <a:camera prst="obliqueBottomRight"/>
            <a:lightRig rig="threePt" dir="t">
              <a:rot lat="0" lon="0" rev="8520000"/>
            </a:lightRig>
          </a:scene3d>
          <a:sp3d contourW="12700">
            <a:extrusionClr>
              <a:schemeClr val="bg1"/>
            </a:extrusionClr>
            <a:contourClr>
              <a:schemeClr val="bg1">
                <a:lumMod val="65000"/>
              </a:schemeClr>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7" name="Title Placeholder 1"/>
          <p:cNvSpPr>
            <a:spLocks noGrp="1"/>
          </p:cNvSpPr>
          <p:nvPr>
            <p:ph type="title"/>
          </p:nvPr>
        </p:nvSpPr>
        <p:spPr bwMode="auto">
          <a:xfrm>
            <a:off x="457200" y="50800"/>
            <a:ext cx="4541838" cy="690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Title </a:t>
            </a:r>
          </a:p>
        </p:txBody>
      </p:sp>
      <p:sp>
        <p:nvSpPr>
          <p:cNvPr id="1028" name="Text Placeholder 2"/>
          <p:cNvSpPr>
            <a:spLocks noGrp="1"/>
          </p:cNvSpPr>
          <p:nvPr>
            <p:ph type="body" idx="1"/>
          </p:nvPr>
        </p:nvSpPr>
        <p:spPr bwMode="auto">
          <a:xfrm>
            <a:off x="457200" y="116522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250825" y="62674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19166DB7-4412-4CB7-929E-66E7CE681372}" type="datetime1">
              <a:rPr lang="en-US"/>
              <a:pPr/>
              <a:t>3/28/13</a:t>
            </a:fld>
            <a:endParaRPr lang="en-US"/>
          </a:p>
        </p:txBody>
      </p:sp>
      <p:cxnSp>
        <p:nvCxnSpPr>
          <p:cNvPr id="8" name="Straight Connector 7"/>
          <p:cNvCxnSpPr>
            <a:cxnSpLocks noChangeShapeType="1"/>
          </p:cNvCxnSpPr>
          <p:nvPr userDrawn="1"/>
        </p:nvCxnSpPr>
        <p:spPr bwMode="auto">
          <a:xfrm>
            <a:off x="274638" y="727075"/>
            <a:ext cx="8726487" cy="1588"/>
          </a:xfrm>
          <a:prstGeom prst="line">
            <a:avLst/>
          </a:prstGeom>
          <a:noFill/>
          <a:ln w="25400">
            <a:solidFill>
              <a:schemeClr val="accent1"/>
            </a:solidFill>
            <a:round/>
            <a:headEnd/>
            <a:tailEnd/>
          </a:ln>
          <a:effectLst>
            <a:outerShdw dist="20000" dir="5400000" rotWithShape="0">
              <a:srgbClr val="808080">
                <a:alpha val="37999"/>
              </a:srgbClr>
            </a:outerShdw>
          </a:effectLst>
        </p:spPr>
      </p:cxnSp>
      <p:sp>
        <p:nvSpPr>
          <p:cNvPr id="9" name="Isosceles Triangle 8"/>
          <p:cNvSpPr>
            <a:spLocks noChangeArrowheads="1"/>
          </p:cNvSpPr>
          <p:nvPr userDrawn="1"/>
        </p:nvSpPr>
        <p:spPr bwMode="auto">
          <a:xfrm>
            <a:off x="771525" y="658813"/>
            <a:ext cx="180975" cy="69850"/>
          </a:xfrm>
          <a:prstGeom prst="triangle">
            <a:avLst>
              <a:gd name="adj" fmla="val 50000"/>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1032" name="Picture 11" descr="Twitter Icon.png"/>
          <p:cNvPicPr>
            <a:picLocks noChangeAspect="1"/>
          </p:cNvPicPr>
          <p:nvPr userDrawn="1"/>
        </p:nvPicPr>
        <p:blipFill>
          <a:blip r:embed="rId58" cstate="print"/>
          <a:srcRect/>
          <a:stretch>
            <a:fillRect/>
          </a:stretch>
        </p:blipFill>
        <p:spPr bwMode="auto">
          <a:xfrm>
            <a:off x="7927975" y="5519738"/>
            <a:ext cx="1073150" cy="10668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5" r:id="rId12"/>
    <p:sldLayoutId id="2147483746" r:id="rId13"/>
    <p:sldLayoutId id="2147483747" r:id="rId14"/>
    <p:sldLayoutId id="2147483748" r:id="rId15"/>
    <p:sldLayoutId id="2147483749" r:id="rId16"/>
    <p:sldLayoutId id="2147483750" r:id="rId17"/>
    <p:sldLayoutId id="2147483751" r:id="rId18"/>
    <p:sldLayoutId id="2147483752" r:id="rId19"/>
    <p:sldLayoutId id="2147483753" r:id="rId20"/>
    <p:sldLayoutId id="2147483754" r:id="rId21"/>
    <p:sldLayoutId id="2147483755" r:id="rId22"/>
    <p:sldLayoutId id="2147483756" r:id="rId23"/>
    <p:sldLayoutId id="2147483757" r:id="rId24"/>
    <p:sldLayoutId id="2147483758" r:id="rId25"/>
    <p:sldLayoutId id="2147483759" r:id="rId26"/>
    <p:sldLayoutId id="2147483760" r:id="rId27"/>
    <p:sldLayoutId id="2147483761" r:id="rId28"/>
    <p:sldLayoutId id="2147483762" r:id="rId29"/>
    <p:sldLayoutId id="2147483763" r:id="rId30"/>
    <p:sldLayoutId id="2147483764" r:id="rId31"/>
    <p:sldLayoutId id="2147483765" r:id="rId32"/>
    <p:sldLayoutId id="2147483766" r:id="rId33"/>
    <p:sldLayoutId id="2147483767" r:id="rId34"/>
    <p:sldLayoutId id="2147483768" r:id="rId35"/>
    <p:sldLayoutId id="2147483769" r:id="rId36"/>
    <p:sldLayoutId id="2147483770" r:id="rId37"/>
    <p:sldLayoutId id="2147483771" r:id="rId38"/>
    <p:sldLayoutId id="2147483772" r:id="rId39"/>
    <p:sldLayoutId id="2147483773" r:id="rId40"/>
    <p:sldLayoutId id="2147483774" r:id="rId41"/>
    <p:sldLayoutId id="2147483775" r:id="rId42"/>
    <p:sldLayoutId id="2147483776" r:id="rId43"/>
    <p:sldLayoutId id="2147483777" r:id="rId44"/>
    <p:sldLayoutId id="2147483778" r:id="rId45"/>
    <p:sldLayoutId id="2147483779" r:id="rId46"/>
    <p:sldLayoutId id="2147483780" r:id="rId47"/>
    <p:sldLayoutId id="2147483781" r:id="rId48"/>
    <p:sldLayoutId id="2147483782" r:id="rId49"/>
    <p:sldLayoutId id="2147483783" r:id="rId50"/>
    <p:sldLayoutId id="2147483784" r:id="rId51"/>
    <p:sldLayoutId id="2147483785" r:id="rId52"/>
    <p:sldLayoutId id="2147483786" r:id="rId53"/>
    <p:sldLayoutId id="2147483787" r:id="rId54"/>
    <p:sldLayoutId id="2147483788" r:id="rId55"/>
    <p:sldLayoutId id="2147483789" r:id="rId56"/>
  </p:sldLayoutIdLst>
  <p:txStyles>
    <p:titleStyle>
      <a:lvl1pPr algn="l" defTabSz="457200" rtl="0" eaLnBrk="0" fontAlgn="base" hangingPunct="0">
        <a:spcBef>
          <a:spcPct val="0"/>
        </a:spcBef>
        <a:spcAft>
          <a:spcPct val="0"/>
        </a:spcAft>
        <a:defRPr sz="3200" kern="1200">
          <a:solidFill>
            <a:srgbClr val="558ED5"/>
          </a:solidFill>
          <a:latin typeface="Rockwell"/>
          <a:ea typeface="ＭＳ Ｐゴシック" charset="-128"/>
          <a:cs typeface="Rockwell"/>
        </a:defRPr>
      </a:lvl1pPr>
      <a:lvl2pPr algn="l" defTabSz="457200" rtl="0" eaLnBrk="0" fontAlgn="base" hangingPunct="0">
        <a:spcBef>
          <a:spcPct val="0"/>
        </a:spcBef>
        <a:spcAft>
          <a:spcPct val="0"/>
        </a:spcAft>
        <a:defRPr sz="3200">
          <a:solidFill>
            <a:srgbClr val="558ED5"/>
          </a:solidFill>
          <a:latin typeface="Rockwell" charset="0"/>
          <a:ea typeface="ＭＳ Ｐゴシック" charset="-128"/>
        </a:defRPr>
      </a:lvl2pPr>
      <a:lvl3pPr algn="l" defTabSz="457200" rtl="0" eaLnBrk="0" fontAlgn="base" hangingPunct="0">
        <a:spcBef>
          <a:spcPct val="0"/>
        </a:spcBef>
        <a:spcAft>
          <a:spcPct val="0"/>
        </a:spcAft>
        <a:defRPr sz="3200">
          <a:solidFill>
            <a:srgbClr val="558ED5"/>
          </a:solidFill>
          <a:latin typeface="Rockwell" charset="0"/>
          <a:ea typeface="ＭＳ Ｐゴシック" charset="-128"/>
        </a:defRPr>
      </a:lvl3pPr>
      <a:lvl4pPr algn="l" defTabSz="457200" rtl="0" eaLnBrk="0" fontAlgn="base" hangingPunct="0">
        <a:spcBef>
          <a:spcPct val="0"/>
        </a:spcBef>
        <a:spcAft>
          <a:spcPct val="0"/>
        </a:spcAft>
        <a:defRPr sz="3200">
          <a:solidFill>
            <a:srgbClr val="558ED5"/>
          </a:solidFill>
          <a:latin typeface="Rockwell" charset="0"/>
          <a:ea typeface="ＭＳ Ｐゴシック" charset="-128"/>
        </a:defRPr>
      </a:lvl4pPr>
      <a:lvl5pPr algn="l" defTabSz="457200" rtl="0" eaLnBrk="0" fontAlgn="base" hangingPunct="0">
        <a:spcBef>
          <a:spcPct val="0"/>
        </a:spcBef>
        <a:spcAft>
          <a:spcPct val="0"/>
        </a:spcAft>
        <a:defRPr sz="3200">
          <a:solidFill>
            <a:srgbClr val="558ED5"/>
          </a:solidFill>
          <a:latin typeface="Rockwell" charset="0"/>
          <a:ea typeface="ＭＳ Ｐゴシック" charset="-128"/>
        </a:defRPr>
      </a:lvl5pPr>
      <a:lvl6pPr marL="457200" algn="l" defTabSz="457200" rtl="0" fontAlgn="base">
        <a:spcBef>
          <a:spcPct val="0"/>
        </a:spcBef>
        <a:spcAft>
          <a:spcPct val="0"/>
        </a:spcAft>
        <a:defRPr sz="3200">
          <a:solidFill>
            <a:srgbClr val="558ED5"/>
          </a:solidFill>
          <a:latin typeface="Rockwell" charset="0"/>
          <a:ea typeface="ＭＳ Ｐゴシック" charset="-128"/>
        </a:defRPr>
      </a:lvl6pPr>
      <a:lvl7pPr marL="914400" algn="l" defTabSz="457200" rtl="0" fontAlgn="base">
        <a:spcBef>
          <a:spcPct val="0"/>
        </a:spcBef>
        <a:spcAft>
          <a:spcPct val="0"/>
        </a:spcAft>
        <a:defRPr sz="3200">
          <a:solidFill>
            <a:srgbClr val="558ED5"/>
          </a:solidFill>
          <a:latin typeface="Rockwell" charset="0"/>
          <a:ea typeface="ＭＳ Ｐゴシック" charset="-128"/>
        </a:defRPr>
      </a:lvl7pPr>
      <a:lvl8pPr marL="1371600" algn="l" defTabSz="457200" rtl="0" fontAlgn="base">
        <a:spcBef>
          <a:spcPct val="0"/>
        </a:spcBef>
        <a:spcAft>
          <a:spcPct val="0"/>
        </a:spcAft>
        <a:defRPr sz="3200">
          <a:solidFill>
            <a:srgbClr val="558ED5"/>
          </a:solidFill>
          <a:latin typeface="Rockwell" charset="0"/>
          <a:ea typeface="ＭＳ Ｐゴシック" charset="-128"/>
        </a:defRPr>
      </a:lvl8pPr>
      <a:lvl9pPr marL="1828800" algn="l" defTabSz="457200" rtl="0" fontAlgn="base">
        <a:spcBef>
          <a:spcPct val="0"/>
        </a:spcBef>
        <a:spcAft>
          <a:spcPct val="0"/>
        </a:spcAft>
        <a:defRPr sz="3200">
          <a:solidFill>
            <a:srgbClr val="558ED5"/>
          </a:solidFill>
          <a:latin typeface="Rockwell" charset="0"/>
          <a:ea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2800" kern="1200">
          <a:solidFill>
            <a:srgbClr val="7F7F7F"/>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400" kern="1200">
          <a:solidFill>
            <a:srgbClr val="7F7F7F"/>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000" kern="1200">
          <a:solidFill>
            <a:srgbClr val="7F7F7F"/>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rgbClr val="7F7F7F"/>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rgbClr val="7F7F7F"/>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274588" y="964280"/>
            <a:ext cx="8726755" cy="5623035"/>
          </a:xfrm>
          <a:prstGeom prst="rect">
            <a:avLst/>
          </a:prstGeom>
          <a:solidFill>
            <a:schemeClr val="bg1"/>
          </a:solidFill>
          <a:ln>
            <a:solidFill>
              <a:schemeClr val="bg1"/>
            </a:solidFill>
          </a:ln>
          <a:effectLst>
            <a:glow rad="50800">
              <a:schemeClr val="bg1">
                <a:alpha val="82000"/>
              </a:schemeClr>
            </a:glow>
            <a:outerShdw blurRad="40000" dist="23000" dir="5400000" rotWithShape="0">
              <a:srgbClr val="000000">
                <a:alpha val="35000"/>
              </a:srgbClr>
            </a:outerShdw>
          </a:effectLst>
          <a:scene3d>
            <a:camera prst="obliqueBottomRight"/>
            <a:lightRig rig="threePt" dir="t">
              <a:rot lat="0" lon="0" rev="8520000"/>
            </a:lightRig>
          </a:scene3d>
          <a:sp3d contourW="12700">
            <a:extrusionClr>
              <a:schemeClr val="bg1"/>
            </a:extrusionClr>
            <a:contourClr>
              <a:schemeClr val="bg1">
                <a:lumMod val="65000"/>
              </a:schemeClr>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7" name="Title Placeholder 1"/>
          <p:cNvSpPr>
            <a:spLocks noGrp="1"/>
          </p:cNvSpPr>
          <p:nvPr>
            <p:ph type="title"/>
          </p:nvPr>
        </p:nvSpPr>
        <p:spPr bwMode="auto">
          <a:xfrm>
            <a:off x="457200" y="50800"/>
            <a:ext cx="4541838" cy="690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Title </a:t>
            </a:r>
          </a:p>
        </p:txBody>
      </p:sp>
      <p:sp>
        <p:nvSpPr>
          <p:cNvPr id="1028" name="Text Placeholder 2"/>
          <p:cNvSpPr>
            <a:spLocks noGrp="1"/>
          </p:cNvSpPr>
          <p:nvPr>
            <p:ph type="body" idx="1"/>
          </p:nvPr>
        </p:nvSpPr>
        <p:spPr bwMode="auto">
          <a:xfrm>
            <a:off x="457200" y="116522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250825" y="62674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19166DB7-4412-4CB7-929E-66E7CE681372}" type="datetime1">
              <a:rPr lang="en-US"/>
              <a:pPr/>
              <a:t>3/28/13</a:t>
            </a:fld>
            <a:endParaRPr lang="en-US"/>
          </a:p>
        </p:txBody>
      </p:sp>
      <p:cxnSp>
        <p:nvCxnSpPr>
          <p:cNvPr id="8" name="Straight Connector 7"/>
          <p:cNvCxnSpPr>
            <a:cxnSpLocks noChangeShapeType="1"/>
          </p:cNvCxnSpPr>
          <p:nvPr userDrawn="1"/>
        </p:nvCxnSpPr>
        <p:spPr bwMode="auto">
          <a:xfrm>
            <a:off x="274638" y="727075"/>
            <a:ext cx="8726487" cy="1588"/>
          </a:xfrm>
          <a:prstGeom prst="line">
            <a:avLst/>
          </a:prstGeom>
          <a:noFill/>
          <a:ln w="25400">
            <a:solidFill>
              <a:schemeClr val="accent1"/>
            </a:solidFill>
            <a:round/>
            <a:headEnd/>
            <a:tailEnd/>
          </a:ln>
          <a:effectLst>
            <a:outerShdw dist="20000" dir="5400000" rotWithShape="0">
              <a:srgbClr val="808080">
                <a:alpha val="37999"/>
              </a:srgbClr>
            </a:outerShdw>
          </a:effectLst>
        </p:spPr>
      </p:cxnSp>
      <p:sp>
        <p:nvSpPr>
          <p:cNvPr id="9" name="Isosceles Triangle 8"/>
          <p:cNvSpPr>
            <a:spLocks noChangeArrowheads="1"/>
          </p:cNvSpPr>
          <p:nvPr userDrawn="1"/>
        </p:nvSpPr>
        <p:spPr bwMode="auto">
          <a:xfrm>
            <a:off x="771525" y="658813"/>
            <a:ext cx="180975" cy="69850"/>
          </a:xfrm>
          <a:prstGeom prst="triangle">
            <a:avLst>
              <a:gd name="adj" fmla="val 50000"/>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spTree>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xStyles>
    <p:titleStyle>
      <a:lvl1pPr algn="l" defTabSz="457200" rtl="0" eaLnBrk="0" fontAlgn="base" hangingPunct="0">
        <a:spcBef>
          <a:spcPct val="0"/>
        </a:spcBef>
        <a:spcAft>
          <a:spcPct val="0"/>
        </a:spcAft>
        <a:defRPr sz="3200" kern="1200">
          <a:solidFill>
            <a:srgbClr val="558ED5"/>
          </a:solidFill>
          <a:latin typeface="Rockwell"/>
          <a:ea typeface="ＭＳ Ｐゴシック" charset="-128"/>
          <a:cs typeface="Rockwell"/>
        </a:defRPr>
      </a:lvl1pPr>
      <a:lvl2pPr algn="l" defTabSz="457200" rtl="0" eaLnBrk="0" fontAlgn="base" hangingPunct="0">
        <a:spcBef>
          <a:spcPct val="0"/>
        </a:spcBef>
        <a:spcAft>
          <a:spcPct val="0"/>
        </a:spcAft>
        <a:defRPr sz="3200">
          <a:solidFill>
            <a:srgbClr val="558ED5"/>
          </a:solidFill>
          <a:latin typeface="Rockwell" charset="0"/>
          <a:ea typeface="ＭＳ Ｐゴシック" charset="-128"/>
        </a:defRPr>
      </a:lvl2pPr>
      <a:lvl3pPr algn="l" defTabSz="457200" rtl="0" eaLnBrk="0" fontAlgn="base" hangingPunct="0">
        <a:spcBef>
          <a:spcPct val="0"/>
        </a:spcBef>
        <a:spcAft>
          <a:spcPct val="0"/>
        </a:spcAft>
        <a:defRPr sz="3200">
          <a:solidFill>
            <a:srgbClr val="558ED5"/>
          </a:solidFill>
          <a:latin typeface="Rockwell" charset="0"/>
          <a:ea typeface="ＭＳ Ｐゴシック" charset="-128"/>
        </a:defRPr>
      </a:lvl3pPr>
      <a:lvl4pPr algn="l" defTabSz="457200" rtl="0" eaLnBrk="0" fontAlgn="base" hangingPunct="0">
        <a:spcBef>
          <a:spcPct val="0"/>
        </a:spcBef>
        <a:spcAft>
          <a:spcPct val="0"/>
        </a:spcAft>
        <a:defRPr sz="3200">
          <a:solidFill>
            <a:srgbClr val="558ED5"/>
          </a:solidFill>
          <a:latin typeface="Rockwell" charset="0"/>
          <a:ea typeface="ＭＳ Ｐゴシック" charset="-128"/>
        </a:defRPr>
      </a:lvl4pPr>
      <a:lvl5pPr algn="l" defTabSz="457200" rtl="0" eaLnBrk="0" fontAlgn="base" hangingPunct="0">
        <a:spcBef>
          <a:spcPct val="0"/>
        </a:spcBef>
        <a:spcAft>
          <a:spcPct val="0"/>
        </a:spcAft>
        <a:defRPr sz="3200">
          <a:solidFill>
            <a:srgbClr val="558ED5"/>
          </a:solidFill>
          <a:latin typeface="Rockwell" charset="0"/>
          <a:ea typeface="ＭＳ Ｐゴシック" charset="-128"/>
        </a:defRPr>
      </a:lvl5pPr>
      <a:lvl6pPr marL="457200" algn="l" defTabSz="457200" rtl="0" fontAlgn="base">
        <a:spcBef>
          <a:spcPct val="0"/>
        </a:spcBef>
        <a:spcAft>
          <a:spcPct val="0"/>
        </a:spcAft>
        <a:defRPr sz="3200">
          <a:solidFill>
            <a:srgbClr val="558ED5"/>
          </a:solidFill>
          <a:latin typeface="Rockwell" charset="0"/>
          <a:ea typeface="ＭＳ Ｐゴシック" charset="-128"/>
        </a:defRPr>
      </a:lvl6pPr>
      <a:lvl7pPr marL="914400" algn="l" defTabSz="457200" rtl="0" fontAlgn="base">
        <a:spcBef>
          <a:spcPct val="0"/>
        </a:spcBef>
        <a:spcAft>
          <a:spcPct val="0"/>
        </a:spcAft>
        <a:defRPr sz="3200">
          <a:solidFill>
            <a:srgbClr val="558ED5"/>
          </a:solidFill>
          <a:latin typeface="Rockwell" charset="0"/>
          <a:ea typeface="ＭＳ Ｐゴシック" charset="-128"/>
        </a:defRPr>
      </a:lvl7pPr>
      <a:lvl8pPr marL="1371600" algn="l" defTabSz="457200" rtl="0" fontAlgn="base">
        <a:spcBef>
          <a:spcPct val="0"/>
        </a:spcBef>
        <a:spcAft>
          <a:spcPct val="0"/>
        </a:spcAft>
        <a:defRPr sz="3200">
          <a:solidFill>
            <a:srgbClr val="558ED5"/>
          </a:solidFill>
          <a:latin typeface="Rockwell" charset="0"/>
          <a:ea typeface="ＭＳ Ｐゴシック" charset="-128"/>
        </a:defRPr>
      </a:lvl8pPr>
      <a:lvl9pPr marL="1828800" algn="l" defTabSz="457200" rtl="0" fontAlgn="base">
        <a:spcBef>
          <a:spcPct val="0"/>
        </a:spcBef>
        <a:spcAft>
          <a:spcPct val="0"/>
        </a:spcAft>
        <a:defRPr sz="3200">
          <a:solidFill>
            <a:srgbClr val="558ED5"/>
          </a:solidFill>
          <a:latin typeface="Rockwell" charset="0"/>
          <a:ea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2800" kern="1200">
          <a:solidFill>
            <a:srgbClr val="7F7F7F"/>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400" kern="1200">
          <a:solidFill>
            <a:srgbClr val="7F7F7F"/>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000" kern="1200">
          <a:solidFill>
            <a:srgbClr val="7F7F7F"/>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rgbClr val="7F7F7F"/>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rgbClr val="7F7F7F"/>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1" Type="http://schemas.openxmlformats.org/officeDocument/2006/relationships/slideLayout" Target="../slideLayouts/slideLayout6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jpeg"/><Relationship Id="rId1" Type="http://schemas.openxmlformats.org/officeDocument/2006/relationships/slideLayout" Target="../slideLayouts/slideLayout6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8.jpeg"/><Relationship Id="rId5" Type="http://schemas.openxmlformats.org/officeDocument/2006/relationships/image" Target="../media/image9.jpeg"/><Relationship Id="rId6" Type="http://schemas.openxmlformats.org/officeDocument/2006/relationships/image" Target="../media/image10.jpeg"/><Relationship Id="rId1" Type="http://schemas.openxmlformats.org/officeDocument/2006/relationships/slideLayout" Target="../slideLayouts/slideLayout6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0.xml"/><Relationship Id="rId3"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png"/><Relationship Id="rId5" Type="http://schemas.openxmlformats.org/officeDocument/2006/relationships/image" Target="../media/image18.jpeg"/><Relationship Id="rId6" Type="http://schemas.openxmlformats.org/officeDocument/2006/relationships/image" Target="../media/image19.png"/><Relationship Id="rId1" Type="http://schemas.openxmlformats.org/officeDocument/2006/relationships/slideLayout" Target="../slideLayouts/slideLayout6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2.xml"/><Relationship Id="rId3"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3.xml"/><Relationship Id="rId3" Type="http://schemas.openxmlformats.org/officeDocument/2006/relationships/image" Target="../media/image2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6" Type="http://schemas.openxmlformats.org/officeDocument/2006/relationships/image" Target="../media/image25.jpeg"/><Relationship Id="rId1" Type="http://schemas.openxmlformats.org/officeDocument/2006/relationships/slideLayout" Target="../slideLayouts/slideLayout6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6.xml"/><Relationship Id="rId3" Type="http://schemas.openxmlformats.org/officeDocument/2006/relationships/image" Target="../media/image2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7.xml"/><Relationship Id="rId3"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8.xml"/><Relationship Id="rId3"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9.xml"/><Relationship Id="rId3"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0.xml"/><Relationship Id="rId3"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1.xml"/><Relationship Id="rId3"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6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5.xml"/><Relationship Id="rId3" Type="http://schemas.openxmlformats.org/officeDocument/2006/relationships/image" Target="../media/image34.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6.xml"/><Relationship Id="rId3"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1" Type="http://schemas.openxmlformats.org/officeDocument/2006/relationships/slideLayout" Target="../slideLayouts/slideLayout6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39.jpeg"/><Relationship Id="rId5" Type="http://schemas.openxmlformats.org/officeDocument/2006/relationships/image" Target="../media/image40.jpeg"/><Relationship Id="rId1" Type="http://schemas.openxmlformats.org/officeDocument/2006/relationships/slideLayout" Target="../slideLayouts/slideLayout6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1.xml"/><Relationship Id="rId3"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4" Type="http://schemas.openxmlformats.org/officeDocument/2006/relationships/oleObject" Target="../embeddings/oleObject1.bin"/><Relationship Id="rId5" Type="http://schemas.openxmlformats.org/officeDocument/2006/relationships/image" Target="../media/image42.emf"/><Relationship Id="rId1" Type="http://schemas.openxmlformats.org/officeDocument/2006/relationships/vmlDrawing" Target="../drawings/vmlDrawing1.vml"/><Relationship Id="rId2" Type="http://schemas.openxmlformats.org/officeDocument/2006/relationships/slideLayout" Target="../slideLayouts/slideLayout6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jpeg"/><Relationship Id="rId5" Type="http://schemas.openxmlformats.org/officeDocument/2006/relationships/image" Target="../media/image45.jpeg"/><Relationship Id="rId1" Type="http://schemas.openxmlformats.org/officeDocument/2006/relationships/slideLayout" Target="../slideLayouts/slideLayout6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4.xml"/><Relationship Id="rId3" Type="http://schemas.openxmlformats.org/officeDocument/2006/relationships/image" Target="../media/image46.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4" Type="http://schemas.openxmlformats.org/officeDocument/2006/relationships/oleObject" Target="../embeddings/oleObject2.bin"/><Relationship Id="rId5" Type="http://schemas.openxmlformats.org/officeDocument/2006/relationships/image" Target="../media/image47.png"/><Relationship Id="rId1" Type="http://schemas.openxmlformats.org/officeDocument/2006/relationships/vmlDrawing" Target="../drawings/vmlDrawing2.vml"/><Relationship Id="rId2" Type="http://schemas.openxmlformats.org/officeDocument/2006/relationships/slideLayout" Target="../slideLayouts/slideLayout6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6.xml"/><Relationship Id="rId3"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jpeg"/><Relationship Id="rId5" Type="http://schemas.openxmlformats.org/officeDocument/2006/relationships/image" Target="../media/image51.jpg"/><Relationship Id="rId1" Type="http://schemas.openxmlformats.org/officeDocument/2006/relationships/slideLayout" Target="../slideLayouts/slideLayout6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8.xml"/><Relationship Id="rId3" Type="http://schemas.openxmlformats.org/officeDocument/2006/relationships/image" Target="../media/image5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9.xml"/><Relationship Id="rId3" Type="http://schemas.openxmlformats.org/officeDocument/2006/relationships/image" Target="../media/image5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0.xml"/><Relationship Id="rId3" Type="http://schemas.openxmlformats.org/officeDocument/2006/relationships/image" Target="../media/image5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1.xml"/><Relationship Id="rId3" Type="http://schemas.openxmlformats.org/officeDocument/2006/relationships/image" Target="../media/image5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2.xml"/><Relationship Id="rId3" Type="http://schemas.openxmlformats.org/officeDocument/2006/relationships/image" Target="../media/image5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3.xml"/><Relationship Id="rId3" Type="http://schemas.openxmlformats.org/officeDocument/2006/relationships/image" Target="../media/image5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4.xml"/><Relationship Id="rId3" Type="http://schemas.openxmlformats.org/officeDocument/2006/relationships/image" Target="../media/image5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5.xml"/><Relationship Id="rId3" Type="http://schemas.openxmlformats.org/officeDocument/2006/relationships/image" Target="../media/image59.png"/></Relationships>
</file>

<file path=ppt/slides/_rels/slide46.xml.rels><?xml version="1.0" encoding="UTF-8" standalone="yes"?>
<Relationships xmlns="http://schemas.openxmlformats.org/package/2006/relationships"><Relationship Id="rId3" Type="http://schemas.openxmlformats.org/officeDocument/2006/relationships/image" Target="../media/image60.jpeg"/><Relationship Id="rId4" Type="http://schemas.openxmlformats.org/officeDocument/2006/relationships/image" Target="../media/image61.jpeg"/><Relationship Id="rId5" Type="http://schemas.openxmlformats.org/officeDocument/2006/relationships/image" Target="../media/image62.jpeg"/><Relationship Id="rId6" Type="http://schemas.openxmlformats.org/officeDocument/2006/relationships/image" Target="../media/image63.jpeg"/><Relationship Id="rId7" Type="http://schemas.openxmlformats.org/officeDocument/2006/relationships/image" Target="../media/image64.jpeg"/><Relationship Id="rId1" Type="http://schemas.openxmlformats.org/officeDocument/2006/relationships/slideLayout" Target="../slideLayouts/slideLayout6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9.xml"/><Relationship Id="rId3" Type="http://schemas.openxmlformats.org/officeDocument/2006/relationships/image" Target="../media/image6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51.xml"/><Relationship Id="rId3" Type="http://schemas.openxmlformats.org/officeDocument/2006/relationships/image" Target="../media/image6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52.xml"/><Relationship Id="rId3" Type="http://schemas.openxmlformats.org/officeDocument/2006/relationships/image" Target="../media/image6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image" Target="../media/image69.png"/><Relationship Id="rId5" Type="http://schemas.openxmlformats.org/officeDocument/2006/relationships/image" Target="../media/image70.png"/><Relationship Id="rId6" Type="http://schemas.openxmlformats.org/officeDocument/2006/relationships/image" Target="../media/image71.png"/><Relationship Id="rId1" Type="http://schemas.openxmlformats.org/officeDocument/2006/relationships/slideLayout" Target="../slideLayouts/slideLayout6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3" Type="http://schemas.openxmlformats.org/officeDocument/2006/relationships/hyperlink" Target="mailto:moconnell@healthliteracymissouri.org" TargetMode="External"/><Relationship Id="rId4" Type="http://schemas.openxmlformats.org/officeDocument/2006/relationships/hyperlink" Target="http://www.healthliteracymissouri.org/" TargetMode="External"/><Relationship Id="rId1" Type="http://schemas.openxmlformats.org/officeDocument/2006/relationships/slideLayout" Target="../slideLayouts/slideLayout7.xml"/><Relationship Id="rId2"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10058400" cy="863362"/>
          </a:xfrm>
        </p:spPr>
        <p:txBody>
          <a:bodyPr>
            <a:noAutofit/>
          </a:bodyPr>
          <a:lstStyle/>
          <a:p>
            <a:r>
              <a:rPr lang="en-US" sz="2800" dirty="0"/>
              <a:t>M</a:t>
            </a:r>
            <a:r>
              <a:rPr lang="en-US" sz="2800" dirty="0" smtClean="0"/>
              <a:t>ake your health care materials easy to understand</a:t>
            </a:r>
            <a:endParaRPr lang="en-US" sz="2800" dirty="0"/>
          </a:p>
        </p:txBody>
      </p:sp>
      <p:sp>
        <p:nvSpPr>
          <p:cNvPr id="3" name="Content Placeholder 2"/>
          <p:cNvSpPr>
            <a:spLocks noGrp="1"/>
          </p:cNvSpPr>
          <p:nvPr>
            <p:ph idx="1"/>
          </p:nvPr>
        </p:nvSpPr>
        <p:spPr>
          <a:xfrm>
            <a:off x="457200" y="1166018"/>
            <a:ext cx="8229600" cy="5310982"/>
          </a:xfrm>
        </p:spPr>
        <p:txBody>
          <a:bodyPr/>
          <a:lstStyle/>
          <a:p>
            <a:pPr>
              <a:buNone/>
            </a:pPr>
            <a:endParaRPr lang="en-US" dirty="0" smtClean="0"/>
          </a:p>
          <a:p>
            <a:pPr>
              <a:buNone/>
            </a:pPr>
            <a:endParaRPr lang="en-US" dirty="0" smtClean="0">
              <a:cs typeface="Helvetica"/>
            </a:endParaRPr>
          </a:p>
          <a:p>
            <a:pPr>
              <a:buNone/>
            </a:pPr>
            <a:endParaRPr lang="en-US" sz="2000" dirty="0" smtClean="0">
              <a:cs typeface="Helvetica"/>
            </a:endParaRPr>
          </a:p>
          <a:p>
            <a:pPr>
              <a:buNone/>
            </a:pPr>
            <a:endParaRPr lang="en-US" sz="2000" dirty="0">
              <a:cs typeface="Helvetica"/>
            </a:endParaRPr>
          </a:p>
          <a:p>
            <a:pPr>
              <a:buNone/>
            </a:pPr>
            <a:endParaRPr lang="en-US" sz="2000" dirty="0" smtClean="0">
              <a:cs typeface="Helvetica"/>
            </a:endParaRPr>
          </a:p>
          <a:p>
            <a:pPr>
              <a:buNone/>
            </a:pPr>
            <a:endParaRPr lang="en-US" sz="2000" dirty="0">
              <a:cs typeface="Helvetica"/>
            </a:endParaRPr>
          </a:p>
          <a:p>
            <a:pPr>
              <a:buNone/>
            </a:pPr>
            <a:endParaRPr lang="en-US" sz="2000" dirty="0" smtClean="0">
              <a:cs typeface="Helvetica"/>
            </a:endParaRPr>
          </a:p>
          <a:p>
            <a:pPr>
              <a:buNone/>
            </a:pPr>
            <a:endParaRPr lang="en-US" sz="2000" dirty="0" smtClean="0">
              <a:cs typeface="Helvetica"/>
            </a:endParaRPr>
          </a:p>
          <a:p>
            <a:pPr>
              <a:buNone/>
            </a:pPr>
            <a:endParaRPr lang="en-US" sz="2000" dirty="0">
              <a:cs typeface="Helvetica"/>
            </a:endParaRPr>
          </a:p>
          <a:p>
            <a:pPr>
              <a:buNone/>
            </a:pPr>
            <a:endParaRPr lang="en-US" sz="2000" dirty="0" smtClean="0">
              <a:cs typeface="Helvetica"/>
            </a:endParaRPr>
          </a:p>
          <a:p>
            <a:pPr>
              <a:buNone/>
            </a:pPr>
            <a:r>
              <a:rPr lang="en-US" sz="2000" dirty="0" smtClean="0">
                <a:cs typeface="Helvetica"/>
              </a:rPr>
              <a:t>Health Literacy Missouri</a:t>
            </a:r>
          </a:p>
          <a:p>
            <a:pPr>
              <a:buNone/>
            </a:pPr>
            <a:r>
              <a:rPr lang="en-US" sz="2000" dirty="0" smtClean="0">
                <a:cs typeface="Helvetica"/>
              </a:rPr>
              <a:t>Megan Rooney, </a:t>
            </a:r>
            <a:r>
              <a:rPr lang="en-US" sz="2000" dirty="0" err="1" smtClean="0">
                <a:cs typeface="Helvetica"/>
              </a:rPr>
              <a:t>MEd</a:t>
            </a:r>
            <a:endParaRPr lang="en-US" sz="2000" dirty="0" smtClean="0">
              <a:cs typeface="Helvetica"/>
            </a:endParaRPr>
          </a:p>
        </p:txBody>
      </p:sp>
      <p:pic>
        <p:nvPicPr>
          <p:cNvPr id="4" name="Picture 2" descr="P:\Product &amp; Services\Trainings\Clear Materials\CM III\Graphics\Unknown.png"/>
          <p:cNvPicPr>
            <a:picLocks noChangeAspect="1" noChangeArrowheads="1"/>
          </p:cNvPicPr>
          <p:nvPr/>
        </p:nvPicPr>
        <p:blipFill>
          <a:blip r:embed="rId3" cstate="print"/>
          <a:srcRect/>
          <a:stretch>
            <a:fillRect/>
          </a:stretch>
        </p:blipFill>
        <p:spPr bwMode="auto">
          <a:xfrm>
            <a:off x="2514600" y="1371600"/>
            <a:ext cx="4114800" cy="3086100"/>
          </a:xfrm>
          <a:prstGeom prst="rect">
            <a:avLst/>
          </a:prstGeom>
          <a:noFill/>
          <a:ln>
            <a:solidFill>
              <a:schemeClr val="tx1">
                <a:lumMod val="50000"/>
                <a:lumOff val="50000"/>
              </a:schemeClr>
            </a:solidFill>
          </a:ln>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038"/>
            <a:ext cx="8511329" cy="689642"/>
          </a:xfrm>
        </p:spPr>
        <p:txBody>
          <a:bodyPr>
            <a:normAutofit/>
          </a:bodyPr>
          <a:lstStyle/>
          <a:p>
            <a:r>
              <a:rPr lang="en-US" dirty="0" smtClean="0"/>
              <a:t>Objectives</a:t>
            </a:r>
            <a:endParaRPr lang="en-US" dirty="0"/>
          </a:p>
        </p:txBody>
      </p:sp>
      <p:sp>
        <p:nvSpPr>
          <p:cNvPr id="3" name="Content Placeholder 2"/>
          <p:cNvSpPr>
            <a:spLocks noGrp="1"/>
          </p:cNvSpPr>
          <p:nvPr>
            <p:ph idx="1"/>
          </p:nvPr>
        </p:nvSpPr>
        <p:spPr>
          <a:xfrm>
            <a:off x="1143000" y="1905000"/>
            <a:ext cx="6858000" cy="2895600"/>
          </a:xfrm>
        </p:spPr>
        <p:txBody>
          <a:bodyPr/>
          <a:lstStyle/>
          <a:p>
            <a:r>
              <a:rPr lang="en-US" sz="2000" dirty="0" smtClean="0"/>
              <a:t>Discuss </a:t>
            </a:r>
            <a:r>
              <a:rPr lang="en-US" sz="2000" dirty="0"/>
              <a:t>evidence-based plain language principles to ensure clear health </a:t>
            </a:r>
            <a:r>
              <a:rPr lang="en-US" sz="2000" dirty="0" smtClean="0"/>
              <a:t>communication</a:t>
            </a:r>
            <a:endParaRPr lang="en-US" sz="2000" dirty="0"/>
          </a:p>
          <a:p>
            <a:pPr marL="0" indent="0">
              <a:buNone/>
            </a:pPr>
            <a:endParaRPr lang="en-US" sz="1200" dirty="0"/>
          </a:p>
          <a:p>
            <a:r>
              <a:rPr lang="en-US" sz="2000" dirty="0"/>
              <a:t>P</a:t>
            </a:r>
            <a:r>
              <a:rPr lang="en-US" sz="2000" dirty="0" smtClean="0"/>
              <a:t>ractice </a:t>
            </a:r>
            <a:r>
              <a:rPr lang="en-US" sz="2000" dirty="0"/>
              <a:t>skills </a:t>
            </a:r>
            <a:r>
              <a:rPr lang="en-US" sz="2000" dirty="0" smtClean="0"/>
              <a:t>plain </a:t>
            </a:r>
            <a:r>
              <a:rPr lang="en-US" sz="2000" dirty="0"/>
              <a:t>language principles </a:t>
            </a:r>
            <a:endParaRPr lang="en-US" sz="2000" dirty="0" smtClean="0"/>
          </a:p>
          <a:p>
            <a:pPr marL="0" indent="0">
              <a:buNone/>
            </a:pPr>
            <a:r>
              <a:rPr lang="en-US" sz="2000" dirty="0"/>
              <a:t> </a:t>
            </a:r>
          </a:p>
          <a:p>
            <a:r>
              <a:rPr lang="en-US" sz="2000" dirty="0" smtClean="0"/>
              <a:t>Evaluate and modify health </a:t>
            </a:r>
            <a:r>
              <a:rPr lang="en-US" sz="2000" dirty="0"/>
              <a:t>materials </a:t>
            </a:r>
            <a:r>
              <a:rPr lang="en-US" sz="2000" dirty="0" smtClean="0"/>
              <a:t>to follow </a:t>
            </a:r>
            <a:r>
              <a:rPr lang="en-US" sz="2000" dirty="0"/>
              <a:t>evidence-based plain language </a:t>
            </a:r>
            <a:r>
              <a:rPr lang="en-US" sz="2000" dirty="0" smtClean="0"/>
              <a:t>principles</a:t>
            </a:r>
            <a:endParaRPr lang="en-US" sz="2000" dirty="0"/>
          </a:p>
        </p:txBody>
      </p:sp>
      <p:sp>
        <p:nvSpPr>
          <p:cNvPr id="4" name="Rectangle 3"/>
          <p:cNvSpPr/>
          <p:nvPr/>
        </p:nvSpPr>
        <p:spPr>
          <a:xfrm>
            <a:off x="457200" y="6096000"/>
            <a:ext cx="4572000" cy="400110"/>
          </a:xfrm>
          <a:prstGeom prst="rect">
            <a:avLst/>
          </a:prstGeom>
        </p:spPr>
        <p:txBody>
          <a:bodyPr>
            <a:spAutoFit/>
          </a:bodyPr>
          <a:lstStyle/>
          <a:p>
            <a:pPr lvl="0" defTabSz="457200" eaLnBrk="0" hangingPunct="0">
              <a:spcBef>
                <a:spcPct val="20000"/>
              </a:spcBef>
            </a:pPr>
            <a:r>
              <a:rPr lang="en-US" sz="2000" dirty="0" smtClean="0">
                <a:solidFill>
                  <a:srgbClr val="7F7F7F"/>
                </a:solidFill>
                <a:latin typeface="Calibri"/>
                <a:cs typeface="ＭＳ Ｐゴシック" charset="-128"/>
              </a:rPr>
              <a:t>No conflict of interest</a:t>
            </a:r>
            <a:endParaRPr lang="en-US" sz="2000" dirty="0">
              <a:solidFill>
                <a:srgbClr val="7F7F7F"/>
              </a:solidFill>
              <a:latin typeface="Calibri"/>
              <a:cs typeface="ＭＳ Ｐゴシック" charset="-128"/>
            </a:endParaRPr>
          </a:p>
        </p:txBody>
      </p:sp>
    </p:spTree>
    <p:extLst>
      <p:ext uri="{BB962C8B-B14F-4D97-AF65-F5344CB8AC3E}">
        <p14:creationId xmlns:p14="http://schemas.microsoft.com/office/powerpoint/2010/main" val="302751405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304800" y="71437"/>
            <a:ext cx="5791200" cy="690563"/>
          </a:xfrm>
        </p:spPr>
        <p:txBody>
          <a:bodyPr/>
          <a:lstStyle/>
          <a:p>
            <a:pPr eaLnBrk="1" hangingPunct="1"/>
            <a:r>
              <a:rPr lang="en-US" dirty="0" smtClean="0"/>
              <a:t>Plain language isn’t…</a:t>
            </a:r>
          </a:p>
        </p:txBody>
      </p:sp>
      <p:grpSp>
        <p:nvGrpSpPr>
          <p:cNvPr id="2" name="Group 13"/>
          <p:cNvGrpSpPr/>
          <p:nvPr/>
        </p:nvGrpSpPr>
        <p:grpSpPr>
          <a:xfrm>
            <a:off x="1295400" y="990600"/>
            <a:ext cx="6698376" cy="5562600"/>
            <a:chOff x="914400" y="990600"/>
            <a:chExt cx="6698376" cy="5562600"/>
          </a:xfrm>
        </p:grpSpPr>
        <p:pic>
          <p:nvPicPr>
            <p:cNvPr id="79874" name="Picture 2" descr="\\hlmserver\users$\mrooney\Desktop\Simpsons.jpg"/>
            <p:cNvPicPr>
              <a:picLocks noChangeAspect="1" noChangeArrowheads="1"/>
            </p:cNvPicPr>
            <p:nvPr/>
          </p:nvPicPr>
          <p:blipFill>
            <a:blip r:embed="rId3" cstate="print"/>
            <a:srcRect/>
            <a:stretch>
              <a:fillRect/>
            </a:stretch>
          </p:blipFill>
          <p:spPr bwMode="auto">
            <a:xfrm>
              <a:off x="914400" y="990600"/>
              <a:ext cx="3365823" cy="2819400"/>
            </a:xfrm>
            <a:prstGeom prst="rect">
              <a:avLst/>
            </a:prstGeom>
            <a:noFill/>
            <a:ln>
              <a:solidFill>
                <a:schemeClr val="bg1">
                  <a:lumMod val="50000"/>
                </a:schemeClr>
              </a:solidFill>
            </a:ln>
          </p:spPr>
        </p:pic>
        <p:pic>
          <p:nvPicPr>
            <p:cNvPr id="79875" name="Picture 3" descr="\\hlmserver\users$\mrooney\Desktop\simpsons2.jpg"/>
            <p:cNvPicPr>
              <a:picLocks noChangeAspect="1" noChangeArrowheads="1"/>
            </p:cNvPicPr>
            <p:nvPr/>
          </p:nvPicPr>
          <p:blipFill>
            <a:blip r:embed="rId4" cstate="print"/>
            <a:srcRect l="2227"/>
            <a:stretch>
              <a:fillRect/>
            </a:stretch>
          </p:blipFill>
          <p:spPr bwMode="auto">
            <a:xfrm>
              <a:off x="4267200" y="990600"/>
              <a:ext cx="3345576" cy="2819400"/>
            </a:xfrm>
            <a:prstGeom prst="rect">
              <a:avLst/>
            </a:prstGeom>
            <a:noFill/>
            <a:ln>
              <a:solidFill>
                <a:schemeClr val="bg1">
                  <a:lumMod val="50000"/>
                </a:schemeClr>
              </a:solidFill>
            </a:ln>
          </p:spPr>
        </p:pic>
        <p:pic>
          <p:nvPicPr>
            <p:cNvPr id="79876" name="Picture 4" descr="\\hlmserver\users$\mrooney\Desktop\simpsons3.jpg"/>
            <p:cNvPicPr>
              <a:picLocks noChangeAspect="1" noChangeArrowheads="1"/>
            </p:cNvPicPr>
            <p:nvPr/>
          </p:nvPicPr>
          <p:blipFill>
            <a:blip r:embed="rId5" cstate="print"/>
            <a:srcRect/>
            <a:stretch>
              <a:fillRect/>
            </a:stretch>
          </p:blipFill>
          <p:spPr bwMode="auto">
            <a:xfrm>
              <a:off x="914400" y="3810000"/>
              <a:ext cx="3352800" cy="2743200"/>
            </a:xfrm>
            <a:prstGeom prst="rect">
              <a:avLst/>
            </a:prstGeom>
            <a:noFill/>
            <a:ln>
              <a:solidFill>
                <a:schemeClr val="bg1">
                  <a:lumMod val="50000"/>
                </a:schemeClr>
              </a:solidFill>
            </a:ln>
          </p:spPr>
        </p:pic>
        <p:pic>
          <p:nvPicPr>
            <p:cNvPr id="79877" name="Picture 5" descr="\\hlmserver\users$\mrooney\Desktop\simpsons4.jpg"/>
            <p:cNvPicPr>
              <a:picLocks noChangeAspect="1" noChangeArrowheads="1"/>
            </p:cNvPicPr>
            <p:nvPr/>
          </p:nvPicPr>
          <p:blipFill>
            <a:blip r:embed="rId6" cstate="print"/>
            <a:srcRect/>
            <a:stretch>
              <a:fillRect/>
            </a:stretch>
          </p:blipFill>
          <p:spPr bwMode="auto">
            <a:xfrm>
              <a:off x="4267200" y="3810000"/>
              <a:ext cx="3341510" cy="2743200"/>
            </a:xfrm>
            <a:prstGeom prst="rect">
              <a:avLst/>
            </a:prstGeom>
            <a:noFill/>
            <a:ln>
              <a:solidFill>
                <a:schemeClr val="bg1">
                  <a:lumMod val="50000"/>
                </a:schemeClr>
              </a:solidFill>
            </a:ln>
          </p:spPr>
        </p:pic>
      </p:grpSp>
    </p:spTree>
    <p:extLst>
      <p:ext uri="{BB962C8B-B14F-4D97-AF65-F5344CB8AC3E}">
        <p14:creationId xmlns:p14="http://schemas.microsoft.com/office/powerpoint/2010/main" val="86603771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4"/>
          <p:cNvSpPr txBox="1">
            <a:spLocks/>
          </p:cNvSpPr>
          <p:nvPr/>
        </p:nvSpPr>
        <p:spPr bwMode="auto">
          <a:xfrm>
            <a:off x="1447800" y="1447800"/>
            <a:ext cx="7095724" cy="3010854"/>
          </a:xfrm>
          <a:prstGeom prst="rect">
            <a:avLst/>
          </a:prstGeom>
          <a:noFill/>
          <a:ln w="9525">
            <a:noFill/>
            <a:miter lim="800000"/>
            <a:headEnd/>
            <a:tailEnd/>
          </a:ln>
        </p:spPr>
        <p:txBody>
          <a:bodyPr/>
          <a:lstStyle/>
          <a:p>
            <a:pPr fontAlgn="auto">
              <a:spcBef>
                <a:spcPts val="0"/>
              </a:spcBef>
              <a:spcAft>
                <a:spcPts val="0"/>
              </a:spcAft>
              <a:defRPr/>
            </a:pPr>
            <a:endParaRPr lang="en-US" sz="2500" dirty="0" smtClean="0">
              <a:solidFill>
                <a:srgbClr val="7F7F7F"/>
              </a:solidFill>
              <a:latin typeface="+mj-lt"/>
            </a:endParaRPr>
          </a:p>
          <a:p>
            <a:pPr fontAlgn="auto">
              <a:spcBef>
                <a:spcPts val="0"/>
              </a:spcBef>
              <a:spcAft>
                <a:spcPts val="0"/>
              </a:spcAft>
              <a:defRPr/>
            </a:pPr>
            <a:r>
              <a:rPr lang="en-US" sz="2400" dirty="0" smtClean="0">
                <a:solidFill>
                  <a:srgbClr val="7F7F7F"/>
                </a:solidFill>
                <a:latin typeface="+mj-lt"/>
              </a:rPr>
              <a:t>A pretty a day</a:t>
            </a:r>
          </a:p>
          <a:p>
            <a:pPr fontAlgn="auto">
              <a:spcBef>
                <a:spcPts val="0"/>
              </a:spcBef>
              <a:spcAft>
                <a:spcPts val="0"/>
              </a:spcAft>
              <a:defRPr/>
            </a:pPr>
            <a:r>
              <a:rPr lang="en-US" sz="2400" dirty="0" smtClean="0">
                <a:solidFill>
                  <a:srgbClr val="7F7F7F"/>
                </a:solidFill>
                <a:latin typeface="+mj-lt"/>
              </a:rPr>
              <a:t>(and every fades)</a:t>
            </a:r>
          </a:p>
          <a:p>
            <a:pPr fontAlgn="auto">
              <a:spcBef>
                <a:spcPts val="0"/>
              </a:spcBef>
              <a:spcAft>
                <a:spcPts val="0"/>
              </a:spcAft>
              <a:defRPr/>
            </a:pPr>
            <a:r>
              <a:rPr lang="en-US" sz="2400" dirty="0" smtClean="0">
                <a:solidFill>
                  <a:srgbClr val="7F7F7F"/>
                </a:solidFill>
                <a:latin typeface="+mj-lt"/>
              </a:rPr>
              <a:t>Is here and away</a:t>
            </a:r>
          </a:p>
          <a:p>
            <a:pPr fontAlgn="auto">
              <a:spcBef>
                <a:spcPts val="0"/>
              </a:spcBef>
              <a:spcAft>
                <a:spcPts val="0"/>
              </a:spcAft>
              <a:defRPr/>
            </a:pPr>
            <a:r>
              <a:rPr lang="en-US" sz="2400" dirty="0" smtClean="0">
                <a:solidFill>
                  <a:srgbClr val="7F7F7F"/>
                </a:solidFill>
                <a:latin typeface="+mj-lt"/>
              </a:rPr>
              <a:t>(but born are maids to flower an hour in all, all) </a:t>
            </a:r>
          </a:p>
          <a:p>
            <a:pPr fontAlgn="auto">
              <a:spcBef>
                <a:spcPts val="0"/>
              </a:spcBef>
              <a:spcAft>
                <a:spcPts val="0"/>
              </a:spcAft>
              <a:defRPr/>
            </a:pPr>
            <a:r>
              <a:rPr lang="en-US" sz="2500" i="1" dirty="0" smtClean="0">
                <a:solidFill>
                  <a:srgbClr val="7F7F7F"/>
                </a:solidFill>
                <a:latin typeface="+mj-lt"/>
              </a:rPr>
              <a:t>	</a:t>
            </a:r>
            <a:r>
              <a:rPr lang="en-US" sz="2500" i="1" dirty="0">
                <a:solidFill>
                  <a:srgbClr val="7F7F7F"/>
                </a:solidFill>
                <a:latin typeface="+mj-lt"/>
              </a:rPr>
              <a:t>			      </a:t>
            </a:r>
            <a:r>
              <a:rPr lang="en-US" sz="2500" i="1" dirty="0" smtClean="0">
                <a:solidFill>
                  <a:srgbClr val="7F7F7F"/>
                </a:solidFill>
                <a:latin typeface="+mj-lt"/>
              </a:rPr>
              <a:t> </a:t>
            </a:r>
            <a:r>
              <a:rPr lang="en-US" sz="1200" i="1" dirty="0" smtClean="0">
                <a:solidFill>
                  <a:srgbClr val="7F7F7F"/>
                </a:solidFill>
                <a:latin typeface="+mj-lt"/>
              </a:rPr>
              <a:t>— </a:t>
            </a:r>
            <a:r>
              <a:rPr lang="en-US" sz="1200" i="1" dirty="0" err="1" smtClean="0">
                <a:solidFill>
                  <a:srgbClr val="7F7F7F"/>
                </a:solidFill>
                <a:latin typeface="+mj-lt"/>
              </a:rPr>
              <a:t>ee</a:t>
            </a:r>
            <a:r>
              <a:rPr lang="en-US" sz="1200" i="1" dirty="0" smtClean="0">
                <a:solidFill>
                  <a:srgbClr val="7F7F7F"/>
                </a:solidFill>
                <a:latin typeface="+mj-lt"/>
              </a:rPr>
              <a:t> </a:t>
            </a:r>
            <a:r>
              <a:rPr lang="en-US" sz="1200" i="1" dirty="0" err="1" smtClean="0">
                <a:solidFill>
                  <a:srgbClr val="7F7F7F"/>
                </a:solidFill>
                <a:latin typeface="+mj-lt"/>
              </a:rPr>
              <a:t>cummings</a:t>
            </a:r>
            <a:endParaRPr lang="en-US" sz="1200" dirty="0" smtClean="0">
              <a:solidFill>
                <a:srgbClr val="7F7F7F"/>
              </a:solidFill>
              <a:latin typeface="+mj-lt"/>
            </a:endParaRPr>
          </a:p>
          <a:p>
            <a:pPr marL="800100" lvl="1" indent="-342900" eaLnBrk="0" fontAlgn="auto" hangingPunct="0">
              <a:spcBef>
                <a:spcPct val="20000"/>
              </a:spcBef>
              <a:spcAft>
                <a:spcPts val="0"/>
              </a:spcAft>
              <a:defRPr/>
            </a:pPr>
            <a:endParaRPr lang="en-US" sz="1200" dirty="0">
              <a:latin typeface="Calibri" pitchFamily="34" charset="0"/>
              <a:ea typeface="ＭＳ Ｐゴシック"/>
              <a:cs typeface="ＭＳ Ｐゴシック"/>
            </a:endParaRPr>
          </a:p>
        </p:txBody>
      </p:sp>
      <p:grpSp>
        <p:nvGrpSpPr>
          <p:cNvPr id="2" name="Group 10"/>
          <p:cNvGrpSpPr/>
          <p:nvPr/>
        </p:nvGrpSpPr>
        <p:grpSpPr>
          <a:xfrm>
            <a:off x="0" y="1828800"/>
            <a:ext cx="6172200" cy="1323439"/>
            <a:chOff x="2362200" y="5181600"/>
            <a:chExt cx="6172200" cy="1323439"/>
          </a:xfrm>
        </p:grpSpPr>
        <p:sp>
          <p:nvSpPr>
            <p:cNvPr id="5" name="Rectangle 4"/>
            <p:cNvSpPr/>
            <p:nvPr/>
          </p:nvSpPr>
          <p:spPr>
            <a:xfrm>
              <a:off x="2895600" y="5181600"/>
              <a:ext cx="5638800" cy="1323439"/>
            </a:xfrm>
            <a:prstGeom prst="rect">
              <a:avLst/>
            </a:prstGeom>
          </p:spPr>
          <p:txBody>
            <a:bodyPr wrap="square">
              <a:spAutoFit/>
            </a:bodyPr>
            <a:lstStyle/>
            <a:p>
              <a:pPr>
                <a:buFont typeface="Arial" pitchFamily="34" charset="0"/>
                <a:buChar char="•"/>
                <a:defRPr/>
              </a:pPr>
              <a:r>
                <a:rPr lang="en-US" sz="2400" dirty="0" smtClean="0">
                  <a:solidFill>
                    <a:srgbClr val="7F7F7F"/>
                  </a:solidFill>
                  <a:latin typeface="+mn-lt"/>
                  <a:cs typeface="Arial" pitchFamily="34" charset="0"/>
                </a:rPr>
                <a:t> Reading level</a:t>
              </a:r>
            </a:p>
            <a:p>
              <a:pPr>
                <a:buFont typeface="Arial" pitchFamily="34" charset="0"/>
                <a:buChar char="•"/>
                <a:defRPr/>
              </a:pPr>
              <a:r>
                <a:rPr lang="en-US" sz="2400" dirty="0" smtClean="0">
                  <a:solidFill>
                    <a:schemeClr val="tx1">
                      <a:lumMod val="50000"/>
                      <a:lumOff val="50000"/>
                    </a:schemeClr>
                  </a:solidFill>
                  <a:latin typeface="+mn-lt"/>
                  <a:cs typeface="Arial" pitchFamily="34" charset="0"/>
                </a:rPr>
                <a:t> Just </a:t>
              </a:r>
              <a:r>
                <a:rPr lang="en-US" sz="2400" dirty="0">
                  <a:solidFill>
                    <a:schemeClr val="tx1">
                      <a:lumMod val="50000"/>
                      <a:lumOff val="50000"/>
                    </a:schemeClr>
                  </a:solidFill>
                  <a:latin typeface="+mn-lt"/>
                  <a:cs typeface="Arial" pitchFamily="34" charset="0"/>
                </a:rPr>
                <a:t>simple </a:t>
              </a:r>
              <a:r>
                <a:rPr lang="en-US" sz="2400" dirty="0" smtClean="0">
                  <a:solidFill>
                    <a:schemeClr val="tx1">
                      <a:lumMod val="50000"/>
                      <a:lumOff val="50000"/>
                    </a:schemeClr>
                  </a:solidFill>
                  <a:latin typeface="+mn-lt"/>
                  <a:cs typeface="Arial" pitchFamily="34" charset="0"/>
                </a:rPr>
                <a:t>words</a:t>
              </a:r>
            </a:p>
            <a:p>
              <a:pPr>
                <a:buFont typeface="Arial" pitchFamily="34" charset="0"/>
                <a:buChar char="•"/>
                <a:defRPr/>
              </a:pPr>
              <a:r>
                <a:rPr lang="en-US" sz="2400" dirty="0" smtClean="0">
                  <a:solidFill>
                    <a:schemeClr val="tx1">
                      <a:lumMod val="50000"/>
                      <a:lumOff val="50000"/>
                    </a:schemeClr>
                  </a:solidFill>
                  <a:latin typeface="+mn-lt"/>
                  <a:cs typeface="Arial" pitchFamily="34" charset="0"/>
                </a:rPr>
                <a:t> </a:t>
              </a:r>
              <a:r>
                <a:rPr lang="en-US" sz="2400" dirty="0" err="1" smtClean="0">
                  <a:solidFill>
                    <a:schemeClr val="tx1">
                      <a:lumMod val="50000"/>
                      <a:lumOff val="50000"/>
                    </a:schemeClr>
                  </a:solidFill>
                  <a:latin typeface="+mn-lt"/>
                  <a:cs typeface="Arial" pitchFamily="34" charset="0"/>
                </a:rPr>
                <a:t>Dumbed</a:t>
              </a:r>
              <a:r>
                <a:rPr lang="en-US" sz="2400" dirty="0" smtClean="0">
                  <a:solidFill>
                    <a:schemeClr val="tx1">
                      <a:lumMod val="50000"/>
                      <a:lumOff val="50000"/>
                    </a:schemeClr>
                  </a:solidFill>
                  <a:latin typeface="+mn-lt"/>
                  <a:cs typeface="Arial" pitchFamily="34" charset="0"/>
                </a:rPr>
                <a:t> down</a:t>
              </a:r>
            </a:p>
            <a:p>
              <a:pPr>
                <a:buFont typeface="Arial" pitchFamily="34" charset="0"/>
                <a:buChar char="•"/>
                <a:defRPr/>
              </a:pPr>
              <a:endParaRPr lang="en-US" sz="800" dirty="0" smtClean="0">
                <a:solidFill>
                  <a:schemeClr val="tx1">
                    <a:lumMod val="50000"/>
                    <a:lumOff val="50000"/>
                  </a:schemeClr>
                </a:solidFill>
                <a:latin typeface="+mn-lt"/>
                <a:cs typeface="Arial" pitchFamily="34" charset="0"/>
              </a:endParaRPr>
            </a:p>
          </p:txBody>
        </p:sp>
        <p:sp>
          <p:nvSpPr>
            <p:cNvPr id="6" name="Rectangle 5"/>
            <p:cNvSpPr/>
            <p:nvPr/>
          </p:nvSpPr>
          <p:spPr>
            <a:xfrm>
              <a:off x="4185405" y="5638800"/>
              <a:ext cx="264816" cy="369332"/>
            </a:xfrm>
            <a:prstGeom prst="rect">
              <a:avLst/>
            </a:prstGeom>
          </p:spPr>
          <p:txBody>
            <a:bodyPr wrap="none">
              <a:spAutoFit/>
            </a:bodyPr>
            <a:lstStyle/>
            <a:p>
              <a:pPr algn="ctr">
                <a:buFont typeface="Arial" pitchFamily="34" charset="0"/>
                <a:buChar char="•"/>
                <a:defRPr/>
              </a:pPr>
              <a:endParaRPr lang="en-US" dirty="0">
                <a:latin typeface="+mj-lt"/>
                <a:cs typeface="Arial"/>
              </a:endParaRPr>
            </a:p>
          </p:txBody>
        </p:sp>
        <p:sp>
          <p:nvSpPr>
            <p:cNvPr id="9" name="Content Placeholder 43"/>
            <p:cNvSpPr txBox="1">
              <a:spLocks/>
            </p:cNvSpPr>
            <p:nvPr/>
          </p:nvSpPr>
          <p:spPr>
            <a:xfrm>
              <a:off x="2362200" y="6019800"/>
              <a:ext cx="4267200" cy="381000"/>
            </a:xfrm>
            <a:prstGeom prst="rect">
              <a:avLst/>
            </a:prstGeom>
          </p:spPr>
          <p:txBody>
            <a:bodyPr>
              <a:normAutofit fontScale="70000" lnSpcReduction="20000"/>
            </a:bodyPr>
            <a:lstStyle/>
            <a:p>
              <a:pPr marL="342900" indent="-342900" algn="ctr" defTabSz="457200" fontAlgn="auto">
                <a:spcBef>
                  <a:spcPct val="20000"/>
                </a:spcBef>
                <a:spcAft>
                  <a:spcPts val="0"/>
                </a:spcAft>
                <a:buFont typeface="Arial" pitchFamily="34" charset="0"/>
                <a:buChar char="•"/>
                <a:defRPr/>
              </a:pPr>
              <a:endParaRPr lang="en-US" sz="3200" dirty="0">
                <a:latin typeface="+mj-lt"/>
                <a:ea typeface="+mn-ea"/>
                <a:cs typeface="Helvetica"/>
              </a:endParaRPr>
            </a:p>
          </p:txBody>
        </p:sp>
      </p:grpSp>
      <p:sp>
        <p:nvSpPr>
          <p:cNvPr id="11" name="Title 1"/>
          <p:cNvSpPr>
            <a:spLocks noGrp="1"/>
          </p:cNvSpPr>
          <p:nvPr>
            <p:ph type="title"/>
          </p:nvPr>
        </p:nvSpPr>
        <p:spPr>
          <a:xfrm>
            <a:off x="304800" y="71437"/>
            <a:ext cx="5791200" cy="690563"/>
          </a:xfrm>
        </p:spPr>
        <p:txBody>
          <a:bodyPr/>
          <a:lstStyle/>
          <a:p>
            <a:pPr eaLnBrk="1" hangingPunct="1"/>
            <a:r>
              <a:rPr lang="en-US" dirty="0" smtClean="0"/>
              <a:t>Plain language isn’t…</a:t>
            </a:r>
          </a:p>
        </p:txBody>
      </p:sp>
      <p:pic>
        <p:nvPicPr>
          <p:cNvPr id="3" name="Picture 2" descr="Screen shot 2012-09-13 at 12.00.4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1447800"/>
            <a:ext cx="3467100" cy="4724400"/>
          </a:xfrm>
          <a:prstGeom prst="rect">
            <a:avLst/>
          </a:prstGeom>
          <a:ln>
            <a:solidFill>
              <a:schemeClr val="bg1">
                <a:lumMod val="50000"/>
              </a:schemeClr>
            </a:solidFill>
          </a:ln>
        </p:spPr>
      </p:pic>
    </p:spTree>
    <p:extLst>
      <p:ext uri="{BB962C8B-B14F-4D97-AF65-F5344CB8AC3E}">
        <p14:creationId xmlns:p14="http://schemas.microsoft.com/office/powerpoint/2010/main" val="27266992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8"/>
                                        </p:tgtEl>
                                      </p:cBhvr>
                                    </p:animEffect>
                                    <p:set>
                                      <p:cBhvr>
                                        <p:cTn id="7" dur="1" fill="hold">
                                          <p:stCondLst>
                                            <p:cond delay="999"/>
                                          </p:stCondLst>
                                        </p:cTn>
                                        <p:tgtEl>
                                          <p:spTgt spid="8"/>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43"/>
          <p:cNvSpPr txBox="1">
            <a:spLocks/>
          </p:cNvSpPr>
          <p:nvPr/>
        </p:nvSpPr>
        <p:spPr bwMode="auto">
          <a:xfrm>
            <a:off x="0" y="1752600"/>
            <a:ext cx="9144000" cy="2582863"/>
          </a:xfrm>
          <a:prstGeom prst="rect">
            <a:avLst/>
          </a:prstGeom>
          <a:noFill/>
          <a:ln w="9525">
            <a:noFill/>
            <a:miter lim="800000"/>
            <a:headEnd/>
            <a:tailEnd/>
          </a:ln>
        </p:spPr>
        <p:txBody>
          <a:bodyPr/>
          <a:lstStyle/>
          <a:p>
            <a:pPr marL="342900" indent="-342900" algn="ctr" defTabSz="457200">
              <a:spcBef>
                <a:spcPct val="20000"/>
              </a:spcBef>
              <a:buFont typeface="Arial" charset="0"/>
              <a:buNone/>
            </a:pPr>
            <a:r>
              <a:rPr lang="en-US" sz="3200" dirty="0">
                <a:solidFill>
                  <a:schemeClr val="tx1">
                    <a:lumMod val="50000"/>
                    <a:lumOff val="50000"/>
                  </a:schemeClr>
                </a:solidFill>
                <a:latin typeface="+mn-lt"/>
                <a:cs typeface="Helvetica" charset="0"/>
              </a:rPr>
              <a:t>Writing so that </a:t>
            </a:r>
            <a:endParaRPr lang="en-US" sz="3200" dirty="0" smtClean="0">
              <a:solidFill>
                <a:schemeClr val="tx1">
                  <a:lumMod val="50000"/>
                  <a:lumOff val="50000"/>
                </a:schemeClr>
              </a:solidFill>
              <a:latin typeface="+mn-lt"/>
              <a:cs typeface="Helvetica" charset="0"/>
            </a:endParaRPr>
          </a:p>
          <a:p>
            <a:pPr marL="342900" indent="-342900" algn="ctr" defTabSz="457200">
              <a:spcBef>
                <a:spcPct val="20000"/>
              </a:spcBef>
              <a:buFont typeface="Arial" charset="0"/>
              <a:buNone/>
            </a:pPr>
            <a:r>
              <a:rPr lang="en-US" sz="3200" i="1" dirty="0" smtClean="0">
                <a:solidFill>
                  <a:srgbClr val="800000"/>
                </a:solidFill>
                <a:latin typeface="+mn-lt"/>
                <a:cs typeface="Helvetica" charset="0"/>
              </a:rPr>
              <a:t>everyone</a:t>
            </a:r>
            <a:endParaRPr lang="en-US" sz="3200" dirty="0" smtClean="0">
              <a:solidFill>
                <a:srgbClr val="800000"/>
              </a:solidFill>
              <a:latin typeface="+mn-lt"/>
              <a:cs typeface="Helvetica" charset="0"/>
            </a:endParaRPr>
          </a:p>
          <a:p>
            <a:pPr marL="342900" indent="-342900" algn="ctr" defTabSz="457200">
              <a:spcBef>
                <a:spcPct val="20000"/>
              </a:spcBef>
              <a:buFont typeface="Arial" charset="0"/>
              <a:buNone/>
            </a:pPr>
            <a:r>
              <a:rPr lang="en-US" sz="3200" dirty="0">
                <a:solidFill>
                  <a:schemeClr val="tx1">
                    <a:lumMod val="50000"/>
                    <a:lumOff val="50000"/>
                  </a:schemeClr>
                </a:solidFill>
                <a:latin typeface="+mn-lt"/>
                <a:cs typeface="Helvetica" charset="0"/>
              </a:rPr>
              <a:t>can understand.</a:t>
            </a:r>
          </a:p>
          <a:p>
            <a:pPr marL="342900" indent="-342900" defTabSz="457200">
              <a:spcBef>
                <a:spcPct val="20000"/>
              </a:spcBef>
              <a:buFont typeface="Arial" charset="0"/>
              <a:buNone/>
            </a:pPr>
            <a:endParaRPr lang="en-US" sz="3600" dirty="0">
              <a:latin typeface="+mn-lt"/>
              <a:cs typeface="Helvetica" charset="0"/>
            </a:endParaRPr>
          </a:p>
        </p:txBody>
      </p:sp>
      <p:pic>
        <p:nvPicPr>
          <p:cNvPr id="7173" name="Picture 5" descr="P:\Communications\Marketing Pieces\photo library\True Colors\lo-res\TC130.jpg"/>
          <p:cNvPicPr>
            <a:picLocks noChangeAspect="1" noChangeArrowheads="1"/>
          </p:cNvPicPr>
          <p:nvPr/>
        </p:nvPicPr>
        <p:blipFill>
          <a:blip r:embed="rId3" cstate="print"/>
          <a:srcRect/>
          <a:stretch>
            <a:fillRect/>
          </a:stretch>
        </p:blipFill>
        <p:spPr bwMode="auto">
          <a:xfrm>
            <a:off x="2514600" y="4648200"/>
            <a:ext cx="2238375" cy="1677988"/>
          </a:xfrm>
          <a:prstGeom prst="rect">
            <a:avLst/>
          </a:prstGeom>
          <a:ln>
            <a:noFill/>
          </a:ln>
          <a:effectLst>
            <a:softEdge rad="112500"/>
          </a:effectLst>
        </p:spPr>
      </p:pic>
      <p:pic>
        <p:nvPicPr>
          <p:cNvPr id="7174" name="Picture 6" descr="P:\Communications\Marketing Pieces\photo library\Web pics\Sarah and momslide.jpg"/>
          <p:cNvPicPr>
            <a:picLocks noChangeAspect="1" noChangeArrowheads="1"/>
          </p:cNvPicPr>
          <p:nvPr/>
        </p:nvPicPr>
        <p:blipFill>
          <a:blip r:embed="rId4" cstate="print"/>
          <a:srcRect/>
          <a:stretch>
            <a:fillRect/>
          </a:stretch>
        </p:blipFill>
        <p:spPr bwMode="auto">
          <a:xfrm>
            <a:off x="4876800" y="4648200"/>
            <a:ext cx="2205037" cy="1676400"/>
          </a:xfrm>
          <a:prstGeom prst="rect">
            <a:avLst/>
          </a:prstGeom>
          <a:ln>
            <a:noFill/>
          </a:ln>
          <a:effectLst>
            <a:softEdge rad="112500"/>
          </a:effectLst>
        </p:spPr>
      </p:pic>
      <p:pic>
        <p:nvPicPr>
          <p:cNvPr id="7175" name="Picture 8" descr="P:\Communications\Marketing Pieces\photo library\Demonstration projects\Nurses 4 Newborns\DSC_0044.JPG"/>
          <p:cNvPicPr>
            <a:picLocks noChangeAspect="1" noChangeArrowheads="1"/>
          </p:cNvPicPr>
          <p:nvPr/>
        </p:nvPicPr>
        <p:blipFill>
          <a:blip r:embed="rId5" cstate="print"/>
          <a:srcRect t="9272" r="12308"/>
          <a:stretch>
            <a:fillRect/>
          </a:stretch>
        </p:blipFill>
        <p:spPr bwMode="auto">
          <a:xfrm>
            <a:off x="7162800" y="3505200"/>
            <a:ext cx="1546444" cy="2389188"/>
          </a:xfrm>
          <a:prstGeom prst="rect">
            <a:avLst/>
          </a:prstGeom>
          <a:ln>
            <a:noFill/>
          </a:ln>
          <a:effectLst>
            <a:softEdge rad="112500"/>
          </a:effectLst>
        </p:spPr>
      </p:pic>
      <p:sp>
        <p:nvSpPr>
          <p:cNvPr id="9" name="Title 1"/>
          <p:cNvSpPr>
            <a:spLocks noGrp="1"/>
          </p:cNvSpPr>
          <p:nvPr>
            <p:ph type="title"/>
          </p:nvPr>
        </p:nvSpPr>
        <p:spPr>
          <a:xfrm>
            <a:off x="304800" y="71437"/>
            <a:ext cx="5791200" cy="690563"/>
          </a:xfrm>
        </p:spPr>
        <p:txBody>
          <a:bodyPr/>
          <a:lstStyle/>
          <a:p>
            <a:pPr eaLnBrk="1" hangingPunct="1"/>
            <a:r>
              <a:rPr lang="en-US" dirty="0" smtClean="0"/>
              <a:t>Plain language isn’t…</a:t>
            </a:r>
          </a:p>
        </p:txBody>
      </p:sp>
      <p:pic>
        <p:nvPicPr>
          <p:cNvPr id="8" name="Picture 7" descr="Dave marquee.jpg"/>
          <p:cNvPicPr>
            <a:picLocks noChangeAspect="1"/>
          </p:cNvPicPr>
          <p:nvPr/>
        </p:nvPicPr>
        <p:blipFill>
          <a:blip r:embed="rId6" cstate="print"/>
          <a:srcRect l="29716"/>
          <a:stretch>
            <a:fillRect/>
          </a:stretch>
        </p:blipFill>
        <p:spPr>
          <a:xfrm>
            <a:off x="381000" y="3710572"/>
            <a:ext cx="2133600" cy="1712327"/>
          </a:xfrm>
          <a:prstGeom prst="rect">
            <a:avLst/>
          </a:prstGeom>
        </p:spPr>
      </p:pic>
    </p:spTree>
    <p:extLst>
      <p:ext uri="{BB962C8B-B14F-4D97-AF65-F5344CB8AC3E}">
        <p14:creationId xmlns:p14="http://schemas.microsoft.com/office/powerpoint/2010/main" val="152481878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90600" y="2433935"/>
            <a:ext cx="3070071" cy="461665"/>
          </a:xfrm>
          <a:prstGeom prst="rect">
            <a:avLst/>
          </a:prstGeom>
        </p:spPr>
        <p:txBody>
          <a:bodyPr wrap="none">
            <a:spAutoFit/>
          </a:bodyPr>
          <a:lstStyle/>
          <a:p>
            <a:pPr marL="342900" lvl="0" indent="-342900" defTabSz="457200" fontAlgn="auto">
              <a:spcBef>
                <a:spcPct val="20000"/>
              </a:spcBef>
              <a:spcAft>
                <a:spcPts val="0"/>
              </a:spcAft>
              <a:buFont typeface="Arial"/>
              <a:buChar char="•"/>
              <a:defRPr/>
            </a:pPr>
            <a:r>
              <a:rPr lang="en-US" sz="2400" dirty="0" smtClean="0">
                <a:solidFill>
                  <a:prstClr val="black">
                    <a:lumMod val="50000"/>
                    <a:lumOff val="50000"/>
                  </a:prstClr>
                </a:solidFill>
                <a:latin typeface="Calibri"/>
              </a:rPr>
              <a:t>Find what they need</a:t>
            </a:r>
          </a:p>
        </p:txBody>
      </p:sp>
      <p:sp>
        <p:nvSpPr>
          <p:cNvPr id="6" name="Rectangle 5"/>
          <p:cNvSpPr/>
          <p:nvPr/>
        </p:nvSpPr>
        <p:spPr>
          <a:xfrm>
            <a:off x="990600" y="2967335"/>
            <a:ext cx="4006225" cy="461665"/>
          </a:xfrm>
          <a:prstGeom prst="rect">
            <a:avLst/>
          </a:prstGeom>
        </p:spPr>
        <p:txBody>
          <a:bodyPr wrap="none">
            <a:spAutoFit/>
          </a:bodyPr>
          <a:lstStyle/>
          <a:p>
            <a:pPr marL="342900" lvl="0" indent="-342900" defTabSz="457200" fontAlgn="auto">
              <a:spcBef>
                <a:spcPct val="20000"/>
              </a:spcBef>
              <a:spcAft>
                <a:spcPts val="0"/>
              </a:spcAft>
              <a:buFont typeface="Arial"/>
              <a:buChar char="•"/>
              <a:defRPr/>
            </a:pPr>
            <a:r>
              <a:rPr lang="en-US" sz="2400" dirty="0" smtClean="0">
                <a:solidFill>
                  <a:prstClr val="black">
                    <a:lumMod val="50000"/>
                    <a:lumOff val="50000"/>
                  </a:prstClr>
                </a:solidFill>
                <a:latin typeface="Calibri"/>
              </a:rPr>
              <a:t>Understand what they find</a:t>
            </a:r>
          </a:p>
        </p:txBody>
      </p:sp>
      <p:sp>
        <p:nvSpPr>
          <p:cNvPr id="8" name="Rectangle 7"/>
          <p:cNvSpPr/>
          <p:nvPr/>
        </p:nvSpPr>
        <p:spPr>
          <a:xfrm>
            <a:off x="990600" y="3500735"/>
            <a:ext cx="3916457" cy="461665"/>
          </a:xfrm>
          <a:prstGeom prst="rect">
            <a:avLst/>
          </a:prstGeom>
        </p:spPr>
        <p:txBody>
          <a:bodyPr wrap="none">
            <a:spAutoFit/>
          </a:bodyPr>
          <a:lstStyle/>
          <a:p>
            <a:pPr marL="342900" lvl="0" indent="-342900" defTabSz="457200" fontAlgn="auto">
              <a:spcBef>
                <a:spcPct val="20000"/>
              </a:spcBef>
              <a:spcAft>
                <a:spcPts val="0"/>
              </a:spcAft>
              <a:buFont typeface="Arial"/>
              <a:buChar char="•"/>
              <a:defRPr/>
            </a:pPr>
            <a:r>
              <a:rPr lang="en-US" sz="2400" dirty="0" smtClean="0">
                <a:solidFill>
                  <a:prstClr val="black">
                    <a:lumMod val="50000"/>
                    <a:lumOff val="50000"/>
                  </a:prstClr>
                </a:solidFill>
                <a:latin typeface="Calibri"/>
              </a:rPr>
              <a:t>Act on that understanding</a:t>
            </a:r>
          </a:p>
        </p:txBody>
      </p:sp>
      <p:sp>
        <p:nvSpPr>
          <p:cNvPr id="10" name="Rectangle 9"/>
          <p:cNvSpPr/>
          <p:nvPr/>
        </p:nvSpPr>
        <p:spPr>
          <a:xfrm>
            <a:off x="990600" y="1824335"/>
            <a:ext cx="3813865" cy="461665"/>
          </a:xfrm>
          <a:prstGeom prst="rect">
            <a:avLst/>
          </a:prstGeom>
        </p:spPr>
        <p:txBody>
          <a:bodyPr wrap="none">
            <a:spAutoFit/>
          </a:bodyPr>
          <a:lstStyle/>
          <a:p>
            <a:pPr lvl="0" defTabSz="457200" fontAlgn="auto">
              <a:spcBef>
                <a:spcPct val="20000"/>
              </a:spcBef>
              <a:spcAft>
                <a:spcPts val="0"/>
              </a:spcAft>
              <a:defRPr/>
            </a:pPr>
            <a:r>
              <a:rPr lang="en-US" sz="2400" dirty="0" smtClean="0">
                <a:solidFill>
                  <a:prstClr val="black">
                    <a:lumMod val="50000"/>
                    <a:lumOff val="50000"/>
                  </a:prstClr>
                </a:solidFill>
                <a:latin typeface="Calibri"/>
              </a:rPr>
              <a:t>Writing so your readers can:</a:t>
            </a:r>
          </a:p>
        </p:txBody>
      </p:sp>
      <p:sp>
        <p:nvSpPr>
          <p:cNvPr id="11" name="Title 1"/>
          <p:cNvSpPr>
            <a:spLocks noGrp="1"/>
          </p:cNvSpPr>
          <p:nvPr>
            <p:ph type="title"/>
          </p:nvPr>
        </p:nvSpPr>
        <p:spPr>
          <a:xfrm>
            <a:off x="304800" y="71437"/>
            <a:ext cx="5791200" cy="690563"/>
          </a:xfrm>
        </p:spPr>
        <p:txBody>
          <a:bodyPr/>
          <a:lstStyle/>
          <a:p>
            <a:pPr eaLnBrk="1" hangingPunct="1"/>
            <a:r>
              <a:rPr lang="en-US" dirty="0" smtClean="0"/>
              <a:t>Plain language is…</a:t>
            </a:r>
          </a:p>
        </p:txBody>
      </p:sp>
    </p:spTree>
    <p:extLst>
      <p:ext uri="{BB962C8B-B14F-4D97-AF65-F5344CB8AC3E}">
        <p14:creationId xmlns:p14="http://schemas.microsoft.com/office/powerpoint/2010/main" val="26017155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43"/>
          <p:cNvSpPr txBox="1">
            <a:spLocks/>
          </p:cNvSpPr>
          <p:nvPr/>
        </p:nvSpPr>
        <p:spPr bwMode="auto">
          <a:xfrm>
            <a:off x="0" y="1752600"/>
            <a:ext cx="9144000" cy="2582863"/>
          </a:xfrm>
          <a:prstGeom prst="rect">
            <a:avLst/>
          </a:prstGeom>
          <a:noFill/>
          <a:ln w="9525">
            <a:noFill/>
            <a:miter lim="800000"/>
            <a:headEnd/>
            <a:tailEnd/>
          </a:ln>
        </p:spPr>
        <p:txBody>
          <a:bodyPr/>
          <a:lstStyle/>
          <a:p>
            <a:pPr marL="342900" indent="-342900" algn="ctr" defTabSz="457200">
              <a:spcBef>
                <a:spcPct val="20000"/>
              </a:spcBef>
              <a:buFont typeface="Arial" charset="0"/>
              <a:buNone/>
            </a:pPr>
            <a:r>
              <a:rPr lang="en-US" sz="3200" dirty="0">
                <a:solidFill>
                  <a:schemeClr val="tx1">
                    <a:lumMod val="50000"/>
                    <a:lumOff val="50000"/>
                  </a:schemeClr>
                </a:solidFill>
                <a:latin typeface="+mn-lt"/>
                <a:cs typeface="Helvetica" charset="0"/>
              </a:rPr>
              <a:t>Writing so that </a:t>
            </a:r>
          </a:p>
          <a:p>
            <a:pPr marL="342900" indent="-342900" algn="ctr" defTabSz="457200">
              <a:spcBef>
                <a:spcPct val="20000"/>
              </a:spcBef>
              <a:buFont typeface="Arial" charset="0"/>
              <a:buNone/>
            </a:pPr>
            <a:r>
              <a:rPr lang="en-US" sz="3200" i="1" dirty="0">
                <a:solidFill>
                  <a:schemeClr val="tx1">
                    <a:lumMod val="50000"/>
                    <a:lumOff val="50000"/>
                  </a:schemeClr>
                </a:solidFill>
                <a:latin typeface="+mn-lt"/>
                <a:cs typeface="Helvetica" charset="0"/>
              </a:rPr>
              <a:t>your </a:t>
            </a:r>
            <a:r>
              <a:rPr lang="en-US" sz="3200" i="1" dirty="0">
                <a:solidFill>
                  <a:schemeClr val="accent2">
                    <a:lumMod val="75000"/>
                  </a:schemeClr>
                </a:solidFill>
                <a:latin typeface="+mn-lt"/>
                <a:cs typeface="Helvetica" charset="0"/>
              </a:rPr>
              <a:t>intended readers</a:t>
            </a:r>
            <a:r>
              <a:rPr lang="en-US" sz="3200" dirty="0">
                <a:solidFill>
                  <a:schemeClr val="accent2">
                    <a:lumMod val="75000"/>
                  </a:schemeClr>
                </a:solidFill>
                <a:latin typeface="+mn-lt"/>
                <a:cs typeface="Helvetica" charset="0"/>
              </a:rPr>
              <a:t> </a:t>
            </a:r>
          </a:p>
          <a:p>
            <a:pPr marL="342900" indent="-342900" algn="ctr" defTabSz="457200">
              <a:spcBef>
                <a:spcPct val="20000"/>
              </a:spcBef>
              <a:buFont typeface="Arial" charset="0"/>
              <a:buNone/>
            </a:pPr>
            <a:r>
              <a:rPr lang="en-US" sz="3200" dirty="0">
                <a:solidFill>
                  <a:schemeClr val="tx1">
                    <a:lumMod val="50000"/>
                    <a:lumOff val="50000"/>
                  </a:schemeClr>
                </a:solidFill>
                <a:latin typeface="+mn-lt"/>
                <a:cs typeface="Helvetica" charset="0"/>
              </a:rPr>
              <a:t>can understand.</a:t>
            </a:r>
          </a:p>
          <a:p>
            <a:pPr marL="342900" indent="-342900" defTabSz="457200">
              <a:spcBef>
                <a:spcPct val="20000"/>
              </a:spcBef>
              <a:buFont typeface="Arial" charset="0"/>
              <a:buNone/>
            </a:pPr>
            <a:endParaRPr lang="en-US" sz="3600" dirty="0">
              <a:latin typeface="+mn-lt"/>
              <a:cs typeface="Helvetica" charset="0"/>
            </a:endParaRPr>
          </a:p>
        </p:txBody>
      </p:sp>
      <p:pic>
        <p:nvPicPr>
          <p:cNvPr id="7172" name="Picture 4" descr="P:\Communications\Marketing Pieces\photo library\True Colors\lo-res\TC011.jpg"/>
          <p:cNvPicPr>
            <a:picLocks noChangeAspect="1" noChangeArrowheads="1"/>
          </p:cNvPicPr>
          <p:nvPr/>
        </p:nvPicPr>
        <p:blipFill>
          <a:blip r:embed="rId3" cstate="print"/>
          <a:srcRect/>
          <a:stretch>
            <a:fillRect/>
          </a:stretch>
        </p:blipFill>
        <p:spPr bwMode="auto">
          <a:xfrm>
            <a:off x="381000" y="4114800"/>
            <a:ext cx="2057400" cy="1727972"/>
          </a:xfrm>
          <a:prstGeom prst="rect">
            <a:avLst/>
          </a:prstGeom>
          <a:ln>
            <a:noFill/>
          </a:ln>
          <a:effectLst>
            <a:softEdge rad="112500"/>
          </a:effectLst>
        </p:spPr>
      </p:pic>
      <p:pic>
        <p:nvPicPr>
          <p:cNvPr id="7173" name="Picture 5" descr="P:\Communications\Marketing Pieces\photo library\True Colors\lo-res\TC130.jpg"/>
          <p:cNvPicPr>
            <a:picLocks noChangeAspect="1" noChangeArrowheads="1"/>
          </p:cNvPicPr>
          <p:nvPr/>
        </p:nvPicPr>
        <p:blipFill>
          <a:blip r:embed="rId4" cstate="print"/>
          <a:srcRect/>
          <a:stretch>
            <a:fillRect/>
          </a:stretch>
        </p:blipFill>
        <p:spPr bwMode="auto">
          <a:xfrm>
            <a:off x="2514600" y="4648200"/>
            <a:ext cx="2238375" cy="1677988"/>
          </a:xfrm>
          <a:prstGeom prst="rect">
            <a:avLst/>
          </a:prstGeom>
          <a:ln>
            <a:noFill/>
          </a:ln>
          <a:effectLst>
            <a:softEdge rad="112500"/>
          </a:effectLst>
        </p:spPr>
      </p:pic>
      <p:pic>
        <p:nvPicPr>
          <p:cNvPr id="7174" name="Picture 6" descr="P:\Communications\Marketing Pieces\photo library\Web pics\Sarah and momslide.jpg"/>
          <p:cNvPicPr>
            <a:picLocks noChangeAspect="1" noChangeArrowheads="1"/>
          </p:cNvPicPr>
          <p:nvPr/>
        </p:nvPicPr>
        <p:blipFill>
          <a:blip r:embed="rId5" cstate="print"/>
          <a:srcRect/>
          <a:stretch>
            <a:fillRect/>
          </a:stretch>
        </p:blipFill>
        <p:spPr bwMode="auto">
          <a:xfrm>
            <a:off x="4876800" y="4648200"/>
            <a:ext cx="2205037" cy="1676400"/>
          </a:xfrm>
          <a:prstGeom prst="rect">
            <a:avLst/>
          </a:prstGeom>
          <a:ln>
            <a:noFill/>
          </a:ln>
          <a:effectLst>
            <a:softEdge rad="112500"/>
          </a:effectLst>
        </p:spPr>
      </p:pic>
      <p:pic>
        <p:nvPicPr>
          <p:cNvPr id="7175" name="Picture 8" descr="P:\Communications\Marketing Pieces\photo library\Demonstration projects\Nurses 4 Newborns\DSC_0044.JPG"/>
          <p:cNvPicPr>
            <a:picLocks noChangeAspect="1" noChangeArrowheads="1"/>
          </p:cNvPicPr>
          <p:nvPr/>
        </p:nvPicPr>
        <p:blipFill>
          <a:blip r:embed="rId6" cstate="print"/>
          <a:srcRect t="9272" r="12308"/>
          <a:stretch>
            <a:fillRect/>
          </a:stretch>
        </p:blipFill>
        <p:spPr bwMode="auto">
          <a:xfrm>
            <a:off x="7162800" y="3505200"/>
            <a:ext cx="1546444" cy="2389188"/>
          </a:xfrm>
          <a:prstGeom prst="rect">
            <a:avLst/>
          </a:prstGeom>
          <a:ln>
            <a:noFill/>
          </a:ln>
          <a:effectLst>
            <a:softEdge rad="112500"/>
          </a:effectLst>
        </p:spPr>
      </p:pic>
      <p:sp>
        <p:nvSpPr>
          <p:cNvPr id="9" name="Title 1"/>
          <p:cNvSpPr>
            <a:spLocks noGrp="1"/>
          </p:cNvSpPr>
          <p:nvPr>
            <p:ph type="title"/>
          </p:nvPr>
        </p:nvSpPr>
        <p:spPr>
          <a:xfrm>
            <a:off x="304800" y="71437"/>
            <a:ext cx="5791200" cy="690563"/>
          </a:xfrm>
        </p:spPr>
        <p:txBody>
          <a:bodyPr/>
          <a:lstStyle/>
          <a:p>
            <a:pPr eaLnBrk="1" hangingPunct="1"/>
            <a:r>
              <a:rPr lang="en-US" dirty="0" smtClean="0"/>
              <a:t>Plain language is…</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8"/>
          <p:cNvPicPr>
            <a:picLocks noChangeAspect="1" noChangeArrowheads="1"/>
          </p:cNvPicPr>
          <p:nvPr/>
        </p:nvPicPr>
        <p:blipFill>
          <a:blip r:embed="rId3" cstate="print"/>
          <a:srcRect/>
          <a:stretch>
            <a:fillRect/>
          </a:stretch>
        </p:blipFill>
        <p:spPr bwMode="auto">
          <a:xfrm>
            <a:off x="2438400" y="1676400"/>
            <a:ext cx="4419600" cy="3137916"/>
          </a:xfrm>
          <a:prstGeom prst="rect">
            <a:avLst/>
          </a:prstGeom>
          <a:ln>
            <a:noFill/>
          </a:ln>
          <a:effectLst>
            <a:softEdge rad="112500"/>
          </a:effectLst>
        </p:spPr>
      </p:pic>
      <p:sp>
        <p:nvSpPr>
          <p:cNvPr id="16" name="TextBox 15"/>
          <p:cNvSpPr txBox="1"/>
          <p:nvPr/>
        </p:nvSpPr>
        <p:spPr>
          <a:xfrm>
            <a:off x="1219200" y="5105400"/>
            <a:ext cx="6705600" cy="400110"/>
          </a:xfrm>
          <a:prstGeom prst="rect">
            <a:avLst/>
          </a:prstGeom>
          <a:noFill/>
        </p:spPr>
        <p:txBody>
          <a:bodyPr wrap="square" rtlCol="0">
            <a:spAutoFit/>
          </a:bodyPr>
          <a:lstStyle/>
          <a:p>
            <a:pPr algn="ctr"/>
            <a:r>
              <a:rPr lang="en-US" sz="2000" dirty="0" smtClean="0">
                <a:solidFill>
                  <a:schemeClr val="tx1">
                    <a:lumMod val="50000"/>
                    <a:lumOff val="50000"/>
                  </a:schemeClr>
                </a:solidFill>
                <a:latin typeface="+mn-lt"/>
              </a:rPr>
              <a:t>President Obama signing the law, October 2010</a:t>
            </a:r>
            <a:endParaRPr lang="en-US" sz="2000" dirty="0">
              <a:solidFill>
                <a:schemeClr val="tx1">
                  <a:lumMod val="50000"/>
                  <a:lumOff val="50000"/>
                </a:schemeClr>
              </a:solidFill>
              <a:latin typeface="+mn-lt"/>
            </a:endParaRPr>
          </a:p>
        </p:txBody>
      </p:sp>
      <p:sp>
        <p:nvSpPr>
          <p:cNvPr id="6" name="TextBox 5"/>
          <p:cNvSpPr txBox="1"/>
          <p:nvPr/>
        </p:nvSpPr>
        <p:spPr>
          <a:xfrm>
            <a:off x="2286000" y="5638800"/>
            <a:ext cx="4343400" cy="400110"/>
          </a:xfrm>
          <a:prstGeom prst="rect">
            <a:avLst/>
          </a:prstGeom>
          <a:noFill/>
        </p:spPr>
        <p:txBody>
          <a:bodyPr wrap="square" rtlCol="0">
            <a:spAutoFit/>
          </a:bodyPr>
          <a:lstStyle/>
          <a:p>
            <a:pPr algn="ctr"/>
            <a:r>
              <a:rPr lang="en-US" sz="2000" dirty="0" smtClean="0">
                <a:solidFill>
                  <a:srgbClr val="800000"/>
                </a:solidFill>
                <a:latin typeface="+mn-lt"/>
              </a:rPr>
              <a:t>www.plainlanguage.gov</a:t>
            </a:r>
            <a:endParaRPr lang="en-US" sz="2000" dirty="0">
              <a:solidFill>
                <a:srgbClr val="800000"/>
              </a:solidFill>
              <a:latin typeface="+mn-lt"/>
            </a:endParaRPr>
          </a:p>
        </p:txBody>
      </p:sp>
      <p:sp>
        <p:nvSpPr>
          <p:cNvPr id="7" name="Title 6"/>
          <p:cNvSpPr>
            <a:spLocks noGrp="1"/>
          </p:cNvSpPr>
          <p:nvPr>
            <p:ph type="title"/>
          </p:nvPr>
        </p:nvSpPr>
        <p:spPr>
          <a:xfrm>
            <a:off x="304800" y="50800"/>
            <a:ext cx="5334000" cy="690563"/>
          </a:xfrm>
        </p:spPr>
        <p:txBody>
          <a:bodyPr/>
          <a:lstStyle/>
          <a:p>
            <a:r>
              <a:rPr lang="en-US" dirty="0" smtClean="0"/>
              <a:t>Plain Writing Act of 2010</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50800"/>
            <a:ext cx="8839200" cy="690563"/>
          </a:xfrm>
        </p:spPr>
        <p:txBody>
          <a:bodyPr/>
          <a:lstStyle/>
          <a:p>
            <a:r>
              <a:rPr lang="en-US" dirty="0" smtClean="0"/>
              <a:t>Plain Writing Act of 2010: report card</a:t>
            </a:r>
            <a:endParaRPr lang="en-US" dirty="0"/>
          </a:p>
        </p:txBody>
      </p:sp>
      <p:pic>
        <p:nvPicPr>
          <p:cNvPr id="3" name="Picture 2" descr="Screen shot 2012-07-27 at 3.05.17 PM.png"/>
          <p:cNvPicPr>
            <a:picLocks noChangeAspect="1"/>
          </p:cNvPicPr>
          <p:nvPr/>
        </p:nvPicPr>
        <p:blipFill>
          <a:blip r:embed="rId3" cstate="print"/>
          <a:stretch>
            <a:fillRect/>
          </a:stretch>
        </p:blipFill>
        <p:spPr>
          <a:xfrm>
            <a:off x="2657475" y="838200"/>
            <a:ext cx="3971925" cy="5945501"/>
          </a:xfrm>
          <a:prstGeom prst="rect">
            <a:avLst/>
          </a:prstGeom>
          <a:ln>
            <a:solidFill>
              <a:schemeClr val="bg1">
                <a:lumMod val="50000"/>
              </a:schemeClr>
            </a:solidFill>
          </a:ln>
        </p:spPr>
      </p:pic>
      <p:cxnSp>
        <p:nvCxnSpPr>
          <p:cNvPr id="9" name="Straight Arrow Connector 8"/>
          <p:cNvCxnSpPr/>
          <p:nvPr/>
        </p:nvCxnSpPr>
        <p:spPr>
          <a:xfrm>
            <a:off x="2057400" y="4117976"/>
            <a:ext cx="4572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28600" y="3787914"/>
            <a:ext cx="1981200" cy="707886"/>
          </a:xfrm>
          <a:prstGeom prst="rect">
            <a:avLst/>
          </a:prstGeom>
          <a:noFill/>
        </p:spPr>
        <p:txBody>
          <a:bodyPr wrap="square" rtlCol="0">
            <a:spAutoFit/>
          </a:bodyPr>
          <a:lstStyle/>
          <a:p>
            <a:r>
              <a:rPr lang="en-US" sz="2000" dirty="0" smtClean="0">
                <a:solidFill>
                  <a:schemeClr val="bg1">
                    <a:lumMod val="50000"/>
                  </a:schemeClr>
                </a:solidFill>
                <a:latin typeface="+mj-lt"/>
              </a:rPr>
              <a:t>Health and Human Services</a:t>
            </a:r>
            <a:endParaRPr lang="en-US" sz="2000" dirty="0">
              <a:solidFill>
                <a:schemeClr val="bg1">
                  <a:lumMod val="50000"/>
                </a:schemeClr>
              </a:solidFill>
              <a:latin typeface="+mj-lt"/>
            </a:endParaRPr>
          </a:p>
        </p:txBody>
      </p:sp>
    </p:spTree>
    <p:extLst>
      <p:ext uri="{BB962C8B-B14F-4D97-AF65-F5344CB8AC3E}">
        <p14:creationId xmlns:p14="http://schemas.microsoft.com/office/powerpoint/2010/main" val="306464493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5" descr="kids-OTC-dosing-instructions.jpg"/>
          <p:cNvPicPr>
            <a:picLocks noChangeAspect="1"/>
          </p:cNvPicPr>
          <p:nvPr/>
        </p:nvPicPr>
        <p:blipFill>
          <a:blip r:embed="rId3" cstate="print"/>
          <a:srcRect/>
          <a:stretch>
            <a:fillRect/>
          </a:stretch>
        </p:blipFill>
        <p:spPr bwMode="auto">
          <a:xfrm>
            <a:off x="1752600" y="1828800"/>
            <a:ext cx="5608638" cy="3727450"/>
          </a:xfrm>
          <a:prstGeom prst="rect">
            <a:avLst/>
          </a:prstGeom>
          <a:ln>
            <a:noFill/>
          </a:ln>
          <a:effectLst>
            <a:softEdge rad="112500"/>
          </a:effectLst>
        </p:spPr>
      </p:pic>
      <p:sp>
        <p:nvSpPr>
          <p:cNvPr id="5" name="Title 4"/>
          <p:cNvSpPr>
            <a:spLocks noGrp="1"/>
          </p:cNvSpPr>
          <p:nvPr>
            <p:ph type="title"/>
          </p:nvPr>
        </p:nvSpPr>
        <p:spPr>
          <a:xfrm>
            <a:off x="304800" y="50800"/>
            <a:ext cx="5105400" cy="690563"/>
          </a:xfrm>
        </p:spPr>
        <p:txBody>
          <a:bodyPr/>
          <a:lstStyle/>
          <a:p>
            <a:r>
              <a:rPr lang="en-US" dirty="0" smtClean="0"/>
              <a:t>Why plain language?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RuskBuilding"/>
          <p:cNvPicPr>
            <a:picLocks noChangeAspect="1" noChangeArrowheads="1"/>
          </p:cNvPicPr>
          <p:nvPr/>
        </p:nvPicPr>
        <p:blipFill>
          <a:blip r:embed="rId3" cstate="print"/>
          <a:srcRect/>
          <a:stretch>
            <a:fillRect/>
          </a:stretch>
        </p:blipFill>
        <p:spPr bwMode="auto">
          <a:xfrm>
            <a:off x="457200" y="1066800"/>
            <a:ext cx="4114800" cy="2531170"/>
          </a:xfrm>
          <a:prstGeom prst="rect">
            <a:avLst/>
          </a:prstGeom>
          <a:ln>
            <a:noFill/>
          </a:ln>
          <a:effectLst>
            <a:softEdge rad="112500"/>
          </a:effectLst>
        </p:spPr>
      </p:pic>
      <p:pic>
        <p:nvPicPr>
          <p:cNvPr id="49159" name="Picture 7"/>
          <p:cNvPicPr>
            <a:picLocks noChangeAspect="1" noChangeArrowheads="1"/>
          </p:cNvPicPr>
          <p:nvPr/>
        </p:nvPicPr>
        <p:blipFill>
          <a:blip r:embed="rId4" cstate="print"/>
          <a:srcRect/>
          <a:stretch>
            <a:fillRect/>
          </a:stretch>
        </p:blipFill>
        <p:spPr bwMode="auto">
          <a:xfrm>
            <a:off x="4800600" y="1219200"/>
            <a:ext cx="4000195" cy="5181600"/>
          </a:xfrm>
          <a:prstGeom prst="rect">
            <a:avLst/>
          </a:prstGeom>
          <a:ln>
            <a:noFill/>
          </a:ln>
          <a:effectLst>
            <a:softEdge rad="112500"/>
          </a:effectLst>
        </p:spPr>
      </p:pic>
      <p:pic>
        <p:nvPicPr>
          <p:cNvPr id="47105" name="Picture 1" descr="P:\Communications\Marketing Pieces\photo library\Demonstration projects\Erise Williams and Associates\DSC_0009.JPG"/>
          <p:cNvPicPr>
            <a:picLocks noChangeAspect="1" noChangeArrowheads="1"/>
          </p:cNvPicPr>
          <p:nvPr/>
        </p:nvPicPr>
        <p:blipFill>
          <a:blip r:embed="rId5" cstate="print"/>
          <a:srcRect/>
          <a:stretch>
            <a:fillRect/>
          </a:stretch>
        </p:blipFill>
        <p:spPr bwMode="auto">
          <a:xfrm>
            <a:off x="457200" y="3733800"/>
            <a:ext cx="4077182" cy="2729640"/>
          </a:xfrm>
          <a:prstGeom prst="rect">
            <a:avLst/>
          </a:prstGeom>
          <a:ln>
            <a:noFill/>
          </a:ln>
          <a:effectLst>
            <a:softEdge rad="112500"/>
          </a:effectLst>
        </p:spPr>
      </p:pic>
      <p:pic>
        <p:nvPicPr>
          <p:cNvPr id="67586" name="Picture 2"/>
          <p:cNvPicPr>
            <a:picLocks noChangeAspect="1" noChangeArrowheads="1"/>
          </p:cNvPicPr>
          <p:nvPr/>
        </p:nvPicPr>
        <p:blipFill>
          <a:blip r:embed="rId6" cstate="print"/>
          <a:srcRect/>
          <a:stretch>
            <a:fillRect/>
          </a:stretch>
        </p:blipFill>
        <p:spPr bwMode="auto">
          <a:xfrm>
            <a:off x="1752600" y="1752600"/>
            <a:ext cx="5181600" cy="3886200"/>
          </a:xfrm>
          <a:prstGeom prst="rect">
            <a:avLst/>
          </a:prstGeom>
          <a:ln>
            <a:noFill/>
          </a:ln>
          <a:effectLst>
            <a:softEdge rad="112500"/>
          </a:effectLst>
        </p:spPr>
      </p:pic>
      <p:sp>
        <p:nvSpPr>
          <p:cNvPr id="9" name="Title 4"/>
          <p:cNvSpPr>
            <a:spLocks noGrp="1"/>
          </p:cNvSpPr>
          <p:nvPr>
            <p:ph type="title"/>
          </p:nvPr>
        </p:nvSpPr>
        <p:spPr>
          <a:xfrm>
            <a:off x="304800" y="50800"/>
            <a:ext cx="5105400" cy="690563"/>
          </a:xfrm>
        </p:spPr>
        <p:txBody>
          <a:bodyPr/>
          <a:lstStyle/>
          <a:p>
            <a:r>
              <a:rPr lang="en-US" dirty="0" smtClean="0"/>
              <a:t>Why plain language?</a:t>
            </a:r>
            <a:endParaRPr lang="en-US" dirty="0"/>
          </a:p>
        </p:txBody>
      </p:sp>
    </p:spTree>
    <p:extLst>
      <p:ext uri="{BB962C8B-B14F-4D97-AF65-F5344CB8AC3E}">
        <p14:creationId xmlns:p14="http://schemas.microsoft.com/office/powerpoint/2010/main" val="14066137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159"/>
                                        </p:tgtEl>
                                        <p:attrNameLst>
                                          <p:attrName>style.visibility</p:attrName>
                                        </p:attrNameLst>
                                      </p:cBhvr>
                                      <p:to>
                                        <p:strVal val="visible"/>
                                      </p:to>
                                    </p:set>
                                    <p:animEffect transition="in" filter="fade">
                                      <p:cBhvr>
                                        <p:cTn id="12" dur="1000"/>
                                        <p:tgtEl>
                                          <p:spTgt spid="4915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7105"/>
                                        </p:tgtEl>
                                        <p:attrNameLst>
                                          <p:attrName>style.visibility</p:attrName>
                                        </p:attrNameLst>
                                      </p:cBhvr>
                                      <p:to>
                                        <p:strVal val="visible"/>
                                      </p:to>
                                    </p:set>
                                    <p:animEffect transition="in" filter="fade">
                                      <p:cBhvr>
                                        <p:cTn id="17" dur="1000"/>
                                        <p:tgtEl>
                                          <p:spTgt spid="4710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7586"/>
                                        </p:tgtEl>
                                        <p:attrNameLst>
                                          <p:attrName>style.visibility</p:attrName>
                                        </p:attrNameLst>
                                      </p:cBhvr>
                                      <p:to>
                                        <p:strVal val="visible"/>
                                      </p:to>
                                    </p:set>
                                    <p:animEffect transition="in" filter="fade">
                                      <p:cBhvr>
                                        <p:cTn id="22" dur="1000"/>
                                        <p:tgtEl>
                                          <p:spTgt spid="67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4"/>
          <p:cNvSpPr>
            <a:spLocks noGrp="1"/>
          </p:cNvSpPr>
          <p:nvPr>
            <p:ph type="title"/>
          </p:nvPr>
        </p:nvSpPr>
        <p:spPr>
          <a:xfrm>
            <a:off x="304800" y="50800"/>
            <a:ext cx="5105400" cy="690563"/>
          </a:xfrm>
        </p:spPr>
        <p:txBody>
          <a:bodyPr/>
          <a:lstStyle/>
          <a:p>
            <a:r>
              <a:rPr lang="en-US" dirty="0" smtClean="0"/>
              <a:t>Why plain language?</a:t>
            </a:r>
            <a:endParaRPr lang="en-US" dirty="0"/>
          </a:p>
        </p:txBody>
      </p:sp>
      <p:pic>
        <p:nvPicPr>
          <p:cNvPr id="4" name="Picture 3" descr="Screen shot 2012-09-13 at 12.21.3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1066800"/>
            <a:ext cx="3432754" cy="5346700"/>
          </a:xfrm>
          <a:prstGeom prst="rect">
            <a:avLst/>
          </a:prstGeom>
          <a:ln>
            <a:solidFill>
              <a:schemeClr val="bg1">
                <a:lumMod val="50000"/>
              </a:schemeClr>
            </a:solidFill>
          </a:ln>
        </p:spPr>
      </p:pic>
    </p:spTree>
    <p:extLst>
      <p:ext uri="{BB962C8B-B14F-4D97-AF65-F5344CB8AC3E}">
        <p14:creationId xmlns:p14="http://schemas.microsoft.com/office/powerpoint/2010/main" val="224253896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81667" y="719667"/>
            <a:ext cx="184666" cy="369332"/>
          </a:xfrm>
          <a:prstGeom prst="rect">
            <a:avLst/>
          </a:prstGeom>
          <a:noFill/>
        </p:spPr>
        <p:txBody>
          <a:bodyPr wrap="none" rtlCol="0">
            <a:spAutoFit/>
          </a:bodyPr>
          <a:lstStyle/>
          <a:p>
            <a:endParaRPr lang="en-US" dirty="0"/>
          </a:p>
        </p:txBody>
      </p:sp>
      <p:sp>
        <p:nvSpPr>
          <p:cNvPr id="5" name="Title 4"/>
          <p:cNvSpPr>
            <a:spLocks noGrp="1"/>
          </p:cNvSpPr>
          <p:nvPr>
            <p:ph type="title"/>
          </p:nvPr>
        </p:nvSpPr>
        <p:spPr>
          <a:xfrm>
            <a:off x="304800" y="50800"/>
            <a:ext cx="5105400" cy="690563"/>
          </a:xfrm>
        </p:spPr>
        <p:txBody>
          <a:bodyPr/>
          <a:lstStyle/>
          <a:p>
            <a:r>
              <a:rPr lang="en-US" dirty="0" smtClean="0"/>
              <a:t>Why plain language?</a:t>
            </a:r>
            <a:endParaRPr lang="en-US" dirty="0"/>
          </a:p>
        </p:txBody>
      </p:sp>
      <p:pic>
        <p:nvPicPr>
          <p:cNvPr id="6" name="Picture 5" descr="Med sheet.jpg"/>
          <p:cNvPicPr>
            <a:picLocks noChangeAspect="1"/>
          </p:cNvPicPr>
          <p:nvPr/>
        </p:nvPicPr>
        <p:blipFill>
          <a:blip r:embed="rId3"/>
          <a:srcRect l="9167" r="18333"/>
          <a:stretch>
            <a:fillRect/>
          </a:stretch>
        </p:blipFill>
        <p:spPr>
          <a:xfrm rot="5400000">
            <a:off x="1863287" y="872686"/>
            <a:ext cx="6019798" cy="5798427"/>
          </a:xfrm>
          <a:prstGeom prst="rect">
            <a:avLst/>
          </a:prstGeom>
          <a:ln>
            <a:solidFill>
              <a:schemeClr val="bg1">
                <a:lumMod val="50000"/>
              </a:schemeClr>
            </a:solidFill>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81000" y="50800"/>
            <a:ext cx="5410200" cy="690563"/>
          </a:xfrm>
        </p:spPr>
        <p:txBody>
          <a:bodyPr/>
          <a:lstStyle/>
          <a:p>
            <a:r>
              <a:rPr lang="en-US" dirty="0" smtClean="0"/>
              <a:t>Top plain language tips</a:t>
            </a:r>
            <a:endParaRPr lang="en-US" dirty="0"/>
          </a:p>
        </p:txBody>
      </p:sp>
      <p:sp>
        <p:nvSpPr>
          <p:cNvPr id="6" name="Content Placeholder 14"/>
          <p:cNvSpPr txBox="1">
            <a:spLocks/>
          </p:cNvSpPr>
          <p:nvPr/>
        </p:nvSpPr>
        <p:spPr>
          <a:xfrm>
            <a:off x="457200" y="1693265"/>
            <a:ext cx="8229600" cy="3317142"/>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Audience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Reading level</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Make it look easy</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Clear words</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Engage your readers</a:t>
            </a:r>
          </a:p>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endParaRPr kumimoji="0" lang="en-US" sz="27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304800" y="71437"/>
            <a:ext cx="6629400" cy="690563"/>
          </a:xfrm>
        </p:spPr>
        <p:txBody>
          <a:bodyPr/>
          <a:lstStyle/>
          <a:p>
            <a:pPr eaLnBrk="1" hangingPunct="1"/>
            <a:r>
              <a:rPr lang="en-US" dirty="0" smtClean="0"/>
              <a:t>Audience</a:t>
            </a:r>
          </a:p>
        </p:txBody>
      </p:sp>
      <p:pic>
        <p:nvPicPr>
          <p:cNvPr id="5" name="Picture 4" descr="Hispanicaudience.jpg"/>
          <p:cNvPicPr>
            <a:picLocks noChangeAspect="1"/>
          </p:cNvPicPr>
          <p:nvPr/>
        </p:nvPicPr>
        <p:blipFill>
          <a:blip r:embed="rId3" cstate="print"/>
          <a:stretch>
            <a:fillRect/>
          </a:stretch>
        </p:blipFill>
        <p:spPr>
          <a:xfrm>
            <a:off x="1066801" y="1314768"/>
            <a:ext cx="3378200" cy="2247441"/>
          </a:xfrm>
          <a:prstGeom prst="rect">
            <a:avLst/>
          </a:prstGeom>
          <a:ln>
            <a:noFill/>
          </a:ln>
          <a:effectLst>
            <a:softEdge rad="112500"/>
          </a:effectLst>
        </p:spPr>
      </p:pic>
      <p:pic>
        <p:nvPicPr>
          <p:cNvPr id="6" name="Picture 5" descr="Ladiesaudience.jpg"/>
          <p:cNvPicPr>
            <a:picLocks noChangeAspect="1"/>
          </p:cNvPicPr>
          <p:nvPr/>
        </p:nvPicPr>
        <p:blipFill>
          <a:blip r:embed="rId4" cstate="print"/>
          <a:stretch>
            <a:fillRect/>
          </a:stretch>
        </p:blipFill>
        <p:spPr>
          <a:xfrm>
            <a:off x="4648081" y="1390650"/>
            <a:ext cx="3431023" cy="2286158"/>
          </a:xfrm>
          <a:prstGeom prst="rect">
            <a:avLst/>
          </a:prstGeom>
          <a:ln>
            <a:noFill/>
          </a:ln>
          <a:effectLst>
            <a:softEdge rad="112500"/>
          </a:effectLst>
        </p:spPr>
      </p:pic>
      <p:pic>
        <p:nvPicPr>
          <p:cNvPr id="8" name="Picture 7" descr="unhealthymanaudience.jpg"/>
          <p:cNvPicPr>
            <a:picLocks noChangeAspect="1"/>
          </p:cNvPicPr>
          <p:nvPr/>
        </p:nvPicPr>
        <p:blipFill>
          <a:blip r:embed="rId5" cstate="print"/>
          <a:stretch>
            <a:fillRect/>
          </a:stretch>
        </p:blipFill>
        <p:spPr>
          <a:xfrm>
            <a:off x="4876800" y="3905250"/>
            <a:ext cx="3124200" cy="2343150"/>
          </a:xfrm>
          <a:prstGeom prst="rect">
            <a:avLst/>
          </a:prstGeom>
          <a:ln>
            <a:noFill/>
          </a:ln>
          <a:effectLst>
            <a:softEdge rad="112500"/>
          </a:effectLst>
        </p:spPr>
      </p:pic>
      <p:pic>
        <p:nvPicPr>
          <p:cNvPr id="9" name="Picture 8" descr="AfricanAmericanaudience.jpg"/>
          <p:cNvPicPr>
            <a:picLocks noChangeAspect="1"/>
          </p:cNvPicPr>
          <p:nvPr/>
        </p:nvPicPr>
        <p:blipFill>
          <a:blip r:embed="rId6" cstate="print"/>
          <a:stretch>
            <a:fillRect/>
          </a:stretch>
        </p:blipFill>
        <p:spPr>
          <a:xfrm>
            <a:off x="1066800" y="3905250"/>
            <a:ext cx="3309529" cy="2286000"/>
          </a:xfrm>
          <a:prstGeom prst="rect">
            <a:avLst/>
          </a:prstGeom>
          <a:ln>
            <a:noFill/>
          </a:ln>
          <a:effectLst>
            <a:softEdge rad="112500"/>
          </a:effectLst>
        </p:spPr>
      </p:pic>
      <p:sp>
        <p:nvSpPr>
          <p:cNvPr id="10" name="Content Placeholder 14"/>
          <p:cNvSpPr txBox="1">
            <a:spLocks/>
          </p:cNvSpPr>
          <p:nvPr/>
        </p:nvSpPr>
        <p:spPr>
          <a:xfrm>
            <a:off x="762000" y="2533650"/>
            <a:ext cx="8229600" cy="2726336"/>
          </a:xfrm>
          <a:prstGeom prst="rect">
            <a:avLst/>
          </a:prstGeom>
          <a:solidFill>
            <a:schemeClr val="bg1">
              <a:lumMod val="95000"/>
              <a:alpha val="52000"/>
            </a:schemeClr>
          </a:solidFill>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400" baseline="0" dirty="0" smtClean="0">
                <a:solidFill>
                  <a:schemeClr val="tx1">
                    <a:lumMod val="65000"/>
                    <a:lumOff val="35000"/>
                  </a:schemeClr>
                </a:solidFill>
                <a:latin typeface="+mn-lt"/>
                <a:ea typeface="+mn-ea"/>
              </a:rPr>
              <a:t>Who</a:t>
            </a:r>
            <a:r>
              <a:rPr lang="en-US" sz="2400" dirty="0" smtClean="0">
                <a:solidFill>
                  <a:schemeClr val="tx1">
                    <a:lumMod val="65000"/>
                    <a:lumOff val="35000"/>
                  </a:schemeClr>
                </a:solidFill>
                <a:latin typeface="+mn-lt"/>
                <a:ea typeface="+mn-ea"/>
              </a:rPr>
              <a:t> is my audience?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What do they know? What questions might they have?</a:t>
            </a:r>
            <a:endParaRPr kumimoji="0" lang="en-US" sz="2400" b="0" i="0" u="none" strike="noStrike" kern="1200" cap="none" spc="0" normalizeH="0" noProof="0" dirty="0" smtClean="0">
              <a:ln>
                <a:noFill/>
              </a:ln>
              <a:solidFill>
                <a:schemeClr val="tx1">
                  <a:lumMod val="65000"/>
                  <a:lumOff val="35000"/>
                </a:schemeClr>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400" baseline="0" dirty="0" smtClean="0">
                <a:solidFill>
                  <a:schemeClr val="tx1">
                    <a:lumMod val="65000"/>
                    <a:lumOff val="35000"/>
                  </a:schemeClr>
                </a:solidFill>
                <a:latin typeface="+mn-lt"/>
                <a:ea typeface="+mn-ea"/>
              </a:rPr>
              <a:t>Is it accessible?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400" dirty="0" smtClean="0">
                <a:solidFill>
                  <a:schemeClr val="tx1">
                    <a:lumMod val="65000"/>
                    <a:lumOff val="35000"/>
                  </a:schemeClr>
                </a:solidFill>
                <a:latin typeface="+mn-lt"/>
                <a:ea typeface="+mn-ea"/>
              </a:rPr>
              <a:t>Is it easy to understand?</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Is it </a:t>
            </a:r>
            <a:r>
              <a:rPr lang="en-US" sz="2400" dirty="0" smtClean="0">
                <a:solidFill>
                  <a:schemeClr val="tx1">
                    <a:lumMod val="65000"/>
                    <a:lumOff val="35000"/>
                  </a:schemeClr>
                </a:solidFill>
                <a:latin typeface="+mn-lt"/>
                <a:ea typeface="+mn-ea"/>
              </a:rPr>
              <a:t>culturally appropriate?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What</a:t>
            </a:r>
            <a:r>
              <a:rPr kumimoji="0" lang="en-US" sz="2400" b="0" i="0" u="none" strike="noStrike" kern="1200" cap="none" spc="0" normalizeH="0" noProof="0" dirty="0" smtClean="0">
                <a:ln>
                  <a:noFill/>
                </a:ln>
                <a:solidFill>
                  <a:schemeClr val="tx1">
                    <a:lumMod val="65000"/>
                    <a:lumOff val="35000"/>
                  </a:schemeClr>
                </a:solidFill>
                <a:effectLst/>
                <a:uLnTx/>
                <a:uFillTx/>
                <a:latin typeface="+mn-lt"/>
                <a:ea typeface="+mn-ea"/>
                <a:cs typeface="+mn-cs"/>
              </a:rPr>
              <a:t> are some barriers?</a:t>
            </a:r>
            <a:endParaRPr kumimoji="0" lang="en-US" sz="24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p:txBody>
      </p:sp>
    </p:spTree>
    <p:extLst>
      <p:ext uri="{BB962C8B-B14F-4D97-AF65-F5344CB8AC3E}">
        <p14:creationId xmlns:p14="http://schemas.microsoft.com/office/powerpoint/2010/main" val="41830435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5"/>
                                        </p:tgtEl>
                                        <p:attrNameLst>
                                          <p:attrName>style.opacity</p:attrName>
                                        </p:attrNameLst>
                                      </p:cBhvr>
                                      <p:to>
                                        <p:strVal val="0.25"/>
                                      </p:to>
                                    </p:set>
                                    <p:animEffect filter="image" prLst="opacity: 0.25">
                                      <p:cBhvr rctx="IE">
                                        <p:cTn id="7" dur="indefinite"/>
                                        <p:tgtEl>
                                          <p:spTgt spid="5"/>
                                        </p:tgtEl>
                                      </p:cBhvr>
                                    </p:animEffect>
                                  </p:childTnLst>
                                </p:cTn>
                              </p:par>
                              <p:par>
                                <p:cTn id="8" presetID="9" presetClass="emph" presetSubtype="0" nodeType="withEffect">
                                  <p:stCondLst>
                                    <p:cond delay="0"/>
                                  </p:stCondLst>
                                  <p:childTnLst>
                                    <p:set>
                                      <p:cBhvr rctx="PPT">
                                        <p:cTn id="9" dur="indefinite"/>
                                        <p:tgtEl>
                                          <p:spTgt spid="6"/>
                                        </p:tgtEl>
                                        <p:attrNameLst>
                                          <p:attrName>style.opacity</p:attrName>
                                        </p:attrNameLst>
                                      </p:cBhvr>
                                      <p:to>
                                        <p:strVal val="0.25"/>
                                      </p:to>
                                    </p:set>
                                    <p:animEffect filter="image" prLst="opacity: 0.25">
                                      <p:cBhvr rctx="IE">
                                        <p:cTn id="10" dur="indefinite"/>
                                        <p:tgtEl>
                                          <p:spTgt spid="6"/>
                                        </p:tgtEl>
                                      </p:cBhvr>
                                    </p:animEffect>
                                  </p:childTnLst>
                                </p:cTn>
                              </p:par>
                              <p:par>
                                <p:cTn id="11" presetID="9" presetClass="emph" presetSubtype="0" nodeType="withEffect">
                                  <p:stCondLst>
                                    <p:cond delay="0"/>
                                  </p:stCondLst>
                                  <p:childTnLst>
                                    <p:set>
                                      <p:cBhvr rctx="PPT">
                                        <p:cTn id="12" dur="indefinite"/>
                                        <p:tgtEl>
                                          <p:spTgt spid="8"/>
                                        </p:tgtEl>
                                        <p:attrNameLst>
                                          <p:attrName>style.opacity</p:attrName>
                                        </p:attrNameLst>
                                      </p:cBhvr>
                                      <p:to>
                                        <p:strVal val="0.25"/>
                                      </p:to>
                                    </p:set>
                                    <p:animEffect filter="image" prLst="opacity: 0.25">
                                      <p:cBhvr rctx="IE">
                                        <p:cTn id="13" dur="indefinite"/>
                                        <p:tgtEl>
                                          <p:spTgt spid="8"/>
                                        </p:tgtEl>
                                      </p:cBhvr>
                                    </p:animEffect>
                                  </p:childTnLst>
                                </p:cTn>
                              </p:par>
                              <p:par>
                                <p:cTn id="14" presetID="9" presetClass="emph" presetSubtype="0" nodeType="withEffect">
                                  <p:stCondLst>
                                    <p:cond delay="0"/>
                                  </p:stCondLst>
                                  <p:childTnLst>
                                    <p:set>
                                      <p:cBhvr rctx="PPT">
                                        <p:cTn id="15" dur="indefinite"/>
                                        <p:tgtEl>
                                          <p:spTgt spid="9"/>
                                        </p:tgtEl>
                                        <p:attrNameLst>
                                          <p:attrName>style.opacity</p:attrName>
                                        </p:attrNameLst>
                                      </p:cBhvr>
                                      <p:to>
                                        <p:strVal val="0.25"/>
                                      </p:to>
                                    </p:set>
                                    <p:animEffect filter="image" prLst="opacity: 0.25">
                                      <p:cBhvr rctx="IE">
                                        <p:cTn id="16" dur="indefinite"/>
                                        <p:tgtEl>
                                          <p:spTgt spid="9"/>
                                        </p:tgtEl>
                                      </p:cBhvr>
                                    </p:animEffec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P:\Product &amp; Services\HLM Plain Language Team\Trainings\Health Material Examples\ling01.jpg"/>
          <p:cNvPicPr>
            <a:picLocks noChangeAspect="1" noChangeArrowheads="1"/>
          </p:cNvPicPr>
          <p:nvPr/>
        </p:nvPicPr>
        <p:blipFill>
          <a:blip r:embed="rId3" cstate="print"/>
          <a:srcRect/>
          <a:stretch>
            <a:fillRect/>
          </a:stretch>
        </p:blipFill>
        <p:spPr bwMode="auto">
          <a:xfrm>
            <a:off x="2971800" y="1066800"/>
            <a:ext cx="2845730" cy="5496824"/>
          </a:xfrm>
          <a:prstGeom prst="rect">
            <a:avLst/>
          </a:prstGeom>
          <a:ln>
            <a:noFill/>
          </a:ln>
          <a:effectLst>
            <a:softEdge rad="112500"/>
          </a:effectLst>
        </p:spPr>
      </p:pic>
      <p:sp>
        <p:nvSpPr>
          <p:cNvPr id="5" name="Title 4"/>
          <p:cNvSpPr>
            <a:spLocks noGrp="1"/>
          </p:cNvSpPr>
          <p:nvPr>
            <p:ph type="title"/>
          </p:nvPr>
        </p:nvSpPr>
        <p:spPr>
          <a:xfrm>
            <a:off x="304800" y="50800"/>
            <a:ext cx="5334000" cy="690563"/>
          </a:xfrm>
        </p:spPr>
        <p:txBody>
          <a:bodyPr/>
          <a:lstStyle/>
          <a:p>
            <a:r>
              <a:rPr lang="en-US" dirty="0" smtClean="0"/>
              <a:t>Audience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3 Not a- Audience.pdf"/>
          <p:cNvPicPr>
            <a:picLocks noChangeAspect="1"/>
          </p:cNvPicPr>
          <p:nvPr/>
        </p:nvPicPr>
        <p:blipFill>
          <a:blip r:embed="rId3" cstate="print"/>
          <a:srcRect/>
          <a:stretch>
            <a:fillRect/>
          </a:stretch>
        </p:blipFill>
        <p:spPr bwMode="auto">
          <a:xfrm>
            <a:off x="3210841" y="228600"/>
            <a:ext cx="5018759" cy="6495962"/>
          </a:xfrm>
          <a:prstGeom prst="rect">
            <a:avLst/>
          </a:prstGeom>
          <a:solidFill>
            <a:schemeClr val="bg1"/>
          </a:solidFill>
          <a:ln w="9525">
            <a:solidFill>
              <a:schemeClr val="tx1"/>
            </a:solidFill>
            <a:miter lim="800000"/>
            <a:headEnd/>
            <a:tailEnd/>
          </a:ln>
        </p:spPr>
      </p:pic>
      <p:sp>
        <p:nvSpPr>
          <p:cNvPr id="8" name="Title 4"/>
          <p:cNvSpPr>
            <a:spLocks noGrp="1"/>
          </p:cNvSpPr>
          <p:nvPr>
            <p:ph type="title"/>
          </p:nvPr>
        </p:nvSpPr>
        <p:spPr>
          <a:xfrm>
            <a:off x="304800" y="50800"/>
            <a:ext cx="3581400" cy="690563"/>
          </a:xfrm>
        </p:spPr>
        <p:txBody>
          <a:bodyPr/>
          <a:lstStyle/>
          <a:p>
            <a:r>
              <a:rPr lang="en-US" dirty="0" smtClean="0"/>
              <a:t>Audience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4"/>
          <p:cNvSpPr txBox="1">
            <a:spLocks/>
          </p:cNvSpPr>
          <p:nvPr/>
        </p:nvSpPr>
        <p:spPr bwMode="auto">
          <a:xfrm>
            <a:off x="304800" y="50800"/>
            <a:ext cx="6019800" cy="690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smtClean="0">
                <a:ln>
                  <a:noFill/>
                </a:ln>
                <a:solidFill>
                  <a:srgbClr val="558ED5"/>
                </a:solidFill>
                <a:effectLst/>
                <a:uLnTx/>
                <a:uFillTx/>
                <a:latin typeface="Rockwell"/>
                <a:ea typeface="ＭＳ Ｐゴシック" charset="-128"/>
                <a:cs typeface="Rockwell"/>
              </a:rPr>
              <a:t>Audience: CDC Insights</a:t>
            </a:r>
            <a:endParaRPr kumimoji="0" lang="en-US" sz="3200" b="0" i="0" u="none" strike="noStrike" kern="1200" cap="none" spc="0" normalizeH="0" baseline="0" noProof="0" dirty="0">
              <a:ln>
                <a:noFill/>
              </a:ln>
              <a:solidFill>
                <a:srgbClr val="558ED5"/>
              </a:solidFill>
              <a:effectLst/>
              <a:uLnTx/>
              <a:uFillTx/>
              <a:latin typeface="Rockwell"/>
              <a:ea typeface="ＭＳ Ｐゴシック" charset="-128"/>
              <a:cs typeface="Rockwell"/>
            </a:endParaRPr>
          </a:p>
        </p:txBody>
      </p:sp>
      <p:sp>
        <p:nvSpPr>
          <p:cNvPr id="9" name="Rectangle 8"/>
          <p:cNvSpPr/>
          <p:nvPr/>
        </p:nvSpPr>
        <p:spPr>
          <a:xfrm>
            <a:off x="533400" y="5867400"/>
            <a:ext cx="8153400" cy="461665"/>
          </a:xfrm>
          <a:prstGeom prst="rect">
            <a:avLst/>
          </a:prstGeom>
        </p:spPr>
        <p:txBody>
          <a:bodyPr wrap="square">
            <a:spAutoFit/>
          </a:bodyPr>
          <a:lstStyle/>
          <a:p>
            <a:pPr algn="ctr"/>
            <a:r>
              <a:rPr lang="en-US" sz="2400" dirty="0" smtClean="0">
                <a:solidFill>
                  <a:srgbClr val="800000"/>
                </a:solidFill>
                <a:latin typeface="+mn-lt"/>
              </a:rPr>
              <a:t>http://</a:t>
            </a:r>
            <a:r>
              <a:rPr lang="en-US" sz="2400" dirty="0" err="1" smtClean="0">
                <a:solidFill>
                  <a:srgbClr val="800000"/>
                </a:solidFill>
                <a:latin typeface="+mn-lt"/>
              </a:rPr>
              <a:t>www.cdc.gov/healthcommunication/Audience</a:t>
            </a:r>
            <a:r>
              <a:rPr lang="en-US" sz="2400" dirty="0" smtClean="0">
                <a:solidFill>
                  <a:srgbClr val="800000"/>
                </a:solidFill>
                <a:latin typeface="+mn-lt"/>
              </a:rPr>
              <a:t>/</a:t>
            </a:r>
            <a:endParaRPr lang="en-US" sz="2400" dirty="0">
              <a:solidFill>
                <a:srgbClr val="800000"/>
              </a:solidFill>
              <a:latin typeface="+mn-lt"/>
            </a:endParaRPr>
          </a:p>
        </p:txBody>
      </p:sp>
      <p:pic>
        <p:nvPicPr>
          <p:cNvPr id="2" name="Picture 1" descr="Screen shot 2012-09-13 at 2.38.5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066800"/>
            <a:ext cx="7467600" cy="4499898"/>
          </a:xfrm>
          <a:prstGeom prst="rect">
            <a:avLst/>
          </a:prstGeom>
          <a:ln>
            <a:solidFill>
              <a:schemeClr val="bg1">
                <a:lumMod val="50000"/>
              </a:schemeClr>
            </a:solidFill>
          </a:ln>
        </p:spPr>
      </p:pic>
    </p:spTree>
    <p:extLst>
      <p:ext uri="{BB962C8B-B14F-4D97-AF65-F5344CB8AC3E}">
        <p14:creationId xmlns:p14="http://schemas.microsoft.com/office/powerpoint/2010/main" val="3951967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a:spLocks noGrp="1"/>
          </p:cNvSpPr>
          <p:nvPr>
            <p:ph type="title"/>
          </p:nvPr>
        </p:nvSpPr>
        <p:spPr>
          <a:xfrm>
            <a:off x="304800" y="50800"/>
            <a:ext cx="3581400" cy="690563"/>
          </a:xfrm>
        </p:spPr>
        <p:txBody>
          <a:bodyPr/>
          <a:lstStyle/>
          <a:p>
            <a:r>
              <a:rPr lang="en-US" dirty="0" smtClean="0"/>
              <a:t>Audience</a:t>
            </a:r>
            <a:endParaRPr lang="en-US" dirty="0"/>
          </a:p>
        </p:txBody>
      </p:sp>
      <p:pic>
        <p:nvPicPr>
          <p:cNvPr id="5124" name="Picture 4" descr="P:\Product &amp; Services\Trainings\Clear Materials\CM II\Graphics\Screen shot 2012-03-06 at 1.52.17 PM.png"/>
          <p:cNvPicPr>
            <a:picLocks noChangeAspect="1" noChangeArrowheads="1"/>
          </p:cNvPicPr>
          <p:nvPr/>
        </p:nvPicPr>
        <p:blipFill>
          <a:blip r:embed="rId3" cstate="print"/>
          <a:srcRect/>
          <a:stretch>
            <a:fillRect/>
          </a:stretch>
        </p:blipFill>
        <p:spPr bwMode="auto">
          <a:xfrm>
            <a:off x="4572000" y="228600"/>
            <a:ext cx="4077968" cy="6475927"/>
          </a:xfrm>
          <a:prstGeom prst="rect">
            <a:avLst/>
          </a:prstGeom>
          <a:noFill/>
          <a:ln w="3175">
            <a:solidFill>
              <a:schemeClr val="tx1"/>
            </a:solidFill>
          </a:ln>
        </p:spPr>
      </p:pic>
      <p:sp>
        <p:nvSpPr>
          <p:cNvPr id="4" name="Content Placeholder 14"/>
          <p:cNvSpPr txBox="1">
            <a:spLocks/>
          </p:cNvSpPr>
          <p:nvPr/>
        </p:nvSpPr>
        <p:spPr>
          <a:xfrm>
            <a:off x="457200" y="1676400"/>
            <a:ext cx="4114800" cy="838200"/>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tabLst/>
              <a:defRPr/>
            </a:pPr>
            <a:r>
              <a:rPr kumimoji="0" lang="en-US" sz="24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Peripheral cultural </a:t>
            </a:r>
          </a:p>
          <a:p>
            <a:pPr marL="342900" marR="0" lvl="0" indent="-342900" algn="ctr" defTabSz="457200" rtl="0" eaLnBrk="1" fontAlgn="auto" latinLnBrk="0" hangingPunct="1">
              <a:lnSpc>
                <a:spcPct val="100000"/>
              </a:lnSpc>
              <a:spcBef>
                <a:spcPct val="20000"/>
              </a:spcBef>
              <a:spcAft>
                <a:spcPts val="0"/>
              </a:spcAft>
              <a:buClrTx/>
              <a:buSzTx/>
              <a:tabLst/>
              <a:defRPr/>
            </a:pPr>
            <a:r>
              <a:rPr kumimoji="0" lang="en-US" sz="24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strategies</a:t>
            </a:r>
          </a:p>
        </p:txBody>
      </p:sp>
    </p:spTree>
    <p:extLst>
      <p:ext uri="{BB962C8B-B14F-4D97-AF65-F5344CB8AC3E}">
        <p14:creationId xmlns:p14="http://schemas.microsoft.com/office/powerpoint/2010/main" val="163938883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a:spLocks noGrp="1"/>
          </p:cNvSpPr>
          <p:nvPr>
            <p:ph type="title"/>
          </p:nvPr>
        </p:nvSpPr>
        <p:spPr>
          <a:xfrm>
            <a:off x="304800" y="50800"/>
            <a:ext cx="3581400" cy="690563"/>
          </a:xfrm>
        </p:spPr>
        <p:txBody>
          <a:bodyPr/>
          <a:lstStyle/>
          <a:p>
            <a:r>
              <a:rPr lang="en-US" dirty="0" smtClean="0"/>
              <a:t>Audience</a:t>
            </a:r>
            <a:endParaRPr lang="en-US" dirty="0"/>
          </a:p>
        </p:txBody>
      </p:sp>
      <p:pic>
        <p:nvPicPr>
          <p:cNvPr id="6146" name="Picture 2" descr="P:\Product &amp; Services\Trainings\Clear Materials\CM II\Graphics\Screen shot 2012-03-06 at 2.00.58 PM.png"/>
          <p:cNvPicPr>
            <a:picLocks noChangeAspect="1" noChangeArrowheads="1"/>
          </p:cNvPicPr>
          <p:nvPr/>
        </p:nvPicPr>
        <p:blipFill>
          <a:blip r:embed="rId3" cstate="print"/>
          <a:srcRect/>
          <a:stretch>
            <a:fillRect/>
          </a:stretch>
        </p:blipFill>
        <p:spPr bwMode="auto">
          <a:xfrm>
            <a:off x="3581400" y="152400"/>
            <a:ext cx="5410200" cy="6643944"/>
          </a:xfrm>
          <a:prstGeom prst="rect">
            <a:avLst/>
          </a:prstGeom>
          <a:noFill/>
          <a:ln w="3175">
            <a:solidFill>
              <a:schemeClr val="tx1"/>
            </a:solidFill>
          </a:ln>
        </p:spPr>
      </p:pic>
      <p:sp>
        <p:nvSpPr>
          <p:cNvPr id="5" name="Content Placeholder 14"/>
          <p:cNvSpPr txBox="1">
            <a:spLocks/>
          </p:cNvSpPr>
          <p:nvPr/>
        </p:nvSpPr>
        <p:spPr>
          <a:xfrm>
            <a:off x="685800" y="2133600"/>
            <a:ext cx="2743200" cy="838200"/>
          </a:xfrm>
          <a:prstGeom prst="rect">
            <a:avLst/>
          </a:prstGeom>
        </p:spPr>
        <p:txBody>
          <a:bodyPr vert="horz" lIns="91440" tIns="45720" rIns="91440" bIns="45720" rtlCol="0">
            <a:noAutofit/>
          </a:bodyPr>
          <a:lstStyle/>
          <a:p>
            <a:pPr marL="342900" lvl="0" indent="-342900" defTabSz="457200" fontAlgn="auto">
              <a:spcBef>
                <a:spcPct val="20000"/>
              </a:spcBef>
              <a:spcAft>
                <a:spcPts val="0"/>
              </a:spcAft>
              <a:defRPr/>
            </a:pPr>
            <a:r>
              <a:rPr lang="en-US" sz="2400" dirty="0" smtClean="0">
                <a:solidFill>
                  <a:prstClr val="black">
                    <a:lumMod val="50000"/>
                    <a:lumOff val="50000"/>
                  </a:prstClr>
                </a:solidFill>
                <a:latin typeface="Calibri"/>
              </a:rPr>
              <a:t>Evidential cultural </a:t>
            </a:r>
            <a:r>
              <a:rPr lang="en-US" sz="2400" dirty="0">
                <a:solidFill>
                  <a:prstClr val="black">
                    <a:lumMod val="50000"/>
                    <a:lumOff val="50000"/>
                  </a:prstClr>
                </a:solidFill>
                <a:latin typeface="Calibri"/>
              </a:rPr>
              <a:t>strategies</a:t>
            </a:r>
          </a:p>
          <a:p>
            <a:pPr marL="342900" marR="0" lvl="0" indent="-342900" algn="l" defTabSz="457200" rtl="0" eaLnBrk="1" fontAlgn="auto" latinLnBrk="0" hangingPunct="1">
              <a:lnSpc>
                <a:spcPct val="100000"/>
              </a:lnSpc>
              <a:spcBef>
                <a:spcPct val="20000"/>
              </a:spcBef>
              <a:spcAft>
                <a:spcPts val="0"/>
              </a:spcAft>
              <a:buClrTx/>
              <a:buSzTx/>
              <a:tabLst/>
              <a:defRPr/>
            </a:pPr>
            <a:endParaRPr lang="en-US" sz="2400" dirty="0" smtClean="0">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264254986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a:spLocks noGrp="1"/>
          </p:cNvSpPr>
          <p:nvPr>
            <p:ph type="title"/>
          </p:nvPr>
        </p:nvSpPr>
        <p:spPr>
          <a:xfrm>
            <a:off x="304800" y="50800"/>
            <a:ext cx="3581400" cy="690563"/>
          </a:xfrm>
        </p:spPr>
        <p:txBody>
          <a:bodyPr/>
          <a:lstStyle/>
          <a:p>
            <a:r>
              <a:rPr lang="en-US" dirty="0" smtClean="0"/>
              <a:t>Audience</a:t>
            </a:r>
            <a:endParaRPr lang="en-US" dirty="0"/>
          </a:p>
        </p:txBody>
      </p:sp>
      <p:pic>
        <p:nvPicPr>
          <p:cNvPr id="6" name="Picture 2" descr="P:\Product &amp; Services\Trainings\Clear Materials\CM II\Clear MaterialsII for Webinar\Graphics\Screen shot 2012-05-10 at 2.21.04 PM.png"/>
          <p:cNvPicPr>
            <a:picLocks noChangeAspect="1" noChangeArrowheads="1"/>
          </p:cNvPicPr>
          <p:nvPr/>
        </p:nvPicPr>
        <p:blipFill>
          <a:blip r:embed="rId3" cstate="print"/>
          <a:srcRect/>
          <a:stretch>
            <a:fillRect/>
          </a:stretch>
        </p:blipFill>
        <p:spPr bwMode="auto">
          <a:xfrm>
            <a:off x="2667000" y="1268136"/>
            <a:ext cx="6171931" cy="5067815"/>
          </a:xfrm>
          <a:prstGeom prst="rect">
            <a:avLst/>
          </a:prstGeom>
          <a:noFill/>
          <a:ln>
            <a:solidFill>
              <a:schemeClr val="tx1"/>
            </a:solidFill>
          </a:ln>
        </p:spPr>
      </p:pic>
      <p:sp>
        <p:nvSpPr>
          <p:cNvPr id="5" name="Content Placeholder 14"/>
          <p:cNvSpPr txBox="1">
            <a:spLocks/>
          </p:cNvSpPr>
          <p:nvPr/>
        </p:nvSpPr>
        <p:spPr>
          <a:xfrm>
            <a:off x="228600" y="2438400"/>
            <a:ext cx="2514600" cy="838200"/>
          </a:xfrm>
          <a:prstGeom prst="rect">
            <a:avLst/>
          </a:prstGeom>
        </p:spPr>
        <p:txBody>
          <a:bodyPr vert="horz" lIns="91440" tIns="45720" rIns="91440" bIns="45720" rtlCol="0">
            <a:noAutofit/>
          </a:bodyPr>
          <a:lstStyle/>
          <a:p>
            <a:pPr marL="342900" lvl="0" indent="-342900" defTabSz="457200" fontAlgn="auto">
              <a:spcBef>
                <a:spcPct val="20000"/>
              </a:spcBef>
              <a:spcAft>
                <a:spcPts val="0"/>
              </a:spcAft>
              <a:defRPr/>
            </a:pPr>
            <a:r>
              <a:rPr lang="en-US" sz="2400" dirty="0" smtClean="0">
                <a:solidFill>
                  <a:prstClr val="black">
                    <a:lumMod val="50000"/>
                    <a:lumOff val="50000"/>
                  </a:prstClr>
                </a:solidFill>
                <a:latin typeface="Calibri"/>
              </a:rPr>
              <a:t>Linguistic </a:t>
            </a:r>
            <a:r>
              <a:rPr lang="en-US" sz="2400" dirty="0">
                <a:solidFill>
                  <a:prstClr val="black">
                    <a:lumMod val="50000"/>
                    <a:lumOff val="50000"/>
                  </a:prstClr>
                </a:solidFill>
                <a:latin typeface="Calibri"/>
              </a:rPr>
              <a:t>cultural strategies</a:t>
            </a:r>
          </a:p>
        </p:txBody>
      </p:sp>
    </p:spTree>
    <p:extLst>
      <p:ext uri="{BB962C8B-B14F-4D97-AF65-F5344CB8AC3E}">
        <p14:creationId xmlns:p14="http://schemas.microsoft.com/office/powerpoint/2010/main" val="21509460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a:spLocks noGrp="1"/>
          </p:cNvSpPr>
          <p:nvPr>
            <p:ph type="title"/>
          </p:nvPr>
        </p:nvSpPr>
        <p:spPr>
          <a:xfrm>
            <a:off x="304800" y="50800"/>
            <a:ext cx="3581400" cy="690563"/>
          </a:xfrm>
        </p:spPr>
        <p:txBody>
          <a:bodyPr/>
          <a:lstStyle/>
          <a:p>
            <a:r>
              <a:rPr lang="en-US" dirty="0" smtClean="0"/>
              <a:t>Audience</a:t>
            </a:r>
            <a:endParaRPr lang="en-US" dirty="0"/>
          </a:p>
        </p:txBody>
      </p:sp>
      <p:grpSp>
        <p:nvGrpSpPr>
          <p:cNvPr id="2" name="Group 8"/>
          <p:cNvGrpSpPr/>
          <p:nvPr/>
        </p:nvGrpSpPr>
        <p:grpSpPr>
          <a:xfrm>
            <a:off x="2514600" y="1219200"/>
            <a:ext cx="6324600" cy="5181600"/>
            <a:chOff x="762000" y="1066800"/>
            <a:chExt cx="6888665" cy="5410200"/>
          </a:xfrm>
        </p:grpSpPr>
        <p:pic>
          <p:nvPicPr>
            <p:cNvPr id="10" name="Picture 2" descr="P:\Product &amp; Services\Trainings\Clear Materials\CM II\Graphics\Screen shot 2012-03-06 at 2.09.08 PM.png"/>
            <p:cNvPicPr>
              <a:picLocks noChangeAspect="1" noChangeArrowheads="1"/>
            </p:cNvPicPr>
            <p:nvPr/>
          </p:nvPicPr>
          <p:blipFill>
            <a:blip r:embed="rId3" cstate="print"/>
            <a:srcRect/>
            <a:stretch>
              <a:fillRect/>
            </a:stretch>
          </p:blipFill>
          <p:spPr bwMode="auto">
            <a:xfrm>
              <a:off x="4191000" y="1066800"/>
              <a:ext cx="3459665" cy="5410200"/>
            </a:xfrm>
            <a:prstGeom prst="rect">
              <a:avLst/>
            </a:prstGeom>
            <a:noFill/>
            <a:ln w="3175">
              <a:solidFill>
                <a:schemeClr val="tx1"/>
              </a:solidFill>
            </a:ln>
          </p:spPr>
        </p:pic>
        <p:pic>
          <p:nvPicPr>
            <p:cNvPr id="11" name="Picture 3" descr="P:\Product &amp; Services\Trainings\Clear Materials\CM II\Graphics\Screen shot 2012-03-06 at 2.08.52 PM.png"/>
            <p:cNvPicPr>
              <a:picLocks noChangeAspect="1" noChangeArrowheads="1"/>
            </p:cNvPicPr>
            <p:nvPr/>
          </p:nvPicPr>
          <p:blipFill>
            <a:blip r:embed="rId4" cstate="print"/>
            <a:srcRect/>
            <a:stretch>
              <a:fillRect/>
            </a:stretch>
          </p:blipFill>
          <p:spPr bwMode="auto">
            <a:xfrm>
              <a:off x="762000" y="1066800"/>
              <a:ext cx="3414017" cy="5410200"/>
            </a:xfrm>
            <a:prstGeom prst="rect">
              <a:avLst/>
            </a:prstGeom>
            <a:noFill/>
            <a:ln w="3175">
              <a:solidFill>
                <a:schemeClr val="tx1"/>
              </a:solidFill>
            </a:ln>
          </p:spPr>
        </p:pic>
      </p:grpSp>
      <p:sp>
        <p:nvSpPr>
          <p:cNvPr id="7" name="Content Placeholder 14"/>
          <p:cNvSpPr txBox="1">
            <a:spLocks/>
          </p:cNvSpPr>
          <p:nvPr/>
        </p:nvSpPr>
        <p:spPr>
          <a:xfrm>
            <a:off x="381000" y="2438400"/>
            <a:ext cx="2133600" cy="838200"/>
          </a:xfrm>
          <a:prstGeom prst="rect">
            <a:avLst/>
          </a:prstGeom>
        </p:spPr>
        <p:txBody>
          <a:bodyPr vert="horz" lIns="91440" tIns="45720" rIns="91440" bIns="45720" rtlCol="0">
            <a:noAutofit/>
          </a:bodyPr>
          <a:lstStyle/>
          <a:p>
            <a:pPr marL="342900" lvl="0" indent="-342900" defTabSz="457200" fontAlgn="auto">
              <a:spcBef>
                <a:spcPct val="20000"/>
              </a:spcBef>
              <a:spcAft>
                <a:spcPts val="0"/>
              </a:spcAft>
              <a:defRPr/>
            </a:pPr>
            <a:r>
              <a:rPr lang="en-US" sz="2400" dirty="0" smtClean="0">
                <a:solidFill>
                  <a:prstClr val="black">
                    <a:lumMod val="50000"/>
                    <a:lumOff val="50000"/>
                  </a:prstClr>
                </a:solidFill>
                <a:latin typeface="Calibri"/>
              </a:rPr>
              <a:t>Sociocultural </a:t>
            </a:r>
            <a:r>
              <a:rPr lang="en-US" sz="2400" dirty="0">
                <a:solidFill>
                  <a:prstClr val="black">
                    <a:lumMod val="50000"/>
                    <a:lumOff val="50000"/>
                  </a:prstClr>
                </a:solidFill>
                <a:latin typeface="Calibri"/>
              </a:rPr>
              <a:t>strategies</a:t>
            </a:r>
          </a:p>
        </p:txBody>
      </p:sp>
    </p:spTree>
    <p:extLst>
      <p:ext uri="{BB962C8B-B14F-4D97-AF65-F5344CB8AC3E}">
        <p14:creationId xmlns:p14="http://schemas.microsoft.com/office/powerpoint/2010/main" val="239571864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14"/>
          <p:cNvSpPr txBox="1">
            <a:spLocks/>
          </p:cNvSpPr>
          <p:nvPr/>
        </p:nvSpPr>
        <p:spPr>
          <a:xfrm>
            <a:off x="457200" y="1371600"/>
            <a:ext cx="8229600" cy="516535"/>
          </a:xfrm>
          <a:prstGeom prst="rect">
            <a:avLst/>
          </a:prstGeom>
        </p:spPr>
        <p:txBody>
          <a:bodyPr vert="horz" lIns="91440" tIns="45720" rIns="91440" bIns="45720" rtlCol="0">
            <a:noAutofit/>
          </a:bodyPr>
          <a:lstStyle/>
          <a:p>
            <a:pPr marL="342900" marR="0" lvl="0" indent="-342900" defTabSz="457200" rtl="0" eaLnBrk="1" fontAlgn="auto" latinLnBrk="0" hangingPunct="1">
              <a:lnSpc>
                <a:spcPct val="100000"/>
              </a:lnSpc>
              <a:spcBef>
                <a:spcPct val="20000"/>
              </a:spcBef>
              <a:spcAft>
                <a:spcPts val="0"/>
              </a:spcAft>
              <a:buClrTx/>
              <a:buSzTx/>
              <a:tabLst/>
              <a:defRPr/>
            </a:pPr>
            <a:r>
              <a:rPr kumimoji="0" lang="en-US" sz="2400" b="1" i="0" u="none" strike="noStrike" kern="1200" cap="none" spc="0" normalizeH="0" baseline="0" noProof="0" dirty="0" smtClean="0">
                <a:ln>
                  <a:noFill/>
                </a:ln>
                <a:solidFill>
                  <a:srgbClr val="7F7F7F"/>
                </a:solidFill>
                <a:effectLst/>
                <a:uLnTx/>
                <a:uFillTx/>
                <a:latin typeface="+mn-lt"/>
                <a:ea typeface="+mn-ea"/>
              </a:rPr>
              <a:t>Individual interviews and </a:t>
            </a:r>
            <a:r>
              <a:rPr lang="en-US" sz="2400" b="1" dirty="0" smtClean="0">
                <a:solidFill>
                  <a:srgbClr val="7F7F7F"/>
                </a:solidFill>
                <a:latin typeface="+mn-lt"/>
                <a:ea typeface="+mn-ea"/>
              </a:rPr>
              <a:t>Focus group questions:</a:t>
            </a:r>
            <a:endParaRPr kumimoji="0" lang="en-US" sz="2400" b="1" i="0" u="none" strike="noStrike" kern="1200" cap="none" spc="0" normalizeH="0" baseline="0" noProof="0" dirty="0" smtClean="0">
              <a:ln>
                <a:noFill/>
              </a:ln>
              <a:solidFill>
                <a:srgbClr val="7F7F7F"/>
              </a:solidFill>
              <a:effectLst/>
              <a:uLnTx/>
              <a:uFillTx/>
              <a:latin typeface="+mn-lt"/>
              <a:ea typeface="+mn-ea"/>
            </a:endParaRPr>
          </a:p>
        </p:txBody>
      </p:sp>
      <p:sp>
        <p:nvSpPr>
          <p:cNvPr id="4" name="Content Placeholder 14"/>
          <p:cNvSpPr txBox="1">
            <a:spLocks/>
          </p:cNvSpPr>
          <p:nvPr/>
        </p:nvSpPr>
        <p:spPr>
          <a:xfrm>
            <a:off x="533400" y="1981200"/>
            <a:ext cx="8229600" cy="3200400"/>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i="0" u="none" strike="noStrike" kern="1200" cap="none" spc="0" normalizeH="0" baseline="0" noProof="0" dirty="0" smtClean="0">
                <a:ln>
                  <a:noFill/>
                </a:ln>
                <a:solidFill>
                  <a:schemeClr val="bg1">
                    <a:lumMod val="50000"/>
                  </a:schemeClr>
                </a:solidFill>
                <a:effectLst/>
                <a:uLnTx/>
                <a:uFillTx/>
                <a:latin typeface="+mn-lt"/>
                <a:ea typeface="+mn-ea"/>
                <a:cs typeface="+mn-cs"/>
              </a:rPr>
              <a:t>Is it attractive?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400" dirty="0" smtClean="0">
                <a:solidFill>
                  <a:schemeClr val="bg1">
                    <a:lumMod val="50000"/>
                  </a:schemeClr>
                </a:solidFill>
                <a:latin typeface="+mn-lt"/>
                <a:ea typeface="+mn-ea"/>
              </a:rPr>
              <a:t>Do you understand it?</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400" dirty="0" smtClean="0">
                <a:solidFill>
                  <a:schemeClr val="bg1">
                    <a:lumMod val="50000"/>
                  </a:schemeClr>
                </a:solidFill>
                <a:latin typeface="+mn-lt"/>
              </a:rPr>
              <a:t>Does it provide the information you need? </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400" dirty="0" smtClean="0">
                <a:solidFill>
                  <a:schemeClr val="bg1">
                    <a:lumMod val="50000"/>
                  </a:schemeClr>
                </a:solidFill>
                <a:latin typeface="+mn-lt"/>
                <a:ea typeface="+mn-ea"/>
              </a:rPr>
              <a:t>Do you feel you can carry out the behaviors?</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400" dirty="0" smtClean="0">
                <a:solidFill>
                  <a:schemeClr val="bg1">
                    <a:lumMod val="50000"/>
                  </a:schemeClr>
                </a:solidFill>
                <a:latin typeface="+mn-lt"/>
                <a:ea typeface="+mn-ea"/>
              </a:rPr>
              <a:t>Is it culturally suitable?</a:t>
            </a:r>
          </a:p>
          <a:p>
            <a:pPr marL="342900" lvl="0" indent="-342900" defTabSz="457200" fontAlgn="auto">
              <a:spcBef>
                <a:spcPct val="20000"/>
              </a:spcBef>
              <a:spcAft>
                <a:spcPts val="0"/>
              </a:spcAft>
              <a:buFont typeface="Arial"/>
              <a:buChar char="•"/>
              <a:defRPr/>
            </a:pPr>
            <a:r>
              <a:rPr lang="en-US" sz="2400" dirty="0">
                <a:solidFill>
                  <a:prstClr val="white">
                    <a:lumMod val="50000"/>
                  </a:prstClr>
                </a:solidFill>
                <a:latin typeface="Calibri"/>
              </a:rPr>
              <a:t>How could it be improved? </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400" dirty="0" smtClean="0">
              <a:solidFill>
                <a:schemeClr val="bg1">
                  <a:lumMod val="50000"/>
                </a:schemeClr>
              </a:solidFill>
              <a:latin typeface="+mn-lt"/>
              <a:ea typeface="+mn-ea"/>
            </a:endParaRPr>
          </a:p>
        </p:txBody>
      </p:sp>
      <p:sp>
        <p:nvSpPr>
          <p:cNvPr id="6" name="Title 4"/>
          <p:cNvSpPr>
            <a:spLocks noGrp="1"/>
          </p:cNvSpPr>
          <p:nvPr>
            <p:ph type="title"/>
          </p:nvPr>
        </p:nvSpPr>
        <p:spPr>
          <a:xfrm>
            <a:off x="304800" y="50800"/>
            <a:ext cx="3581400" cy="690563"/>
          </a:xfrm>
        </p:spPr>
        <p:txBody>
          <a:bodyPr/>
          <a:lstStyle/>
          <a:p>
            <a:r>
              <a:rPr lang="en-US" dirty="0" smtClean="0"/>
              <a:t>Audience testing</a:t>
            </a:r>
            <a:endParaRPr lang="en-US" dirty="0"/>
          </a:p>
        </p:txBody>
      </p:sp>
    </p:spTree>
    <p:extLst>
      <p:ext uri="{BB962C8B-B14F-4D97-AF65-F5344CB8AC3E}">
        <p14:creationId xmlns:p14="http://schemas.microsoft.com/office/powerpoint/2010/main" val="1267519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3"/>
          <p:cNvSpPr txBox="1">
            <a:spLocks noChangeArrowheads="1"/>
          </p:cNvSpPr>
          <p:nvPr/>
        </p:nvSpPr>
        <p:spPr bwMode="auto">
          <a:xfrm>
            <a:off x="381000" y="4267200"/>
            <a:ext cx="9067800" cy="1066799"/>
          </a:xfrm>
          <a:prstGeom prst="rect">
            <a:avLst/>
          </a:prstGeom>
          <a:noFill/>
          <a:ln w="9525">
            <a:noFill/>
            <a:miter lim="800000"/>
            <a:headEnd/>
            <a:tailEnd/>
          </a:ln>
        </p:spPr>
        <p:txBody>
          <a:bodyPr>
            <a:prstTxWarp prst="textNoShape">
              <a:avLst/>
            </a:prstTxWarp>
          </a:bodyPr>
          <a:lstStyle/>
          <a:p>
            <a:pPr marL="342900" indent="-342900" defTabSz="914400" eaLnBrk="0" hangingPunct="0">
              <a:lnSpc>
                <a:spcPct val="90000"/>
              </a:lnSpc>
              <a:spcBef>
                <a:spcPct val="20000"/>
              </a:spcBef>
            </a:pPr>
            <a:endParaRPr lang="en-US" sz="2000" b="1" dirty="0" smtClean="0">
              <a:solidFill>
                <a:srgbClr val="7F7F7F"/>
              </a:solidFill>
              <a:latin typeface="+mn-lt"/>
            </a:endParaRPr>
          </a:p>
          <a:p>
            <a:pPr marL="342900" indent="-342900" defTabSz="914400" eaLnBrk="0" hangingPunct="0">
              <a:lnSpc>
                <a:spcPct val="90000"/>
              </a:lnSpc>
              <a:spcBef>
                <a:spcPct val="20000"/>
              </a:spcBef>
            </a:pPr>
            <a:r>
              <a:rPr lang="en-US" sz="2000" dirty="0" smtClean="0">
                <a:solidFill>
                  <a:srgbClr val="7F7F7F"/>
                </a:solidFill>
                <a:latin typeface="+mn-lt"/>
              </a:rPr>
              <a:t>Most education </a:t>
            </a:r>
            <a:r>
              <a:rPr lang="en-US" sz="2000" dirty="0">
                <a:solidFill>
                  <a:srgbClr val="7F7F7F"/>
                </a:solidFill>
                <a:latin typeface="+mn-lt"/>
              </a:rPr>
              <a:t>materials </a:t>
            </a:r>
            <a:r>
              <a:rPr lang="en-US" sz="2000" dirty="0" smtClean="0">
                <a:solidFill>
                  <a:srgbClr val="7F7F7F"/>
                </a:solidFill>
                <a:latin typeface="+mn-lt"/>
              </a:rPr>
              <a:t>are written </a:t>
            </a:r>
            <a:r>
              <a:rPr lang="en-US" sz="2000" dirty="0">
                <a:solidFill>
                  <a:srgbClr val="7F7F7F"/>
                </a:solidFill>
                <a:latin typeface="+mn-lt"/>
              </a:rPr>
              <a:t>beyond</a:t>
            </a:r>
            <a:r>
              <a:rPr lang="en-US" sz="2000" dirty="0" smtClean="0">
                <a:solidFill>
                  <a:srgbClr val="7F7F7F"/>
                </a:solidFill>
                <a:latin typeface="+mn-lt"/>
              </a:rPr>
              <a:t> patients’ </a:t>
            </a:r>
            <a:r>
              <a:rPr lang="en-US" sz="2000" dirty="0">
                <a:solidFill>
                  <a:srgbClr val="7F7F7F"/>
                </a:solidFill>
                <a:latin typeface="+mn-lt"/>
              </a:rPr>
              <a:t>ability to </a:t>
            </a:r>
            <a:r>
              <a:rPr lang="en-US" sz="2000" dirty="0" smtClean="0">
                <a:solidFill>
                  <a:srgbClr val="7F7F7F"/>
                </a:solidFill>
                <a:latin typeface="+mn-lt"/>
              </a:rPr>
              <a:t>understand.</a:t>
            </a:r>
            <a:r>
              <a:rPr lang="en-US" sz="2000" b="1" dirty="0" smtClean="0">
                <a:solidFill>
                  <a:srgbClr val="7F7F7F"/>
                </a:solidFill>
                <a:latin typeface="+mn-lt"/>
              </a:rPr>
              <a:t/>
            </a:r>
            <a:br>
              <a:rPr lang="en-US" sz="2000" b="1" dirty="0" smtClean="0">
                <a:solidFill>
                  <a:srgbClr val="7F7F7F"/>
                </a:solidFill>
                <a:latin typeface="+mn-lt"/>
              </a:rPr>
            </a:br>
            <a:r>
              <a:rPr lang="en-US" sz="2000" b="1" dirty="0" smtClean="0">
                <a:solidFill>
                  <a:srgbClr val="7F7F7F"/>
                </a:solidFill>
                <a:latin typeface="+mn-lt"/>
              </a:rPr>
              <a:t>								</a:t>
            </a:r>
            <a:r>
              <a:rPr lang="en-US" sz="1400" i="1" dirty="0" smtClean="0">
                <a:solidFill>
                  <a:srgbClr val="7F7F7F"/>
                </a:solidFill>
                <a:latin typeface="+mn-lt"/>
              </a:rPr>
              <a:t>– </a:t>
            </a:r>
            <a:r>
              <a:rPr sz="1400" i="1" noProof="1" smtClean="0">
                <a:solidFill>
                  <a:srgbClr val="7F7F7F"/>
                </a:solidFill>
                <a:latin typeface="+mn-lt"/>
              </a:rPr>
              <a:t>IOM </a:t>
            </a:r>
            <a:r>
              <a:rPr lang="en-US" sz="1400" i="1" dirty="0" smtClean="0">
                <a:solidFill>
                  <a:srgbClr val="7F7F7F"/>
                </a:solidFill>
                <a:latin typeface="+mn-lt"/>
              </a:rPr>
              <a:t>2004</a:t>
            </a:r>
          </a:p>
          <a:p>
            <a:pPr defTabSz="914400" eaLnBrk="0" hangingPunct="0">
              <a:lnSpc>
                <a:spcPct val="90000"/>
              </a:lnSpc>
              <a:spcBef>
                <a:spcPct val="20000"/>
              </a:spcBef>
            </a:pPr>
            <a:endParaRPr lang="en-US" sz="2000" dirty="0">
              <a:latin typeface="+mn-lt"/>
            </a:endParaRPr>
          </a:p>
        </p:txBody>
      </p:sp>
      <p:grpSp>
        <p:nvGrpSpPr>
          <p:cNvPr id="2" name="Group 31"/>
          <p:cNvGrpSpPr/>
          <p:nvPr/>
        </p:nvGrpSpPr>
        <p:grpSpPr>
          <a:xfrm>
            <a:off x="381000" y="2133600"/>
            <a:ext cx="8953995" cy="1015663"/>
            <a:chOff x="190005" y="2091852"/>
            <a:chExt cx="8953995" cy="1015663"/>
          </a:xfrm>
        </p:grpSpPr>
        <p:sp>
          <p:nvSpPr>
            <p:cNvPr id="6" name="TextBox 5"/>
            <p:cNvSpPr txBox="1"/>
            <p:nvPr/>
          </p:nvSpPr>
          <p:spPr>
            <a:xfrm>
              <a:off x="190005" y="2091852"/>
              <a:ext cx="8953995" cy="1015663"/>
            </a:xfrm>
            <a:prstGeom prst="rect">
              <a:avLst/>
            </a:prstGeom>
            <a:noFill/>
          </p:spPr>
          <p:txBody>
            <a:bodyPr wrap="square" rtlCol="0">
              <a:spAutoFit/>
            </a:bodyPr>
            <a:lstStyle/>
            <a:p>
              <a:pPr>
                <a:buFont typeface="Arial"/>
                <a:buChar char="•"/>
              </a:pPr>
              <a:endParaRPr lang="en-US" sz="2000" dirty="0" smtClean="0">
                <a:latin typeface="+mn-lt"/>
                <a:cs typeface="Myriad Pro"/>
              </a:endParaRPr>
            </a:p>
            <a:p>
              <a:r>
                <a:rPr lang="en-US" sz="2000" dirty="0" smtClean="0">
                  <a:latin typeface="+mn-lt"/>
                  <a:cs typeface="Myriad Pro"/>
                </a:rPr>
                <a:t>	      </a:t>
              </a:r>
              <a:r>
                <a:rPr lang="en-US" sz="2000" dirty="0" smtClean="0">
                  <a:solidFill>
                    <a:schemeClr val="accent2">
                      <a:lumMod val="75000"/>
                    </a:schemeClr>
                  </a:solidFill>
                  <a:latin typeface="+mn-lt"/>
                  <a:cs typeface="Myriad Pro"/>
                </a:rPr>
                <a:t>1 in 5 </a:t>
              </a:r>
              <a:r>
                <a:rPr lang="en-US" sz="2000" dirty="0" smtClean="0">
                  <a:solidFill>
                    <a:srgbClr val="7F7F7F"/>
                  </a:solidFill>
                  <a:latin typeface="+mn-lt"/>
                  <a:cs typeface="Myriad Pro"/>
                </a:rPr>
                <a:t>adults reads at or below 5</a:t>
              </a:r>
              <a:r>
                <a:rPr lang="en-US" sz="2000" baseline="30000" dirty="0" smtClean="0">
                  <a:solidFill>
                    <a:srgbClr val="7F7F7F"/>
                  </a:solidFill>
                  <a:latin typeface="+mn-lt"/>
                  <a:cs typeface="Myriad Pro"/>
                </a:rPr>
                <a:t>th</a:t>
              </a:r>
              <a:r>
                <a:rPr lang="en-US" sz="2000" dirty="0" smtClean="0">
                  <a:solidFill>
                    <a:srgbClr val="7F7F7F"/>
                  </a:solidFill>
                  <a:latin typeface="+mn-lt"/>
                  <a:cs typeface="Myriad Pro"/>
                </a:rPr>
                <a:t> grade level.</a:t>
              </a:r>
            </a:p>
            <a:p>
              <a:pPr>
                <a:buFont typeface="Arial"/>
                <a:buChar char="•"/>
              </a:pPr>
              <a:endParaRPr lang="en-US" sz="2000" dirty="0" smtClean="0">
                <a:latin typeface="+mn-lt"/>
                <a:cs typeface="Myriad Pro"/>
              </a:endParaRPr>
            </a:p>
          </p:txBody>
        </p:sp>
        <p:grpSp>
          <p:nvGrpSpPr>
            <p:cNvPr id="3" name="Group 30"/>
            <p:cNvGrpSpPr/>
            <p:nvPr/>
          </p:nvGrpSpPr>
          <p:grpSpPr>
            <a:xfrm>
              <a:off x="208062" y="2386935"/>
              <a:ext cx="1048070" cy="413212"/>
              <a:chOff x="208062" y="2386935"/>
              <a:chExt cx="1048070" cy="413212"/>
            </a:xfrm>
          </p:grpSpPr>
          <p:sp>
            <p:nvSpPr>
              <p:cNvPr id="7" name="Freeform 6"/>
              <p:cNvSpPr/>
              <p:nvPr/>
            </p:nvSpPr>
            <p:spPr>
              <a:xfrm>
                <a:off x="208062" y="2386935"/>
                <a:ext cx="209614" cy="413212"/>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1" name="Freeform 10"/>
              <p:cNvSpPr/>
              <p:nvPr/>
            </p:nvSpPr>
            <p:spPr>
              <a:xfrm>
                <a:off x="1046518" y="2386935"/>
                <a:ext cx="209614" cy="413212"/>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000"/>
              </a:p>
            </p:txBody>
          </p:sp>
          <p:sp>
            <p:nvSpPr>
              <p:cNvPr id="12" name="Freeform 11"/>
              <p:cNvSpPr/>
              <p:nvPr/>
            </p:nvSpPr>
            <p:spPr>
              <a:xfrm>
                <a:off x="417676" y="2386935"/>
                <a:ext cx="209614" cy="413212"/>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000"/>
              </a:p>
            </p:txBody>
          </p:sp>
          <p:sp>
            <p:nvSpPr>
              <p:cNvPr id="13" name="Freeform 12"/>
              <p:cNvSpPr/>
              <p:nvPr/>
            </p:nvSpPr>
            <p:spPr>
              <a:xfrm>
                <a:off x="627290" y="2386935"/>
                <a:ext cx="209614" cy="413212"/>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000"/>
              </a:p>
            </p:txBody>
          </p:sp>
          <p:sp>
            <p:nvSpPr>
              <p:cNvPr id="14" name="Freeform 13"/>
              <p:cNvSpPr/>
              <p:nvPr/>
            </p:nvSpPr>
            <p:spPr>
              <a:xfrm>
                <a:off x="836904" y="2386935"/>
                <a:ext cx="209614" cy="413212"/>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000"/>
              </a:p>
            </p:txBody>
          </p:sp>
        </p:grpSp>
      </p:grpSp>
      <p:sp>
        <p:nvSpPr>
          <p:cNvPr id="21" name="TextBox 20"/>
          <p:cNvSpPr txBox="1"/>
          <p:nvPr/>
        </p:nvSpPr>
        <p:spPr>
          <a:xfrm>
            <a:off x="304800" y="1600200"/>
            <a:ext cx="8316621" cy="707886"/>
          </a:xfrm>
          <a:prstGeom prst="rect">
            <a:avLst/>
          </a:prstGeom>
          <a:noFill/>
        </p:spPr>
        <p:txBody>
          <a:bodyPr wrap="square" rtlCol="0">
            <a:spAutoFit/>
          </a:bodyPr>
          <a:lstStyle/>
          <a:p>
            <a:pPr lvl="0"/>
            <a:r>
              <a:rPr lang="en-US" sz="2000" dirty="0" smtClean="0">
                <a:solidFill>
                  <a:schemeClr val="tx1">
                    <a:lumMod val="50000"/>
                    <a:lumOff val="50000"/>
                  </a:schemeClr>
                </a:solidFill>
                <a:latin typeface="+mn-lt"/>
                <a:cs typeface="Myriad Pro"/>
              </a:rPr>
              <a:t>The average reading skill of adult Americans is between 8</a:t>
            </a:r>
            <a:r>
              <a:rPr lang="en-US" sz="2000" baseline="30000" dirty="0" smtClean="0">
                <a:solidFill>
                  <a:schemeClr val="tx1">
                    <a:lumMod val="50000"/>
                    <a:lumOff val="50000"/>
                  </a:schemeClr>
                </a:solidFill>
                <a:latin typeface="+mn-lt"/>
                <a:cs typeface="Myriad Pro"/>
              </a:rPr>
              <a:t>th</a:t>
            </a:r>
            <a:r>
              <a:rPr lang="en-US" sz="2000" dirty="0" smtClean="0">
                <a:solidFill>
                  <a:schemeClr val="tx1">
                    <a:lumMod val="50000"/>
                    <a:lumOff val="50000"/>
                  </a:schemeClr>
                </a:solidFill>
                <a:latin typeface="+mn-lt"/>
                <a:cs typeface="Myriad Pro"/>
              </a:rPr>
              <a:t> and 9</a:t>
            </a:r>
            <a:r>
              <a:rPr lang="en-US" sz="2000" baseline="30000" dirty="0" smtClean="0">
                <a:solidFill>
                  <a:schemeClr val="tx1">
                    <a:lumMod val="50000"/>
                    <a:lumOff val="50000"/>
                  </a:schemeClr>
                </a:solidFill>
                <a:latin typeface="+mn-lt"/>
                <a:cs typeface="Myriad Pro"/>
              </a:rPr>
              <a:t>th</a:t>
            </a:r>
            <a:r>
              <a:rPr lang="en-US" sz="2000" dirty="0" smtClean="0">
                <a:solidFill>
                  <a:schemeClr val="tx1">
                    <a:lumMod val="50000"/>
                    <a:lumOff val="50000"/>
                  </a:schemeClr>
                </a:solidFill>
                <a:latin typeface="+mn-lt"/>
                <a:cs typeface="Myriad Pro"/>
              </a:rPr>
              <a:t> grade level.</a:t>
            </a:r>
          </a:p>
          <a:p>
            <a:endParaRPr lang="en-US" sz="2000" dirty="0">
              <a:solidFill>
                <a:schemeClr val="tx1">
                  <a:lumMod val="50000"/>
                  <a:lumOff val="50000"/>
                </a:schemeClr>
              </a:solidFill>
              <a:latin typeface="+mn-lt"/>
            </a:endParaRPr>
          </a:p>
        </p:txBody>
      </p:sp>
      <p:grpSp>
        <p:nvGrpSpPr>
          <p:cNvPr id="5" name="Group 32"/>
          <p:cNvGrpSpPr/>
          <p:nvPr/>
        </p:nvGrpSpPr>
        <p:grpSpPr>
          <a:xfrm>
            <a:off x="381000" y="3124200"/>
            <a:ext cx="9152663" cy="1015663"/>
            <a:chOff x="219937" y="3070592"/>
            <a:chExt cx="9152663" cy="1015663"/>
          </a:xfrm>
        </p:grpSpPr>
        <p:grpSp>
          <p:nvGrpSpPr>
            <p:cNvPr id="8" name="Group 29"/>
            <p:cNvGrpSpPr/>
            <p:nvPr/>
          </p:nvGrpSpPr>
          <p:grpSpPr>
            <a:xfrm>
              <a:off x="219937" y="3311237"/>
              <a:ext cx="1048070" cy="413212"/>
              <a:chOff x="219937" y="3311237"/>
              <a:chExt cx="1048070" cy="413212"/>
            </a:xfrm>
          </p:grpSpPr>
          <p:sp>
            <p:nvSpPr>
              <p:cNvPr id="15" name="Freeform 14"/>
              <p:cNvSpPr/>
              <p:nvPr/>
            </p:nvSpPr>
            <p:spPr>
              <a:xfrm>
                <a:off x="219937" y="3311237"/>
                <a:ext cx="209614" cy="413212"/>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Freeform 15"/>
              <p:cNvSpPr/>
              <p:nvPr/>
            </p:nvSpPr>
            <p:spPr>
              <a:xfrm>
                <a:off x="1058393" y="3311237"/>
                <a:ext cx="209614" cy="413212"/>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000"/>
              </a:p>
            </p:txBody>
          </p:sp>
          <p:sp>
            <p:nvSpPr>
              <p:cNvPr id="18" name="Freeform 17"/>
              <p:cNvSpPr/>
              <p:nvPr/>
            </p:nvSpPr>
            <p:spPr>
              <a:xfrm>
                <a:off x="639165" y="3311237"/>
                <a:ext cx="209614" cy="413212"/>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000"/>
              </a:p>
            </p:txBody>
          </p:sp>
          <p:sp>
            <p:nvSpPr>
              <p:cNvPr id="19" name="Freeform 18"/>
              <p:cNvSpPr/>
              <p:nvPr/>
            </p:nvSpPr>
            <p:spPr>
              <a:xfrm>
                <a:off x="848779" y="3311237"/>
                <a:ext cx="209614" cy="413212"/>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000"/>
              </a:p>
            </p:txBody>
          </p:sp>
          <p:sp>
            <p:nvSpPr>
              <p:cNvPr id="20" name="Freeform 19"/>
              <p:cNvSpPr/>
              <p:nvPr/>
            </p:nvSpPr>
            <p:spPr>
              <a:xfrm>
                <a:off x="429551" y="3311237"/>
                <a:ext cx="209614" cy="413212"/>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
          <p:nvSpPr>
            <p:cNvPr id="29" name="Rectangle 28"/>
            <p:cNvSpPr/>
            <p:nvPr/>
          </p:nvSpPr>
          <p:spPr>
            <a:xfrm>
              <a:off x="228600" y="3070592"/>
              <a:ext cx="9144000" cy="1015663"/>
            </a:xfrm>
            <a:prstGeom prst="rect">
              <a:avLst/>
            </a:prstGeom>
          </p:spPr>
          <p:txBody>
            <a:bodyPr wrap="square">
              <a:spAutoFit/>
            </a:bodyPr>
            <a:lstStyle/>
            <a:p>
              <a:r>
                <a:rPr lang="en-US" sz="2000" dirty="0" smtClean="0">
                  <a:latin typeface="+mn-lt"/>
                  <a:cs typeface="Myriad Pro"/>
                </a:rPr>
                <a:t>		    </a:t>
              </a:r>
            </a:p>
            <a:p>
              <a:r>
                <a:rPr lang="en-US" sz="2000" dirty="0" smtClean="0">
                  <a:latin typeface="+mn-lt"/>
                  <a:cs typeface="Myriad Pro"/>
                </a:rPr>
                <a:t>	       </a:t>
              </a:r>
              <a:r>
                <a:rPr lang="en-US" sz="2000" dirty="0" smtClean="0">
                  <a:solidFill>
                    <a:srgbClr val="953735"/>
                  </a:solidFill>
                  <a:latin typeface="+mn-lt"/>
                  <a:cs typeface="Myriad Pro"/>
                </a:rPr>
                <a:t>2 in 5 </a:t>
              </a:r>
              <a:r>
                <a:rPr lang="en-US" sz="2000" dirty="0" smtClean="0">
                  <a:solidFill>
                    <a:schemeClr val="tx1">
                      <a:lumMod val="50000"/>
                      <a:lumOff val="50000"/>
                    </a:schemeClr>
                  </a:solidFill>
                  <a:latin typeface="+mn-lt"/>
                  <a:cs typeface="Myriad Pro"/>
                </a:rPr>
                <a:t>adults aged 65 years &amp; older read at or below 5</a:t>
              </a:r>
              <a:r>
                <a:rPr lang="en-US" sz="2000" baseline="30000" dirty="0" smtClean="0">
                  <a:solidFill>
                    <a:schemeClr val="tx1">
                      <a:lumMod val="50000"/>
                      <a:lumOff val="50000"/>
                    </a:schemeClr>
                  </a:solidFill>
                  <a:latin typeface="+mn-lt"/>
                  <a:cs typeface="Myriad Pro"/>
                </a:rPr>
                <a:t>th</a:t>
              </a:r>
              <a:r>
                <a:rPr lang="en-US" sz="2000" dirty="0" smtClean="0">
                  <a:solidFill>
                    <a:schemeClr val="tx1">
                      <a:lumMod val="50000"/>
                      <a:lumOff val="50000"/>
                    </a:schemeClr>
                  </a:solidFill>
                  <a:latin typeface="+mn-lt"/>
                  <a:cs typeface="Myriad Pro"/>
                </a:rPr>
                <a:t> grade level.</a:t>
              </a:r>
            </a:p>
            <a:p>
              <a:r>
                <a:rPr lang="en-US" sz="2000" i="1" dirty="0" smtClean="0">
                  <a:solidFill>
                    <a:schemeClr val="tx1">
                      <a:lumMod val="50000"/>
                      <a:lumOff val="50000"/>
                    </a:schemeClr>
                  </a:solidFill>
                  <a:latin typeface="+mn-lt"/>
                  <a:cs typeface="Myriad Pro"/>
                </a:rPr>
                <a:t>								</a:t>
              </a:r>
              <a:r>
                <a:rPr lang="en-US" sz="1400" i="1" dirty="0" smtClean="0">
                  <a:solidFill>
                    <a:schemeClr val="tx1">
                      <a:lumMod val="50000"/>
                      <a:lumOff val="50000"/>
                    </a:schemeClr>
                  </a:solidFill>
                  <a:latin typeface="+mn-lt"/>
                  <a:cs typeface="Myriad Pro"/>
                </a:rPr>
                <a:t>– NAAL, 2003</a:t>
              </a:r>
              <a:endParaRPr lang="en-US" sz="1400" i="1" dirty="0">
                <a:solidFill>
                  <a:schemeClr val="tx1">
                    <a:lumMod val="50000"/>
                    <a:lumOff val="50000"/>
                  </a:schemeClr>
                </a:solidFill>
                <a:latin typeface="+mn-lt"/>
                <a:cs typeface="Myriad Pro"/>
              </a:endParaRPr>
            </a:p>
          </p:txBody>
        </p:sp>
      </p:grpSp>
      <p:sp>
        <p:nvSpPr>
          <p:cNvPr id="23" name="Title 22"/>
          <p:cNvSpPr>
            <a:spLocks noGrp="1"/>
          </p:cNvSpPr>
          <p:nvPr>
            <p:ph type="title"/>
          </p:nvPr>
        </p:nvSpPr>
        <p:spPr>
          <a:xfrm>
            <a:off x="304800" y="50800"/>
            <a:ext cx="4541838" cy="690563"/>
          </a:xfrm>
        </p:spPr>
        <p:txBody>
          <a:bodyPr/>
          <a:lstStyle/>
          <a:p>
            <a:r>
              <a:rPr lang="en-US" dirty="0" smtClean="0"/>
              <a:t>Reading level</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p:bldP spid="21"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p:cNvSpPr>
            <a:spLocks noGrp="1"/>
          </p:cNvSpPr>
          <p:nvPr>
            <p:ph type="title"/>
          </p:nvPr>
        </p:nvSpPr>
        <p:spPr>
          <a:xfrm>
            <a:off x="304800" y="50800"/>
            <a:ext cx="4541838" cy="690563"/>
          </a:xfrm>
        </p:spPr>
        <p:txBody>
          <a:bodyPr/>
          <a:lstStyle/>
          <a:p>
            <a:r>
              <a:rPr lang="en-US" dirty="0" smtClean="0"/>
              <a:t>Reading level</a:t>
            </a:r>
            <a:endParaRPr lang="en-US" dirty="0"/>
          </a:p>
        </p:txBody>
      </p:sp>
      <p:sp>
        <p:nvSpPr>
          <p:cNvPr id="22" name="Rectangle 3"/>
          <p:cNvSpPr txBox="1">
            <a:spLocks noChangeArrowheads="1"/>
          </p:cNvSpPr>
          <p:nvPr/>
        </p:nvSpPr>
        <p:spPr bwMode="auto">
          <a:xfrm>
            <a:off x="381000" y="1143000"/>
            <a:ext cx="3429000" cy="1981200"/>
          </a:xfrm>
          <a:prstGeom prst="rect">
            <a:avLst/>
          </a:prstGeom>
          <a:noFill/>
          <a:ln w="9525">
            <a:noFill/>
            <a:miter lim="800000"/>
            <a:headEnd/>
            <a:tailEnd/>
          </a:ln>
        </p:spPr>
        <p:txBody>
          <a:bodyPr>
            <a:prstTxWarp prst="textNoShape">
              <a:avLst/>
            </a:prstTxWarp>
          </a:bodyPr>
          <a:lstStyle/>
          <a:p>
            <a:pPr marL="342900" indent="-342900" defTabSz="914400" eaLnBrk="0" hangingPunct="0">
              <a:lnSpc>
                <a:spcPct val="90000"/>
              </a:lnSpc>
              <a:spcBef>
                <a:spcPct val="20000"/>
              </a:spcBef>
            </a:pPr>
            <a:endParaRPr lang="en-US" sz="2000" b="1" dirty="0" smtClean="0">
              <a:solidFill>
                <a:srgbClr val="7F7F7F"/>
              </a:solidFill>
              <a:latin typeface="+mn-lt"/>
            </a:endParaRPr>
          </a:p>
          <a:p>
            <a:pPr marL="342900" indent="-342900" eaLnBrk="0" hangingPunct="0">
              <a:lnSpc>
                <a:spcPct val="90000"/>
              </a:lnSpc>
              <a:spcBef>
                <a:spcPct val="20000"/>
              </a:spcBef>
            </a:pPr>
            <a:r>
              <a:rPr lang="en-US" sz="2000" b="1" dirty="0" smtClean="0">
                <a:solidFill>
                  <a:srgbClr val="800000"/>
                </a:solidFill>
                <a:latin typeface="+mn-lt"/>
              </a:rPr>
              <a:t>SMOG: </a:t>
            </a:r>
          </a:p>
          <a:p>
            <a:pPr marL="342900" indent="-342900" eaLnBrk="0" hangingPunct="0">
              <a:lnSpc>
                <a:spcPct val="90000"/>
              </a:lnSpc>
              <a:spcBef>
                <a:spcPct val="20000"/>
              </a:spcBef>
            </a:pPr>
            <a:r>
              <a:rPr lang="en-US" sz="2000" dirty="0" smtClean="0">
                <a:solidFill>
                  <a:srgbClr val="800000"/>
                </a:solidFill>
                <a:latin typeface="+mn-lt"/>
              </a:rPr>
              <a:t>http</a:t>
            </a:r>
            <a:r>
              <a:rPr lang="en-US" sz="2000" dirty="0">
                <a:solidFill>
                  <a:srgbClr val="800000"/>
                </a:solidFill>
                <a:latin typeface="+mn-lt"/>
              </a:rPr>
              <a:t>:/</a:t>
            </a:r>
            <a:r>
              <a:rPr lang="en-US" sz="2000" dirty="0" smtClean="0">
                <a:solidFill>
                  <a:srgbClr val="800000"/>
                </a:solidFill>
                <a:latin typeface="+mn-lt"/>
              </a:rPr>
              <a:t>/</a:t>
            </a:r>
            <a:r>
              <a:rPr lang="en-US" sz="2000" dirty="0" err="1" smtClean="0">
                <a:solidFill>
                  <a:srgbClr val="800000"/>
                </a:solidFill>
                <a:latin typeface="+mn-lt"/>
              </a:rPr>
              <a:t>prevention.sph.sc.edu</a:t>
            </a:r>
            <a:r>
              <a:rPr lang="en-US" sz="2000" dirty="0">
                <a:solidFill>
                  <a:srgbClr val="800000"/>
                </a:solidFill>
                <a:latin typeface="+mn-lt"/>
              </a:rPr>
              <a:t>/tools/</a:t>
            </a:r>
            <a:r>
              <a:rPr lang="en-US" sz="2000" dirty="0" err="1">
                <a:solidFill>
                  <a:srgbClr val="800000"/>
                </a:solidFill>
                <a:latin typeface="+mn-lt"/>
              </a:rPr>
              <a:t>SMOG.pdf</a:t>
            </a:r>
            <a:r>
              <a:rPr lang="en-US" sz="2000" b="1" dirty="0" smtClean="0">
                <a:solidFill>
                  <a:srgbClr val="800000"/>
                </a:solidFill>
                <a:latin typeface="+mn-lt"/>
              </a:rPr>
              <a:t> </a:t>
            </a:r>
            <a:endParaRPr lang="en-US" sz="2000" i="1" dirty="0" smtClean="0">
              <a:solidFill>
                <a:srgbClr val="800000"/>
              </a:solidFill>
              <a:latin typeface="+mn-lt"/>
            </a:endParaRPr>
          </a:p>
          <a:p>
            <a:pPr marL="342900" indent="-342900" defTabSz="914400" eaLnBrk="0" hangingPunct="0">
              <a:lnSpc>
                <a:spcPct val="90000"/>
              </a:lnSpc>
              <a:spcBef>
                <a:spcPct val="20000"/>
              </a:spcBef>
              <a:buFontTx/>
              <a:buChar char="•"/>
            </a:pPr>
            <a:endParaRPr lang="en-US" sz="2000" dirty="0">
              <a:latin typeface="+mn-lt"/>
            </a:endParaRPr>
          </a:p>
        </p:txBody>
      </p:sp>
      <p:pic>
        <p:nvPicPr>
          <p:cNvPr id="4" name="Picture 3" descr="SMOG.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152400"/>
            <a:ext cx="5105400" cy="6606988"/>
          </a:xfrm>
          <a:prstGeom prst="rect">
            <a:avLst/>
          </a:prstGeom>
          <a:solidFill>
            <a:schemeClr val="bg1"/>
          </a:solidFill>
        </p:spPr>
      </p:pic>
    </p:spTree>
    <p:extLst>
      <p:ext uri="{BB962C8B-B14F-4D97-AF65-F5344CB8AC3E}">
        <p14:creationId xmlns:p14="http://schemas.microsoft.com/office/powerpoint/2010/main" val="86277783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2"/>
          <p:cNvSpPr>
            <a:spLocks noGrp="1"/>
          </p:cNvSpPr>
          <p:nvPr>
            <p:ph type="title"/>
          </p:nvPr>
        </p:nvSpPr>
        <p:spPr>
          <a:xfrm>
            <a:off x="304800" y="50800"/>
            <a:ext cx="8077200" cy="690563"/>
          </a:xfrm>
        </p:spPr>
        <p:txBody>
          <a:bodyPr/>
          <a:lstStyle/>
          <a:p>
            <a:r>
              <a:rPr lang="en-US" dirty="0" smtClean="0"/>
              <a:t>Reading level: SMOG for short materials</a:t>
            </a:r>
            <a:endParaRPr lang="en-US" dirty="0"/>
          </a:p>
        </p:txBody>
      </p:sp>
      <p:pic>
        <p:nvPicPr>
          <p:cNvPr id="13315" name="Picture 3" descr="P:\Product &amp; Services\Trainings\Clear Materials\CM II\Graphics\Screen shot 2012-03-06 at 4.05.12 PM.png"/>
          <p:cNvPicPr>
            <a:picLocks noChangeAspect="1" noChangeArrowheads="1"/>
          </p:cNvPicPr>
          <p:nvPr/>
        </p:nvPicPr>
        <p:blipFill>
          <a:blip r:embed="rId3" cstate="print"/>
          <a:srcRect/>
          <a:stretch>
            <a:fillRect/>
          </a:stretch>
        </p:blipFill>
        <p:spPr bwMode="auto">
          <a:xfrm>
            <a:off x="2209800" y="837792"/>
            <a:ext cx="4876800" cy="5867808"/>
          </a:xfrm>
          <a:prstGeom prst="rect">
            <a:avLst/>
          </a:prstGeom>
          <a:noFill/>
          <a:ln w="3175">
            <a:solidFill>
              <a:schemeClr val="bg1">
                <a:lumMod val="50000"/>
              </a:schemeClr>
            </a:solidFill>
          </a:ln>
        </p:spPr>
      </p:pic>
    </p:spTree>
    <p:extLst>
      <p:ext uri="{BB962C8B-B14F-4D97-AF65-F5344CB8AC3E}">
        <p14:creationId xmlns:p14="http://schemas.microsoft.com/office/powerpoint/2010/main" val="427133889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2"/>
          <p:cNvSpPr>
            <a:spLocks noGrp="1"/>
          </p:cNvSpPr>
          <p:nvPr>
            <p:ph type="title"/>
          </p:nvPr>
        </p:nvSpPr>
        <p:spPr>
          <a:xfrm>
            <a:off x="304800" y="50800"/>
            <a:ext cx="8077200" cy="690563"/>
          </a:xfrm>
        </p:spPr>
        <p:txBody>
          <a:bodyPr/>
          <a:lstStyle/>
          <a:p>
            <a:r>
              <a:rPr lang="en-US" dirty="0" smtClean="0"/>
              <a:t>Reading level: SMOG for long materials</a:t>
            </a:r>
            <a:endParaRPr lang="en-US" dirty="0"/>
          </a:p>
        </p:txBody>
      </p:sp>
      <p:pic>
        <p:nvPicPr>
          <p:cNvPr id="3" name="Picture 2" descr="P:\Product &amp; Services\Trainings\Clear Materials\CM II\Graphics\Screen shot 2012-03-06 at 4.05.36 PM.png"/>
          <p:cNvPicPr>
            <a:picLocks noChangeAspect="1" noChangeArrowheads="1"/>
          </p:cNvPicPr>
          <p:nvPr/>
        </p:nvPicPr>
        <p:blipFill>
          <a:blip r:embed="rId3" cstate="print"/>
          <a:srcRect/>
          <a:stretch>
            <a:fillRect/>
          </a:stretch>
        </p:blipFill>
        <p:spPr bwMode="auto">
          <a:xfrm>
            <a:off x="152400" y="1066800"/>
            <a:ext cx="4455861" cy="5295901"/>
          </a:xfrm>
          <a:prstGeom prst="rect">
            <a:avLst/>
          </a:prstGeom>
          <a:noFill/>
          <a:ln w="3175">
            <a:solidFill>
              <a:schemeClr val="bg1">
                <a:lumMod val="50000"/>
              </a:schemeClr>
            </a:solidFill>
          </a:ln>
        </p:spPr>
      </p:pic>
      <p:pic>
        <p:nvPicPr>
          <p:cNvPr id="4" name="Picture 1" descr="P:\Product &amp; Services\Trainings\Clear Materials\CM II\Graphics\Screen shot 2012-03-06 at 4.06.26 PM.png"/>
          <p:cNvPicPr>
            <a:picLocks noChangeAspect="1" noChangeArrowheads="1"/>
          </p:cNvPicPr>
          <p:nvPr/>
        </p:nvPicPr>
        <p:blipFill>
          <a:blip r:embed="rId4" cstate="print"/>
          <a:srcRect/>
          <a:stretch>
            <a:fillRect/>
          </a:stretch>
        </p:blipFill>
        <p:spPr bwMode="auto">
          <a:xfrm>
            <a:off x="4724400" y="1085666"/>
            <a:ext cx="4250932" cy="5315134"/>
          </a:xfrm>
          <a:prstGeom prst="rect">
            <a:avLst/>
          </a:prstGeom>
          <a:noFill/>
          <a:ln w="3175">
            <a:solidFill>
              <a:schemeClr val="bg1">
                <a:lumMod val="50000"/>
              </a:schemeClr>
            </a:solidFill>
          </a:ln>
        </p:spPr>
      </p:pic>
    </p:spTree>
    <p:extLst>
      <p:ext uri="{BB962C8B-B14F-4D97-AF65-F5344CB8AC3E}">
        <p14:creationId xmlns:p14="http://schemas.microsoft.com/office/powerpoint/2010/main" val="250312342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04800" y="1600200"/>
            <a:ext cx="4953000" cy="707886"/>
          </a:xfrm>
          <a:prstGeom prst="rect">
            <a:avLst/>
          </a:prstGeom>
        </p:spPr>
        <p:txBody>
          <a:bodyPr wrap="square">
            <a:spAutoFit/>
          </a:bodyPr>
          <a:lstStyle/>
          <a:p>
            <a:pPr eaLnBrk="0" hangingPunct="0">
              <a:spcBef>
                <a:spcPct val="50000"/>
              </a:spcBef>
            </a:pPr>
            <a:r>
              <a:rPr lang="en-US" sz="2000" dirty="0" err="1" smtClean="0">
                <a:solidFill>
                  <a:srgbClr val="7F7F7F"/>
                </a:solidFill>
                <a:latin typeface="+mn-lt"/>
              </a:rPr>
              <a:t>Lithodial</a:t>
            </a:r>
            <a:r>
              <a:rPr lang="en-US" sz="2000" dirty="0" smtClean="0">
                <a:solidFill>
                  <a:srgbClr val="7F7F7F"/>
                </a:solidFill>
                <a:latin typeface="+mn-lt"/>
              </a:rPr>
              <a:t> fragments ought not to be projected by the inhabitants of vitreous abodes.</a:t>
            </a:r>
            <a:endParaRPr lang="en-US" sz="2000" dirty="0">
              <a:solidFill>
                <a:srgbClr val="7F7F7F"/>
              </a:solidFill>
              <a:latin typeface="+mn-lt"/>
            </a:endParaRPr>
          </a:p>
        </p:txBody>
      </p:sp>
      <p:sp>
        <p:nvSpPr>
          <p:cNvPr id="8" name="Rectangle 7"/>
          <p:cNvSpPr/>
          <p:nvPr/>
        </p:nvSpPr>
        <p:spPr>
          <a:xfrm>
            <a:off x="304800" y="1676400"/>
            <a:ext cx="6019800" cy="400110"/>
          </a:xfrm>
          <a:prstGeom prst="rect">
            <a:avLst/>
          </a:prstGeom>
        </p:spPr>
        <p:txBody>
          <a:bodyPr wrap="square">
            <a:spAutoFit/>
          </a:bodyPr>
          <a:lstStyle/>
          <a:p>
            <a:pPr eaLnBrk="0" hangingPunct="0">
              <a:spcBef>
                <a:spcPct val="50000"/>
              </a:spcBef>
            </a:pPr>
            <a:r>
              <a:rPr lang="en-US" sz="2000" dirty="0" smtClean="0">
                <a:solidFill>
                  <a:srgbClr val="7F7F7F"/>
                </a:solidFill>
                <a:latin typeface="+mn-lt"/>
              </a:rPr>
              <a:t>People who live in glass houses shouldn’t throw stones.</a:t>
            </a:r>
            <a:endParaRPr lang="en-US" sz="2000" dirty="0">
              <a:solidFill>
                <a:srgbClr val="7F7F7F"/>
              </a:solidFill>
              <a:latin typeface="+mn-lt"/>
            </a:endParaRPr>
          </a:p>
        </p:txBody>
      </p:sp>
      <p:sp>
        <p:nvSpPr>
          <p:cNvPr id="9" name="Rectangle 8"/>
          <p:cNvSpPr/>
          <p:nvPr/>
        </p:nvSpPr>
        <p:spPr>
          <a:xfrm>
            <a:off x="304800" y="2971800"/>
            <a:ext cx="4572000" cy="1323439"/>
          </a:xfrm>
          <a:prstGeom prst="rect">
            <a:avLst/>
          </a:prstGeom>
        </p:spPr>
        <p:txBody>
          <a:bodyPr>
            <a:spAutoFit/>
          </a:bodyPr>
          <a:lstStyle/>
          <a:p>
            <a:pPr eaLnBrk="0" hangingPunct="0"/>
            <a:r>
              <a:rPr lang="en-US" sz="2000" dirty="0" smtClean="0">
                <a:solidFill>
                  <a:srgbClr val="7F7F7F"/>
                </a:solidFill>
                <a:latin typeface="+mn-lt"/>
              </a:rPr>
              <a:t>A </a:t>
            </a:r>
            <a:r>
              <a:rPr lang="en-US" sz="2000" dirty="0" err="1" smtClean="0">
                <a:solidFill>
                  <a:srgbClr val="7F7F7F"/>
                </a:solidFill>
                <a:latin typeface="+mn-lt"/>
              </a:rPr>
              <a:t>perissodactyl</a:t>
            </a:r>
            <a:r>
              <a:rPr lang="en-US" sz="2000" dirty="0" smtClean="0">
                <a:solidFill>
                  <a:srgbClr val="7F7F7F"/>
                </a:solidFill>
                <a:latin typeface="+mn-lt"/>
              </a:rPr>
              <a:t> ungulate may be propelled toward a body of aqueous fluid, but such ungulate cannot be compelled or forcibly induced to imbibe such fluid.</a:t>
            </a:r>
            <a:endParaRPr lang="en-US" sz="2000" dirty="0">
              <a:solidFill>
                <a:srgbClr val="7F7F7F"/>
              </a:solidFill>
              <a:latin typeface="+mn-lt"/>
            </a:endParaRPr>
          </a:p>
        </p:txBody>
      </p:sp>
      <p:sp>
        <p:nvSpPr>
          <p:cNvPr id="10" name="Rectangle 9"/>
          <p:cNvSpPr/>
          <p:nvPr/>
        </p:nvSpPr>
        <p:spPr>
          <a:xfrm>
            <a:off x="228600" y="3429000"/>
            <a:ext cx="7848600" cy="400110"/>
          </a:xfrm>
          <a:prstGeom prst="rect">
            <a:avLst/>
          </a:prstGeom>
        </p:spPr>
        <p:txBody>
          <a:bodyPr wrap="square">
            <a:spAutoFit/>
          </a:bodyPr>
          <a:lstStyle/>
          <a:p>
            <a:pPr eaLnBrk="0" hangingPunct="0">
              <a:spcBef>
                <a:spcPct val="50000"/>
              </a:spcBef>
            </a:pPr>
            <a:r>
              <a:rPr lang="en-US" sz="2000" dirty="0" smtClean="0">
                <a:solidFill>
                  <a:srgbClr val="7F7F7F"/>
                </a:solidFill>
                <a:latin typeface="+mn-lt"/>
              </a:rPr>
              <a:t> You can lead a horse to water, but you can’t make him drink.</a:t>
            </a:r>
            <a:endParaRPr lang="en-US" sz="2000" dirty="0">
              <a:solidFill>
                <a:srgbClr val="7F7F7F"/>
              </a:solidFill>
              <a:latin typeface="+mn-lt"/>
            </a:endParaRPr>
          </a:p>
        </p:txBody>
      </p:sp>
      <p:sp>
        <p:nvSpPr>
          <p:cNvPr id="11" name="Rectangle 10"/>
          <p:cNvSpPr/>
          <p:nvPr/>
        </p:nvSpPr>
        <p:spPr>
          <a:xfrm>
            <a:off x="304800" y="5105400"/>
            <a:ext cx="5867400" cy="707886"/>
          </a:xfrm>
          <a:prstGeom prst="rect">
            <a:avLst/>
          </a:prstGeom>
        </p:spPr>
        <p:txBody>
          <a:bodyPr wrap="square">
            <a:spAutoFit/>
          </a:bodyPr>
          <a:lstStyle/>
          <a:p>
            <a:r>
              <a:rPr lang="en-US" sz="2000" dirty="0" smtClean="0">
                <a:solidFill>
                  <a:srgbClr val="7F7F7F"/>
                </a:solidFill>
                <a:latin typeface="+mn-lt"/>
              </a:rPr>
              <a:t>Insufficient instruction to an aged canine will not result in its ability to undertake fresh strategies. </a:t>
            </a:r>
            <a:endParaRPr lang="en-US" sz="2000" dirty="0">
              <a:solidFill>
                <a:srgbClr val="7F7F7F"/>
              </a:solidFill>
              <a:latin typeface="+mn-lt"/>
            </a:endParaRPr>
          </a:p>
        </p:txBody>
      </p:sp>
      <p:sp>
        <p:nvSpPr>
          <p:cNvPr id="12" name="TextBox 11"/>
          <p:cNvSpPr txBox="1"/>
          <p:nvPr/>
        </p:nvSpPr>
        <p:spPr>
          <a:xfrm>
            <a:off x="533400" y="5257800"/>
            <a:ext cx="4114800" cy="400110"/>
          </a:xfrm>
          <a:prstGeom prst="rect">
            <a:avLst/>
          </a:prstGeom>
          <a:noFill/>
        </p:spPr>
        <p:txBody>
          <a:bodyPr wrap="square" rtlCol="0">
            <a:spAutoFit/>
          </a:bodyPr>
          <a:lstStyle/>
          <a:p>
            <a:r>
              <a:rPr lang="en-US" sz="2000" dirty="0" smtClean="0">
                <a:solidFill>
                  <a:srgbClr val="7F7F7F"/>
                </a:solidFill>
                <a:latin typeface="+mn-lt"/>
              </a:rPr>
              <a:t>You can’t teach an old dog new tricks.</a:t>
            </a:r>
            <a:endParaRPr lang="en-US" sz="2000" dirty="0">
              <a:solidFill>
                <a:srgbClr val="7F7F7F"/>
              </a:solidFill>
              <a:latin typeface="+mn-lt"/>
            </a:endParaRPr>
          </a:p>
        </p:txBody>
      </p:sp>
      <p:sp>
        <p:nvSpPr>
          <p:cNvPr id="15" name="Title 22"/>
          <p:cNvSpPr>
            <a:spLocks noGrp="1"/>
          </p:cNvSpPr>
          <p:nvPr>
            <p:ph type="title"/>
          </p:nvPr>
        </p:nvSpPr>
        <p:spPr>
          <a:xfrm>
            <a:off x="304800" y="50800"/>
            <a:ext cx="4541838" cy="690563"/>
          </a:xfrm>
        </p:spPr>
        <p:txBody>
          <a:bodyPr/>
          <a:lstStyle/>
          <a:p>
            <a:r>
              <a:rPr lang="en-US" dirty="0" smtClean="0"/>
              <a:t>Reading level</a:t>
            </a:r>
            <a:endParaRPr lang="en-US" dirty="0"/>
          </a:p>
        </p:txBody>
      </p:sp>
      <p:pic>
        <p:nvPicPr>
          <p:cNvPr id="13" name="Picture 12" descr="GLASSHOUSE.jpg"/>
          <p:cNvPicPr>
            <a:picLocks noChangeAspect="1"/>
          </p:cNvPicPr>
          <p:nvPr/>
        </p:nvPicPr>
        <p:blipFill>
          <a:blip r:embed="rId3" cstate="print"/>
          <a:stretch>
            <a:fillRect/>
          </a:stretch>
        </p:blipFill>
        <p:spPr>
          <a:xfrm>
            <a:off x="6248400" y="1143000"/>
            <a:ext cx="2306663" cy="1544984"/>
          </a:xfrm>
          <a:prstGeom prst="rect">
            <a:avLst/>
          </a:prstGeom>
          <a:ln>
            <a:noFill/>
          </a:ln>
          <a:effectLst>
            <a:softEdge rad="112500"/>
          </a:effectLst>
        </p:spPr>
      </p:pic>
      <p:pic>
        <p:nvPicPr>
          <p:cNvPr id="14" name="Picture 13" descr="HORSEWATER.jpg"/>
          <p:cNvPicPr>
            <a:picLocks noChangeAspect="1"/>
          </p:cNvPicPr>
          <p:nvPr/>
        </p:nvPicPr>
        <p:blipFill>
          <a:blip r:embed="rId4" cstate="print"/>
          <a:stretch>
            <a:fillRect/>
          </a:stretch>
        </p:blipFill>
        <p:spPr>
          <a:xfrm>
            <a:off x="6781800" y="2819400"/>
            <a:ext cx="1298575" cy="1938440"/>
          </a:xfrm>
          <a:prstGeom prst="rect">
            <a:avLst/>
          </a:prstGeom>
          <a:ln>
            <a:noFill/>
          </a:ln>
          <a:effectLst>
            <a:softEdge rad="112500"/>
          </a:effectLst>
        </p:spPr>
      </p:pic>
      <p:pic>
        <p:nvPicPr>
          <p:cNvPr id="16" name="Picture 15" descr="DOGTRICKS.jpg"/>
          <p:cNvPicPr>
            <a:picLocks noChangeAspect="1"/>
          </p:cNvPicPr>
          <p:nvPr/>
        </p:nvPicPr>
        <p:blipFill>
          <a:blip r:embed="rId5" cstate="print"/>
          <a:stretch>
            <a:fillRect/>
          </a:stretch>
        </p:blipFill>
        <p:spPr>
          <a:xfrm>
            <a:off x="6172200" y="4876800"/>
            <a:ext cx="2467680" cy="1458330"/>
          </a:xfrm>
          <a:prstGeom prst="rect">
            <a:avLst/>
          </a:prstGeom>
          <a:ln>
            <a:noFill/>
          </a:ln>
          <a:effectLst>
            <a:softEdge rad="112500"/>
          </a:effec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6"/>
                                        </p:tgtEl>
                                      </p:cBhvr>
                                    </p:animEffect>
                                    <p:set>
                                      <p:cBhvr>
                                        <p:cTn id="7" dur="1" fill="hold">
                                          <p:stCondLst>
                                            <p:cond delay="999"/>
                                          </p:stCondLst>
                                        </p:cTn>
                                        <p:tgtEl>
                                          <p:spTgt spid="6"/>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1000"/>
                                        <p:tgtEl>
                                          <p:spTgt spid="8"/>
                                        </p:tgtEl>
                                      </p:cBhvr>
                                    </p:animEffect>
                                    <p:set>
                                      <p:cBhvr>
                                        <p:cTn id="17" dur="1" fill="hold">
                                          <p:stCondLst>
                                            <p:cond delay="999"/>
                                          </p:stCondLst>
                                        </p:cTn>
                                        <p:tgtEl>
                                          <p:spTgt spid="8"/>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9" dur="1000"/>
                                        <p:tgtEl>
                                          <p:spTgt spid="13"/>
                                        </p:tgtEl>
                                      </p:cBhvr>
                                    </p:animEffect>
                                    <p:set>
                                      <p:cBhvr>
                                        <p:cTn id="20" dur="1" fill="hold">
                                          <p:stCondLst>
                                            <p:cond delay="999"/>
                                          </p:stCondLst>
                                        </p:cTn>
                                        <p:tgtEl>
                                          <p:spTgt spid="13"/>
                                        </p:tgtEl>
                                        <p:attrNameLst>
                                          <p:attrName>style.visibility</p:attrName>
                                        </p:attrNameLst>
                                      </p:cBhvr>
                                      <p:to>
                                        <p:strVal val="hidden"/>
                                      </p:to>
                                    </p:se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1000"/>
                                        <p:tgtEl>
                                          <p:spTgt spid="9"/>
                                        </p:tgtEl>
                                      </p:cBhvr>
                                    </p:animEffect>
                                    <p:set>
                                      <p:cBhvr>
                                        <p:cTn id="29" dur="1" fill="hold">
                                          <p:stCondLst>
                                            <p:cond delay="999"/>
                                          </p:stCondLst>
                                        </p:cTn>
                                        <p:tgtEl>
                                          <p:spTgt spid="9"/>
                                        </p:tgtEl>
                                        <p:attrNameLst>
                                          <p:attrName>style.visibility</p:attrName>
                                        </p:attrNameLst>
                                      </p:cBhvr>
                                      <p:to>
                                        <p:strVal val="hidden"/>
                                      </p:to>
                                    </p:set>
                                  </p:childTnLst>
                                </p:cTn>
                              </p:par>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1000"/>
                                        <p:tgtEl>
                                          <p:spTgt spid="10"/>
                                        </p:tgtEl>
                                      </p:cBhvr>
                                    </p:animEffect>
                                    <p:set>
                                      <p:cBhvr>
                                        <p:cTn id="39" dur="1" fill="hold">
                                          <p:stCondLst>
                                            <p:cond delay="999"/>
                                          </p:stCondLst>
                                        </p:cTn>
                                        <p:tgtEl>
                                          <p:spTgt spid="10"/>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1000"/>
                                        <p:tgtEl>
                                          <p:spTgt spid="14"/>
                                        </p:tgtEl>
                                      </p:cBhvr>
                                    </p:animEffect>
                                    <p:set>
                                      <p:cBhvr>
                                        <p:cTn id="42" dur="1" fill="hold">
                                          <p:stCondLst>
                                            <p:cond delay="999"/>
                                          </p:stCondLst>
                                        </p:cTn>
                                        <p:tgtEl>
                                          <p:spTgt spid="14"/>
                                        </p:tgtEl>
                                        <p:attrNameLst>
                                          <p:attrName>style.visibility</p:attrName>
                                        </p:attrNameLst>
                                      </p:cBhvr>
                                      <p:to>
                                        <p:strVal val="hidden"/>
                                      </p:to>
                                    </p:set>
                                  </p:childTnLst>
                                </p:cTn>
                              </p:par>
                              <p:par>
                                <p:cTn id="43" presetID="10"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1000"/>
                                        <p:tgtEl>
                                          <p:spTgt spid="11"/>
                                        </p:tgtEl>
                                      </p:cBhvr>
                                    </p:animEffect>
                                    <p:set>
                                      <p:cBhvr>
                                        <p:cTn id="50" dur="1" fill="hold">
                                          <p:stCondLst>
                                            <p:cond delay="999"/>
                                          </p:stCondLst>
                                        </p:cTn>
                                        <p:tgtEl>
                                          <p:spTgt spid="11"/>
                                        </p:tgtEl>
                                        <p:attrNameLst>
                                          <p:attrName>style.visibility</p:attrName>
                                        </p:attrNameLst>
                                      </p:cBhvr>
                                      <p:to>
                                        <p:strVal val="hidden"/>
                                      </p:to>
                                    </p:set>
                                  </p:childTnLst>
                                </p:cTn>
                              </p:par>
                              <p:par>
                                <p:cTn id="51" presetID="10"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childTnLst>
                                </p:cTn>
                              </p:par>
                              <p:par>
                                <p:cTn id="54" presetID="1" presetClass="entr" presetSubtype="0"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8" grpId="1"/>
      <p:bldP spid="9" grpId="0"/>
      <p:bldP spid="9" grpId="1"/>
      <p:bldP spid="10" grpId="0"/>
      <p:bldP spid="10" grpId="1"/>
      <p:bldP spid="11" grpId="0"/>
      <p:bldP spid="11" grpId="1"/>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50800"/>
            <a:ext cx="5715000" cy="690563"/>
          </a:xfrm>
        </p:spPr>
        <p:txBody>
          <a:bodyPr/>
          <a:lstStyle/>
          <a:p>
            <a:r>
              <a:rPr lang="en-US" dirty="0" smtClean="0"/>
              <a:t>Reading level: Activity</a:t>
            </a:r>
            <a:endParaRPr lang="en-US" dirty="0"/>
          </a:p>
        </p:txBody>
      </p:sp>
      <p:graphicFrame>
        <p:nvGraphicFramePr>
          <p:cNvPr id="8" name="Table 7"/>
          <p:cNvGraphicFramePr>
            <a:graphicFrameLocks noGrp="1"/>
          </p:cNvGraphicFramePr>
          <p:nvPr/>
        </p:nvGraphicFramePr>
        <p:xfrm>
          <a:off x="304800" y="1066800"/>
          <a:ext cx="3962400" cy="5161279"/>
        </p:xfrm>
        <a:graphic>
          <a:graphicData uri="http://schemas.openxmlformats.org/drawingml/2006/table">
            <a:tbl>
              <a:tblPr firstRow="1" bandRow="1">
                <a:tableStyleId>{5C22544A-7EE6-4342-B048-85BDC9FD1C3A}</a:tableStyleId>
              </a:tblPr>
              <a:tblGrid>
                <a:gridCol w="1981200"/>
                <a:gridCol w="1981200"/>
              </a:tblGrid>
              <a:tr h="370840">
                <a:tc>
                  <a:txBody>
                    <a:bodyPr/>
                    <a:lstStyle/>
                    <a:p>
                      <a:r>
                        <a:rPr lang="en-US" dirty="0" smtClean="0"/>
                        <a:t>Instead of…</a:t>
                      </a:r>
                      <a:endParaRPr lang="en-US" dirty="0"/>
                    </a:p>
                  </a:txBody>
                  <a:tcPr/>
                </a:tc>
                <a:tc>
                  <a:txBody>
                    <a:bodyPr/>
                    <a:lstStyle/>
                    <a:p>
                      <a:r>
                        <a:rPr lang="en-US" dirty="0" smtClean="0"/>
                        <a:t>Try…</a:t>
                      </a:r>
                      <a:endParaRPr lang="en-US" dirty="0"/>
                    </a:p>
                  </a:txBody>
                  <a:tcPr/>
                </a:tc>
              </a:tr>
              <a:tr h="370840">
                <a:tc>
                  <a:txBody>
                    <a:bodyPr/>
                    <a:lstStyle/>
                    <a:p>
                      <a:r>
                        <a:rPr lang="en-US" dirty="0" smtClean="0"/>
                        <a:t>1. Involuntary </a:t>
                      </a:r>
                      <a:r>
                        <a:rPr lang="en-US" dirty="0" err="1" smtClean="0"/>
                        <a:t>undomiciled</a:t>
                      </a:r>
                      <a:endParaRPr lang="en-US" dirty="0"/>
                    </a:p>
                  </a:txBody>
                  <a:tcPr/>
                </a:tc>
                <a:tc>
                  <a:txBody>
                    <a:bodyPr/>
                    <a:lstStyle/>
                    <a:p>
                      <a:r>
                        <a:rPr lang="en-US" dirty="0" smtClean="0"/>
                        <a:t>1. </a:t>
                      </a:r>
                      <a:endParaRPr lang="en-US" dirty="0"/>
                    </a:p>
                  </a:txBody>
                  <a:tcPr/>
                </a:tc>
              </a:tr>
              <a:tr h="370840">
                <a:tc>
                  <a:txBody>
                    <a:bodyPr/>
                    <a:lstStyle/>
                    <a:p>
                      <a:r>
                        <a:rPr lang="en-US" dirty="0" smtClean="0"/>
                        <a:t>2. Vehicle appearance operative</a:t>
                      </a:r>
                      <a:endParaRPr lang="en-US" dirty="0"/>
                    </a:p>
                  </a:txBody>
                  <a:tcPr/>
                </a:tc>
                <a:tc>
                  <a:txBody>
                    <a:bodyPr/>
                    <a:lstStyle/>
                    <a:p>
                      <a:r>
                        <a:rPr lang="en-US" dirty="0" smtClean="0"/>
                        <a:t>2.</a:t>
                      </a:r>
                      <a:r>
                        <a:rPr lang="en-US" baseline="0" dirty="0" smtClean="0"/>
                        <a:t> </a:t>
                      </a:r>
                      <a:endParaRPr lang="en-US" dirty="0"/>
                    </a:p>
                  </a:txBody>
                  <a:tcPr/>
                </a:tc>
              </a:tr>
              <a:tr h="370840">
                <a:tc>
                  <a:txBody>
                    <a:bodyPr/>
                    <a:lstStyle/>
                    <a:p>
                      <a:r>
                        <a:rPr lang="en-US" dirty="0" smtClean="0"/>
                        <a:t>3. Vocation relocation policy</a:t>
                      </a:r>
                      <a:endParaRPr lang="en-US" dirty="0"/>
                    </a:p>
                  </a:txBody>
                  <a:tcPr/>
                </a:tc>
                <a:tc>
                  <a:txBody>
                    <a:bodyPr/>
                    <a:lstStyle/>
                    <a:p>
                      <a:r>
                        <a:rPr lang="en-US" dirty="0" smtClean="0"/>
                        <a:t>3. </a:t>
                      </a:r>
                    </a:p>
                    <a:p>
                      <a:endParaRPr lang="en-US" dirty="0"/>
                    </a:p>
                  </a:txBody>
                  <a:tcPr/>
                </a:tc>
              </a:tr>
              <a:tr h="370840">
                <a:tc>
                  <a:txBody>
                    <a:bodyPr/>
                    <a:lstStyle/>
                    <a:p>
                      <a:r>
                        <a:rPr lang="en-US" dirty="0" smtClean="0"/>
                        <a:t>4. Expeditious</a:t>
                      </a:r>
                      <a:endParaRPr lang="en-US" dirty="0"/>
                    </a:p>
                  </a:txBody>
                  <a:tcPr/>
                </a:tc>
                <a:tc>
                  <a:txBody>
                    <a:bodyPr/>
                    <a:lstStyle/>
                    <a:p>
                      <a:r>
                        <a:rPr lang="en-US" dirty="0" smtClean="0"/>
                        <a:t>4. </a:t>
                      </a:r>
                      <a:endParaRPr lang="en-US" dirty="0"/>
                    </a:p>
                  </a:txBody>
                  <a:tcPr/>
                </a:tc>
              </a:tr>
              <a:tr h="370840">
                <a:tc>
                  <a:txBody>
                    <a:bodyPr/>
                    <a:lstStyle/>
                    <a:p>
                      <a:r>
                        <a:rPr lang="en-US" dirty="0" smtClean="0"/>
                        <a:t>5. Heretofore</a:t>
                      </a:r>
                      <a:endParaRPr lang="en-US" dirty="0"/>
                    </a:p>
                  </a:txBody>
                  <a:tcPr/>
                </a:tc>
                <a:tc>
                  <a:txBody>
                    <a:bodyPr/>
                    <a:lstStyle/>
                    <a:p>
                      <a:r>
                        <a:rPr lang="en-US" dirty="0" smtClean="0"/>
                        <a:t>5. </a:t>
                      </a:r>
                      <a:endParaRPr lang="en-US" dirty="0"/>
                    </a:p>
                  </a:txBody>
                  <a:tcPr/>
                </a:tc>
              </a:tr>
              <a:tr h="370840">
                <a:tc>
                  <a:txBody>
                    <a:bodyPr/>
                    <a:lstStyle/>
                    <a:p>
                      <a:r>
                        <a:rPr lang="en-US" dirty="0" smtClean="0"/>
                        <a:t>6. Oral</a:t>
                      </a:r>
                      <a:endParaRPr lang="en-US" dirty="0"/>
                    </a:p>
                  </a:txBody>
                  <a:tcPr/>
                </a:tc>
                <a:tc>
                  <a:txBody>
                    <a:bodyPr/>
                    <a:lstStyle/>
                    <a:p>
                      <a:r>
                        <a:rPr lang="en-US" dirty="0" smtClean="0"/>
                        <a:t>6. </a:t>
                      </a:r>
                      <a:endParaRPr lang="en-US" dirty="0"/>
                    </a:p>
                  </a:txBody>
                  <a:tcPr/>
                </a:tc>
              </a:tr>
              <a:tr h="370840">
                <a:tc>
                  <a:txBody>
                    <a:bodyPr/>
                    <a:lstStyle/>
                    <a:p>
                      <a:r>
                        <a:rPr lang="en-US" dirty="0" smtClean="0"/>
                        <a:t>7. Remuneration</a:t>
                      </a:r>
                      <a:endParaRPr lang="en-US" dirty="0"/>
                    </a:p>
                  </a:txBody>
                  <a:tcPr/>
                </a:tc>
                <a:tc>
                  <a:txBody>
                    <a:bodyPr/>
                    <a:lstStyle/>
                    <a:p>
                      <a:r>
                        <a:rPr lang="en-US" dirty="0" smtClean="0"/>
                        <a:t>7. </a:t>
                      </a:r>
                      <a:endParaRPr lang="en-US" dirty="0"/>
                    </a:p>
                  </a:txBody>
                  <a:tcPr/>
                </a:tc>
              </a:tr>
              <a:tr h="370840">
                <a:tc>
                  <a:txBody>
                    <a:bodyPr/>
                    <a:lstStyle/>
                    <a:p>
                      <a:r>
                        <a:rPr lang="en-US" dirty="0" smtClean="0"/>
                        <a:t>8. /</a:t>
                      </a:r>
                      <a:endParaRPr lang="en-US" dirty="0"/>
                    </a:p>
                  </a:txBody>
                  <a:tcPr/>
                </a:tc>
                <a:tc>
                  <a:txBody>
                    <a:bodyPr/>
                    <a:lstStyle/>
                    <a:p>
                      <a:r>
                        <a:rPr lang="en-US" dirty="0" smtClean="0"/>
                        <a:t>8.</a:t>
                      </a:r>
                      <a:r>
                        <a:rPr lang="en-US" baseline="0" dirty="0" smtClean="0"/>
                        <a:t> </a:t>
                      </a:r>
                      <a:endParaRPr lang="en-US" dirty="0"/>
                    </a:p>
                  </a:txBody>
                  <a:tcPr/>
                </a:tc>
              </a:tr>
              <a:tr h="370840">
                <a:tc>
                  <a:txBody>
                    <a:bodyPr/>
                    <a:lstStyle/>
                    <a:p>
                      <a:r>
                        <a:rPr lang="en-US" dirty="0" smtClean="0"/>
                        <a:t>9. Referral</a:t>
                      </a:r>
                      <a:endParaRPr lang="en-US" dirty="0"/>
                    </a:p>
                  </a:txBody>
                  <a:tcPr/>
                </a:tc>
                <a:tc>
                  <a:txBody>
                    <a:bodyPr/>
                    <a:lstStyle/>
                    <a:p>
                      <a:r>
                        <a:rPr lang="en-US" dirty="0" smtClean="0"/>
                        <a:t>9. </a:t>
                      </a:r>
                      <a:endParaRPr lang="en-US" dirty="0"/>
                    </a:p>
                  </a:txBody>
                  <a:tcPr/>
                </a:tc>
              </a:tr>
              <a:tr h="370840">
                <a:tc>
                  <a:txBody>
                    <a:bodyPr/>
                    <a:lstStyle/>
                    <a:p>
                      <a:r>
                        <a:rPr lang="en-US" dirty="0" smtClean="0"/>
                        <a:t>10. Eligible</a:t>
                      </a:r>
                      <a:endParaRPr lang="en-US" dirty="0"/>
                    </a:p>
                  </a:txBody>
                  <a:tcPr/>
                </a:tc>
                <a:tc>
                  <a:txBody>
                    <a:bodyPr/>
                    <a:lstStyle/>
                    <a:p>
                      <a:r>
                        <a:rPr lang="en-US" dirty="0" smtClean="0"/>
                        <a:t>10. </a:t>
                      </a:r>
                      <a:endParaRPr lang="en-US" dirty="0"/>
                    </a:p>
                  </a:txBody>
                  <a:tcPr/>
                </a:tc>
              </a:tr>
            </a:tbl>
          </a:graphicData>
        </a:graphic>
      </p:graphicFrame>
      <p:graphicFrame>
        <p:nvGraphicFramePr>
          <p:cNvPr id="11" name="Table 10"/>
          <p:cNvGraphicFramePr>
            <a:graphicFrameLocks noGrp="1"/>
          </p:cNvGraphicFramePr>
          <p:nvPr/>
        </p:nvGraphicFramePr>
        <p:xfrm>
          <a:off x="4419600" y="1066800"/>
          <a:ext cx="4572000" cy="5410200"/>
        </p:xfrm>
        <a:graphic>
          <a:graphicData uri="http://schemas.openxmlformats.org/drawingml/2006/table">
            <a:tbl>
              <a:tblPr firstRow="1" bandRow="1">
                <a:tableStyleId>{5C22544A-7EE6-4342-B048-85BDC9FD1C3A}</a:tableStyleId>
              </a:tblPr>
              <a:tblGrid>
                <a:gridCol w="2286000"/>
                <a:gridCol w="2286000"/>
              </a:tblGrid>
              <a:tr h="389108">
                <a:tc>
                  <a:txBody>
                    <a:bodyPr/>
                    <a:lstStyle/>
                    <a:p>
                      <a:r>
                        <a:rPr lang="en-US" dirty="0" smtClean="0"/>
                        <a:t>Instead of…</a:t>
                      </a:r>
                      <a:endParaRPr lang="en-US" dirty="0"/>
                    </a:p>
                  </a:txBody>
                  <a:tcPr/>
                </a:tc>
                <a:tc>
                  <a:txBody>
                    <a:bodyPr/>
                    <a:lstStyle/>
                    <a:p>
                      <a:r>
                        <a:rPr lang="en-US" dirty="0" smtClean="0"/>
                        <a:t>Try…</a:t>
                      </a:r>
                      <a:endParaRPr lang="en-US" dirty="0"/>
                    </a:p>
                  </a:txBody>
                  <a:tcPr/>
                </a:tc>
              </a:tr>
              <a:tr h="389108">
                <a:tc>
                  <a:txBody>
                    <a:bodyPr/>
                    <a:lstStyle/>
                    <a:p>
                      <a:r>
                        <a:rPr lang="en-US" dirty="0" smtClean="0"/>
                        <a:t>11. Deem</a:t>
                      </a:r>
                      <a:endParaRPr lang="en-US" dirty="0"/>
                    </a:p>
                  </a:txBody>
                  <a:tcPr/>
                </a:tc>
                <a:tc>
                  <a:txBody>
                    <a:bodyPr/>
                    <a:lstStyle/>
                    <a:p>
                      <a:r>
                        <a:rPr lang="en-US" dirty="0" smtClean="0"/>
                        <a:t>11. </a:t>
                      </a:r>
                      <a:endParaRPr lang="en-US" dirty="0"/>
                    </a:p>
                  </a:txBody>
                  <a:tcPr/>
                </a:tc>
              </a:tr>
              <a:tr h="671611">
                <a:tc>
                  <a:txBody>
                    <a:bodyPr/>
                    <a:lstStyle/>
                    <a:p>
                      <a:r>
                        <a:rPr lang="en-US" dirty="0" smtClean="0"/>
                        <a:t>12. Environmental hygienist</a:t>
                      </a:r>
                      <a:endParaRPr lang="en-US" dirty="0"/>
                    </a:p>
                  </a:txBody>
                  <a:tcPr/>
                </a:tc>
                <a:tc>
                  <a:txBody>
                    <a:bodyPr/>
                    <a:lstStyle/>
                    <a:p>
                      <a:r>
                        <a:rPr lang="en-US" dirty="0" smtClean="0"/>
                        <a:t>12. </a:t>
                      </a:r>
                      <a:endParaRPr lang="en-US" dirty="0"/>
                    </a:p>
                  </a:txBody>
                  <a:tcPr/>
                </a:tc>
              </a:tr>
              <a:tr h="671611">
                <a:tc>
                  <a:txBody>
                    <a:bodyPr/>
                    <a:lstStyle/>
                    <a:p>
                      <a:r>
                        <a:rPr lang="en-US" dirty="0" smtClean="0"/>
                        <a:t>13.</a:t>
                      </a:r>
                      <a:r>
                        <a:rPr lang="en-US" baseline="0" dirty="0" smtClean="0"/>
                        <a:t> Tissue</a:t>
                      </a:r>
                      <a:endParaRPr lang="en-US" dirty="0"/>
                    </a:p>
                  </a:txBody>
                  <a:tcPr/>
                </a:tc>
                <a:tc>
                  <a:txBody>
                    <a:bodyPr/>
                    <a:lstStyle/>
                    <a:p>
                      <a:r>
                        <a:rPr lang="en-US" dirty="0" smtClean="0"/>
                        <a:t>13. </a:t>
                      </a:r>
                    </a:p>
                  </a:txBody>
                  <a:tcPr/>
                </a:tc>
              </a:tr>
              <a:tr h="389108">
                <a:tc>
                  <a:txBody>
                    <a:bodyPr/>
                    <a:lstStyle/>
                    <a:p>
                      <a:r>
                        <a:rPr lang="en-US" dirty="0" smtClean="0"/>
                        <a:t>14.</a:t>
                      </a:r>
                      <a:r>
                        <a:rPr lang="en-US" baseline="0" dirty="0" smtClean="0"/>
                        <a:t> Appreciable</a:t>
                      </a:r>
                      <a:endParaRPr lang="en-US" dirty="0"/>
                    </a:p>
                  </a:txBody>
                  <a:tcPr/>
                </a:tc>
                <a:tc>
                  <a:txBody>
                    <a:bodyPr/>
                    <a:lstStyle/>
                    <a:p>
                      <a:r>
                        <a:rPr lang="en-US" dirty="0" smtClean="0"/>
                        <a:t>14. </a:t>
                      </a:r>
                      <a:endParaRPr lang="en-US" dirty="0"/>
                    </a:p>
                  </a:txBody>
                  <a:tcPr/>
                </a:tc>
              </a:tr>
              <a:tr h="671611">
                <a:tc>
                  <a:txBody>
                    <a:bodyPr/>
                    <a:lstStyle/>
                    <a:p>
                      <a:r>
                        <a:rPr lang="en-US" dirty="0" smtClean="0"/>
                        <a:t>15. Addressees are requested</a:t>
                      </a:r>
                      <a:endParaRPr lang="en-US" dirty="0"/>
                    </a:p>
                  </a:txBody>
                  <a:tcPr/>
                </a:tc>
                <a:tc>
                  <a:txBody>
                    <a:bodyPr/>
                    <a:lstStyle/>
                    <a:p>
                      <a:r>
                        <a:rPr lang="en-US" dirty="0" smtClean="0"/>
                        <a:t>15. </a:t>
                      </a:r>
                      <a:endParaRPr lang="en-US" dirty="0"/>
                    </a:p>
                  </a:txBody>
                  <a:tcPr/>
                </a:tc>
              </a:tr>
              <a:tr h="389108">
                <a:tc>
                  <a:txBody>
                    <a:bodyPr/>
                    <a:lstStyle/>
                    <a:p>
                      <a:r>
                        <a:rPr lang="en-US" dirty="0" smtClean="0"/>
                        <a:t>16. Be advised</a:t>
                      </a:r>
                      <a:endParaRPr lang="en-US" dirty="0"/>
                    </a:p>
                  </a:txBody>
                  <a:tcPr/>
                </a:tc>
                <a:tc>
                  <a:txBody>
                    <a:bodyPr/>
                    <a:lstStyle/>
                    <a:p>
                      <a:r>
                        <a:rPr lang="en-US" dirty="0" smtClean="0"/>
                        <a:t>16.</a:t>
                      </a:r>
                      <a:endParaRPr lang="en-US" dirty="0"/>
                    </a:p>
                  </a:txBody>
                  <a:tcPr/>
                </a:tc>
              </a:tr>
              <a:tr h="389108">
                <a:tc>
                  <a:txBody>
                    <a:bodyPr/>
                    <a:lstStyle/>
                    <a:p>
                      <a:r>
                        <a:rPr lang="en-US" dirty="0" smtClean="0"/>
                        <a:t>17. Anticipate</a:t>
                      </a:r>
                      <a:endParaRPr lang="en-US" dirty="0"/>
                    </a:p>
                  </a:txBody>
                  <a:tcPr/>
                </a:tc>
                <a:tc>
                  <a:txBody>
                    <a:bodyPr/>
                    <a:lstStyle/>
                    <a:p>
                      <a:r>
                        <a:rPr lang="en-US" dirty="0" smtClean="0"/>
                        <a:t>17. </a:t>
                      </a:r>
                      <a:endParaRPr lang="en-US" dirty="0"/>
                    </a:p>
                  </a:txBody>
                  <a:tcPr/>
                </a:tc>
              </a:tr>
              <a:tr h="389108">
                <a:tc>
                  <a:txBody>
                    <a:bodyPr/>
                    <a:lstStyle/>
                    <a:p>
                      <a:r>
                        <a:rPr lang="en-US" dirty="0" smtClean="0"/>
                        <a:t>18.</a:t>
                      </a:r>
                      <a:r>
                        <a:rPr lang="en-US" baseline="0" dirty="0" smtClean="0"/>
                        <a:t> Commence</a:t>
                      </a:r>
                      <a:endParaRPr lang="en-US" dirty="0"/>
                    </a:p>
                  </a:txBody>
                  <a:tcPr/>
                </a:tc>
                <a:tc>
                  <a:txBody>
                    <a:bodyPr/>
                    <a:lstStyle/>
                    <a:p>
                      <a:r>
                        <a:rPr lang="en-US" dirty="0" smtClean="0"/>
                        <a:t>18. </a:t>
                      </a:r>
                      <a:endParaRPr lang="en-US" dirty="0"/>
                    </a:p>
                  </a:txBody>
                  <a:tcPr/>
                </a:tc>
              </a:tr>
              <a:tr h="389108">
                <a:tc>
                  <a:txBody>
                    <a:bodyPr/>
                    <a:lstStyle/>
                    <a:p>
                      <a:r>
                        <a:rPr lang="en-US" dirty="0" smtClean="0"/>
                        <a:t>19. In the event that</a:t>
                      </a:r>
                      <a:endParaRPr lang="en-US" dirty="0"/>
                    </a:p>
                  </a:txBody>
                  <a:tcPr/>
                </a:tc>
                <a:tc>
                  <a:txBody>
                    <a:bodyPr/>
                    <a:lstStyle/>
                    <a:p>
                      <a:r>
                        <a:rPr lang="en-US" dirty="0" smtClean="0"/>
                        <a:t>19.</a:t>
                      </a:r>
                      <a:endParaRPr lang="en-US" dirty="0"/>
                    </a:p>
                  </a:txBody>
                  <a:tcPr/>
                </a:tc>
              </a:tr>
              <a:tr h="671611">
                <a:tc>
                  <a:txBody>
                    <a:bodyPr/>
                    <a:lstStyle/>
                    <a:p>
                      <a:r>
                        <a:rPr lang="en-US" dirty="0" smtClean="0"/>
                        <a:t>20. Diet</a:t>
                      </a:r>
                      <a:endParaRPr lang="en-US" dirty="0"/>
                    </a:p>
                  </a:txBody>
                  <a:tcPr/>
                </a:tc>
                <a:tc>
                  <a:txBody>
                    <a:bodyPr/>
                    <a:lstStyle/>
                    <a:p>
                      <a:r>
                        <a:rPr lang="en-US" dirty="0" smtClean="0"/>
                        <a:t>20. </a:t>
                      </a:r>
                      <a:endParaRPr lang="en-US" dirty="0"/>
                    </a:p>
                  </a:txBody>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50800"/>
            <a:ext cx="5715000" cy="690563"/>
          </a:xfrm>
        </p:spPr>
        <p:txBody>
          <a:bodyPr/>
          <a:lstStyle/>
          <a:p>
            <a:r>
              <a:rPr lang="en-US" dirty="0" smtClean="0"/>
              <a:t>Reading level: Activity</a:t>
            </a:r>
            <a:endParaRPr lang="en-US" dirty="0"/>
          </a:p>
        </p:txBody>
      </p:sp>
      <p:graphicFrame>
        <p:nvGraphicFramePr>
          <p:cNvPr id="8" name="Table 7"/>
          <p:cNvGraphicFramePr>
            <a:graphicFrameLocks noGrp="1"/>
          </p:cNvGraphicFramePr>
          <p:nvPr/>
        </p:nvGraphicFramePr>
        <p:xfrm>
          <a:off x="304800" y="990600"/>
          <a:ext cx="3962400" cy="5704839"/>
        </p:xfrm>
        <a:graphic>
          <a:graphicData uri="http://schemas.openxmlformats.org/drawingml/2006/table">
            <a:tbl>
              <a:tblPr firstRow="1" bandRow="1">
                <a:tableStyleId>{5C22544A-7EE6-4342-B048-85BDC9FD1C3A}</a:tableStyleId>
              </a:tblPr>
              <a:tblGrid>
                <a:gridCol w="1981200"/>
                <a:gridCol w="1981200"/>
              </a:tblGrid>
              <a:tr h="370840">
                <a:tc>
                  <a:txBody>
                    <a:bodyPr/>
                    <a:lstStyle/>
                    <a:p>
                      <a:r>
                        <a:rPr lang="en-US" dirty="0" smtClean="0"/>
                        <a:t>Instead of…</a:t>
                      </a:r>
                      <a:endParaRPr lang="en-US" dirty="0"/>
                    </a:p>
                  </a:txBody>
                  <a:tcPr/>
                </a:tc>
                <a:tc>
                  <a:txBody>
                    <a:bodyPr/>
                    <a:lstStyle/>
                    <a:p>
                      <a:r>
                        <a:rPr lang="en-US" dirty="0" smtClean="0"/>
                        <a:t>Try…</a:t>
                      </a:r>
                      <a:endParaRPr lang="en-US" dirty="0"/>
                    </a:p>
                  </a:txBody>
                  <a:tcPr/>
                </a:tc>
              </a:tr>
              <a:tr h="370840">
                <a:tc>
                  <a:txBody>
                    <a:bodyPr/>
                    <a:lstStyle/>
                    <a:p>
                      <a:r>
                        <a:rPr lang="en-US" dirty="0" smtClean="0"/>
                        <a:t>1. Involuntary </a:t>
                      </a:r>
                      <a:r>
                        <a:rPr lang="en-US" dirty="0" err="1" smtClean="0"/>
                        <a:t>undomiciled</a:t>
                      </a:r>
                      <a:endParaRPr lang="en-US" dirty="0"/>
                    </a:p>
                  </a:txBody>
                  <a:tcPr/>
                </a:tc>
                <a:tc>
                  <a:txBody>
                    <a:bodyPr/>
                    <a:lstStyle/>
                    <a:p>
                      <a:r>
                        <a:rPr lang="en-US" dirty="0" smtClean="0"/>
                        <a:t>1. The homeless</a:t>
                      </a:r>
                      <a:endParaRPr lang="en-US" dirty="0"/>
                    </a:p>
                  </a:txBody>
                  <a:tcPr/>
                </a:tc>
              </a:tr>
              <a:tr h="370840">
                <a:tc>
                  <a:txBody>
                    <a:bodyPr/>
                    <a:lstStyle/>
                    <a:p>
                      <a:r>
                        <a:rPr lang="en-US" dirty="0" smtClean="0"/>
                        <a:t>2. Vehicle appearance operative</a:t>
                      </a:r>
                      <a:endParaRPr lang="en-US" dirty="0"/>
                    </a:p>
                  </a:txBody>
                  <a:tcPr/>
                </a:tc>
                <a:tc>
                  <a:txBody>
                    <a:bodyPr/>
                    <a:lstStyle/>
                    <a:p>
                      <a:r>
                        <a:rPr lang="en-US" dirty="0" smtClean="0"/>
                        <a:t>2.</a:t>
                      </a:r>
                      <a:r>
                        <a:rPr lang="en-US" baseline="0" dirty="0" smtClean="0"/>
                        <a:t> Car washer</a:t>
                      </a:r>
                      <a:endParaRPr lang="en-US" dirty="0"/>
                    </a:p>
                  </a:txBody>
                  <a:tcPr/>
                </a:tc>
              </a:tr>
              <a:tr h="370840">
                <a:tc>
                  <a:txBody>
                    <a:bodyPr/>
                    <a:lstStyle/>
                    <a:p>
                      <a:r>
                        <a:rPr lang="en-US" dirty="0" smtClean="0"/>
                        <a:t>3. Vocation relocation policy</a:t>
                      </a:r>
                      <a:endParaRPr lang="en-US" dirty="0"/>
                    </a:p>
                  </a:txBody>
                  <a:tcPr/>
                </a:tc>
                <a:tc>
                  <a:txBody>
                    <a:bodyPr/>
                    <a:lstStyle/>
                    <a:p>
                      <a:r>
                        <a:rPr lang="en-US" dirty="0" smtClean="0"/>
                        <a:t>3. To fire</a:t>
                      </a:r>
                    </a:p>
                    <a:p>
                      <a:endParaRPr lang="en-US" dirty="0"/>
                    </a:p>
                  </a:txBody>
                  <a:tcPr/>
                </a:tc>
              </a:tr>
              <a:tr h="370840">
                <a:tc>
                  <a:txBody>
                    <a:bodyPr/>
                    <a:lstStyle/>
                    <a:p>
                      <a:r>
                        <a:rPr lang="en-US" dirty="0" smtClean="0"/>
                        <a:t>4. Expeditious</a:t>
                      </a:r>
                      <a:endParaRPr lang="en-US" dirty="0"/>
                    </a:p>
                  </a:txBody>
                  <a:tcPr/>
                </a:tc>
                <a:tc>
                  <a:txBody>
                    <a:bodyPr/>
                    <a:lstStyle/>
                    <a:p>
                      <a:r>
                        <a:rPr lang="en-US" dirty="0" smtClean="0"/>
                        <a:t>4. Fast, quick</a:t>
                      </a:r>
                      <a:endParaRPr lang="en-US" dirty="0"/>
                    </a:p>
                  </a:txBody>
                  <a:tcPr/>
                </a:tc>
              </a:tr>
              <a:tr h="370840">
                <a:tc>
                  <a:txBody>
                    <a:bodyPr/>
                    <a:lstStyle/>
                    <a:p>
                      <a:r>
                        <a:rPr lang="en-US" dirty="0" smtClean="0"/>
                        <a:t>5. Heretofore</a:t>
                      </a:r>
                      <a:endParaRPr lang="en-US" dirty="0"/>
                    </a:p>
                  </a:txBody>
                  <a:tcPr/>
                </a:tc>
                <a:tc>
                  <a:txBody>
                    <a:bodyPr/>
                    <a:lstStyle/>
                    <a:p>
                      <a:r>
                        <a:rPr lang="en-US" dirty="0" smtClean="0"/>
                        <a:t>5. Until now</a:t>
                      </a:r>
                      <a:endParaRPr lang="en-US" dirty="0"/>
                    </a:p>
                  </a:txBody>
                  <a:tcPr/>
                </a:tc>
              </a:tr>
              <a:tr h="370840">
                <a:tc>
                  <a:txBody>
                    <a:bodyPr/>
                    <a:lstStyle/>
                    <a:p>
                      <a:r>
                        <a:rPr lang="en-US" dirty="0" smtClean="0"/>
                        <a:t>6. Oral</a:t>
                      </a:r>
                      <a:endParaRPr lang="en-US" dirty="0"/>
                    </a:p>
                  </a:txBody>
                  <a:tcPr/>
                </a:tc>
                <a:tc>
                  <a:txBody>
                    <a:bodyPr/>
                    <a:lstStyle/>
                    <a:p>
                      <a:r>
                        <a:rPr lang="en-US" dirty="0" smtClean="0"/>
                        <a:t>6. By </a:t>
                      </a:r>
                      <a:r>
                        <a:rPr lang="en-US" baseline="0" dirty="0" smtClean="0"/>
                        <a:t>mouth; out loud; verbal; spoken</a:t>
                      </a:r>
                      <a:endParaRPr lang="en-US" dirty="0"/>
                    </a:p>
                  </a:txBody>
                  <a:tcPr/>
                </a:tc>
              </a:tr>
              <a:tr h="370840">
                <a:tc>
                  <a:txBody>
                    <a:bodyPr/>
                    <a:lstStyle/>
                    <a:p>
                      <a:r>
                        <a:rPr lang="en-US" dirty="0" smtClean="0"/>
                        <a:t>7. </a:t>
                      </a:r>
                      <a:r>
                        <a:rPr lang="en-US" smtClean="0"/>
                        <a:t>Remuneration</a:t>
                      </a:r>
                      <a:endParaRPr lang="en-US" dirty="0"/>
                    </a:p>
                  </a:txBody>
                  <a:tcPr/>
                </a:tc>
                <a:tc>
                  <a:txBody>
                    <a:bodyPr/>
                    <a:lstStyle/>
                    <a:p>
                      <a:r>
                        <a:rPr lang="en-US" dirty="0" smtClean="0"/>
                        <a:t>7. Pay; payment</a:t>
                      </a:r>
                      <a:endParaRPr lang="en-US" dirty="0"/>
                    </a:p>
                  </a:txBody>
                  <a:tcPr/>
                </a:tc>
              </a:tr>
              <a:tr h="370840">
                <a:tc>
                  <a:txBody>
                    <a:bodyPr/>
                    <a:lstStyle/>
                    <a:p>
                      <a:r>
                        <a:rPr lang="en-US" dirty="0" smtClean="0"/>
                        <a:t>8. /</a:t>
                      </a:r>
                      <a:endParaRPr lang="en-US" dirty="0"/>
                    </a:p>
                  </a:txBody>
                  <a:tcPr/>
                </a:tc>
                <a:tc>
                  <a:txBody>
                    <a:bodyPr/>
                    <a:lstStyle/>
                    <a:p>
                      <a:r>
                        <a:rPr lang="en-US" dirty="0" smtClean="0"/>
                        <a:t>8.</a:t>
                      </a:r>
                      <a:r>
                        <a:rPr lang="en-US" baseline="0" dirty="0" smtClean="0"/>
                        <a:t> And; or</a:t>
                      </a:r>
                      <a:endParaRPr lang="en-US" dirty="0"/>
                    </a:p>
                  </a:txBody>
                  <a:tcPr/>
                </a:tc>
              </a:tr>
              <a:tr h="370840">
                <a:tc>
                  <a:txBody>
                    <a:bodyPr/>
                    <a:lstStyle/>
                    <a:p>
                      <a:r>
                        <a:rPr lang="en-US" dirty="0" smtClean="0"/>
                        <a:t>9. Referral</a:t>
                      </a:r>
                      <a:endParaRPr lang="en-US" dirty="0"/>
                    </a:p>
                  </a:txBody>
                  <a:tcPr/>
                </a:tc>
                <a:tc>
                  <a:txBody>
                    <a:bodyPr/>
                    <a:lstStyle/>
                    <a:p>
                      <a:r>
                        <a:rPr lang="en-US" dirty="0" smtClean="0"/>
                        <a:t>9. Request</a:t>
                      </a:r>
                      <a:endParaRPr lang="en-US" dirty="0"/>
                    </a:p>
                  </a:txBody>
                  <a:tcPr/>
                </a:tc>
              </a:tr>
              <a:tr h="370840">
                <a:tc>
                  <a:txBody>
                    <a:bodyPr/>
                    <a:lstStyle/>
                    <a:p>
                      <a:r>
                        <a:rPr lang="en-US" dirty="0" smtClean="0"/>
                        <a:t>10. Eligible</a:t>
                      </a:r>
                      <a:endParaRPr lang="en-US" dirty="0"/>
                    </a:p>
                  </a:txBody>
                  <a:tcPr/>
                </a:tc>
                <a:tc>
                  <a:txBody>
                    <a:bodyPr/>
                    <a:lstStyle/>
                    <a:p>
                      <a:r>
                        <a:rPr lang="en-US" dirty="0" smtClean="0"/>
                        <a:t>10. Qualify; able</a:t>
                      </a:r>
                      <a:endParaRPr lang="en-US" dirty="0"/>
                    </a:p>
                  </a:txBody>
                  <a:tcPr/>
                </a:tc>
              </a:tr>
            </a:tbl>
          </a:graphicData>
        </a:graphic>
      </p:graphicFrame>
      <p:graphicFrame>
        <p:nvGraphicFramePr>
          <p:cNvPr id="11" name="Table 10"/>
          <p:cNvGraphicFramePr>
            <a:graphicFrameLocks noGrp="1"/>
          </p:cNvGraphicFramePr>
          <p:nvPr/>
        </p:nvGraphicFramePr>
        <p:xfrm>
          <a:off x="4419600" y="990600"/>
          <a:ext cx="4572000" cy="5661172"/>
        </p:xfrm>
        <a:graphic>
          <a:graphicData uri="http://schemas.openxmlformats.org/drawingml/2006/table">
            <a:tbl>
              <a:tblPr firstRow="1" bandRow="1">
                <a:tableStyleId>{5C22544A-7EE6-4342-B048-85BDC9FD1C3A}</a:tableStyleId>
              </a:tblPr>
              <a:tblGrid>
                <a:gridCol w="2286000"/>
                <a:gridCol w="2286000"/>
              </a:tblGrid>
              <a:tr h="389108">
                <a:tc>
                  <a:txBody>
                    <a:bodyPr/>
                    <a:lstStyle/>
                    <a:p>
                      <a:r>
                        <a:rPr lang="en-US" dirty="0" smtClean="0"/>
                        <a:t>Instead of…</a:t>
                      </a:r>
                      <a:endParaRPr lang="en-US" dirty="0"/>
                    </a:p>
                  </a:txBody>
                  <a:tcPr/>
                </a:tc>
                <a:tc>
                  <a:txBody>
                    <a:bodyPr/>
                    <a:lstStyle/>
                    <a:p>
                      <a:r>
                        <a:rPr lang="en-US" dirty="0" smtClean="0"/>
                        <a:t>Try…</a:t>
                      </a:r>
                      <a:endParaRPr lang="en-US" dirty="0"/>
                    </a:p>
                  </a:txBody>
                  <a:tcPr/>
                </a:tc>
              </a:tr>
              <a:tr h="389108">
                <a:tc>
                  <a:txBody>
                    <a:bodyPr/>
                    <a:lstStyle/>
                    <a:p>
                      <a:r>
                        <a:rPr lang="en-US" dirty="0" smtClean="0"/>
                        <a:t>11. Deem</a:t>
                      </a:r>
                      <a:endParaRPr lang="en-US" dirty="0"/>
                    </a:p>
                  </a:txBody>
                  <a:tcPr/>
                </a:tc>
                <a:tc>
                  <a:txBody>
                    <a:bodyPr/>
                    <a:lstStyle/>
                    <a:p>
                      <a:r>
                        <a:rPr lang="en-US" dirty="0" smtClean="0"/>
                        <a:t>11. B</a:t>
                      </a:r>
                      <a:r>
                        <a:rPr lang="en-US" smtClean="0"/>
                        <a:t>elieve</a:t>
                      </a:r>
                      <a:r>
                        <a:rPr lang="en-US" dirty="0" smtClean="0"/>
                        <a:t>; consider think; </a:t>
                      </a:r>
                      <a:endParaRPr lang="en-US" dirty="0"/>
                    </a:p>
                  </a:txBody>
                  <a:tcPr/>
                </a:tc>
              </a:tr>
              <a:tr h="671611">
                <a:tc>
                  <a:txBody>
                    <a:bodyPr/>
                    <a:lstStyle/>
                    <a:p>
                      <a:r>
                        <a:rPr lang="en-US" dirty="0" smtClean="0"/>
                        <a:t>12. Environmental hygienist</a:t>
                      </a:r>
                      <a:endParaRPr lang="en-US" dirty="0"/>
                    </a:p>
                  </a:txBody>
                  <a:tcPr/>
                </a:tc>
                <a:tc>
                  <a:txBody>
                    <a:bodyPr/>
                    <a:lstStyle/>
                    <a:p>
                      <a:r>
                        <a:rPr lang="en-US" dirty="0" smtClean="0"/>
                        <a:t>12. Cleaning staff; janitor</a:t>
                      </a:r>
                      <a:endParaRPr lang="en-US" dirty="0"/>
                    </a:p>
                  </a:txBody>
                  <a:tcPr/>
                </a:tc>
              </a:tr>
              <a:tr h="671611">
                <a:tc>
                  <a:txBody>
                    <a:bodyPr/>
                    <a:lstStyle/>
                    <a:p>
                      <a:r>
                        <a:rPr lang="en-US" dirty="0" smtClean="0"/>
                        <a:t>13.</a:t>
                      </a:r>
                      <a:r>
                        <a:rPr lang="en-US" baseline="0" dirty="0" smtClean="0"/>
                        <a:t> Tissue</a:t>
                      </a:r>
                      <a:endParaRPr lang="en-US" dirty="0"/>
                    </a:p>
                  </a:txBody>
                  <a:tcPr/>
                </a:tc>
                <a:tc>
                  <a:txBody>
                    <a:bodyPr/>
                    <a:lstStyle/>
                    <a:p>
                      <a:r>
                        <a:rPr lang="en-US" dirty="0" smtClean="0"/>
                        <a:t>13. Skin; part of your skin or body</a:t>
                      </a:r>
                    </a:p>
                  </a:txBody>
                  <a:tcPr/>
                </a:tc>
              </a:tr>
              <a:tr h="389108">
                <a:tc>
                  <a:txBody>
                    <a:bodyPr/>
                    <a:lstStyle/>
                    <a:p>
                      <a:r>
                        <a:rPr lang="en-US" dirty="0" smtClean="0"/>
                        <a:t>14.</a:t>
                      </a:r>
                      <a:r>
                        <a:rPr lang="en-US" baseline="0" dirty="0" smtClean="0"/>
                        <a:t> Appreciable</a:t>
                      </a:r>
                      <a:endParaRPr lang="en-US" dirty="0"/>
                    </a:p>
                  </a:txBody>
                  <a:tcPr/>
                </a:tc>
                <a:tc>
                  <a:txBody>
                    <a:bodyPr/>
                    <a:lstStyle/>
                    <a:p>
                      <a:r>
                        <a:rPr lang="en-US" dirty="0" smtClean="0"/>
                        <a:t>14. Many;</a:t>
                      </a:r>
                      <a:r>
                        <a:rPr lang="en-US" baseline="0" dirty="0" smtClean="0"/>
                        <a:t> much</a:t>
                      </a:r>
                      <a:endParaRPr lang="en-US" dirty="0"/>
                    </a:p>
                  </a:txBody>
                  <a:tcPr/>
                </a:tc>
              </a:tr>
              <a:tr h="671611">
                <a:tc>
                  <a:txBody>
                    <a:bodyPr/>
                    <a:lstStyle/>
                    <a:p>
                      <a:r>
                        <a:rPr lang="en-US" dirty="0" smtClean="0"/>
                        <a:t>15. Addressees are requested</a:t>
                      </a:r>
                      <a:endParaRPr lang="en-US" dirty="0"/>
                    </a:p>
                  </a:txBody>
                  <a:tcPr/>
                </a:tc>
                <a:tc>
                  <a:txBody>
                    <a:bodyPr/>
                    <a:lstStyle/>
                    <a:p>
                      <a:r>
                        <a:rPr lang="en-US" dirty="0" smtClean="0"/>
                        <a:t>15. Please (or delete)</a:t>
                      </a:r>
                      <a:endParaRPr lang="en-US" dirty="0"/>
                    </a:p>
                  </a:txBody>
                  <a:tcPr/>
                </a:tc>
              </a:tr>
              <a:tr h="389108">
                <a:tc>
                  <a:txBody>
                    <a:bodyPr/>
                    <a:lstStyle/>
                    <a:p>
                      <a:r>
                        <a:rPr lang="en-US" dirty="0" smtClean="0"/>
                        <a:t>16. Be advised</a:t>
                      </a:r>
                      <a:endParaRPr lang="en-US" dirty="0"/>
                    </a:p>
                  </a:txBody>
                  <a:tcPr/>
                </a:tc>
                <a:tc>
                  <a:txBody>
                    <a:bodyPr/>
                    <a:lstStyle/>
                    <a:p>
                      <a:r>
                        <a:rPr lang="en-US" dirty="0" smtClean="0"/>
                        <a:t>16. (delete)</a:t>
                      </a:r>
                      <a:endParaRPr lang="en-US" dirty="0"/>
                    </a:p>
                  </a:txBody>
                  <a:tcPr/>
                </a:tc>
              </a:tr>
              <a:tr h="389108">
                <a:tc>
                  <a:txBody>
                    <a:bodyPr/>
                    <a:lstStyle/>
                    <a:p>
                      <a:r>
                        <a:rPr lang="en-US" dirty="0" smtClean="0"/>
                        <a:t>17. Anticipate</a:t>
                      </a:r>
                      <a:endParaRPr lang="en-US" dirty="0"/>
                    </a:p>
                  </a:txBody>
                  <a:tcPr/>
                </a:tc>
                <a:tc>
                  <a:txBody>
                    <a:bodyPr/>
                    <a:lstStyle/>
                    <a:p>
                      <a:r>
                        <a:rPr lang="en-US" dirty="0" smtClean="0"/>
                        <a:t>17. Expect</a:t>
                      </a:r>
                      <a:endParaRPr lang="en-US" dirty="0"/>
                    </a:p>
                  </a:txBody>
                  <a:tcPr/>
                </a:tc>
              </a:tr>
              <a:tr h="389108">
                <a:tc>
                  <a:txBody>
                    <a:bodyPr/>
                    <a:lstStyle/>
                    <a:p>
                      <a:r>
                        <a:rPr lang="en-US" dirty="0" smtClean="0"/>
                        <a:t>18.</a:t>
                      </a:r>
                      <a:r>
                        <a:rPr lang="en-US" baseline="0" dirty="0" smtClean="0"/>
                        <a:t> Commence</a:t>
                      </a:r>
                      <a:endParaRPr lang="en-US" dirty="0"/>
                    </a:p>
                  </a:txBody>
                  <a:tcPr/>
                </a:tc>
                <a:tc>
                  <a:txBody>
                    <a:bodyPr/>
                    <a:lstStyle/>
                    <a:p>
                      <a:r>
                        <a:rPr lang="en-US" dirty="0" smtClean="0"/>
                        <a:t>18. Begin; start</a:t>
                      </a:r>
                      <a:endParaRPr lang="en-US" dirty="0"/>
                    </a:p>
                  </a:txBody>
                  <a:tcPr/>
                </a:tc>
              </a:tr>
              <a:tr h="389108">
                <a:tc>
                  <a:txBody>
                    <a:bodyPr/>
                    <a:lstStyle/>
                    <a:p>
                      <a:r>
                        <a:rPr lang="en-US" dirty="0" smtClean="0"/>
                        <a:t>19. In the event that</a:t>
                      </a:r>
                      <a:endParaRPr lang="en-US" dirty="0"/>
                    </a:p>
                  </a:txBody>
                  <a:tcPr/>
                </a:tc>
                <a:tc>
                  <a:txBody>
                    <a:bodyPr/>
                    <a:lstStyle/>
                    <a:p>
                      <a:r>
                        <a:rPr lang="en-US" dirty="0" smtClean="0"/>
                        <a:t>19.</a:t>
                      </a:r>
                      <a:r>
                        <a:rPr lang="en-US" baseline="0" dirty="0" smtClean="0"/>
                        <a:t> If</a:t>
                      </a:r>
                      <a:endParaRPr lang="en-US" dirty="0"/>
                    </a:p>
                  </a:txBody>
                  <a:tcPr/>
                </a:tc>
              </a:tr>
              <a:tr h="671611">
                <a:tc>
                  <a:txBody>
                    <a:bodyPr/>
                    <a:lstStyle/>
                    <a:p>
                      <a:r>
                        <a:rPr lang="en-US" dirty="0" smtClean="0"/>
                        <a:t>20. Diet</a:t>
                      </a:r>
                      <a:endParaRPr lang="en-US" dirty="0"/>
                    </a:p>
                  </a:txBody>
                  <a:tcPr/>
                </a:tc>
                <a:tc>
                  <a:txBody>
                    <a:bodyPr/>
                    <a:lstStyle/>
                    <a:p>
                      <a:r>
                        <a:rPr lang="en-US" dirty="0" smtClean="0"/>
                        <a:t>20. What you eat; eating habits</a:t>
                      </a:r>
                      <a:endParaRPr lang="en-US" dirty="0"/>
                    </a:p>
                  </a:txBody>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5 Do- Layout.pdf"/>
          <p:cNvPicPr>
            <a:picLocks noChangeAspect="1"/>
          </p:cNvPicPr>
          <p:nvPr/>
        </p:nvPicPr>
        <p:blipFill>
          <a:blip r:embed="rId3" cstate="print"/>
          <a:srcRect/>
          <a:stretch>
            <a:fillRect/>
          </a:stretch>
        </p:blipFill>
        <p:spPr bwMode="auto">
          <a:xfrm>
            <a:off x="4114800" y="457200"/>
            <a:ext cx="4876800" cy="6333067"/>
          </a:xfrm>
          <a:prstGeom prst="rect">
            <a:avLst/>
          </a:prstGeom>
          <a:solidFill>
            <a:schemeClr val="bg1"/>
          </a:solidFill>
          <a:ln w="9525">
            <a:solidFill>
              <a:schemeClr val="tx1"/>
            </a:solidFill>
            <a:miter lim="800000"/>
            <a:headEnd/>
            <a:tailEnd/>
          </a:ln>
        </p:spPr>
      </p:pic>
      <p:sp>
        <p:nvSpPr>
          <p:cNvPr id="8" name="TextBox 7"/>
          <p:cNvSpPr txBox="1"/>
          <p:nvPr/>
        </p:nvSpPr>
        <p:spPr>
          <a:xfrm>
            <a:off x="1219200" y="2133600"/>
            <a:ext cx="3048000" cy="584775"/>
          </a:xfrm>
          <a:prstGeom prst="rect">
            <a:avLst/>
          </a:prstGeom>
          <a:noFill/>
        </p:spPr>
        <p:txBody>
          <a:bodyPr wrap="square" rtlCol="0">
            <a:spAutoFit/>
          </a:bodyPr>
          <a:lstStyle/>
          <a:p>
            <a:r>
              <a:rPr lang="en-US" sz="3200" dirty="0" smtClean="0">
                <a:solidFill>
                  <a:schemeClr val="tx1">
                    <a:lumMod val="50000"/>
                    <a:lumOff val="50000"/>
                  </a:schemeClr>
                </a:solidFill>
                <a:latin typeface="+mn-lt"/>
              </a:rPr>
              <a:t>White Space</a:t>
            </a:r>
            <a:endParaRPr lang="en-US" sz="3200" dirty="0">
              <a:solidFill>
                <a:schemeClr val="tx1">
                  <a:lumMod val="50000"/>
                  <a:lumOff val="50000"/>
                </a:schemeClr>
              </a:solidFill>
              <a:latin typeface="+mn-lt"/>
            </a:endParaRPr>
          </a:p>
        </p:txBody>
      </p:sp>
      <p:cxnSp>
        <p:nvCxnSpPr>
          <p:cNvPr id="10" name="Straight Arrow Connector 9"/>
          <p:cNvCxnSpPr/>
          <p:nvPr/>
        </p:nvCxnSpPr>
        <p:spPr>
          <a:xfrm>
            <a:off x="1524000" y="2971800"/>
            <a:ext cx="1600200"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1" name="Title 8"/>
          <p:cNvSpPr txBox="1">
            <a:spLocks/>
          </p:cNvSpPr>
          <p:nvPr/>
        </p:nvSpPr>
        <p:spPr bwMode="auto">
          <a:xfrm>
            <a:off x="0" y="50800"/>
            <a:ext cx="4541838" cy="690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en-US" sz="3200" dirty="0" smtClean="0">
                <a:solidFill>
                  <a:srgbClr val="558ED5"/>
                </a:solidFill>
                <a:latin typeface="Rockwell"/>
                <a:cs typeface="Rockwell"/>
              </a:rPr>
              <a:t>  </a:t>
            </a:r>
            <a:r>
              <a:rPr kumimoji="0" lang="en-US" sz="3200" b="0" i="0" u="none" strike="noStrike" kern="1200" cap="none" spc="0" normalizeH="0" baseline="0" noProof="0" dirty="0" smtClean="0">
                <a:ln>
                  <a:noFill/>
                </a:ln>
                <a:solidFill>
                  <a:srgbClr val="558ED5"/>
                </a:solidFill>
                <a:effectLst/>
                <a:uLnTx/>
                <a:uFillTx/>
                <a:latin typeface="Rockwell"/>
                <a:ea typeface="ＭＳ Ｐゴシック" charset="-128"/>
                <a:cs typeface="Rockwell"/>
              </a:rPr>
              <a:t>Make it look easy</a:t>
            </a:r>
            <a:endParaRPr kumimoji="0" lang="en-US" sz="3200" b="0" i="0" u="none" strike="noStrike" kern="1200" cap="none" spc="0" normalizeH="0" baseline="0" noProof="0" dirty="0">
              <a:ln>
                <a:noFill/>
              </a:ln>
              <a:solidFill>
                <a:srgbClr val="558ED5"/>
              </a:solidFill>
              <a:effectLst/>
              <a:uLnTx/>
              <a:uFillTx/>
              <a:latin typeface="Rockwell"/>
              <a:ea typeface="ＭＳ Ｐゴシック" charset="-128"/>
              <a:cs typeface="Rockwell"/>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91" name="Object 7"/>
          <p:cNvGraphicFramePr>
            <a:graphicFrameLocks noChangeAspect="1"/>
          </p:cNvGraphicFramePr>
          <p:nvPr/>
        </p:nvGraphicFramePr>
        <p:xfrm>
          <a:off x="2133600" y="1149931"/>
          <a:ext cx="6795246" cy="5250869"/>
        </p:xfrm>
        <a:graphic>
          <a:graphicData uri="http://schemas.openxmlformats.org/presentationml/2006/ole">
            <mc:AlternateContent xmlns:mc="http://schemas.openxmlformats.org/markup-compatibility/2006">
              <mc:Choice xmlns:v="urn:schemas-microsoft-com:vml" Requires="v">
                <p:oleObj spid="_x0000_s16415" name="Acrobat Document" r:id="rId4" imgW="7543443" imgH="5829229" progId="AcroExch.Document.7">
                  <p:embed/>
                </p:oleObj>
              </mc:Choice>
              <mc:Fallback>
                <p:oleObj name="Acrobat Document" r:id="rId4" imgW="7543443" imgH="5829229" progId="AcroExch.Document.7">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1149931"/>
                        <a:ext cx="6795246" cy="5250869"/>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 name="TextBox 5"/>
          <p:cNvSpPr txBox="1"/>
          <p:nvPr/>
        </p:nvSpPr>
        <p:spPr>
          <a:xfrm>
            <a:off x="228600" y="1981200"/>
            <a:ext cx="1981200" cy="954107"/>
          </a:xfrm>
          <a:prstGeom prst="rect">
            <a:avLst/>
          </a:prstGeom>
          <a:noFill/>
        </p:spPr>
        <p:txBody>
          <a:bodyPr wrap="square" rtlCol="0">
            <a:spAutoFit/>
          </a:bodyPr>
          <a:lstStyle/>
          <a:p>
            <a:r>
              <a:rPr lang="en-US" sz="2800" dirty="0" smtClean="0">
                <a:solidFill>
                  <a:srgbClr val="7F7F7F"/>
                </a:solidFill>
                <a:latin typeface="+mn-lt"/>
              </a:rPr>
              <a:t>Not enough  white space</a:t>
            </a:r>
            <a:endParaRPr lang="en-US" sz="2800" dirty="0">
              <a:solidFill>
                <a:srgbClr val="7F7F7F"/>
              </a:solidFill>
              <a:latin typeface="+mn-lt"/>
            </a:endParaRPr>
          </a:p>
        </p:txBody>
      </p:sp>
      <p:cxnSp>
        <p:nvCxnSpPr>
          <p:cNvPr id="8" name="Straight Arrow Connector 7"/>
          <p:cNvCxnSpPr/>
          <p:nvPr/>
        </p:nvCxnSpPr>
        <p:spPr>
          <a:xfrm>
            <a:off x="609600" y="3124200"/>
            <a:ext cx="1295400"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 name="Title 8"/>
          <p:cNvSpPr txBox="1">
            <a:spLocks/>
          </p:cNvSpPr>
          <p:nvPr/>
        </p:nvSpPr>
        <p:spPr bwMode="auto">
          <a:xfrm>
            <a:off x="258762" y="50800"/>
            <a:ext cx="4541838" cy="690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smtClean="0">
                <a:ln>
                  <a:noFill/>
                </a:ln>
                <a:solidFill>
                  <a:srgbClr val="558ED5"/>
                </a:solidFill>
                <a:effectLst/>
                <a:uLnTx/>
                <a:uFillTx/>
                <a:latin typeface="Rockwell"/>
                <a:ea typeface="ＭＳ Ｐゴシック" charset="-128"/>
                <a:cs typeface="Rockwell"/>
              </a:rPr>
              <a:t>Make it look easy</a:t>
            </a:r>
            <a:endParaRPr kumimoji="0" lang="en-US" sz="3200" b="0" i="0" u="none" strike="noStrike" kern="1200" cap="none" spc="0" normalizeH="0" baseline="0" noProof="0" dirty="0">
              <a:ln>
                <a:noFill/>
              </a:ln>
              <a:solidFill>
                <a:srgbClr val="558ED5"/>
              </a:solidFill>
              <a:effectLst/>
              <a:uLnTx/>
              <a:uFillTx/>
              <a:latin typeface="Rockwell"/>
              <a:ea typeface="ＭＳ Ｐゴシック" charset="-128"/>
              <a:cs typeface="Rockwe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41" name="Picture 9"/>
          <p:cNvPicPr>
            <a:picLocks noChangeAspect="1" noChangeArrowheads="1"/>
          </p:cNvPicPr>
          <p:nvPr/>
        </p:nvPicPr>
        <p:blipFill>
          <a:blip r:embed="rId3" cstate="print"/>
          <a:srcRect l="31288" t="6871" r="30061" b="2822"/>
          <a:stretch>
            <a:fillRect/>
          </a:stretch>
        </p:blipFill>
        <p:spPr bwMode="auto">
          <a:xfrm>
            <a:off x="4572000" y="457200"/>
            <a:ext cx="4191000" cy="6120191"/>
          </a:xfrm>
          <a:prstGeom prst="rect">
            <a:avLst/>
          </a:prstGeom>
          <a:noFill/>
          <a:ln w="9525">
            <a:solidFill>
              <a:schemeClr val="tx1"/>
            </a:solidFill>
            <a:miter lim="800000"/>
            <a:headEnd/>
            <a:tailEnd/>
          </a:ln>
        </p:spPr>
      </p:pic>
      <p:sp>
        <p:nvSpPr>
          <p:cNvPr id="5" name="TextBox 4"/>
          <p:cNvSpPr txBox="1"/>
          <p:nvPr/>
        </p:nvSpPr>
        <p:spPr>
          <a:xfrm>
            <a:off x="2286000" y="1066800"/>
            <a:ext cx="2209800" cy="584775"/>
          </a:xfrm>
          <a:prstGeom prst="rect">
            <a:avLst/>
          </a:prstGeom>
          <a:noFill/>
        </p:spPr>
        <p:txBody>
          <a:bodyPr wrap="square" rtlCol="0">
            <a:spAutoFit/>
          </a:bodyPr>
          <a:lstStyle/>
          <a:p>
            <a:pPr algn="ctr"/>
            <a:r>
              <a:rPr lang="en-US" sz="3200" dirty="0" smtClean="0">
                <a:solidFill>
                  <a:srgbClr val="7F7F7F"/>
                </a:solidFill>
                <a:latin typeface="+mn-lt"/>
              </a:rPr>
              <a:t>Visuals</a:t>
            </a:r>
            <a:endParaRPr lang="en-US" sz="3200" dirty="0">
              <a:solidFill>
                <a:srgbClr val="7F7F7F"/>
              </a:solidFill>
              <a:latin typeface="+mn-lt"/>
            </a:endParaRPr>
          </a:p>
        </p:txBody>
      </p:sp>
      <p:cxnSp>
        <p:nvCxnSpPr>
          <p:cNvPr id="6" name="Straight Arrow Connector 5"/>
          <p:cNvCxnSpPr/>
          <p:nvPr/>
        </p:nvCxnSpPr>
        <p:spPr>
          <a:xfrm>
            <a:off x="2895600" y="1676400"/>
            <a:ext cx="1143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itle 8"/>
          <p:cNvSpPr>
            <a:spLocks noGrp="1"/>
          </p:cNvSpPr>
          <p:nvPr>
            <p:ph type="title"/>
          </p:nvPr>
        </p:nvSpPr>
        <p:spPr>
          <a:xfrm>
            <a:off x="258762" y="50800"/>
            <a:ext cx="4541838" cy="690563"/>
          </a:xfrm>
        </p:spPr>
        <p:txBody>
          <a:bodyPr/>
          <a:lstStyle/>
          <a:p>
            <a:r>
              <a:rPr lang="en-US" dirty="0" smtClean="0"/>
              <a:t>Make it look easy</a:t>
            </a:r>
            <a:endParaRPr lang="en-US" dirty="0"/>
          </a:p>
        </p:txBody>
      </p:sp>
      <p:pic>
        <p:nvPicPr>
          <p:cNvPr id="7" name="Picture 5" descr="\\hlmserver\users$\mrooney\Desktop\lift_wrong.jpg"/>
          <p:cNvPicPr>
            <a:picLocks noChangeAspect="1" noChangeArrowheads="1"/>
          </p:cNvPicPr>
          <p:nvPr/>
        </p:nvPicPr>
        <p:blipFill>
          <a:blip r:embed="rId4" cstate="print"/>
          <a:srcRect/>
          <a:stretch>
            <a:fillRect/>
          </a:stretch>
        </p:blipFill>
        <p:spPr bwMode="auto">
          <a:xfrm>
            <a:off x="685800" y="1828800"/>
            <a:ext cx="1905000" cy="1905000"/>
          </a:xfrm>
          <a:prstGeom prst="rect">
            <a:avLst/>
          </a:prstGeom>
          <a:noFill/>
        </p:spPr>
      </p:pic>
      <p:pic>
        <p:nvPicPr>
          <p:cNvPr id="8" name="Picture 6" descr="\\hlmserver\users$\mrooney\Desktop\lift_correct_2.jpg"/>
          <p:cNvPicPr>
            <a:picLocks noChangeAspect="1" noChangeArrowheads="1"/>
          </p:cNvPicPr>
          <p:nvPr/>
        </p:nvPicPr>
        <p:blipFill>
          <a:blip r:embed="rId5" cstate="print"/>
          <a:srcRect/>
          <a:stretch>
            <a:fillRect/>
          </a:stretch>
        </p:blipFill>
        <p:spPr bwMode="auto">
          <a:xfrm>
            <a:off x="762000" y="4267200"/>
            <a:ext cx="3200400" cy="1920240"/>
          </a:xfrm>
          <a:prstGeom prst="rect">
            <a:avLst/>
          </a:prstGeom>
          <a:noFill/>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P:\Product &amp; Services\Trainings\Clear Materials\Health Material Examples\Highbp2.png"/>
          <p:cNvPicPr>
            <a:picLocks noChangeAspect="1" noChangeArrowheads="1"/>
          </p:cNvPicPr>
          <p:nvPr/>
        </p:nvPicPr>
        <p:blipFill>
          <a:blip r:embed="rId3" cstate="print"/>
          <a:srcRect t="1700"/>
          <a:stretch>
            <a:fillRect/>
          </a:stretch>
        </p:blipFill>
        <p:spPr bwMode="auto">
          <a:xfrm>
            <a:off x="3352800" y="762000"/>
            <a:ext cx="5582358" cy="6019800"/>
          </a:xfrm>
          <a:prstGeom prst="rect">
            <a:avLst/>
          </a:prstGeom>
          <a:noFill/>
          <a:ln>
            <a:solidFill>
              <a:schemeClr val="tx1"/>
            </a:solidFill>
          </a:ln>
        </p:spPr>
      </p:pic>
      <p:sp>
        <p:nvSpPr>
          <p:cNvPr id="7" name="Title 8"/>
          <p:cNvSpPr>
            <a:spLocks noGrp="1"/>
          </p:cNvSpPr>
          <p:nvPr>
            <p:ph type="title"/>
          </p:nvPr>
        </p:nvSpPr>
        <p:spPr>
          <a:xfrm>
            <a:off x="258762" y="50800"/>
            <a:ext cx="4541838" cy="690563"/>
          </a:xfrm>
        </p:spPr>
        <p:txBody>
          <a:bodyPr/>
          <a:lstStyle/>
          <a:p>
            <a:r>
              <a:rPr lang="en-US" dirty="0" smtClean="0"/>
              <a:t>Make it look easy</a:t>
            </a:r>
            <a:endParaRPr lang="en-US" dirty="0"/>
          </a:p>
        </p:txBody>
      </p:sp>
      <p:sp>
        <p:nvSpPr>
          <p:cNvPr id="8" name="TextBox 7"/>
          <p:cNvSpPr txBox="1"/>
          <p:nvPr/>
        </p:nvSpPr>
        <p:spPr>
          <a:xfrm>
            <a:off x="381000" y="1828800"/>
            <a:ext cx="3657600" cy="461665"/>
          </a:xfrm>
          <a:prstGeom prst="rect">
            <a:avLst/>
          </a:prstGeom>
          <a:noFill/>
        </p:spPr>
        <p:txBody>
          <a:bodyPr wrap="square" rtlCol="0">
            <a:spAutoFit/>
          </a:bodyPr>
          <a:lstStyle/>
          <a:p>
            <a:r>
              <a:rPr lang="en-US" sz="2400" dirty="0" smtClean="0">
                <a:solidFill>
                  <a:srgbClr val="7F7F7F"/>
                </a:solidFill>
                <a:latin typeface="+mn-lt"/>
              </a:rPr>
              <a:t>Inappropriate visuals</a:t>
            </a:r>
            <a:endParaRPr lang="en-US" sz="2400" dirty="0">
              <a:solidFill>
                <a:srgbClr val="7F7F7F"/>
              </a:solidFill>
              <a:latin typeface="+mn-lt"/>
            </a:endParaRPr>
          </a:p>
        </p:txBody>
      </p:sp>
      <p:cxnSp>
        <p:nvCxnSpPr>
          <p:cNvPr id="9" name="Straight Arrow Connector 8"/>
          <p:cNvCxnSpPr/>
          <p:nvPr/>
        </p:nvCxnSpPr>
        <p:spPr>
          <a:xfrm>
            <a:off x="685800" y="2438400"/>
            <a:ext cx="2209800"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340061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752600" y="1828800"/>
            <a:ext cx="2209800" cy="584775"/>
          </a:xfrm>
          <a:prstGeom prst="rect">
            <a:avLst/>
          </a:prstGeom>
          <a:noFill/>
        </p:spPr>
        <p:txBody>
          <a:bodyPr wrap="square" rtlCol="0">
            <a:spAutoFit/>
          </a:bodyPr>
          <a:lstStyle/>
          <a:p>
            <a:r>
              <a:rPr lang="en-US" sz="3200" dirty="0" smtClean="0">
                <a:solidFill>
                  <a:srgbClr val="7F7F7F"/>
                </a:solidFill>
                <a:latin typeface="+mn-lt"/>
              </a:rPr>
              <a:t>Headings</a:t>
            </a:r>
            <a:endParaRPr lang="en-US" sz="3200" dirty="0">
              <a:solidFill>
                <a:srgbClr val="7F7F7F"/>
              </a:solidFill>
              <a:latin typeface="+mn-lt"/>
            </a:endParaRPr>
          </a:p>
        </p:txBody>
      </p:sp>
      <p:cxnSp>
        <p:nvCxnSpPr>
          <p:cNvPr id="11" name="Straight Arrow Connector 10"/>
          <p:cNvCxnSpPr/>
          <p:nvPr/>
        </p:nvCxnSpPr>
        <p:spPr>
          <a:xfrm>
            <a:off x="1905000" y="2590800"/>
            <a:ext cx="13716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8" name="Object 7"/>
          <p:cNvGraphicFramePr>
            <a:graphicFrameLocks noChangeAspect="1"/>
          </p:cNvGraphicFramePr>
          <p:nvPr/>
        </p:nvGraphicFramePr>
        <p:xfrm>
          <a:off x="4225767" y="227562"/>
          <a:ext cx="4842033" cy="6478038"/>
        </p:xfrm>
        <a:graphic>
          <a:graphicData uri="http://schemas.openxmlformats.org/presentationml/2006/ole">
            <mc:AlternateContent xmlns:mc="http://schemas.openxmlformats.org/markup-compatibility/2006">
              <mc:Choice xmlns:v="urn:schemas-microsoft-com:vml" Requires="v">
                <p:oleObj spid="_x0000_s87066" name="Acrobat Document" r:id="rId4" imgW="5552381" imgH="7430537" progId="AcroExch.Document.7">
                  <p:embed/>
                </p:oleObj>
              </mc:Choice>
              <mc:Fallback>
                <p:oleObj name="Acrobat Document" r:id="rId4" imgW="5552381" imgH="7430537" progId="AcroExch.Document.7">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5767" y="227562"/>
                        <a:ext cx="4842033" cy="647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itle 8"/>
          <p:cNvSpPr>
            <a:spLocks noGrp="1"/>
          </p:cNvSpPr>
          <p:nvPr>
            <p:ph type="title"/>
          </p:nvPr>
        </p:nvSpPr>
        <p:spPr>
          <a:xfrm>
            <a:off x="0" y="50800"/>
            <a:ext cx="4541838" cy="690563"/>
          </a:xfrm>
        </p:spPr>
        <p:txBody>
          <a:bodyPr/>
          <a:lstStyle/>
          <a:p>
            <a:r>
              <a:rPr lang="en-US" dirty="0" smtClean="0"/>
              <a:t>  Make it look easy</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a:grpSpLocks/>
          </p:cNvGrpSpPr>
          <p:nvPr/>
        </p:nvGrpSpPr>
        <p:grpSpPr bwMode="auto">
          <a:xfrm>
            <a:off x="1752600" y="914400"/>
            <a:ext cx="7239000" cy="5555186"/>
            <a:chOff x="533400" y="914400"/>
            <a:chExt cx="7696200" cy="5905432"/>
          </a:xfrm>
        </p:grpSpPr>
        <p:grpSp>
          <p:nvGrpSpPr>
            <p:cNvPr id="3" name="Group 9"/>
            <p:cNvGrpSpPr>
              <a:grpSpLocks/>
            </p:cNvGrpSpPr>
            <p:nvPr/>
          </p:nvGrpSpPr>
          <p:grpSpPr bwMode="auto">
            <a:xfrm>
              <a:off x="533400" y="914400"/>
              <a:ext cx="7696200" cy="5905432"/>
              <a:chOff x="533400" y="914400"/>
              <a:chExt cx="7696200" cy="5905432"/>
            </a:xfrm>
          </p:grpSpPr>
          <p:pic>
            <p:nvPicPr>
              <p:cNvPr id="20487" name="Picture 4" descr="Screen shot 2011-07-08 at 2.10.09 PM.png"/>
              <p:cNvPicPr>
                <a:picLocks noChangeAspect="1"/>
              </p:cNvPicPr>
              <p:nvPr/>
            </p:nvPicPr>
            <p:blipFill>
              <a:blip r:embed="rId3" cstate="print"/>
              <a:srcRect/>
              <a:stretch>
                <a:fillRect/>
              </a:stretch>
            </p:blipFill>
            <p:spPr bwMode="auto">
              <a:xfrm>
                <a:off x="533400" y="914400"/>
                <a:ext cx="7696200" cy="5905432"/>
              </a:xfrm>
              <a:prstGeom prst="rect">
                <a:avLst/>
              </a:prstGeom>
              <a:noFill/>
              <a:ln w="3175">
                <a:solidFill>
                  <a:schemeClr val="tx1"/>
                </a:solidFill>
                <a:miter lim="800000"/>
                <a:headEnd/>
                <a:tailEnd/>
              </a:ln>
            </p:spPr>
          </p:pic>
          <p:sp>
            <p:nvSpPr>
              <p:cNvPr id="7" name="Rectangle 6"/>
              <p:cNvSpPr/>
              <p:nvPr/>
            </p:nvSpPr>
            <p:spPr>
              <a:xfrm>
                <a:off x="3123595" y="1066457"/>
                <a:ext cx="2743920" cy="68590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9" name="Straight Connector 8"/>
              <p:cNvCxnSpPr/>
              <p:nvPr/>
            </p:nvCxnSpPr>
            <p:spPr>
              <a:xfrm>
                <a:off x="913582" y="1372223"/>
                <a:ext cx="1981904" cy="1653"/>
              </a:xfrm>
              <a:prstGeom prst="line">
                <a:avLst/>
              </a:prstGeom>
              <a:ln w="133350">
                <a:solidFill>
                  <a:schemeClr val="bg1">
                    <a:alpha val="98000"/>
                  </a:schemeClr>
                </a:solidFill>
              </a:ln>
              <a:effectLst/>
            </p:spPr>
            <p:style>
              <a:lnRef idx="2">
                <a:schemeClr val="accent1"/>
              </a:lnRef>
              <a:fillRef idx="0">
                <a:schemeClr val="accent1"/>
              </a:fillRef>
              <a:effectRef idx="1">
                <a:schemeClr val="accent1"/>
              </a:effectRef>
              <a:fontRef idx="minor">
                <a:schemeClr val="tx1"/>
              </a:fontRef>
            </p:style>
          </p:cxnSp>
        </p:grpSp>
        <p:cxnSp>
          <p:nvCxnSpPr>
            <p:cNvPr id="12" name="Straight Connector 11"/>
            <p:cNvCxnSpPr/>
            <p:nvPr/>
          </p:nvCxnSpPr>
          <p:spPr>
            <a:xfrm>
              <a:off x="2667377" y="6171937"/>
              <a:ext cx="3276174" cy="1653"/>
            </a:xfrm>
            <a:prstGeom prst="line">
              <a:avLst/>
            </a:prstGeom>
            <a:ln w="152400">
              <a:solidFill>
                <a:schemeClr val="bg1">
                  <a:alpha val="98000"/>
                </a:schemeClr>
              </a:solidFill>
            </a:ln>
            <a:effectLst/>
          </p:spPr>
          <p:style>
            <a:lnRef idx="2">
              <a:schemeClr val="accent1"/>
            </a:lnRef>
            <a:fillRef idx="0">
              <a:schemeClr val="accent1"/>
            </a:fillRef>
            <a:effectRef idx="1">
              <a:schemeClr val="accent1"/>
            </a:effectRef>
            <a:fontRef idx="minor">
              <a:schemeClr val="tx1"/>
            </a:fontRef>
          </p:style>
        </p:cxnSp>
      </p:grpSp>
      <p:cxnSp>
        <p:nvCxnSpPr>
          <p:cNvPr id="13" name="Straight Arrow Connector 12"/>
          <p:cNvCxnSpPr/>
          <p:nvPr/>
        </p:nvCxnSpPr>
        <p:spPr>
          <a:xfrm flipV="1">
            <a:off x="914400" y="1447800"/>
            <a:ext cx="1066800" cy="1447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28600" y="2895600"/>
            <a:ext cx="1447800" cy="707886"/>
          </a:xfrm>
          <a:prstGeom prst="rect">
            <a:avLst/>
          </a:prstGeom>
          <a:solidFill>
            <a:schemeClr val="bg1"/>
          </a:solidFill>
        </p:spPr>
        <p:txBody>
          <a:bodyPr wrap="square" rtlCol="0">
            <a:spAutoFit/>
          </a:bodyPr>
          <a:lstStyle/>
          <a:p>
            <a:r>
              <a:rPr lang="en-US" sz="2000" dirty="0" smtClean="0">
                <a:solidFill>
                  <a:srgbClr val="7F7F7F"/>
                </a:solidFill>
                <a:latin typeface="+mn-lt"/>
              </a:rPr>
              <a:t>Important info first</a:t>
            </a:r>
            <a:endParaRPr lang="en-US" sz="2000" dirty="0">
              <a:solidFill>
                <a:srgbClr val="7F7F7F"/>
              </a:solidFill>
              <a:latin typeface="+mn-lt"/>
            </a:endParaRPr>
          </a:p>
        </p:txBody>
      </p:sp>
      <p:sp>
        <p:nvSpPr>
          <p:cNvPr id="14" name="Title 8"/>
          <p:cNvSpPr>
            <a:spLocks noGrp="1"/>
          </p:cNvSpPr>
          <p:nvPr>
            <p:ph type="title"/>
          </p:nvPr>
        </p:nvSpPr>
        <p:spPr>
          <a:xfrm>
            <a:off x="258762" y="50800"/>
            <a:ext cx="4541838" cy="690563"/>
          </a:xfrm>
        </p:spPr>
        <p:txBody>
          <a:bodyPr/>
          <a:lstStyle/>
          <a:p>
            <a:r>
              <a:rPr lang="en-US" dirty="0" smtClean="0"/>
              <a:t>Make it look easy</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3000" y="1905000"/>
            <a:ext cx="7086600" cy="461665"/>
          </a:xfrm>
          <a:prstGeom prst="rect">
            <a:avLst/>
          </a:prstGeom>
        </p:spPr>
        <p:txBody>
          <a:bodyPr wrap="square">
            <a:spAutoFit/>
          </a:bodyPr>
          <a:lstStyle/>
          <a:p>
            <a:pPr algn="ctr"/>
            <a:r>
              <a:rPr lang="en-US" sz="2400" b="1" dirty="0" smtClean="0">
                <a:solidFill>
                  <a:schemeClr val="tx1">
                    <a:lumMod val="50000"/>
                    <a:lumOff val="50000"/>
                  </a:schemeClr>
                </a:solidFill>
                <a:latin typeface="+mn-lt"/>
              </a:rPr>
              <a:t>4 cm is equal to which of these?</a:t>
            </a:r>
            <a:endParaRPr lang="en-US" sz="2400" b="1" dirty="0">
              <a:solidFill>
                <a:schemeClr val="tx1">
                  <a:lumMod val="50000"/>
                  <a:lumOff val="50000"/>
                </a:schemeClr>
              </a:solidFill>
              <a:latin typeface="+mn-lt"/>
            </a:endParaRPr>
          </a:p>
        </p:txBody>
      </p:sp>
      <p:pic>
        <p:nvPicPr>
          <p:cNvPr id="129026" name="Picture 2" descr="\\hlmserver\users$\mrooney\Desktop\pen cap.jpg"/>
          <p:cNvPicPr>
            <a:picLocks noChangeAspect="1" noChangeArrowheads="1"/>
          </p:cNvPicPr>
          <p:nvPr/>
        </p:nvPicPr>
        <p:blipFill>
          <a:blip r:embed="rId3" cstate="print"/>
          <a:srcRect/>
          <a:stretch>
            <a:fillRect/>
          </a:stretch>
        </p:blipFill>
        <p:spPr bwMode="auto">
          <a:xfrm>
            <a:off x="3810000" y="3200400"/>
            <a:ext cx="2667000" cy="1666604"/>
          </a:xfrm>
          <a:prstGeom prst="rect">
            <a:avLst/>
          </a:prstGeom>
          <a:ln>
            <a:noFill/>
          </a:ln>
          <a:effectLst>
            <a:softEdge rad="112500"/>
          </a:effectLst>
        </p:spPr>
      </p:pic>
      <p:pic>
        <p:nvPicPr>
          <p:cNvPr id="129028" name="Picture 4" descr="\\hlmserver\users$\mrooney\Desktop\pinkie.jpg"/>
          <p:cNvPicPr>
            <a:picLocks noChangeAspect="1" noChangeArrowheads="1"/>
          </p:cNvPicPr>
          <p:nvPr/>
        </p:nvPicPr>
        <p:blipFill>
          <a:blip r:embed="rId4" cstate="print"/>
          <a:srcRect/>
          <a:stretch>
            <a:fillRect/>
          </a:stretch>
        </p:blipFill>
        <p:spPr bwMode="auto">
          <a:xfrm>
            <a:off x="6858000" y="2667000"/>
            <a:ext cx="1905000" cy="2979715"/>
          </a:xfrm>
          <a:prstGeom prst="rect">
            <a:avLst/>
          </a:prstGeom>
          <a:ln>
            <a:noFill/>
          </a:ln>
          <a:effectLst>
            <a:softEdge rad="112500"/>
          </a:effectLst>
        </p:spPr>
      </p:pic>
      <p:sp>
        <p:nvSpPr>
          <p:cNvPr id="7" name="Title 8"/>
          <p:cNvSpPr>
            <a:spLocks noGrp="1"/>
          </p:cNvSpPr>
          <p:nvPr>
            <p:ph type="title"/>
          </p:nvPr>
        </p:nvSpPr>
        <p:spPr>
          <a:xfrm>
            <a:off x="258762" y="50800"/>
            <a:ext cx="4541838" cy="690563"/>
          </a:xfrm>
        </p:spPr>
        <p:txBody>
          <a:bodyPr/>
          <a:lstStyle/>
          <a:p>
            <a:r>
              <a:rPr lang="en-US" dirty="0" smtClean="0"/>
              <a:t>Make it look easy</a:t>
            </a:r>
            <a:endParaRPr lang="en-US" dirty="0"/>
          </a:p>
        </p:txBody>
      </p:sp>
      <p:sp>
        <p:nvSpPr>
          <p:cNvPr id="8" name="TextBox 7"/>
          <p:cNvSpPr txBox="1"/>
          <p:nvPr/>
        </p:nvSpPr>
        <p:spPr>
          <a:xfrm>
            <a:off x="6477000" y="5562600"/>
            <a:ext cx="2667000" cy="369332"/>
          </a:xfrm>
          <a:prstGeom prst="rect">
            <a:avLst/>
          </a:prstGeom>
          <a:noFill/>
        </p:spPr>
        <p:txBody>
          <a:bodyPr wrap="square" rtlCol="0">
            <a:spAutoFit/>
          </a:bodyPr>
          <a:lstStyle/>
          <a:p>
            <a:pPr algn="ctr"/>
            <a:r>
              <a:rPr lang="en-US" dirty="0" smtClean="0">
                <a:solidFill>
                  <a:srgbClr val="7F7F7F"/>
                </a:solidFill>
              </a:rPr>
              <a:t>(Pinky finger)</a:t>
            </a:r>
            <a:endParaRPr lang="en-US" dirty="0">
              <a:solidFill>
                <a:srgbClr val="7F7F7F"/>
              </a:solidFill>
            </a:endParaRPr>
          </a:p>
        </p:txBody>
      </p:sp>
      <p:pic>
        <p:nvPicPr>
          <p:cNvPr id="2" name="Picture 1" descr="Walnut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700" y="3124200"/>
            <a:ext cx="2933700" cy="1955800"/>
          </a:xfrm>
          <a:prstGeom prst="rect">
            <a:avLst/>
          </a:prstGeom>
          <a:ln>
            <a:noFill/>
          </a:ln>
          <a:effectLst>
            <a:softEdge rad="112500"/>
          </a:effec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129026"/>
                                        </p:tgtEl>
                                      </p:cBhvr>
                                    </p:animEffect>
                                    <p:set>
                                      <p:cBhvr>
                                        <p:cTn id="7" dur="1" fill="hold">
                                          <p:stCondLst>
                                            <p:cond delay="999"/>
                                          </p:stCondLst>
                                        </p:cTn>
                                        <p:tgtEl>
                                          <p:spTgt spid="12902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129028"/>
                                        </p:tgtEl>
                                      </p:cBhvr>
                                    </p:animEffect>
                                    <p:set>
                                      <p:cBhvr>
                                        <p:cTn id="10" dur="1" fill="hold">
                                          <p:stCondLst>
                                            <p:cond delay="999"/>
                                          </p:stCondLst>
                                        </p:cTn>
                                        <p:tgtEl>
                                          <p:spTgt spid="129028"/>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8"/>
                                        </p:tgtEl>
                                      </p:cBhvr>
                                    </p:animEffect>
                                    <p:set>
                                      <p:cBhvr>
                                        <p:cTn id="13"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14"/>
          <p:cNvSpPr txBox="1">
            <a:spLocks/>
          </p:cNvSpPr>
          <p:nvPr/>
        </p:nvSpPr>
        <p:spPr>
          <a:xfrm>
            <a:off x="457200" y="1693265"/>
            <a:ext cx="8229600" cy="2726336"/>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2400" b="0" i="0" u="none" strike="noStrike" kern="1200" cap="none" spc="0" normalizeH="0" noProof="0" dirty="0" smtClean="0">
              <a:ln>
                <a:noFill/>
              </a:ln>
              <a:solidFill>
                <a:schemeClr val="tx1">
                  <a:lumMod val="50000"/>
                  <a:lumOff val="50000"/>
                </a:schemeClr>
              </a:solidFill>
              <a:effectLst/>
              <a:uLnTx/>
              <a:uFillTx/>
              <a:latin typeface="+mn-lt"/>
              <a:ea typeface="+mn-ea"/>
              <a:cs typeface="+mn-cs"/>
            </a:endParaRPr>
          </a:p>
        </p:txBody>
      </p:sp>
      <p:pic>
        <p:nvPicPr>
          <p:cNvPr id="6" name="Picture 5" descr="Screen shot 2012-09-19 at 10.33.47 AM.png"/>
          <p:cNvPicPr>
            <a:picLocks noChangeAspect="1"/>
          </p:cNvPicPr>
          <p:nvPr/>
        </p:nvPicPr>
        <p:blipFill>
          <a:blip r:embed="rId3"/>
          <a:stretch>
            <a:fillRect/>
          </a:stretch>
        </p:blipFill>
        <p:spPr>
          <a:xfrm>
            <a:off x="1524000" y="1524000"/>
            <a:ext cx="6324600" cy="4362875"/>
          </a:xfrm>
          <a:prstGeom prst="rect">
            <a:avLst/>
          </a:prstGeom>
          <a:ln>
            <a:solidFill>
              <a:schemeClr val="bg1">
                <a:lumMod val="50000"/>
              </a:schemeClr>
            </a:solidFill>
          </a:ln>
        </p:spPr>
      </p:pic>
      <p:sp>
        <p:nvSpPr>
          <p:cNvPr id="9" name="Rectangle 8"/>
          <p:cNvSpPr/>
          <p:nvPr/>
        </p:nvSpPr>
        <p:spPr>
          <a:xfrm>
            <a:off x="6172200" y="1524000"/>
            <a:ext cx="990600" cy="533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itle 8"/>
          <p:cNvSpPr>
            <a:spLocks noGrp="1"/>
          </p:cNvSpPr>
          <p:nvPr>
            <p:ph type="title"/>
          </p:nvPr>
        </p:nvSpPr>
        <p:spPr>
          <a:xfrm>
            <a:off x="258762" y="50800"/>
            <a:ext cx="4541838" cy="690563"/>
          </a:xfrm>
        </p:spPr>
        <p:txBody>
          <a:bodyPr/>
          <a:lstStyle/>
          <a:p>
            <a:r>
              <a:rPr lang="en-US" dirty="0" smtClean="0"/>
              <a:t>Make it look easy</a:t>
            </a:r>
            <a:endParaRPr lang="en-US" dirty="0"/>
          </a:p>
        </p:txBody>
      </p:sp>
    </p:spTree>
    <p:extLst>
      <p:ext uri="{BB962C8B-B14F-4D97-AF65-F5344CB8AC3E}">
        <p14:creationId xmlns:p14="http://schemas.microsoft.com/office/powerpoint/2010/main" val="388776345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14"/>
          <p:cNvSpPr txBox="1">
            <a:spLocks/>
          </p:cNvSpPr>
          <p:nvPr/>
        </p:nvSpPr>
        <p:spPr>
          <a:xfrm>
            <a:off x="457200" y="1693265"/>
            <a:ext cx="8229600" cy="2726336"/>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2400" b="0" i="0" u="none" strike="noStrike" kern="1200" cap="none" spc="0" normalizeH="0" noProof="0" dirty="0" smtClean="0">
              <a:ln>
                <a:noFill/>
              </a:ln>
              <a:solidFill>
                <a:schemeClr val="tx1">
                  <a:lumMod val="50000"/>
                  <a:lumOff val="50000"/>
                </a:schemeClr>
              </a:solidFill>
              <a:effectLst/>
              <a:uLnTx/>
              <a:uFillTx/>
              <a:latin typeface="+mn-lt"/>
              <a:ea typeface="+mn-ea"/>
              <a:cs typeface="+mn-cs"/>
            </a:endParaRPr>
          </a:p>
        </p:txBody>
      </p:sp>
      <p:sp>
        <p:nvSpPr>
          <p:cNvPr id="9" name="Rectangle 8"/>
          <p:cNvSpPr/>
          <p:nvPr/>
        </p:nvSpPr>
        <p:spPr>
          <a:xfrm>
            <a:off x="6248400" y="1219200"/>
            <a:ext cx="990600" cy="533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Screen shot 2012-09-19 at 11.09.04 AM.png"/>
          <p:cNvPicPr>
            <a:picLocks noChangeAspect="1"/>
          </p:cNvPicPr>
          <p:nvPr/>
        </p:nvPicPr>
        <p:blipFill>
          <a:blip r:embed="rId3"/>
          <a:stretch>
            <a:fillRect/>
          </a:stretch>
        </p:blipFill>
        <p:spPr>
          <a:xfrm>
            <a:off x="2057400" y="762000"/>
            <a:ext cx="5159375" cy="5881914"/>
          </a:xfrm>
          <a:prstGeom prst="rect">
            <a:avLst/>
          </a:prstGeom>
          <a:ln>
            <a:solidFill>
              <a:schemeClr val="bg1">
                <a:lumMod val="50000"/>
              </a:schemeClr>
            </a:solidFill>
          </a:ln>
        </p:spPr>
      </p:pic>
      <p:sp>
        <p:nvSpPr>
          <p:cNvPr id="8" name="Title 8"/>
          <p:cNvSpPr>
            <a:spLocks noGrp="1"/>
          </p:cNvSpPr>
          <p:nvPr>
            <p:ph type="title"/>
          </p:nvPr>
        </p:nvSpPr>
        <p:spPr>
          <a:xfrm>
            <a:off x="258762" y="50800"/>
            <a:ext cx="4541838" cy="690563"/>
          </a:xfrm>
        </p:spPr>
        <p:txBody>
          <a:bodyPr/>
          <a:lstStyle/>
          <a:p>
            <a:r>
              <a:rPr lang="en-US" dirty="0" smtClean="0"/>
              <a:t>Make it look easy</a:t>
            </a:r>
            <a:endParaRPr lang="en-US" dirty="0"/>
          </a:p>
        </p:txBody>
      </p:sp>
    </p:spTree>
    <p:extLst>
      <p:ext uri="{BB962C8B-B14F-4D97-AF65-F5344CB8AC3E}">
        <p14:creationId xmlns:p14="http://schemas.microsoft.com/office/powerpoint/2010/main" val="10329227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14"/>
          <p:cNvSpPr txBox="1">
            <a:spLocks/>
          </p:cNvSpPr>
          <p:nvPr/>
        </p:nvSpPr>
        <p:spPr>
          <a:xfrm>
            <a:off x="457200" y="1693265"/>
            <a:ext cx="8229600" cy="2726336"/>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2400" b="0" i="0" u="none" strike="noStrike" kern="1200" cap="none" spc="0" normalizeH="0" noProof="0" dirty="0" smtClean="0">
              <a:ln>
                <a:noFill/>
              </a:ln>
              <a:solidFill>
                <a:schemeClr val="tx1">
                  <a:lumMod val="50000"/>
                  <a:lumOff val="50000"/>
                </a:schemeClr>
              </a:solidFill>
              <a:effectLst/>
              <a:uLnTx/>
              <a:uFillTx/>
              <a:latin typeface="+mn-lt"/>
              <a:ea typeface="+mn-ea"/>
              <a:cs typeface="+mn-cs"/>
            </a:endParaRPr>
          </a:p>
        </p:txBody>
      </p:sp>
      <p:pic>
        <p:nvPicPr>
          <p:cNvPr id="8" name="Picture 7" descr="Screen shot 2012-09-19 at 10.08.28 AM.png"/>
          <p:cNvPicPr>
            <a:picLocks noChangeAspect="1"/>
          </p:cNvPicPr>
          <p:nvPr/>
        </p:nvPicPr>
        <p:blipFill>
          <a:blip r:embed="rId3"/>
          <a:stretch>
            <a:fillRect/>
          </a:stretch>
        </p:blipFill>
        <p:spPr>
          <a:xfrm>
            <a:off x="228600" y="1219200"/>
            <a:ext cx="8817932" cy="5118100"/>
          </a:xfrm>
          <a:prstGeom prst="rect">
            <a:avLst/>
          </a:prstGeom>
          <a:ln>
            <a:solidFill>
              <a:schemeClr val="bg1">
                <a:lumMod val="50000"/>
              </a:schemeClr>
            </a:solidFill>
          </a:ln>
        </p:spPr>
      </p:pic>
      <p:sp>
        <p:nvSpPr>
          <p:cNvPr id="7" name="Title 8"/>
          <p:cNvSpPr>
            <a:spLocks noGrp="1"/>
          </p:cNvSpPr>
          <p:nvPr>
            <p:ph type="title"/>
          </p:nvPr>
        </p:nvSpPr>
        <p:spPr>
          <a:xfrm>
            <a:off x="258762" y="50800"/>
            <a:ext cx="4541838" cy="690563"/>
          </a:xfrm>
        </p:spPr>
        <p:txBody>
          <a:bodyPr/>
          <a:lstStyle/>
          <a:p>
            <a:r>
              <a:rPr lang="en-US" dirty="0" smtClean="0"/>
              <a:t>Make it look easy</a:t>
            </a:r>
            <a:endParaRPr lang="en-US" dirty="0"/>
          </a:p>
        </p:txBody>
      </p:sp>
    </p:spTree>
    <p:extLst>
      <p:ext uri="{BB962C8B-B14F-4D97-AF65-F5344CB8AC3E}">
        <p14:creationId xmlns:p14="http://schemas.microsoft.com/office/powerpoint/2010/main" val="197283731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2-09-13 at 11.24.3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990600"/>
            <a:ext cx="6477000" cy="5553231"/>
          </a:xfrm>
          <a:prstGeom prst="rect">
            <a:avLst/>
          </a:prstGeom>
        </p:spPr>
      </p:pic>
      <p:sp>
        <p:nvSpPr>
          <p:cNvPr id="7" name="Title 8"/>
          <p:cNvSpPr>
            <a:spLocks noGrp="1"/>
          </p:cNvSpPr>
          <p:nvPr>
            <p:ph type="title"/>
          </p:nvPr>
        </p:nvSpPr>
        <p:spPr>
          <a:xfrm>
            <a:off x="258762" y="50800"/>
            <a:ext cx="4541838" cy="690563"/>
          </a:xfrm>
        </p:spPr>
        <p:txBody>
          <a:bodyPr/>
          <a:lstStyle/>
          <a:p>
            <a:r>
              <a:rPr lang="en-US" dirty="0" smtClean="0"/>
              <a:t>Make it look easy</a:t>
            </a:r>
            <a:endParaRPr lang="en-US" dirty="0"/>
          </a:p>
        </p:txBody>
      </p:sp>
    </p:spTree>
    <p:extLst>
      <p:ext uri="{BB962C8B-B14F-4D97-AF65-F5344CB8AC3E}">
        <p14:creationId xmlns:p14="http://schemas.microsoft.com/office/powerpoint/2010/main" val="145420747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2-09-27 at 11.14.26 AM.png"/>
          <p:cNvPicPr>
            <a:picLocks noChangeAspect="1"/>
          </p:cNvPicPr>
          <p:nvPr/>
        </p:nvPicPr>
        <p:blipFill>
          <a:blip r:embed="rId3"/>
          <a:stretch>
            <a:fillRect/>
          </a:stretch>
        </p:blipFill>
        <p:spPr>
          <a:xfrm>
            <a:off x="914400" y="990600"/>
            <a:ext cx="7391400" cy="5596012"/>
          </a:xfrm>
          <a:prstGeom prst="rect">
            <a:avLst/>
          </a:prstGeom>
          <a:ln>
            <a:solidFill>
              <a:schemeClr val="bg1">
                <a:lumMod val="50000"/>
              </a:schemeClr>
            </a:solidFill>
          </a:ln>
        </p:spPr>
      </p:pic>
      <p:sp>
        <p:nvSpPr>
          <p:cNvPr id="5" name="Title 8"/>
          <p:cNvSpPr>
            <a:spLocks noGrp="1"/>
          </p:cNvSpPr>
          <p:nvPr>
            <p:ph type="title"/>
          </p:nvPr>
        </p:nvSpPr>
        <p:spPr>
          <a:xfrm>
            <a:off x="258762" y="50800"/>
            <a:ext cx="4541838" cy="690563"/>
          </a:xfrm>
        </p:spPr>
        <p:txBody>
          <a:bodyPr/>
          <a:lstStyle/>
          <a:p>
            <a:r>
              <a:rPr lang="en-US" dirty="0" smtClean="0"/>
              <a:t>Make it look easy</a:t>
            </a:r>
            <a:endParaRPr lang="en-US" dirty="0"/>
          </a:p>
        </p:txBody>
      </p:sp>
    </p:spTree>
    <p:extLst>
      <p:ext uri="{BB962C8B-B14F-4D97-AF65-F5344CB8AC3E}">
        <p14:creationId xmlns:p14="http://schemas.microsoft.com/office/powerpoint/2010/main" val="1155676726"/>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2-09-27 at 11.13.24 AM.png"/>
          <p:cNvPicPr>
            <a:picLocks noChangeAspect="1"/>
          </p:cNvPicPr>
          <p:nvPr/>
        </p:nvPicPr>
        <p:blipFill>
          <a:blip r:embed="rId3"/>
          <a:stretch>
            <a:fillRect/>
          </a:stretch>
        </p:blipFill>
        <p:spPr>
          <a:xfrm>
            <a:off x="304800" y="990600"/>
            <a:ext cx="8610600" cy="5584931"/>
          </a:xfrm>
          <a:prstGeom prst="rect">
            <a:avLst/>
          </a:prstGeom>
          <a:ln>
            <a:solidFill>
              <a:schemeClr val="bg1">
                <a:lumMod val="50000"/>
              </a:schemeClr>
            </a:solidFill>
          </a:ln>
        </p:spPr>
      </p:pic>
      <p:sp>
        <p:nvSpPr>
          <p:cNvPr id="5" name="Title 8"/>
          <p:cNvSpPr>
            <a:spLocks noGrp="1"/>
          </p:cNvSpPr>
          <p:nvPr>
            <p:ph type="title"/>
          </p:nvPr>
        </p:nvSpPr>
        <p:spPr>
          <a:xfrm>
            <a:off x="258762" y="50800"/>
            <a:ext cx="4541838" cy="690563"/>
          </a:xfrm>
        </p:spPr>
        <p:txBody>
          <a:bodyPr/>
          <a:lstStyle/>
          <a:p>
            <a:r>
              <a:rPr lang="en-US" dirty="0" smtClean="0"/>
              <a:t>Make it look easy</a:t>
            </a:r>
            <a:endParaRPr lang="en-US" dirty="0"/>
          </a:p>
        </p:txBody>
      </p:sp>
    </p:spTree>
    <p:extLst>
      <p:ext uri="{BB962C8B-B14F-4D97-AF65-F5344CB8AC3E}">
        <p14:creationId xmlns:p14="http://schemas.microsoft.com/office/powerpoint/2010/main" val="2206105961"/>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2-09-27 at 11.13.39 AM.png"/>
          <p:cNvPicPr>
            <a:picLocks noChangeAspect="1"/>
          </p:cNvPicPr>
          <p:nvPr/>
        </p:nvPicPr>
        <p:blipFill>
          <a:blip r:embed="rId3"/>
          <a:stretch>
            <a:fillRect/>
          </a:stretch>
        </p:blipFill>
        <p:spPr>
          <a:xfrm>
            <a:off x="304800" y="990600"/>
            <a:ext cx="8636274" cy="5562600"/>
          </a:xfrm>
          <a:prstGeom prst="rect">
            <a:avLst/>
          </a:prstGeom>
          <a:ln>
            <a:solidFill>
              <a:schemeClr val="bg1">
                <a:lumMod val="50000"/>
              </a:schemeClr>
            </a:solidFill>
          </a:ln>
        </p:spPr>
      </p:pic>
      <p:sp>
        <p:nvSpPr>
          <p:cNvPr id="7" name="Title 8"/>
          <p:cNvSpPr>
            <a:spLocks noGrp="1"/>
          </p:cNvSpPr>
          <p:nvPr>
            <p:ph type="title"/>
          </p:nvPr>
        </p:nvSpPr>
        <p:spPr>
          <a:xfrm>
            <a:off x="258762" y="50800"/>
            <a:ext cx="4541838" cy="690563"/>
          </a:xfrm>
        </p:spPr>
        <p:txBody>
          <a:bodyPr/>
          <a:lstStyle/>
          <a:p>
            <a:r>
              <a:rPr lang="en-US" dirty="0" smtClean="0"/>
              <a:t>Make it look easy</a:t>
            </a:r>
            <a:endParaRPr lang="en-US" dirty="0"/>
          </a:p>
        </p:txBody>
      </p:sp>
    </p:spTree>
    <p:extLst>
      <p:ext uri="{BB962C8B-B14F-4D97-AF65-F5344CB8AC3E}">
        <p14:creationId xmlns:p14="http://schemas.microsoft.com/office/powerpoint/2010/main" val="368329440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2-09-27 at 11.13.53 AM.png"/>
          <p:cNvPicPr>
            <a:picLocks noChangeAspect="1"/>
          </p:cNvPicPr>
          <p:nvPr/>
        </p:nvPicPr>
        <p:blipFill>
          <a:blip r:embed="rId3"/>
          <a:stretch>
            <a:fillRect/>
          </a:stretch>
        </p:blipFill>
        <p:spPr>
          <a:xfrm>
            <a:off x="2057400" y="1143000"/>
            <a:ext cx="5408613" cy="5293431"/>
          </a:xfrm>
          <a:prstGeom prst="rect">
            <a:avLst/>
          </a:prstGeom>
          <a:ln>
            <a:solidFill>
              <a:schemeClr val="bg1">
                <a:lumMod val="50000"/>
              </a:schemeClr>
            </a:solidFill>
          </a:ln>
        </p:spPr>
      </p:pic>
      <p:sp>
        <p:nvSpPr>
          <p:cNvPr id="5" name="Title 8"/>
          <p:cNvSpPr>
            <a:spLocks noGrp="1"/>
          </p:cNvSpPr>
          <p:nvPr>
            <p:ph type="title"/>
          </p:nvPr>
        </p:nvSpPr>
        <p:spPr>
          <a:xfrm>
            <a:off x="258762" y="50800"/>
            <a:ext cx="4541838" cy="690563"/>
          </a:xfrm>
        </p:spPr>
        <p:txBody>
          <a:bodyPr/>
          <a:lstStyle/>
          <a:p>
            <a:r>
              <a:rPr lang="en-US" dirty="0" smtClean="0"/>
              <a:t>Make it look easy</a:t>
            </a:r>
            <a:endParaRPr lang="en-US" dirty="0"/>
          </a:p>
        </p:txBody>
      </p:sp>
    </p:spTree>
    <p:extLst>
      <p:ext uri="{BB962C8B-B14F-4D97-AF65-F5344CB8AC3E}">
        <p14:creationId xmlns:p14="http://schemas.microsoft.com/office/powerpoint/2010/main" val="78144584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9" name="Picture 3" descr="\\hlmserver\users$\mrooney\Desktop\bed3.jpeg"/>
          <p:cNvPicPr>
            <a:picLocks noChangeAspect="1" noChangeArrowheads="1"/>
          </p:cNvPicPr>
          <p:nvPr/>
        </p:nvPicPr>
        <p:blipFill>
          <a:blip r:embed="rId3" cstate="print"/>
          <a:srcRect/>
          <a:stretch>
            <a:fillRect/>
          </a:stretch>
        </p:blipFill>
        <p:spPr bwMode="auto">
          <a:xfrm>
            <a:off x="5486400" y="4800600"/>
            <a:ext cx="1437064" cy="960438"/>
          </a:xfrm>
          <a:prstGeom prst="rect">
            <a:avLst/>
          </a:prstGeom>
          <a:noFill/>
        </p:spPr>
      </p:pic>
      <p:pic>
        <p:nvPicPr>
          <p:cNvPr id="80898" name="Picture 2" descr="\\hlmserver\users$\mrooney\Desktop\fly_swatter.jpg"/>
          <p:cNvPicPr>
            <a:picLocks noChangeAspect="1" noChangeArrowheads="1"/>
          </p:cNvPicPr>
          <p:nvPr/>
        </p:nvPicPr>
        <p:blipFill>
          <a:blip r:embed="rId4" cstate="print"/>
          <a:srcRect/>
          <a:stretch>
            <a:fillRect/>
          </a:stretch>
        </p:blipFill>
        <p:spPr bwMode="auto">
          <a:xfrm>
            <a:off x="5486400" y="3810000"/>
            <a:ext cx="1378449" cy="1022350"/>
          </a:xfrm>
          <a:prstGeom prst="rect">
            <a:avLst/>
          </a:prstGeom>
          <a:noFill/>
        </p:spPr>
      </p:pic>
      <p:pic>
        <p:nvPicPr>
          <p:cNvPr id="80900" name="Picture 4" descr="\\hlmserver\users$\mrooney\Desktop\fam_comb_5_black-2606.jpg"/>
          <p:cNvPicPr>
            <a:picLocks noChangeAspect="1" noChangeArrowheads="1"/>
          </p:cNvPicPr>
          <p:nvPr/>
        </p:nvPicPr>
        <p:blipFill>
          <a:blip r:embed="rId5" cstate="print"/>
          <a:srcRect t="17391" r="7246" b="13044"/>
          <a:stretch>
            <a:fillRect/>
          </a:stretch>
        </p:blipFill>
        <p:spPr bwMode="auto">
          <a:xfrm>
            <a:off x="5410200" y="2895600"/>
            <a:ext cx="1219200" cy="914400"/>
          </a:xfrm>
          <a:prstGeom prst="rect">
            <a:avLst/>
          </a:prstGeom>
          <a:noFill/>
        </p:spPr>
      </p:pic>
      <p:sp>
        <p:nvSpPr>
          <p:cNvPr id="7" name="TextBox 6"/>
          <p:cNvSpPr txBox="1"/>
          <p:nvPr/>
        </p:nvSpPr>
        <p:spPr>
          <a:xfrm>
            <a:off x="1600200" y="1676400"/>
            <a:ext cx="6096000" cy="461665"/>
          </a:xfrm>
          <a:prstGeom prst="rect">
            <a:avLst/>
          </a:prstGeom>
          <a:noFill/>
        </p:spPr>
        <p:txBody>
          <a:bodyPr wrap="square" rtlCol="0">
            <a:spAutoFit/>
          </a:bodyPr>
          <a:lstStyle/>
          <a:p>
            <a:r>
              <a:rPr lang="en-US" sz="2400" dirty="0" smtClean="0">
                <a:solidFill>
                  <a:schemeClr val="bg1">
                    <a:lumMod val="50000"/>
                  </a:schemeClr>
                </a:solidFill>
                <a:latin typeface="+mn-lt"/>
              </a:rPr>
              <a:t>Cubic containment system</a:t>
            </a:r>
          </a:p>
        </p:txBody>
      </p:sp>
      <p:sp>
        <p:nvSpPr>
          <p:cNvPr id="13" name="Title 1"/>
          <p:cNvSpPr>
            <a:spLocks noGrp="1"/>
          </p:cNvSpPr>
          <p:nvPr>
            <p:ph type="title"/>
          </p:nvPr>
        </p:nvSpPr>
        <p:spPr>
          <a:xfrm>
            <a:off x="304800" y="71437"/>
            <a:ext cx="5791200" cy="690563"/>
          </a:xfrm>
        </p:spPr>
        <p:txBody>
          <a:bodyPr/>
          <a:lstStyle/>
          <a:p>
            <a:pPr eaLnBrk="1" hangingPunct="1"/>
            <a:r>
              <a:rPr lang="en-US" sz="3600" dirty="0" smtClean="0"/>
              <a:t>Clear words</a:t>
            </a:r>
          </a:p>
        </p:txBody>
      </p:sp>
      <p:pic>
        <p:nvPicPr>
          <p:cNvPr id="80902" name="Picture 6" descr="\\hlmserver\users$\mrooney\Desktop\box.jpg"/>
          <p:cNvPicPr>
            <a:picLocks noChangeAspect="1" noChangeArrowheads="1"/>
          </p:cNvPicPr>
          <p:nvPr/>
        </p:nvPicPr>
        <p:blipFill>
          <a:blip r:embed="rId6" cstate="print"/>
          <a:srcRect/>
          <a:stretch>
            <a:fillRect/>
          </a:stretch>
        </p:blipFill>
        <p:spPr bwMode="auto">
          <a:xfrm>
            <a:off x="4975225" y="1295400"/>
            <a:ext cx="1196975" cy="936763"/>
          </a:xfrm>
          <a:prstGeom prst="rect">
            <a:avLst/>
          </a:prstGeom>
          <a:noFill/>
        </p:spPr>
      </p:pic>
      <p:pic>
        <p:nvPicPr>
          <p:cNvPr id="80903" name="Picture 7" descr="\\hlmserver\users$\mrooney\Desktop\eraser.jpg"/>
          <p:cNvPicPr>
            <a:picLocks noChangeAspect="1" noChangeArrowheads="1"/>
          </p:cNvPicPr>
          <p:nvPr/>
        </p:nvPicPr>
        <p:blipFill>
          <a:blip r:embed="rId7" cstate="print"/>
          <a:srcRect b="19617"/>
          <a:stretch>
            <a:fillRect/>
          </a:stretch>
        </p:blipFill>
        <p:spPr bwMode="auto">
          <a:xfrm>
            <a:off x="5911850" y="1905000"/>
            <a:ext cx="1327150" cy="1066800"/>
          </a:xfrm>
          <a:prstGeom prst="rect">
            <a:avLst/>
          </a:prstGeom>
          <a:noFill/>
        </p:spPr>
      </p:pic>
      <p:sp>
        <p:nvSpPr>
          <p:cNvPr id="16" name="Rectangle 15"/>
          <p:cNvSpPr/>
          <p:nvPr/>
        </p:nvSpPr>
        <p:spPr>
          <a:xfrm>
            <a:off x="1600200" y="2362200"/>
            <a:ext cx="4572000" cy="461665"/>
          </a:xfrm>
          <a:prstGeom prst="rect">
            <a:avLst/>
          </a:prstGeom>
        </p:spPr>
        <p:txBody>
          <a:bodyPr>
            <a:spAutoFit/>
          </a:bodyPr>
          <a:lstStyle/>
          <a:p>
            <a:pPr lvl="0"/>
            <a:r>
              <a:rPr lang="en-US" sz="2400" dirty="0" smtClean="0">
                <a:solidFill>
                  <a:srgbClr val="7F7F7F"/>
                </a:solidFill>
                <a:latin typeface="Calibri"/>
              </a:rPr>
              <a:t>Misapplication elimination device</a:t>
            </a:r>
          </a:p>
        </p:txBody>
      </p:sp>
      <p:sp>
        <p:nvSpPr>
          <p:cNvPr id="17" name="Rectangle 16"/>
          <p:cNvSpPr/>
          <p:nvPr/>
        </p:nvSpPr>
        <p:spPr>
          <a:xfrm>
            <a:off x="1600200" y="3119735"/>
            <a:ext cx="4572000" cy="461665"/>
          </a:xfrm>
          <a:prstGeom prst="rect">
            <a:avLst/>
          </a:prstGeom>
        </p:spPr>
        <p:txBody>
          <a:bodyPr>
            <a:spAutoFit/>
          </a:bodyPr>
          <a:lstStyle/>
          <a:p>
            <a:pPr lvl="0"/>
            <a:r>
              <a:rPr lang="en-US" sz="2400" dirty="0" smtClean="0">
                <a:solidFill>
                  <a:srgbClr val="7F7F7F"/>
                </a:solidFill>
                <a:latin typeface="Calibri"/>
              </a:rPr>
              <a:t>Follicle redistribution mechanism</a:t>
            </a:r>
          </a:p>
        </p:txBody>
      </p:sp>
      <p:sp>
        <p:nvSpPr>
          <p:cNvPr id="18" name="Rectangle 17"/>
          <p:cNvSpPr/>
          <p:nvPr/>
        </p:nvSpPr>
        <p:spPr>
          <a:xfrm>
            <a:off x="1600200" y="3810000"/>
            <a:ext cx="4572000" cy="461665"/>
          </a:xfrm>
          <a:prstGeom prst="rect">
            <a:avLst/>
          </a:prstGeom>
        </p:spPr>
        <p:txBody>
          <a:bodyPr>
            <a:spAutoFit/>
          </a:bodyPr>
          <a:lstStyle/>
          <a:p>
            <a:pPr lvl="0"/>
            <a:r>
              <a:rPr lang="en-US" sz="2400" dirty="0" smtClean="0">
                <a:solidFill>
                  <a:srgbClr val="7F7F7F"/>
                </a:solidFill>
                <a:latin typeface="Calibri"/>
              </a:rPr>
              <a:t>Vermin de-infestation apparatus</a:t>
            </a:r>
          </a:p>
        </p:txBody>
      </p:sp>
      <p:sp>
        <p:nvSpPr>
          <p:cNvPr id="19" name="Rectangle 18"/>
          <p:cNvSpPr/>
          <p:nvPr/>
        </p:nvSpPr>
        <p:spPr>
          <a:xfrm>
            <a:off x="1600200" y="4572000"/>
            <a:ext cx="3954352" cy="461665"/>
          </a:xfrm>
          <a:prstGeom prst="rect">
            <a:avLst/>
          </a:prstGeom>
        </p:spPr>
        <p:txBody>
          <a:bodyPr wrap="none">
            <a:spAutoFit/>
          </a:bodyPr>
          <a:lstStyle/>
          <a:p>
            <a:pPr lvl="0"/>
            <a:r>
              <a:rPr lang="en-US" sz="2400" dirty="0" smtClean="0">
                <a:solidFill>
                  <a:srgbClr val="7F7F7F"/>
                </a:solidFill>
                <a:latin typeface="Calibri"/>
              </a:rPr>
              <a:t>Horizontal tranquility terminal</a:t>
            </a:r>
            <a:endParaRPr lang="en-US" sz="2400" dirty="0">
              <a:solidFill>
                <a:srgbClr val="7F7F7F"/>
              </a:solidFill>
              <a:latin typeface="Calibri"/>
            </a:endParaRPr>
          </a:p>
        </p:txBody>
      </p:sp>
    </p:spTree>
    <p:extLst>
      <p:ext uri="{BB962C8B-B14F-4D97-AF65-F5344CB8AC3E}">
        <p14:creationId xmlns:p14="http://schemas.microsoft.com/office/powerpoint/2010/main" val="306755080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9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90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090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089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08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5"/>
          <p:cNvSpPr txBox="1">
            <a:spLocks/>
          </p:cNvSpPr>
          <p:nvPr/>
        </p:nvSpPr>
        <p:spPr bwMode="auto">
          <a:xfrm>
            <a:off x="304800" y="50800"/>
            <a:ext cx="4541838" cy="690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smtClean="0">
                <a:ln>
                  <a:noFill/>
                </a:ln>
                <a:solidFill>
                  <a:srgbClr val="558ED5"/>
                </a:solidFill>
                <a:effectLst/>
                <a:uLnTx/>
                <a:uFillTx/>
                <a:latin typeface="Rockwell"/>
                <a:ea typeface="ＭＳ Ｐゴシック" charset="-128"/>
                <a:cs typeface="Rockwell"/>
              </a:rPr>
              <a:t>Clear</a:t>
            </a:r>
            <a:r>
              <a:rPr kumimoji="0" lang="en-US" sz="3200" b="0" i="0" u="none" strike="noStrike" kern="1200" cap="none" spc="0" normalizeH="0" noProof="0" dirty="0" smtClean="0">
                <a:ln>
                  <a:noFill/>
                </a:ln>
                <a:solidFill>
                  <a:srgbClr val="558ED5"/>
                </a:solidFill>
                <a:effectLst/>
                <a:uLnTx/>
                <a:uFillTx/>
                <a:latin typeface="Rockwell"/>
                <a:ea typeface="ＭＳ Ｐゴシック" charset="-128"/>
                <a:cs typeface="Rockwell"/>
              </a:rPr>
              <a:t> words</a:t>
            </a:r>
            <a:endParaRPr kumimoji="0" lang="en-US" sz="3200" b="0" i="0" u="none" strike="noStrike" kern="1200" cap="none" spc="0" normalizeH="0" baseline="0" noProof="0" dirty="0">
              <a:ln>
                <a:noFill/>
              </a:ln>
              <a:solidFill>
                <a:srgbClr val="558ED5"/>
              </a:solidFill>
              <a:effectLst/>
              <a:uLnTx/>
              <a:uFillTx/>
              <a:latin typeface="Rockwell"/>
              <a:ea typeface="ＭＳ Ｐゴシック" charset="-128"/>
              <a:cs typeface="Rockwell"/>
            </a:endParaRPr>
          </a:p>
        </p:txBody>
      </p:sp>
      <p:sp>
        <p:nvSpPr>
          <p:cNvPr id="3" name="Content Placeholder 14"/>
          <p:cNvSpPr txBox="1">
            <a:spLocks/>
          </p:cNvSpPr>
          <p:nvPr/>
        </p:nvSpPr>
        <p:spPr>
          <a:xfrm>
            <a:off x="457200" y="1693265"/>
            <a:ext cx="8229600" cy="2269135"/>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endParaRPr kumimoji="0" lang="en-US" sz="27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endParaRPr>
          </a:p>
        </p:txBody>
      </p:sp>
      <p:sp>
        <p:nvSpPr>
          <p:cNvPr id="4" name="Content Placeholder 14"/>
          <p:cNvSpPr txBox="1">
            <a:spLocks/>
          </p:cNvSpPr>
          <p:nvPr/>
        </p:nvSpPr>
        <p:spPr>
          <a:xfrm>
            <a:off x="1066800" y="4419600"/>
            <a:ext cx="2667000" cy="821335"/>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400" dirty="0" smtClean="0">
                <a:solidFill>
                  <a:schemeClr val="tx1">
                    <a:lumMod val="50000"/>
                    <a:lumOff val="50000"/>
                  </a:schemeClr>
                </a:solidFill>
                <a:latin typeface="+mn-lt"/>
                <a:ea typeface="+mn-ea"/>
              </a:rPr>
              <a:t>5 food groups</a:t>
            </a:r>
          </a:p>
        </p:txBody>
      </p:sp>
      <p:sp>
        <p:nvSpPr>
          <p:cNvPr id="5" name="Rectangle 4"/>
          <p:cNvSpPr/>
          <p:nvPr/>
        </p:nvSpPr>
        <p:spPr>
          <a:xfrm>
            <a:off x="1066800" y="1676400"/>
            <a:ext cx="1659429" cy="461665"/>
          </a:xfrm>
          <a:prstGeom prst="rect">
            <a:avLst/>
          </a:prstGeom>
        </p:spPr>
        <p:txBody>
          <a:bodyPr wrap="none">
            <a:spAutoFit/>
          </a:bodyPr>
          <a:lstStyle/>
          <a:p>
            <a:pPr marL="342900" lvl="0" indent="-342900" defTabSz="457200" fontAlgn="auto">
              <a:spcBef>
                <a:spcPct val="20000"/>
              </a:spcBef>
              <a:spcAft>
                <a:spcPts val="0"/>
              </a:spcAft>
              <a:buFont typeface="Arial"/>
              <a:buChar char="•"/>
              <a:defRPr/>
            </a:pPr>
            <a:r>
              <a:rPr lang="en-US" sz="2400" dirty="0" smtClean="0">
                <a:solidFill>
                  <a:prstClr val="black">
                    <a:lumMod val="50000"/>
                    <a:lumOff val="50000"/>
                  </a:prstClr>
                </a:solidFill>
                <a:latin typeface="Calibri"/>
              </a:rPr>
              <a:t>You must</a:t>
            </a:r>
          </a:p>
        </p:txBody>
      </p:sp>
      <p:sp>
        <p:nvSpPr>
          <p:cNvPr id="6" name="Rectangle 5"/>
          <p:cNvSpPr/>
          <p:nvPr/>
        </p:nvSpPr>
        <p:spPr>
          <a:xfrm>
            <a:off x="1066800" y="2133600"/>
            <a:ext cx="2634054" cy="461665"/>
          </a:xfrm>
          <a:prstGeom prst="rect">
            <a:avLst/>
          </a:prstGeom>
        </p:spPr>
        <p:txBody>
          <a:bodyPr wrap="none">
            <a:spAutoFit/>
          </a:bodyPr>
          <a:lstStyle/>
          <a:p>
            <a:pPr marL="342900" lvl="0" indent="-342900" defTabSz="457200" fontAlgn="auto">
              <a:spcBef>
                <a:spcPct val="20000"/>
              </a:spcBef>
              <a:spcAft>
                <a:spcPts val="0"/>
              </a:spcAft>
              <a:buFont typeface="Arial"/>
              <a:buChar char="•"/>
              <a:defRPr/>
            </a:pPr>
            <a:r>
              <a:rPr lang="en-US" sz="2400" dirty="0" smtClean="0">
                <a:solidFill>
                  <a:prstClr val="black">
                    <a:lumMod val="50000"/>
                    <a:lumOff val="50000"/>
                  </a:prstClr>
                </a:solidFill>
                <a:latin typeface="Calibri"/>
              </a:rPr>
              <a:t>You will be asked</a:t>
            </a:r>
          </a:p>
        </p:txBody>
      </p:sp>
      <p:sp>
        <p:nvSpPr>
          <p:cNvPr id="7" name="Rectangle 6"/>
          <p:cNvSpPr/>
          <p:nvPr/>
        </p:nvSpPr>
        <p:spPr>
          <a:xfrm>
            <a:off x="1066800" y="2590800"/>
            <a:ext cx="4878259" cy="461665"/>
          </a:xfrm>
          <a:prstGeom prst="rect">
            <a:avLst/>
          </a:prstGeom>
        </p:spPr>
        <p:txBody>
          <a:bodyPr wrap="none">
            <a:spAutoFit/>
          </a:bodyPr>
          <a:lstStyle/>
          <a:p>
            <a:pPr marL="342900" lvl="0" indent="-342900" defTabSz="457200" fontAlgn="auto">
              <a:spcBef>
                <a:spcPct val="20000"/>
              </a:spcBef>
              <a:spcAft>
                <a:spcPts val="0"/>
              </a:spcAft>
              <a:buFont typeface="Arial"/>
              <a:buChar char="•"/>
              <a:defRPr/>
            </a:pPr>
            <a:r>
              <a:rPr lang="en-US" sz="2400" dirty="0" smtClean="0">
                <a:solidFill>
                  <a:prstClr val="black">
                    <a:lumMod val="50000"/>
                    <a:lumOff val="50000"/>
                  </a:prstClr>
                </a:solidFill>
                <a:latin typeface="Calibri"/>
              </a:rPr>
              <a:t>The patient can check in at 7:00pm</a:t>
            </a:r>
          </a:p>
        </p:txBody>
      </p:sp>
      <p:sp>
        <p:nvSpPr>
          <p:cNvPr id="9" name="Rectangle 8"/>
          <p:cNvSpPr/>
          <p:nvPr/>
        </p:nvSpPr>
        <p:spPr>
          <a:xfrm>
            <a:off x="1066800" y="3048000"/>
            <a:ext cx="4572000" cy="461665"/>
          </a:xfrm>
          <a:prstGeom prst="rect">
            <a:avLst/>
          </a:prstGeom>
        </p:spPr>
        <p:txBody>
          <a:bodyPr>
            <a:spAutoFit/>
          </a:bodyPr>
          <a:lstStyle/>
          <a:p>
            <a:pPr marL="342900" lvl="0" indent="-342900" defTabSz="457200" fontAlgn="auto">
              <a:spcBef>
                <a:spcPct val="20000"/>
              </a:spcBef>
              <a:spcAft>
                <a:spcPts val="0"/>
              </a:spcAft>
              <a:buFont typeface="Arial"/>
              <a:buChar char="•"/>
              <a:defRPr/>
            </a:pPr>
            <a:r>
              <a:rPr lang="en-US" sz="2400" dirty="0" smtClean="0">
                <a:solidFill>
                  <a:prstClr val="black">
                    <a:lumMod val="50000"/>
                    <a:lumOff val="50000"/>
                  </a:prstClr>
                </a:solidFill>
                <a:latin typeface="Calibri"/>
              </a:rPr>
              <a:t>We will issue you a check</a:t>
            </a:r>
          </a:p>
        </p:txBody>
      </p:sp>
      <p:sp>
        <p:nvSpPr>
          <p:cNvPr id="10" name="Rectangle 9"/>
          <p:cNvSpPr/>
          <p:nvPr/>
        </p:nvSpPr>
        <p:spPr>
          <a:xfrm>
            <a:off x="1093222" y="3505200"/>
            <a:ext cx="4621778" cy="461665"/>
          </a:xfrm>
          <a:prstGeom prst="rect">
            <a:avLst/>
          </a:prstGeom>
        </p:spPr>
        <p:txBody>
          <a:bodyPr wrap="none">
            <a:spAutoFit/>
          </a:bodyPr>
          <a:lstStyle/>
          <a:p>
            <a:pPr marL="342900" lvl="0" indent="-342900" defTabSz="457200" fontAlgn="auto">
              <a:spcBef>
                <a:spcPct val="20000"/>
              </a:spcBef>
              <a:spcAft>
                <a:spcPts val="0"/>
              </a:spcAft>
              <a:buFont typeface="Arial"/>
              <a:buChar char="•"/>
              <a:defRPr/>
            </a:pPr>
            <a:r>
              <a:rPr lang="en-US" sz="2400" dirty="0" smtClean="0">
                <a:solidFill>
                  <a:prstClr val="black">
                    <a:lumMod val="50000"/>
                    <a:lumOff val="50000"/>
                  </a:prstClr>
                </a:solidFill>
                <a:latin typeface="Calibri"/>
              </a:rPr>
              <a:t>Take your script to the pharmacy</a:t>
            </a:r>
          </a:p>
        </p:txBody>
      </p:sp>
      <p:sp>
        <p:nvSpPr>
          <p:cNvPr id="11" name="Rectangle 10"/>
          <p:cNvSpPr/>
          <p:nvPr/>
        </p:nvSpPr>
        <p:spPr>
          <a:xfrm>
            <a:off x="1066800" y="3962400"/>
            <a:ext cx="2351926" cy="461665"/>
          </a:xfrm>
          <a:prstGeom prst="rect">
            <a:avLst/>
          </a:prstGeom>
        </p:spPr>
        <p:txBody>
          <a:bodyPr wrap="none">
            <a:spAutoFit/>
          </a:bodyPr>
          <a:lstStyle/>
          <a:p>
            <a:pPr marL="342900" lvl="0" indent="-342900" defTabSz="457200" fontAlgn="auto">
              <a:spcBef>
                <a:spcPct val="20000"/>
              </a:spcBef>
              <a:spcAft>
                <a:spcPts val="0"/>
              </a:spcAft>
              <a:buFont typeface="Arial"/>
              <a:buChar char="•"/>
              <a:defRPr/>
            </a:pPr>
            <a:r>
              <a:rPr lang="en-US" sz="2400" dirty="0" smtClean="0">
                <a:solidFill>
                  <a:prstClr val="black">
                    <a:lumMod val="50000"/>
                    <a:lumOff val="50000"/>
                  </a:prstClr>
                </a:solidFill>
                <a:latin typeface="Calibri"/>
              </a:rPr>
              <a:t>Persistent pain</a:t>
            </a:r>
          </a:p>
        </p:txBody>
      </p:sp>
      <p:sp>
        <p:nvSpPr>
          <p:cNvPr id="12" name="Rectangle 11"/>
          <p:cNvSpPr/>
          <p:nvPr/>
        </p:nvSpPr>
        <p:spPr>
          <a:xfrm>
            <a:off x="457200" y="1143000"/>
            <a:ext cx="2124500" cy="461665"/>
          </a:xfrm>
          <a:prstGeom prst="rect">
            <a:avLst/>
          </a:prstGeom>
        </p:spPr>
        <p:txBody>
          <a:bodyPr wrap="none">
            <a:spAutoFit/>
          </a:bodyPr>
          <a:lstStyle/>
          <a:p>
            <a:pPr marL="342900" lvl="0" indent="-342900" defTabSz="457200" fontAlgn="auto">
              <a:spcBef>
                <a:spcPct val="20000"/>
              </a:spcBef>
              <a:spcAft>
                <a:spcPts val="0"/>
              </a:spcAft>
              <a:defRPr/>
            </a:pPr>
            <a:r>
              <a:rPr lang="en-US" sz="2400" b="1" dirty="0" smtClean="0">
                <a:solidFill>
                  <a:prstClr val="black">
                    <a:lumMod val="50000"/>
                    <a:lumOff val="50000"/>
                  </a:prstClr>
                </a:solidFill>
                <a:latin typeface="Calibri"/>
              </a:rPr>
              <a:t>Plain language:</a:t>
            </a:r>
          </a:p>
        </p:txBody>
      </p:sp>
    </p:spTree>
    <p:extLst>
      <p:ext uri="{BB962C8B-B14F-4D97-AF65-F5344CB8AC3E}">
        <p14:creationId xmlns:p14="http://schemas.microsoft.com/office/powerpoint/2010/main" val="9260818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9" grpId="0"/>
      <p:bldP spid="10" grpId="0"/>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ChangeArrowheads="1"/>
          </p:cNvSpPr>
          <p:nvPr/>
        </p:nvSpPr>
        <p:spPr bwMode="auto">
          <a:xfrm>
            <a:off x="533400" y="1817133"/>
            <a:ext cx="7924800" cy="18774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7F7F7F"/>
                </a:solidFill>
                <a:effectLst/>
                <a:latin typeface="+mn-lt"/>
              </a:rPr>
              <a:t>Before</a:t>
            </a:r>
            <a:endParaRPr kumimoji="0" lang="en-US" sz="2800" b="0" i="0" u="none" strike="noStrike" cap="none" normalizeH="0" baseline="0" dirty="0" smtClean="0">
              <a:ln>
                <a:noFill/>
              </a:ln>
              <a:solidFill>
                <a:srgbClr val="7F7F7F"/>
              </a:solidFill>
              <a:effectLst/>
              <a:latin typeface="+mn-lt"/>
            </a:endParaRPr>
          </a:p>
          <a:p>
            <a:pPr lvl="0" eaLnBrk="0" hangingPunct="0"/>
            <a:r>
              <a:rPr lang="en-US" sz="2000" dirty="0" smtClean="0">
                <a:solidFill>
                  <a:schemeClr val="tx1">
                    <a:lumMod val="50000"/>
                    <a:lumOff val="50000"/>
                  </a:schemeClr>
                </a:solidFill>
                <a:latin typeface="+mn-lt"/>
              </a:rPr>
              <a:t>When the process of freeing a vehicle that has been stuck results in ruts or holes, the operator will fill the rut or hole created by such activity before removing the vehicle from the immediate area. </a:t>
            </a:r>
            <a:r>
              <a:rPr lang="en-US" sz="2400" dirty="0" smtClean="0">
                <a:latin typeface="+mn-lt"/>
              </a:rPr>
              <a:t/>
            </a:r>
            <a:br>
              <a:rPr lang="en-US" sz="2400" dirty="0" smtClean="0">
                <a:latin typeface="+mn-lt"/>
              </a:rPr>
            </a:br>
            <a:endParaRPr kumimoji="0" lang="en-US" sz="2400" b="0" i="0" u="none" strike="noStrike" cap="none" normalizeH="0" baseline="0" dirty="0" smtClean="0">
              <a:ln>
                <a:noFill/>
              </a:ln>
              <a:solidFill>
                <a:schemeClr val="tx1"/>
              </a:solidFill>
              <a:effectLst/>
              <a:latin typeface="+mn-lt"/>
            </a:endParaRPr>
          </a:p>
        </p:txBody>
      </p:sp>
      <p:sp>
        <p:nvSpPr>
          <p:cNvPr id="8" name="Rectangle 7"/>
          <p:cNvSpPr/>
          <p:nvPr/>
        </p:nvSpPr>
        <p:spPr>
          <a:xfrm>
            <a:off x="533400" y="3962400"/>
            <a:ext cx="8153400" cy="1138773"/>
          </a:xfrm>
          <a:prstGeom prst="rect">
            <a:avLst/>
          </a:prstGeom>
        </p:spPr>
        <p:txBody>
          <a:bodyPr wrap="square">
            <a:spAutoFit/>
          </a:bodyPr>
          <a:lstStyle/>
          <a:p>
            <a:pPr lvl="0" eaLnBrk="0" hangingPunct="0"/>
            <a:r>
              <a:rPr lang="en-US" sz="2800" b="1" dirty="0" smtClean="0">
                <a:solidFill>
                  <a:srgbClr val="7F7F7F"/>
                </a:solidFill>
                <a:latin typeface="+mn-lt"/>
              </a:rPr>
              <a:t>After</a:t>
            </a:r>
            <a:endParaRPr lang="en-US" sz="2800" dirty="0" smtClean="0">
              <a:solidFill>
                <a:srgbClr val="7F7F7F"/>
              </a:solidFill>
              <a:latin typeface="+mn-lt"/>
            </a:endParaRPr>
          </a:p>
          <a:p>
            <a:pPr lvl="0" eaLnBrk="0" hangingPunct="0"/>
            <a:r>
              <a:rPr lang="en-US" sz="2000" dirty="0" smtClean="0">
                <a:solidFill>
                  <a:srgbClr val="7F7F7F"/>
                </a:solidFill>
                <a:latin typeface="+mn-lt"/>
              </a:rPr>
              <a:t>If you make a hole while freeing a stuck vehicle, you must fill the hole before you drive away.</a:t>
            </a:r>
          </a:p>
        </p:txBody>
      </p:sp>
      <p:sp>
        <p:nvSpPr>
          <p:cNvPr id="9" name="Title 5"/>
          <p:cNvSpPr>
            <a:spLocks noGrp="1"/>
          </p:cNvSpPr>
          <p:nvPr>
            <p:ph type="title"/>
          </p:nvPr>
        </p:nvSpPr>
        <p:spPr>
          <a:xfrm>
            <a:off x="304800" y="50800"/>
            <a:ext cx="7239000" cy="690563"/>
          </a:xfrm>
        </p:spPr>
        <p:txBody>
          <a:bodyPr/>
          <a:lstStyle/>
          <a:p>
            <a:r>
              <a:rPr lang="en-US" dirty="0" smtClean="0"/>
              <a:t>Clear words:</a:t>
            </a:r>
            <a:endParaRPr lang="en-US" dirty="0">
              <a:latin typeface="+mn-lt"/>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creen shot 2011-07-08 at 2.53.29 PM.png"/>
          <p:cNvPicPr>
            <a:picLocks noChangeAspect="1"/>
          </p:cNvPicPr>
          <p:nvPr/>
        </p:nvPicPr>
        <p:blipFill>
          <a:blip r:embed="rId3" cstate="print"/>
          <a:stretch>
            <a:fillRect/>
          </a:stretch>
        </p:blipFill>
        <p:spPr>
          <a:xfrm>
            <a:off x="3124200" y="2057400"/>
            <a:ext cx="3070225" cy="3568700"/>
          </a:xfrm>
          <a:prstGeom prst="rect">
            <a:avLst/>
          </a:prstGeom>
          <a:ln w="3175">
            <a:solidFill>
              <a:schemeClr val="bg2">
                <a:lumMod val="50000"/>
              </a:schemeClr>
            </a:solidFill>
          </a:ln>
        </p:spPr>
      </p:pic>
      <p:sp>
        <p:nvSpPr>
          <p:cNvPr id="8" name="Title 5"/>
          <p:cNvSpPr txBox="1">
            <a:spLocks/>
          </p:cNvSpPr>
          <p:nvPr/>
        </p:nvSpPr>
        <p:spPr bwMode="auto">
          <a:xfrm>
            <a:off x="304800" y="50800"/>
            <a:ext cx="6400800" cy="690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smtClean="0">
                <a:ln>
                  <a:noFill/>
                </a:ln>
                <a:solidFill>
                  <a:srgbClr val="558ED5"/>
                </a:solidFill>
                <a:effectLst/>
                <a:uLnTx/>
                <a:uFillTx/>
                <a:latin typeface="Rockwell"/>
                <a:ea typeface="ＭＳ Ｐゴシック" charset="-128"/>
                <a:cs typeface="Rockwell"/>
              </a:rPr>
              <a:t>Clear words:</a:t>
            </a:r>
            <a:endParaRPr kumimoji="0" lang="en-US" sz="3200" b="0" i="0" u="none" strike="noStrike" kern="1200" cap="none" spc="0" normalizeH="0" baseline="0" noProof="0" dirty="0">
              <a:ln>
                <a:noFill/>
              </a:ln>
              <a:solidFill>
                <a:srgbClr val="558ED5"/>
              </a:solidFill>
              <a:effectLst/>
              <a:uLnTx/>
              <a:uFillTx/>
              <a:latin typeface="+mn-lt"/>
              <a:ea typeface="ＭＳ Ｐゴシック" charset="-128"/>
              <a:cs typeface="Rockwell"/>
            </a:endParaRPr>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Box 5"/>
          <p:cNvSpPr txBox="1">
            <a:spLocks noChangeArrowheads="1"/>
          </p:cNvSpPr>
          <p:nvPr/>
        </p:nvSpPr>
        <p:spPr bwMode="auto">
          <a:xfrm>
            <a:off x="76200" y="1852613"/>
            <a:ext cx="9144000" cy="400110"/>
          </a:xfrm>
          <a:prstGeom prst="rect">
            <a:avLst/>
          </a:prstGeom>
          <a:noFill/>
          <a:ln w="9525">
            <a:noFill/>
            <a:miter lim="800000"/>
            <a:headEnd/>
            <a:tailEnd/>
          </a:ln>
        </p:spPr>
        <p:txBody>
          <a:bodyPr>
            <a:spAutoFit/>
          </a:bodyPr>
          <a:lstStyle/>
          <a:p>
            <a:pPr algn="ctr"/>
            <a:r>
              <a:rPr lang="en-US" sz="2000" dirty="0" smtClean="0">
                <a:solidFill>
                  <a:srgbClr val="7F7F7F"/>
                </a:solidFill>
                <a:latin typeface="+mn-lt"/>
              </a:rPr>
              <a:t>1. “Supportive </a:t>
            </a:r>
            <a:r>
              <a:rPr lang="en-US" sz="2000" dirty="0">
                <a:solidFill>
                  <a:srgbClr val="7F7F7F"/>
                </a:solidFill>
                <a:latin typeface="+mn-lt"/>
              </a:rPr>
              <a:t>community services include assistance with accessing prenatal care.”</a:t>
            </a:r>
          </a:p>
        </p:txBody>
      </p:sp>
      <p:sp>
        <p:nvSpPr>
          <p:cNvPr id="8" name="TextBox 7"/>
          <p:cNvSpPr txBox="1">
            <a:spLocks noChangeArrowheads="1"/>
          </p:cNvSpPr>
          <p:nvPr/>
        </p:nvSpPr>
        <p:spPr bwMode="auto">
          <a:xfrm>
            <a:off x="152400" y="2690813"/>
            <a:ext cx="8915400" cy="400110"/>
          </a:xfrm>
          <a:prstGeom prst="rect">
            <a:avLst/>
          </a:prstGeom>
          <a:noFill/>
          <a:ln w="9525">
            <a:noFill/>
            <a:miter lim="800000"/>
            <a:headEnd/>
            <a:tailEnd/>
          </a:ln>
        </p:spPr>
        <p:txBody>
          <a:bodyPr>
            <a:spAutoFit/>
          </a:bodyPr>
          <a:lstStyle/>
          <a:p>
            <a:pPr algn="ctr"/>
            <a:r>
              <a:rPr lang="en-US" sz="2000" dirty="0" smtClean="0">
                <a:solidFill>
                  <a:srgbClr val="7F7F7F"/>
                </a:solidFill>
                <a:latin typeface="+mn-lt"/>
              </a:rPr>
              <a:t>2. “Oxygen </a:t>
            </a:r>
            <a:r>
              <a:rPr lang="en-US" sz="2000" dirty="0">
                <a:solidFill>
                  <a:srgbClr val="7F7F7F"/>
                </a:solidFill>
                <a:latin typeface="+mn-lt"/>
              </a:rPr>
              <a:t>therapy may be ordered for you if you are having a hard time breathing.”</a:t>
            </a:r>
          </a:p>
        </p:txBody>
      </p:sp>
      <p:sp>
        <p:nvSpPr>
          <p:cNvPr id="17414" name="TextBox 8"/>
          <p:cNvSpPr txBox="1">
            <a:spLocks noChangeArrowheads="1"/>
          </p:cNvSpPr>
          <p:nvPr/>
        </p:nvSpPr>
        <p:spPr bwMode="auto">
          <a:xfrm>
            <a:off x="6096000" y="6611938"/>
            <a:ext cx="3048000" cy="246062"/>
          </a:xfrm>
          <a:prstGeom prst="rect">
            <a:avLst/>
          </a:prstGeom>
          <a:noFill/>
          <a:ln w="9525">
            <a:noFill/>
            <a:miter lim="800000"/>
            <a:headEnd/>
            <a:tailEnd/>
          </a:ln>
        </p:spPr>
        <p:txBody>
          <a:bodyPr>
            <a:spAutoFit/>
          </a:bodyPr>
          <a:lstStyle/>
          <a:p>
            <a:pPr algn="r"/>
            <a:r>
              <a:rPr lang="en-US" sz="1000"/>
              <a:t>From 2011 Plain Language </a:t>
            </a:r>
            <a:r>
              <a:rPr lang="en-US" sz="1000" i="1"/>
              <a:t>Works</a:t>
            </a:r>
            <a:r>
              <a:rPr lang="en-US" sz="1000"/>
              <a:t>, LLC</a:t>
            </a:r>
          </a:p>
        </p:txBody>
      </p:sp>
      <p:sp>
        <p:nvSpPr>
          <p:cNvPr id="11" name="TextBox 10"/>
          <p:cNvSpPr txBox="1">
            <a:spLocks noChangeArrowheads="1"/>
          </p:cNvSpPr>
          <p:nvPr/>
        </p:nvSpPr>
        <p:spPr bwMode="auto">
          <a:xfrm>
            <a:off x="381000" y="3592513"/>
            <a:ext cx="8382000" cy="400110"/>
          </a:xfrm>
          <a:prstGeom prst="rect">
            <a:avLst/>
          </a:prstGeom>
          <a:noFill/>
          <a:ln w="9525">
            <a:noFill/>
            <a:miter lim="800000"/>
            <a:headEnd/>
            <a:tailEnd/>
          </a:ln>
        </p:spPr>
        <p:txBody>
          <a:bodyPr>
            <a:spAutoFit/>
          </a:bodyPr>
          <a:lstStyle/>
          <a:p>
            <a:pPr algn="ctr"/>
            <a:r>
              <a:rPr lang="en-US" sz="2000" dirty="0" smtClean="0">
                <a:solidFill>
                  <a:srgbClr val="7F7F7F"/>
                </a:solidFill>
                <a:latin typeface="+mn-lt"/>
              </a:rPr>
              <a:t>3. “You </a:t>
            </a:r>
            <a:r>
              <a:rPr lang="en-US" sz="2000" dirty="0">
                <a:solidFill>
                  <a:srgbClr val="7F7F7F"/>
                </a:solidFill>
                <a:latin typeface="+mn-lt"/>
              </a:rPr>
              <a:t>must pay the non-client fee in the amount of $30.00.”</a:t>
            </a:r>
          </a:p>
        </p:txBody>
      </p:sp>
      <p:sp>
        <p:nvSpPr>
          <p:cNvPr id="13" name="TextBox 12"/>
          <p:cNvSpPr txBox="1">
            <a:spLocks noChangeArrowheads="1"/>
          </p:cNvSpPr>
          <p:nvPr/>
        </p:nvSpPr>
        <p:spPr bwMode="auto">
          <a:xfrm>
            <a:off x="381000" y="4506913"/>
            <a:ext cx="8382000" cy="400110"/>
          </a:xfrm>
          <a:prstGeom prst="rect">
            <a:avLst/>
          </a:prstGeom>
          <a:noFill/>
          <a:ln w="9525">
            <a:noFill/>
            <a:miter lim="800000"/>
            <a:headEnd/>
            <a:tailEnd/>
          </a:ln>
        </p:spPr>
        <p:txBody>
          <a:bodyPr>
            <a:spAutoFit/>
          </a:bodyPr>
          <a:lstStyle/>
          <a:p>
            <a:pPr algn="ctr"/>
            <a:r>
              <a:rPr lang="en-US" sz="2000" dirty="0" smtClean="0">
                <a:solidFill>
                  <a:srgbClr val="7F7F7F"/>
                </a:solidFill>
                <a:latin typeface="+mn-lt"/>
              </a:rPr>
              <a:t>4. “Adequate </a:t>
            </a:r>
            <a:r>
              <a:rPr lang="en-US" sz="2000" dirty="0">
                <a:solidFill>
                  <a:srgbClr val="7F7F7F"/>
                </a:solidFill>
                <a:latin typeface="+mn-lt"/>
              </a:rPr>
              <a:t>sleep prevents daytime fatigue.”</a:t>
            </a:r>
          </a:p>
        </p:txBody>
      </p:sp>
      <p:sp>
        <p:nvSpPr>
          <p:cNvPr id="14" name="Title 5"/>
          <p:cNvSpPr>
            <a:spLocks noGrp="1"/>
          </p:cNvSpPr>
          <p:nvPr>
            <p:ph type="title"/>
          </p:nvPr>
        </p:nvSpPr>
        <p:spPr>
          <a:xfrm>
            <a:off x="304800" y="50800"/>
            <a:ext cx="5105400" cy="690563"/>
          </a:xfrm>
        </p:spPr>
        <p:txBody>
          <a:bodyPr/>
          <a:lstStyle/>
          <a:p>
            <a:r>
              <a:rPr lang="en-US" dirty="0" smtClean="0"/>
              <a:t>Clear words: Activity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5" descr="9 Do a- Interactivity.pdf"/>
          <p:cNvPicPr>
            <a:picLocks noChangeAspect="1"/>
          </p:cNvPicPr>
          <p:nvPr/>
        </p:nvPicPr>
        <p:blipFill>
          <a:blip r:embed="rId3" cstate="print"/>
          <a:srcRect/>
          <a:stretch>
            <a:fillRect/>
          </a:stretch>
        </p:blipFill>
        <p:spPr bwMode="auto">
          <a:xfrm>
            <a:off x="1101725" y="1066800"/>
            <a:ext cx="7042150" cy="5486400"/>
          </a:xfrm>
          <a:prstGeom prst="rect">
            <a:avLst/>
          </a:prstGeom>
          <a:noFill/>
          <a:ln w="9525">
            <a:solidFill>
              <a:schemeClr val="tx1"/>
            </a:solidFill>
            <a:miter lim="800000"/>
            <a:headEnd/>
            <a:tailEnd/>
          </a:ln>
        </p:spPr>
      </p:pic>
      <p:sp>
        <p:nvSpPr>
          <p:cNvPr id="6" name="Title 5"/>
          <p:cNvSpPr>
            <a:spLocks noGrp="1"/>
          </p:cNvSpPr>
          <p:nvPr>
            <p:ph type="title"/>
          </p:nvPr>
        </p:nvSpPr>
        <p:spPr>
          <a:xfrm>
            <a:off x="381000" y="50800"/>
            <a:ext cx="5181600" cy="690563"/>
          </a:xfrm>
        </p:spPr>
        <p:txBody>
          <a:bodyPr/>
          <a:lstStyle/>
          <a:p>
            <a:r>
              <a:rPr lang="en-US" dirty="0" smtClean="0"/>
              <a:t>Engage your readers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nteractive quiz.png"/>
          <p:cNvPicPr>
            <a:picLocks noChangeAspect="1"/>
          </p:cNvPicPr>
          <p:nvPr/>
        </p:nvPicPr>
        <p:blipFill>
          <a:blip r:embed="rId3"/>
          <a:stretch>
            <a:fillRect/>
          </a:stretch>
        </p:blipFill>
        <p:spPr>
          <a:xfrm>
            <a:off x="381000" y="1591627"/>
            <a:ext cx="8458200" cy="4123373"/>
          </a:xfrm>
          <a:prstGeom prst="rect">
            <a:avLst/>
          </a:prstGeom>
        </p:spPr>
      </p:pic>
      <p:sp>
        <p:nvSpPr>
          <p:cNvPr id="4" name="Rectangle 3"/>
          <p:cNvSpPr/>
          <p:nvPr/>
        </p:nvSpPr>
        <p:spPr>
          <a:xfrm>
            <a:off x="457200" y="1066800"/>
            <a:ext cx="1902534" cy="461665"/>
          </a:xfrm>
          <a:prstGeom prst="rect">
            <a:avLst/>
          </a:prstGeom>
        </p:spPr>
        <p:txBody>
          <a:bodyPr wrap="none">
            <a:spAutoFit/>
          </a:bodyPr>
          <a:lstStyle/>
          <a:p>
            <a:pPr marL="342900" lvl="0" indent="-342900" defTabSz="457200" fontAlgn="auto">
              <a:spcBef>
                <a:spcPct val="20000"/>
              </a:spcBef>
              <a:spcAft>
                <a:spcPts val="0"/>
              </a:spcAft>
              <a:defRPr/>
            </a:pPr>
            <a:r>
              <a:rPr lang="en-US" sz="2400" dirty="0" smtClean="0">
                <a:solidFill>
                  <a:prstClr val="black">
                    <a:lumMod val="50000"/>
                    <a:lumOff val="50000"/>
                  </a:prstClr>
                </a:solidFill>
                <a:latin typeface="Calibri"/>
              </a:rPr>
              <a:t>Varied format</a:t>
            </a:r>
          </a:p>
        </p:txBody>
      </p:sp>
      <p:sp>
        <p:nvSpPr>
          <p:cNvPr id="6" name="Title 5"/>
          <p:cNvSpPr>
            <a:spLocks noGrp="1"/>
          </p:cNvSpPr>
          <p:nvPr>
            <p:ph type="title"/>
          </p:nvPr>
        </p:nvSpPr>
        <p:spPr>
          <a:xfrm>
            <a:off x="381000" y="50800"/>
            <a:ext cx="5181600" cy="690563"/>
          </a:xfrm>
        </p:spPr>
        <p:txBody>
          <a:bodyPr/>
          <a:lstStyle/>
          <a:p>
            <a:r>
              <a:rPr lang="en-US" dirty="0" smtClean="0"/>
              <a:t>Engage your readers</a:t>
            </a:r>
            <a:endParaRPr lang="en-US" dirty="0"/>
          </a:p>
        </p:txBody>
      </p:sp>
    </p:spTree>
    <p:extLst>
      <p:ext uri="{BB962C8B-B14F-4D97-AF65-F5344CB8AC3E}">
        <p14:creationId xmlns:p14="http://schemas.microsoft.com/office/powerpoint/2010/main" val="4071811740"/>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p:cNvSpPr>
            <a:spLocks noGrp="1"/>
          </p:cNvSpPr>
          <p:nvPr>
            <p:ph type="title"/>
          </p:nvPr>
        </p:nvSpPr>
        <p:spPr>
          <a:xfrm>
            <a:off x="304800" y="50800"/>
            <a:ext cx="8534400" cy="690563"/>
          </a:xfrm>
        </p:spPr>
        <p:txBody>
          <a:bodyPr/>
          <a:lstStyle/>
          <a:p>
            <a:r>
              <a:rPr lang="en-US" dirty="0" smtClean="0"/>
              <a:t>Moving forward</a:t>
            </a:r>
            <a:endParaRPr lang="en-US" dirty="0"/>
          </a:p>
        </p:txBody>
      </p:sp>
      <p:sp>
        <p:nvSpPr>
          <p:cNvPr id="5" name="TextBox 4"/>
          <p:cNvSpPr txBox="1"/>
          <p:nvPr/>
        </p:nvSpPr>
        <p:spPr>
          <a:xfrm>
            <a:off x="381000" y="1676400"/>
            <a:ext cx="8763000" cy="461665"/>
          </a:xfrm>
          <a:prstGeom prst="rect">
            <a:avLst/>
          </a:prstGeom>
          <a:noFill/>
        </p:spPr>
        <p:txBody>
          <a:bodyPr wrap="square" rtlCol="0">
            <a:spAutoFit/>
          </a:bodyPr>
          <a:lstStyle/>
          <a:p>
            <a:r>
              <a:rPr lang="en-US" sz="2400" b="1" dirty="0" smtClean="0">
                <a:solidFill>
                  <a:srgbClr val="7F7F7F"/>
                </a:solidFill>
                <a:latin typeface="+mn-lt"/>
              </a:rPr>
              <a:t>How can you implement health literacy into your work?</a:t>
            </a:r>
            <a:endParaRPr lang="en-US" sz="2400" b="1" dirty="0">
              <a:solidFill>
                <a:srgbClr val="7F7F7F"/>
              </a:solidFill>
              <a:latin typeface="+mn-lt"/>
            </a:endParaRPr>
          </a:p>
        </p:txBody>
      </p:sp>
      <p:sp>
        <p:nvSpPr>
          <p:cNvPr id="6" name="TextBox 5"/>
          <p:cNvSpPr txBox="1"/>
          <p:nvPr/>
        </p:nvSpPr>
        <p:spPr>
          <a:xfrm>
            <a:off x="1066800" y="2286000"/>
            <a:ext cx="7467600" cy="3016210"/>
          </a:xfrm>
          <a:prstGeom prst="rect">
            <a:avLst/>
          </a:prstGeom>
          <a:noFill/>
        </p:spPr>
        <p:txBody>
          <a:bodyPr wrap="square" rtlCol="0">
            <a:spAutoFit/>
          </a:bodyPr>
          <a:lstStyle/>
          <a:p>
            <a:pPr>
              <a:buFont typeface="Arial" pitchFamily="34" charset="0"/>
              <a:buChar char="•"/>
            </a:pPr>
            <a:r>
              <a:rPr lang="en-US" sz="2000" dirty="0" smtClean="0">
                <a:solidFill>
                  <a:srgbClr val="7F7F7F"/>
                </a:solidFill>
                <a:latin typeface="+mn-lt"/>
              </a:rPr>
              <a:t> Train staff on plain language principles</a:t>
            </a:r>
          </a:p>
          <a:p>
            <a:pPr>
              <a:buFont typeface="Arial" pitchFamily="34" charset="0"/>
              <a:buChar char="•"/>
            </a:pPr>
            <a:endParaRPr lang="en-US" sz="1000" dirty="0" smtClean="0">
              <a:solidFill>
                <a:srgbClr val="7F7F7F"/>
              </a:solidFill>
              <a:latin typeface="+mn-lt"/>
            </a:endParaRPr>
          </a:p>
          <a:p>
            <a:pPr>
              <a:buFont typeface="Arial" pitchFamily="34" charset="0"/>
              <a:buChar char="•"/>
            </a:pPr>
            <a:r>
              <a:rPr lang="en-US" sz="2000" dirty="0" smtClean="0">
                <a:solidFill>
                  <a:srgbClr val="7F7F7F"/>
                </a:solidFill>
                <a:latin typeface="+mn-lt"/>
              </a:rPr>
              <a:t> Include in new staff orientation</a:t>
            </a:r>
          </a:p>
          <a:p>
            <a:pPr>
              <a:buFont typeface="Arial" pitchFamily="34" charset="0"/>
              <a:buChar char="•"/>
            </a:pPr>
            <a:endParaRPr lang="en-US" sz="1000" dirty="0" smtClean="0">
              <a:solidFill>
                <a:srgbClr val="7F7F7F"/>
              </a:solidFill>
              <a:latin typeface="+mn-lt"/>
            </a:endParaRPr>
          </a:p>
          <a:p>
            <a:pPr>
              <a:buFont typeface="Arial" pitchFamily="34" charset="0"/>
              <a:buChar char="•"/>
            </a:pPr>
            <a:r>
              <a:rPr lang="en-US" sz="2000" dirty="0" smtClean="0">
                <a:solidFill>
                  <a:srgbClr val="7F7F7F"/>
                </a:solidFill>
                <a:latin typeface="+mn-lt"/>
              </a:rPr>
              <a:t> Require all written information be in plain language</a:t>
            </a:r>
          </a:p>
          <a:p>
            <a:pPr>
              <a:buFont typeface="Arial" pitchFamily="34" charset="0"/>
              <a:buChar char="•"/>
            </a:pPr>
            <a:endParaRPr lang="en-US" sz="1000" dirty="0" smtClean="0">
              <a:solidFill>
                <a:srgbClr val="7F7F7F"/>
              </a:solidFill>
              <a:latin typeface="+mn-lt"/>
            </a:endParaRPr>
          </a:p>
          <a:p>
            <a:pPr>
              <a:buFont typeface="Arial" pitchFamily="34" charset="0"/>
              <a:buChar char="•"/>
            </a:pPr>
            <a:r>
              <a:rPr lang="en-US" sz="2000" dirty="0" smtClean="0">
                <a:solidFill>
                  <a:srgbClr val="7F7F7F"/>
                </a:solidFill>
                <a:latin typeface="+mn-lt"/>
              </a:rPr>
              <a:t> Additional training on verbal and website plain language principles</a:t>
            </a:r>
          </a:p>
          <a:p>
            <a:pPr>
              <a:buFont typeface="Arial" pitchFamily="34" charset="0"/>
              <a:buChar char="•"/>
            </a:pPr>
            <a:endParaRPr lang="en-US" sz="1000" dirty="0" smtClean="0">
              <a:solidFill>
                <a:srgbClr val="7F7F7F"/>
              </a:solidFill>
              <a:latin typeface="+mn-lt"/>
            </a:endParaRPr>
          </a:p>
          <a:p>
            <a:pPr>
              <a:buFont typeface="Arial" pitchFamily="34" charset="0"/>
              <a:buChar char="•"/>
            </a:pPr>
            <a:r>
              <a:rPr lang="en-US" sz="2000" dirty="0" smtClean="0">
                <a:solidFill>
                  <a:srgbClr val="7F7F7F"/>
                </a:solidFill>
                <a:latin typeface="+mn-lt"/>
              </a:rPr>
              <a:t> Include health literacy and plain language into goals, objectives and strategic plans</a:t>
            </a:r>
          </a:p>
          <a:p>
            <a:pPr>
              <a:buFont typeface="Arial" pitchFamily="34" charset="0"/>
              <a:buChar char="•"/>
            </a:pPr>
            <a:endParaRPr lang="en-US" sz="1000" dirty="0" smtClean="0">
              <a:solidFill>
                <a:srgbClr val="7F7F7F"/>
              </a:solidFill>
              <a:latin typeface="+mn-lt"/>
            </a:endParaRPr>
          </a:p>
          <a:p>
            <a:pPr>
              <a:buFont typeface="Arial" pitchFamily="34" charset="0"/>
              <a:buChar char="•"/>
            </a:pPr>
            <a:r>
              <a:rPr lang="en-US" sz="2000" dirty="0" smtClean="0">
                <a:solidFill>
                  <a:srgbClr val="7F7F7F"/>
                </a:solidFill>
                <a:latin typeface="+mn-lt"/>
              </a:rPr>
              <a:t> </a:t>
            </a:r>
            <a:r>
              <a:rPr lang="en-US" sz="2000" dirty="0" smtClean="0">
                <a:solidFill>
                  <a:srgbClr val="7F7F7F"/>
                </a:solidFill>
                <a:latin typeface="Calibri"/>
              </a:rPr>
              <a:t>Include health literacy and plain language </a:t>
            </a:r>
            <a:r>
              <a:rPr lang="en-US" sz="2000" dirty="0" smtClean="0">
                <a:solidFill>
                  <a:srgbClr val="7F7F7F"/>
                </a:solidFill>
                <a:latin typeface="+mn-lt"/>
              </a:rPr>
              <a:t>in grants and contracts</a:t>
            </a:r>
            <a:endParaRPr lang="en-US" sz="2000" dirty="0">
              <a:solidFill>
                <a:srgbClr val="7F7F7F"/>
              </a:solidFill>
              <a:latin typeface="+mn-lt"/>
            </a:endParaRPr>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p:cNvSpPr>
            <a:spLocks noGrp="1"/>
          </p:cNvSpPr>
          <p:nvPr>
            <p:ph type="title"/>
          </p:nvPr>
        </p:nvSpPr>
        <p:spPr>
          <a:xfrm>
            <a:off x="304800" y="50800"/>
            <a:ext cx="8534400" cy="690563"/>
          </a:xfrm>
        </p:spPr>
        <p:txBody>
          <a:bodyPr/>
          <a:lstStyle/>
          <a:p>
            <a:r>
              <a:rPr lang="en-US" dirty="0" smtClean="0"/>
              <a:t>Putting it all together: Your documents</a:t>
            </a:r>
            <a:endParaRPr lang="en-US" dirty="0"/>
          </a:p>
        </p:txBody>
      </p:sp>
      <p:pic>
        <p:nvPicPr>
          <p:cNvPr id="9" name="Picture 8" descr="8 when your parent has canc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1143000"/>
            <a:ext cx="1953018" cy="3048000"/>
          </a:xfrm>
          <a:prstGeom prst="rect">
            <a:avLst/>
          </a:prstGeom>
          <a:ln>
            <a:noFill/>
          </a:ln>
          <a:effectLst>
            <a:softEdge rad="112500"/>
          </a:effectLst>
        </p:spPr>
      </p:pic>
      <p:sp>
        <p:nvSpPr>
          <p:cNvPr id="10" name="Content Placeholder 14"/>
          <p:cNvSpPr txBox="1">
            <a:spLocks/>
          </p:cNvSpPr>
          <p:nvPr/>
        </p:nvSpPr>
        <p:spPr>
          <a:xfrm>
            <a:off x="457200" y="1693265"/>
            <a:ext cx="8229600" cy="3317142"/>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Audience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Reading level</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Make it look easy</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Clear words</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Engage your readers</a:t>
            </a:r>
          </a:p>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endParaRPr kumimoji="0" lang="en-US" sz="27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endParaRPr>
          </a:p>
        </p:txBody>
      </p:sp>
      <p:pic>
        <p:nvPicPr>
          <p:cNvPr id="5" name="Picture 4" descr="22 Firstglanc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9400" y="1143000"/>
            <a:ext cx="2222635" cy="2895600"/>
          </a:xfrm>
          <a:prstGeom prst="rect">
            <a:avLst/>
          </a:prstGeom>
          <a:ln>
            <a:noFill/>
          </a:ln>
          <a:effectLst>
            <a:softEdge rad="112500"/>
          </a:effectLst>
        </p:spPr>
      </p:pic>
      <p:pic>
        <p:nvPicPr>
          <p:cNvPr id="6" name="Picture 5" descr="16 cancer cervical.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8200" y="3429000"/>
            <a:ext cx="1835727" cy="2895600"/>
          </a:xfrm>
          <a:prstGeom prst="rect">
            <a:avLst/>
          </a:prstGeom>
          <a:ln>
            <a:noFill/>
          </a:ln>
          <a:effectLst>
            <a:softEdge rad="112500"/>
          </a:effectLst>
        </p:spPr>
      </p:pic>
      <p:pic>
        <p:nvPicPr>
          <p:cNvPr id="7" name="Picture 6" descr="13 Audience .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05600" y="3429000"/>
            <a:ext cx="1905000" cy="2882566"/>
          </a:xfrm>
          <a:prstGeom prst="rect">
            <a:avLst/>
          </a:prstGeom>
          <a:ln>
            <a:noFill/>
          </a:ln>
          <a:effectLst>
            <a:softEdge rad="112500"/>
          </a:effectLst>
        </p:spPr>
      </p:pic>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4"/>
          <p:cNvSpPr txBox="1">
            <a:spLocks/>
          </p:cNvSpPr>
          <p:nvPr/>
        </p:nvSpPr>
        <p:spPr bwMode="auto">
          <a:xfrm>
            <a:off x="411163" y="1955414"/>
            <a:ext cx="7699375" cy="2514985"/>
          </a:xfrm>
          <a:prstGeom prst="rect">
            <a:avLst/>
          </a:prstGeom>
          <a:noFill/>
          <a:ln w="9525">
            <a:noFill/>
            <a:miter lim="800000"/>
            <a:headEnd/>
            <a:tailEnd/>
          </a:ln>
        </p:spPr>
        <p:txBody>
          <a:bodyPr/>
          <a:lstStyle/>
          <a:p>
            <a:pPr marL="338138" indent="-338138" algn="ctr">
              <a:defRPr/>
            </a:pPr>
            <a:r>
              <a:rPr lang="en-US" sz="2400" dirty="0">
                <a:solidFill>
                  <a:srgbClr val="7F7F7F"/>
                </a:solidFill>
                <a:latin typeface="+mj-lt"/>
              </a:rPr>
              <a:t>For more information about</a:t>
            </a:r>
            <a:r>
              <a:rPr lang="en-US" sz="2400" dirty="0" smtClean="0">
                <a:solidFill>
                  <a:srgbClr val="7F7F7F"/>
                </a:solidFill>
                <a:latin typeface="+mj-lt"/>
              </a:rPr>
              <a:t> other trainings</a:t>
            </a:r>
            <a:r>
              <a:rPr lang="en-US" sz="2400" dirty="0">
                <a:solidFill>
                  <a:srgbClr val="7F7F7F"/>
                </a:solidFill>
                <a:latin typeface="+mj-lt"/>
              </a:rPr>
              <a:t>, please contact:</a:t>
            </a:r>
          </a:p>
          <a:p>
            <a:pPr marL="338138" indent="-338138" algn="ctr">
              <a:defRPr/>
            </a:pPr>
            <a:endParaRPr lang="en-US" sz="2400" dirty="0">
              <a:solidFill>
                <a:srgbClr val="7F7F7F"/>
              </a:solidFill>
              <a:latin typeface="+mj-lt"/>
              <a:ea typeface="ＭＳ Ｐゴシック" pitchFamily="34" charset="-128"/>
            </a:endParaRPr>
          </a:p>
          <a:p>
            <a:pPr marL="338138" lvl="0" indent="-338138" algn="ctr">
              <a:defRPr/>
            </a:pPr>
            <a:r>
              <a:rPr lang="en-US" sz="2400" dirty="0">
                <a:solidFill>
                  <a:srgbClr val="7F7F7F"/>
                </a:solidFill>
                <a:latin typeface="+mj-lt"/>
                <a:ea typeface="ＭＳ Ｐゴシック" pitchFamily="34" charset="-128"/>
              </a:rPr>
              <a:t>	</a:t>
            </a:r>
            <a:r>
              <a:rPr lang="en-US" sz="2400" dirty="0" smtClean="0">
                <a:solidFill>
                  <a:srgbClr val="7F7F7F"/>
                </a:solidFill>
                <a:latin typeface="Calibri"/>
                <a:ea typeface="ＭＳ Ｐゴシック" pitchFamily="34" charset="-128"/>
              </a:rPr>
              <a:t>Meghan O’Connell</a:t>
            </a:r>
          </a:p>
          <a:p>
            <a:pPr marL="338138" lvl="0" indent="-338138" algn="ctr">
              <a:defRPr/>
            </a:pPr>
            <a:r>
              <a:rPr lang="en-US" sz="2400" dirty="0" smtClean="0">
                <a:solidFill>
                  <a:srgbClr val="7F7F7F"/>
                </a:solidFill>
                <a:latin typeface="Calibri"/>
                <a:ea typeface="ＭＳ Ｐゴシック" pitchFamily="34" charset="-128"/>
                <a:hlinkClick r:id="rId3"/>
              </a:rPr>
              <a:t>moconnell@healthliteracymissouri.org</a:t>
            </a:r>
            <a:endParaRPr lang="en-US" sz="2400" dirty="0" smtClean="0">
              <a:solidFill>
                <a:srgbClr val="7F7F7F"/>
              </a:solidFill>
              <a:latin typeface="Calibri"/>
              <a:ea typeface="ＭＳ Ｐゴシック" pitchFamily="34" charset="-128"/>
            </a:endParaRPr>
          </a:p>
          <a:p>
            <a:pPr marL="338138" indent="-338138">
              <a:defRPr/>
            </a:pPr>
            <a:endParaRPr lang="en-US" sz="2800" dirty="0">
              <a:solidFill>
                <a:srgbClr val="7F7F7F"/>
              </a:solidFill>
              <a:latin typeface="+mj-lt"/>
              <a:ea typeface="ＭＳ Ｐゴシック" pitchFamily="34" charset="-128"/>
            </a:endParaRPr>
          </a:p>
          <a:p>
            <a:pPr marL="338138" indent="-338138">
              <a:defRPr/>
            </a:pPr>
            <a:endParaRPr lang="en-US" sz="2800" dirty="0">
              <a:solidFill>
                <a:srgbClr val="7F7F7F"/>
              </a:solidFill>
              <a:latin typeface="+mj-lt"/>
              <a:ea typeface="ＭＳ Ｐゴシック" pitchFamily="34" charset="-128"/>
            </a:endParaRPr>
          </a:p>
          <a:p>
            <a:pPr marL="338138" indent="-338138" algn="ctr">
              <a:defRPr/>
            </a:pPr>
            <a:r>
              <a:rPr lang="en-US" sz="2400" dirty="0">
                <a:solidFill>
                  <a:srgbClr val="7F7F7F"/>
                </a:solidFill>
                <a:latin typeface="+mj-lt"/>
                <a:ea typeface="ＭＳ Ｐゴシック" pitchFamily="34" charset="-128"/>
              </a:rPr>
              <a:t>Visit us on the web</a:t>
            </a:r>
          </a:p>
          <a:p>
            <a:pPr marL="338138" indent="-338138">
              <a:defRPr/>
            </a:pPr>
            <a:endParaRPr lang="en-US" sz="2400" b="1" dirty="0">
              <a:solidFill>
                <a:srgbClr val="7F7F7F"/>
              </a:solidFill>
              <a:latin typeface="+mj-lt"/>
              <a:ea typeface="ＭＳ Ｐゴシック" pitchFamily="34" charset="-128"/>
            </a:endParaRPr>
          </a:p>
          <a:p>
            <a:pPr marL="338138" indent="-338138" algn="ctr">
              <a:defRPr/>
            </a:pPr>
            <a:r>
              <a:rPr lang="en-US" sz="2400" dirty="0">
                <a:solidFill>
                  <a:srgbClr val="7F7F7F"/>
                </a:solidFill>
                <a:latin typeface="+mj-lt"/>
                <a:ea typeface="ＭＳ Ｐゴシック" pitchFamily="34" charset="-128"/>
                <a:hlinkClick r:id="rId4"/>
              </a:rPr>
              <a:t>www.healthliteracymissouri.org</a:t>
            </a:r>
            <a:endParaRPr lang="en-US" sz="2400" dirty="0">
              <a:solidFill>
                <a:srgbClr val="7F7F7F"/>
              </a:solidFill>
              <a:latin typeface="+mj-lt"/>
              <a:ea typeface="ＭＳ Ｐゴシック" pitchFamily="34" charset="-128"/>
            </a:endParaRPr>
          </a:p>
          <a:p>
            <a:pPr marL="338138" indent="-338138">
              <a:defRPr/>
            </a:pPr>
            <a:endParaRPr lang="en-US" sz="2800" dirty="0">
              <a:latin typeface="+mj-lt"/>
              <a:ea typeface="ＭＳ Ｐゴシック" pitchFamily="34" charset="-128"/>
            </a:endParaRPr>
          </a:p>
          <a:p>
            <a:pPr marL="338138" indent="-338138">
              <a:defRPr/>
            </a:pPr>
            <a:endParaRPr lang="en-US" sz="2800" dirty="0">
              <a:latin typeface="+mj-lt"/>
            </a:endParaRPr>
          </a:p>
        </p:txBody>
      </p:sp>
      <p:sp>
        <p:nvSpPr>
          <p:cNvPr id="6" name="Title 3"/>
          <p:cNvSpPr txBox="1">
            <a:spLocks/>
          </p:cNvSpPr>
          <p:nvPr/>
        </p:nvSpPr>
        <p:spPr>
          <a:xfrm>
            <a:off x="174491" y="19390"/>
            <a:ext cx="7222139" cy="736820"/>
          </a:xfrm>
          <a:prstGeom prst="rect">
            <a:avLst/>
          </a:prstGeom>
        </p:spPr>
        <p:txBody>
          <a:bodyPr vert="horz" lIns="91440" tIns="45720" rIns="91440" bIns="45720" rtlCol="0" anchor="ctr">
            <a:normAutofit/>
          </a:bodyPr>
          <a:lstStyle/>
          <a:p>
            <a:pPr marL="342900" marR="0" lvl="0" indent="-342900" algn="l" defTabSz="457200" rtl="0" eaLnBrk="1" fontAlgn="auto" latinLnBrk="0" hangingPunct="1">
              <a:lnSpc>
                <a:spcPct val="100000"/>
              </a:lnSpc>
              <a:spcBef>
                <a:spcPct val="20000"/>
              </a:spcBef>
              <a:spcAft>
                <a:spcPts val="0"/>
              </a:spcAft>
              <a:buClrTx/>
              <a:buSzTx/>
              <a:buFontTx/>
              <a:buNone/>
              <a:tabLst/>
              <a:defRPr/>
            </a:pPr>
            <a:r>
              <a:rPr kumimoji="0" lang="en-US" sz="3200" i="0" u="none" strike="noStrike" kern="1200" cap="none" spc="0" normalizeH="0" baseline="0" noProof="0" dirty="0" smtClean="0">
                <a:ln>
                  <a:noFill/>
                </a:ln>
                <a:solidFill>
                  <a:schemeClr val="tx2">
                    <a:lumMod val="60000"/>
                    <a:lumOff val="40000"/>
                  </a:schemeClr>
                </a:solidFill>
                <a:effectLst/>
                <a:uLnTx/>
                <a:uFillTx/>
                <a:latin typeface="Rockwell"/>
                <a:ea typeface="+mj-ea"/>
                <a:cs typeface="Rockwell"/>
              </a:rPr>
              <a:t>Questions?</a:t>
            </a:r>
            <a:endParaRPr kumimoji="0" lang="en-US" sz="3200" i="0" u="none" strike="noStrike" kern="1200" cap="none" spc="0" normalizeH="0" baseline="0" noProof="0" dirty="0">
              <a:ln>
                <a:noFill/>
              </a:ln>
              <a:solidFill>
                <a:srgbClr val="A81527"/>
              </a:solidFill>
              <a:effectLst/>
              <a:uLnTx/>
              <a:uFillTx/>
              <a:latin typeface="Rockwell"/>
              <a:ea typeface="+mj-ea"/>
              <a:cs typeface="Rockwell"/>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6184</TotalTime>
  <Words>6348</Words>
  <Application>Microsoft Macintosh PowerPoint</Application>
  <PresentationFormat>On-screen Show (4:3)</PresentationFormat>
  <Paragraphs>770</Paragraphs>
  <Slides>55</Slides>
  <Notes>55</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55</vt:i4>
      </vt:variant>
    </vt:vector>
  </HeadingPairs>
  <TitlesOfParts>
    <vt:vector size="58" baseType="lpstr">
      <vt:lpstr>Office Theme</vt:lpstr>
      <vt:lpstr>1_Office Theme</vt:lpstr>
      <vt:lpstr>Acrobat Document</vt:lpstr>
      <vt:lpstr>Make your health care materials easy to understand</vt:lpstr>
      <vt:lpstr>Objectives</vt:lpstr>
      <vt:lpstr>Plain language isn’t…</vt:lpstr>
      <vt:lpstr>Plain language isn’t…</vt:lpstr>
      <vt:lpstr>Plain language isn’t…</vt:lpstr>
      <vt:lpstr>Plain language is…</vt:lpstr>
      <vt:lpstr>Plain language is…</vt:lpstr>
      <vt:lpstr>Plain Writing Act of 2010</vt:lpstr>
      <vt:lpstr>Plain Writing Act of 2010: report card</vt:lpstr>
      <vt:lpstr>Why plain language?</vt:lpstr>
      <vt:lpstr>Why plain language?</vt:lpstr>
      <vt:lpstr>Why plain language?</vt:lpstr>
      <vt:lpstr>Why plain language?</vt:lpstr>
      <vt:lpstr>Top plain language tips</vt:lpstr>
      <vt:lpstr>Audience</vt:lpstr>
      <vt:lpstr>Audience</vt:lpstr>
      <vt:lpstr>Audience</vt:lpstr>
      <vt:lpstr>PowerPoint Presentation</vt:lpstr>
      <vt:lpstr>Audience</vt:lpstr>
      <vt:lpstr>Audience</vt:lpstr>
      <vt:lpstr>Audience</vt:lpstr>
      <vt:lpstr>Audience</vt:lpstr>
      <vt:lpstr>Audience testing</vt:lpstr>
      <vt:lpstr>Reading level</vt:lpstr>
      <vt:lpstr>Reading level</vt:lpstr>
      <vt:lpstr>Reading level: SMOG for short materials</vt:lpstr>
      <vt:lpstr>Reading level: SMOG for long materials</vt:lpstr>
      <vt:lpstr>Reading level</vt:lpstr>
      <vt:lpstr>Reading level: Activity</vt:lpstr>
      <vt:lpstr>Reading level: Activity</vt:lpstr>
      <vt:lpstr>PowerPoint Presentation</vt:lpstr>
      <vt:lpstr>PowerPoint Presentation</vt:lpstr>
      <vt:lpstr>Make it look easy</vt:lpstr>
      <vt:lpstr>Make it look easy</vt:lpstr>
      <vt:lpstr>  Make it look easy</vt:lpstr>
      <vt:lpstr>Make it look easy</vt:lpstr>
      <vt:lpstr>Make it look easy</vt:lpstr>
      <vt:lpstr>Make it look easy</vt:lpstr>
      <vt:lpstr>Make it look easy</vt:lpstr>
      <vt:lpstr>Make it look easy</vt:lpstr>
      <vt:lpstr>Make it look easy</vt:lpstr>
      <vt:lpstr>Make it look easy</vt:lpstr>
      <vt:lpstr>Make it look easy</vt:lpstr>
      <vt:lpstr>Make it look easy</vt:lpstr>
      <vt:lpstr>Make it look easy</vt:lpstr>
      <vt:lpstr>Clear words</vt:lpstr>
      <vt:lpstr>PowerPoint Presentation</vt:lpstr>
      <vt:lpstr>Clear words:</vt:lpstr>
      <vt:lpstr>PowerPoint Presentation</vt:lpstr>
      <vt:lpstr>Clear words: Activity</vt:lpstr>
      <vt:lpstr>Engage your readers</vt:lpstr>
      <vt:lpstr>Engage your readers</vt:lpstr>
      <vt:lpstr>Moving forward</vt:lpstr>
      <vt:lpstr>Putting it all together: Your documents</vt:lpstr>
      <vt:lpstr>PowerPoint Presentation</vt:lpstr>
    </vt:vector>
  </TitlesOfParts>
  <Company>Health Literacy Missouri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10 Ways to Use Plain Language to Boost Health Literacy</dc:title>
  <dc:creator>Megan Rooney</dc:creator>
  <cp:lastModifiedBy>Erin Aagesen</cp:lastModifiedBy>
  <cp:revision>356</cp:revision>
  <cp:lastPrinted>2011-11-22T15:56:18Z</cp:lastPrinted>
  <dcterms:created xsi:type="dcterms:W3CDTF">2012-08-10T17:14:52Z</dcterms:created>
  <dcterms:modified xsi:type="dcterms:W3CDTF">2013-03-28T18:33:31Z</dcterms:modified>
</cp:coreProperties>
</file>