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7"/>
  </p:notesMasterIdLst>
  <p:sldIdLst>
    <p:sldId id="256" r:id="rId2"/>
    <p:sldId id="260" r:id="rId3"/>
    <p:sldId id="261" r:id="rId4"/>
    <p:sldId id="257" r:id="rId5"/>
    <p:sldId id="265" r:id="rId6"/>
    <p:sldId id="258" r:id="rId7"/>
    <p:sldId id="259" r:id="rId8"/>
    <p:sldId id="263" r:id="rId9"/>
    <p:sldId id="264" r:id="rId10"/>
    <p:sldId id="293" r:id="rId11"/>
    <p:sldId id="267" r:id="rId12"/>
    <p:sldId id="268" r:id="rId13"/>
    <p:sldId id="269" r:id="rId14"/>
    <p:sldId id="294" r:id="rId15"/>
    <p:sldId id="272" r:id="rId16"/>
    <p:sldId id="262" r:id="rId17"/>
    <p:sldId id="273" r:id="rId18"/>
    <p:sldId id="274" r:id="rId19"/>
    <p:sldId id="277" r:id="rId20"/>
    <p:sldId id="278" r:id="rId21"/>
    <p:sldId id="280" r:id="rId22"/>
    <p:sldId id="276" r:id="rId23"/>
    <p:sldId id="281" r:id="rId24"/>
    <p:sldId id="279" r:id="rId25"/>
    <p:sldId id="275" r:id="rId26"/>
    <p:sldId id="282" r:id="rId27"/>
    <p:sldId id="286" r:id="rId28"/>
    <p:sldId id="283" r:id="rId29"/>
    <p:sldId id="284" r:id="rId30"/>
    <p:sldId id="288" r:id="rId31"/>
    <p:sldId id="289" r:id="rId32"/>
    <p:sldId id="292" r:id="rId33"/>
    <p:sldId id="290" r:id="rId34"/>
    <p:sldId id="291" r:id="rId35"/>
    <p:sldId id="28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9" d="100"/>
          <a:sy n="69" d="100"/>
        </p:scale>
        <p:origin x="-1032" y="-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9"/>
    </mc:Choice>
    <mc:Fallback>
      <c:style val="19"/>
    </mc:Fallback>
  </mc:AlternateContent>
  <c:chart>
    <c:title>
      <c:tx>
        <c:rich>
          <a:bodyPr/>
          <a:lstStyle/>
          <a:p>
            <a:pPr>
              <a:defRPr sz="1800">
                <a:solidFill>
                  <a:srgbClr val="002060"/>
                </a:solidFill>
                <a:latin typeface="Arial" pitchFamily="34" charset="0"/>
                <a:cs typeface="Arial" pitchFamily="34" charset="0"/>
              </a:defRPr>
            </a:pPr>
            <a:r>
              <a:rPr lang="en-US" sz="1800">
                <a:solidFill>
                  <a:srgbClr val="002060"/>
                </a:solidFill>
                <a:latin typeface="Arial" pitchFamily="34" charset="0"/>
                <a:cs typeface="Arial" pitchFamily="34" charset="0"/>
              </a:rPr>
              <a:t>“How Often Does Cancer Staff Ask You To Repeat How You Are Going to Take Your Meds?” (%)</a:t>
            </a:r>
          </a:p>
        </c:rich>
      </c:tx>
      <c:layout/>
      <c:overlay val="0"/>
    </c:title>
    <c:autoTitleDeleted val="0"/>
    <c:plotArea>
      <c:layout/>
      <c:barChart>
        <c:barDir val="col"/>
        <c:grouping val="clustered"/>
        <c:varyColors val="0"/>
        <c:ser>
          <c:idx val="0"/>
          <c:order val="0"/>
          <c:tx>
            <c:strRef>
              <c:f>Sheet1!$B$1</c:f>
              <c:strCache>
                <c:ptCount val="1"/>
                <c:pt idx="0">
                  <c:v>Series 1</c:v>
                </c:pt>
              </c:strCache>
            </c:strRef>
          </c:tx>
          <c:invertIfNegative val="0"/>
          <c:dLbls>
            <c:showLegendKey val="0"/>
            <c:showVal val="1"/>
            <c:showCatName val="0"/>
            <c:showSerName val="0"/>
            <c:showPercent val="0"/>
            <c:showBubbleSize val="0"/>
            <c:showLeaderLines val="0"/>
          </c:dLbls>
          <c:cat>
            <c:strRef>
              <c:f>Sheet1!$A$2:$A$5</c:f>
              <c:strCache>
                <c:ptCount val="4"/>
                <c:pt idx="0">
                  <c:v>Never</c:v>
                </c:pt>
                <c:pt idx="1">
                  <c:v>Sometimes</c:v>
                </c:pt>
                <c:pt idx="2">
                  <c:v>Always</c:v>
                </c:pt>
                <c:pt idx="3">
                  <c:v>N/A</c:v>
                </c:pt>
              </c:strCache>
            </c:strRef>
          </c:cat>
          <c:val>
            <c:numRef>
              <c:f>Sheet1!$B$2:$B$5</c:f>
              <c:numCache>
                <c:formatCode>General</c:formatCode>
                <c:ptCount val="4"/>
                <c:pt idx="0">
                  <c:v>42.2</c:v>
                </c:pt>
                <c:pt idx="1">
                  <c:v>28.9</c:v>
                </c:pt>
                <c:pt idx="2">
                  <c:v>26.7</c:v>
                </c:pt>
                <c:pt idx="3">
                  <c:v>2.2</c:v>
                </c:pt>
              </c:numCache>
            </c:numRef>
          </c:val>
        </c:ser>
        <c:dLbls>
          <c:showLegendKey val="0"/>
          <c:showVal val="0"/>
          <c:showCatName val="0"/>
          <c:showSerName val="0"/>
          <c:showPercent val="0"/>
          <c:showBubbleSize val="0"/>
        </c:dLbls>
        <c:gapWidth val="150"/>
        <c:axId val="2123122344"/>
        <c:axId val="2123125432"/>
      </c:barChart>
      <c:catAx>
        <c:axId val="2123122344"/>
        <c:scaling>
          <c:orientation val="minMax"/>
        </c:scaling>
        <c:delete val="0"/>
        <c:axPos val="b"/>
        <c:majorTickMark val="out"/>
        <c:minorTickMark val="none"/>
        <c:tickLblPos val="nextTo"/>
        <c:txPr>
          <a:bodyPr/>
          <a:lstStyle/>
          <a:p>
            <a:pPr>
              <a:defRPr sz="1400">
                <a:latin typeface="Arial" pitchFamily="34" charset="0"/>
                <a:cs typeface="Arial" pitchFamily="34" charset="0"/>
              </a:defRPr>
            </a:pPr>
            <a:endParaRPr lang="en-US"/>
          </a:p>
        </c:txPr>
        <c:crossAx val="2123125432"/>
        <c:crosses val="autoZero"/>
        <c:auto val="1"/>
        <c:lblAlgn val="ctr"/>
        <c:lblOffset val="100"/>
        <c:noMultiLvlLbl val="0"/>
      </c:catAx>
      <c:valAx>
        <c:axId val="2123125432"/>
        <c:scaling>
          <c:orientation val="minMax"/>
        </c:scaling>
        <c:delete val="0"/>
        <c:axPos val="l"/>
        <c:majorGridlines/>
        <c:numFmt formatCode="General" sourceLinked="1"/>
        <c:majorTickMark val="out"/>
        <c:minorTickMark val="none"/>
        <c:tickLblPos val="nextTo"/>
        <c:crossAx val="212312234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9"/>
    </mc:Choice>
    <mc:Fallback>
      <c:style val="19"/>
    </mc:Fallback>
  </mc:AlternateContent>
  <c:chart>
    <c:title>
      <c:tx>
        <c:rich>
          <a:bodyPr/>
          <a:lstStyle/>
          <a:p>
            <a:pPr>
              <a:defRPr/>
            </a:pPr>
            <a:r>
              <a:rPr lang="en-US" b="0" dirty="0" smtClean="0">
                <a:latin typeface="Arial" pitchFamily="34" charset="0"/>
                <a:cs typeface="Arial" pitchFamily="34" charset="0"/>
              </a:rPr>
              <a:t>Use</a:t>
            </a:r>
            <a:r>
              <a:rPr lang="en-US" b="0" baseline="0" dirty="0" smtClean="0">
                <a:latin typeface="Arial" pitchFamily="34" charset="0"/>
                <a:cs typeface="Arial" pitchFamily="34" charset="0"/>
              </a:rPr>
              <a:t> of Other Providers (%)</a:t>
            </a:r>
            <a:endParaRPr lang="en-US" b="0" dirty="0">
              <a:latin typeface="Arial" pitchFamily="34" charset="0"/>
              <a:cs typeface="Arial" pitchFamily="34" charset="0"/>
            </a:endParaRPr>
          </a:p>
        </c:rich>
      </c:tx>
      <c:layout/>
      <c:overlay val="0"/>
    </c:title>
    <c:autoTitleDeleted val="0"/>
    <c:plotArea>
      <c:layout/>
      <c:barChart>
        <c:barDir val="col"/>
        <c:grouping val="clustered"/>
        <c:varyColors val="0"/>
        <c:ser>
          <c:idx val="0"/>
          <c:order val="0"/>
          <c:tx>
            <c:strRef>
              <c:f>Sheet1!$B$1</c:f>
              <c:strCache>
                <c:ptCount val="1"/>
                <c:pt idx="0">
                  <c:v>Column2</c:v>
                </c:pt>
              </c:strCache>
            </c:strRef>
          </c:tx>
          <c:invertIfNegative val="0"/>
          <c:dLbls>
            <c:showLegendKey val="0"/>
            <c:showVal val="1"/>
            <c:showCatName val="0"/>
            <c:showSerName val="0"/>
            <c:showPercent val="0"/>
            <c:showBubbleSize val="0"/>
            <c:showLeaderLines val="0"/>
          </c:dLbls>
          <c:cat>
            <c:strRef>
              <c:f>Sheet1!$A$2:$A$6</c:f>
              <c:strCache>
                <c:ptCount val="5"/>
                <c:pt idx="0">
                  <c:v>Social Worker</c:v>
                </c:pt>
                <c:pt idx="1">
                  <c:v>Nutritionist</c:v>
                </c:pt>
                <c:pt idx="2">
                  <c:v>PT/OT</c:v>
                </c:pt>
                <c:pt idx="3">
                  <c:v>Health Ed</c:v>
                </c:pt>
                <c:pt idx="4">
                  <c:v>Mental Health</c:v>
                </c:pt>
              </c:strCache>
            </c:strRef>
          </c:cat>
          <c:val>
            <c:numRef>
              <c:f>Sheet1!$B$2:$B$6</c:f>
              <c:numCache>
                <c:formatCode>General</c:formatCode>
                <c:ptCount val="5"/>
                <c:pt idx="0">
                  <c:v>19.6</c:v>
                </c:pt>
                <c:pt idx="1">
                  <c:v>21.0</c:v>
                </c:pt>
                <c:pt idx="2">
                  <c:v>15.1</c:v>
                </c:pt>
                <c:pt idx="3">
                  <c:v>0.0</c:v>
                </c:pt>
                <c:pt idx="4">
                  <c:v>2.0</c:v>
                </c:pt>
              </c:numCache>
            </c:numRef>
          </c:val>
        </c:ser>
        <c:dLbls>
          <c:showLegendKey val="0"/>
          <c:showVal val="0"/>
          <c:showCatName val="0"/>
          <c:showSerName val="0"/>
          <c:showPercent val="0"/>
          <c:showBubbleSize val="0"/>
        </c:dLbls>
        <c:gapWidth val="150"/>
        <c:axId val="2102418184"/>
        <c:axId val="2102415128"/>
      </c:barChart>
      <c:catAx>
        <c:axId val="2102418184"/>
        <c:scaling>
          <c:orientation val="minMax"/>
        </c:scaling>
        <c:delete val="0"/>
        <c:axPos val="b"/>
        <c:majorTickMark val="out"/>
        <c:minorTickMark val="none"/>
        <c:tickLblPos val="nextTo"/>
        <c:txPr>
          <a:bodyPr/>
          <a:lstStyle/>
          <a:p>
            <a:pPr>
              <a:defRPr sz="1200">
                <a:latin typeface="Arial" pitchFamily="34" charset="0"/>
                <a:cs typeface="Arial" pitchFamily="34" charset="0"/>
              </a:defRPr>
            </a:pPr>
            <a:endParaRPr lang="en-US"/>
          </a:p>
        </c:txPr>
        <c:crossAx val="2102415128"/>
        <c:crosses val="autoZero"/>
        <c:auto val="1"/>
        <c:lblAlgn val="ctr"/>
        <c:lblOffset val="100"/>
        <c:noMultiLvlLbl val="0"/>
      </c:catAx>
      <c:valAx>
        <c:axId val="2102415128"/>
        <c:scaling>
          <c:orientation val="minMax"/>
          <c:max val="100.0"/>
        </c:scaling>
        <c:delete val="0"/>
        <c:axPos val="l"/>
        <c:majorGridlines/>
        <c:numFmt formatCode="General" sourceLinked="1"/>
        <c:majorTickMark val="out"/>
        <c:minorTickMark val="none"/>
        <c:tickLblPos val="nextTo"/>
        <c:crossAx val="210241818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latin typeface="Arial" pitchFamily="34" charset="0"/>
                <a:cs typeface="Arial" pitchFamily="34" charset="0"/>
              </a:rPr>
              <a:t>Use of Best P-P Communication </a:t>
            </a:r>
            <a:r>
              <a:rPr lang="en-US" dirty="0" smtClean="0">
                <a:latin typeface="Arial" pitchFamily="34" charset="0"/>
                <a:cs typeface="Arial" pitchFamily="34" charset="0"/>
              </a:rPr>
              <a:t>Practices (%)</a:t>
            </a:r>
            <a:endParaRPr lang="en-US" dirty="0">
              <a:latin typeface="Arial" pitchFamily="34" charset="0"/>
              <a:cs typeface="Arial" pitchFamily="34" charset="0"/>
            </a:endParaRPr>
          </a:p>
        </c:rich>
      </c:tx>
      <c:layout/>
      <c:overlay val="0"/>
    </c:title>
    <c:autoTitleDeleted val="0"/>
    <c:plotArea>
      <c:layout/>
      <c:barChart>
        <c:barDir val="col"/>
        <c:grouping val="clustered"/>
        <c:varyColors val="0"/>
        <c:ser>
          <c:idx val="0"/>
          <c:order val="0"/>
          <c:tx>
            <c:strRef>
              <c:f>Sheet1!$B$1</c:f>
              <c:strCache>
                <c:ptCount val="1"/>
                <c:pt idx="0">
                  <c:v>Use of Best P-P Communication Practices</c:v>
                </c:pt>
              </c:strCache>
            </c:strRef>
          </c:tx>
          <c:invertIfNegative val="0"/>
          <c:dPt>
            <c:idx val="0"/>
            <c:invertIfNegative val="0"/>
            <c:bubble3D val="0"/>
            <c:spPr>
              <a:solidFill>
                <a:schemeClr val="accent5"/>
              </a:solidFill>
            </c:spPr>
          </c:dPt>
          <c:dPt>
            <c:idx val="1"/>
            <c:invertIfNegative val="0"/>
            <c:bubble3D val="0"/>
            <c:spPr>
              <a:solidFill>
                <a:schemeClr val="accent6">
                  <a:lumMod val="75000"/>
                </a:schemeClr>
              </a:solidFill>
            </c:spPr>
          </c:dPt>
          <c:dPt>
            <c:idx val="2"/>
            <c:invertIfNegative val="0"/>
            <c:bubble3D val="0"/>
            <c:spPr>
              <a:solidFill>
                <a:schemeClr val="accent2">
                  <a:lumMod val="75000"/>
                  <a:lumOff val="25000"/>
                </a:schemeClr>
              </a:solidFill>
            </c:spPr>
          </c:dPt>
          <c:dLbls>
            <c:showLegendKey val="0"/>
            <c:showVal val="1"/>
            <c:showCatName val="0"/>
            <c:showSerName val="0"/>
            <c:showPercent val="0"/>
            <c:showBubbleSize val="0"/>
            <c:showLeaderLines val="0"/>
          </c:dLbls>
          <c:cat>
            <c:strRef>
              <c:f>Sheet1!$A$2:$A$4</c:f>
              <c:strCache>
                <c:ptCount val="3"/>
                <c:pt idx="0">
                  <c:v>Teach Back</c:v>
                </c:pt>
                <c:pt idx="1">
                  <c:v>Visual Aids</c:v>
                </c:pt>
                <c:pt idx="2">
                  <c:v>Plain language</c:v>
                </c:pt>
              </c:strCache>
            </c:strRef>
          </c:cat>
          <c:val>
            <c:numRef>
              <c:f>Sheet1!$B$2:$B$4</c:f>
              <c:numCache>
                <c:formatCode>General</c:formatCode>
                <c:ptCount val="3"/>
                <c:pt idx="0">
                  <c:v>24.4</c:v>
                </c:pt>
                <c:pt idx="1">
                  <c:v>11.1</c:v>
                </c:pt>
                <c:pt idx="2">
                  <c:v>48.9</c:v>
                </c:pt>
              </c:numCache>
            </c:numRef>
          </c:val>
        </c:ser>
        <c:dLbls>
          <c:showLegendKey val="0"/>
          <c:showVal val="0"/>
          <c:showCatName val="0"/>
          <c:showSerName val="0"/>
          <c:showPercent val="0"/>
          <c:showBubbleSize val="0"/>
        </c:dLbls>
        <c:gapWidth val="150"/>
        <c:axId val="2123040568"/>
        <c:axId val="2123042776"/>
      </c:barChart>
      <c:catAx>
        <c:axId val="2123040568"/>
        <c:scaling>
          <c:orientation val="minMax"/>
        </c:scaling>
        <c:delete val="0"/>
        <c:axPos val="b"/>
        <c:majorTickMark val="out"/>
        <c:minorTickMark val="none"/>
        <c:tickLblPos val="nextTo"/>
        <c:txPr>
          <a:bodyPr/>
          <a:lstStyle/>
          <a:p>
            <a:pPr>
              <a:defRPr>
                <a:latin typeface="Arial" pitchFamily="34" charset="0"/>
                <a:cs typeface="Arial" pitchFamily="34" charset="0"/>
              </a:defRPr>
            </a:pPr>
            <a:endParaRPr lang="en-US"/>
          </a:p>
        </c:txPr>
        <c:crossAx val="2123042776"/>
        <c:crosses val="autoZero"/>
        <c:auto val="1"/>
        <c:lblAlgn val="ctr"/>
        <c:lblOffset val="100"/>
        <c:noMultiLvlLbl val="0"/>
      </c:catAx>
      <c:valAx>
        <c:axId val="2123042776"/>
        <c:scaling>
          <c:orientation val="minMax"/>
        </c:scaling>
        <c:delete val="0"/>
        <c:axPos val="l"/>
        <c:majorGridlines/>
        <c:numFmt formatCode="General" sourceLinked="1"/>
        <c:majorTickMark val="out"/>
        <c:minorTickMark val="none"/>
        <c:tickLblPos val="nextTo"/>
        <c:crossAx val="212304056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3A79D7-4DA0-45A9-8617-566DD9CFC8E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A167506F-F9FA-4364-9CAA-2D5812BDF437}">
      <dgm:prSet phldrT="[Text]"/>
      <dgm:spPr/>
      <dgm:t>
        <a:bodyPr/>
        <a:lstStyle/>
        <a:p>
          <a:r>
            <a:rPr lang="en-US" dirty="0" smtClean="0"/>
            <a:t>UW Research Team</a:t>
          </a:r>
          <a:endParaRPr lang="en-US" dirty="0"/>
        </a:p>
      </dgm:t>
    </dgm:pt>
    <dgm:pt modelId="{F3F66667-5F44-4484-83EE-89455E0CD396}" type="parTrans" cxnId="{76CCE46E-47B1-4315-8F98-BAC10D92524A}">
      <dgm:prSet/>
      <dgm:spPr/>
      <dgm:t>
        <a:bodyPr/>
        <a:lstStyle/>
        <a:p>
          <a:endParaRPr lang="en-US"/>
        </a:p>
      </dgm:t>
    </dgm:pt>
    <dgm:pt modelId="{1F85527E-3920-4C25-8A68-AB460214603A}" type="sibTrans" cxnId="{76CCE46E-47B1-4315-8F98-BAC10D92524A}">
      <dgm:prSet/>
      <dgm:spPr/>
      <dgm:t>
        <a:bodyPr/>
        <a:lstStyle/>
        <a:p>
          <a:endParaRPr lang="en-US"/>
        </a:p>
      </dgm:t>
    </dgm:pt>
    <dgm:pt modelId="{BD41CB35-B08B-45D8-AC8A-E4239EA6701F}">
      <dgm:prSet phldrT="[Text]" custT="1"/>
      <dgm:spPr/>
      <dgm:t>
        <a:bodyPr/>
        <a:lstStyle/>
        <a:p>
          <a:r>
            <a:rPr lang="en-US" sz="1600" dirty="0" smtClean="0"/>
            <a:t>3 nurse navigators and administrator</a:t>
          </a:r>
          <a:endParaRPr lang="en-US" sz="1600" dirty="0"/>
        </a:p>
      </dgm:t>
    </dgm:pt>
    <dgm:pt modelId="{1EA551AA-C46C-48DE-91C0-80FD1059BC2A}" type="parTrans" cxnId="{4E69E797-7137-4CC6-B997-D59D56815F29}">
      <dgm:prSet/>
      <dgm:spPr/>
      <dgm:t>
        <a:bodyPr/>
        <a:lstStyle/>
        <a:p>
          <a:endParaRPr lang="en-US"/>
        </a:p>
      </dgm:t>
    </dgm:pt>
    <dgm:pt modelId="{2D37A1E6-67A5-4738-A8D5-29ECEA4BEA8D}" type="sibTrans" cxnId="{4E69E797-7137-4CC6-B997-D59D56815F29}">
      <dgm:prSet/>
      <dgm:spPr/>
      <dgm:t>
        <a:bodyPr/>
        <a:lstStyle/>
        <a:p>
          <a:endParaRPr lang="en-US"/>
        </a:p>
      </dgm:t>
    </dgm:pt>
    <dgm:pt modelId="{63225A8C-F2D5-4F27-BB9F-4E8D53CF96F8}">
      <dgm:prSet phldrT="[Text]"/>
      <dgm:spPr/>
      <dgm:t>
        <a:bodyPr/>
        <a:lstStyle/>
        <a:p>
          <a:r>
            <a:rPr lang="en-US" dirty="0" smtClean="0"/>
            <a:t>Cancer PN Task Force</a:t>
          </a:r>
          <a:endParaRPr lang="en-US" dirty="0"/>
        </a:p>
      </dgm:t>
    </dgm:pt>
    <dgm:pt modelId="{ED8A2404-0B54-4A55-BF5C-CE5D582A6B50}" type="parTrans" cxnId="{0794A4AB-3A07-484D-A960-60686CF88B93}">
      <dgm:prSet/>
      <dgm:spPr/>
      <dgm:t>
        <a:bodyPr/>
        <a:lstStyle/>
        <a:p>
          <a:endParaRPr lang="en-US"/>
        </a:p>
      </dgm:t>
    </dgm:pt>
    <dgm:pt modelId="{7B6AB530-C338-45C3-961F-ABC4DFD1503A}" type="sibTrans" cxnId="{0794A4AB-3A07-484D-A960-60686CF88B93}">
      <dgm:prSet/>
      <dgm:spPr/>
      <dgm:t>
        <a:bodyPr/>
        <a:lstStyle/>
        <a:p>
          <a:endParaRPr lang="en-US"/>
        </a:p>
      </dgm:t>
    </dgm:pt>
    <dgm:pt modelId="{B4CC152B-BF20-4C41-9193-9DD46396CE53}">
      <dgm:prSet phldrT="[Text]" custT="1"/>
      <dgm:spPr/>
      <dgm:t>
        <a:bodyPr/>
        <a:lstStyle/>
        <a:p>
          <a:r>
            <a:rPr lang="en-US" sz="1600" dirty="0" smtClean="0"/>
            <a:t>Provide oversight &amp; advice</a:t>
          </a:r>
          <a:endParaRPr lang="en-US" sz="1600" dirty="0"/>
        </a:p>
      </dgm:t>
    </dgm:pt>
    <dgm:pt modelId="{D323BE08-87B6-49A5-8300-A9DBCD692AA0}" type="parTrans" cxnId="{3FEB9082-B38F-42CF-8E44-57E9E51DF017}">
      <dgm:prSet/>
      <dgm:spPr/>
      <dgm:t>
        <a:bodyPr/>
        <a:lstStyle/>
        <a:p>
          <a:endParaRPr lang="en-US"/>
        </a:p>
      </dgm:t>
    </dgm:pt>
    <dgm:pt modelId="{34851A73-5933-4B4F-B445-1BEC89824C44}" type="sibTrans" cxnId="{3FEB9082-B38F-42CF-8E44-57E9E51DF017}">
      <dgm:prSet/>
      <dgm:spPr/>
      <dgm:t>
        <a:bodyPr/>
        <a:lstStyle/>
        <a:p>
          <a:endParaRPr lang="en-US"/>
        </a:p>
      </dgm:t>
    </dgm:pt>
    <dgm:pt modelId="{5A74FC3C-0F7E-4C36-B337-C94446D1CAF4}">
      <dgm:prSet phldrT="[Text]" custT="1"/>
      <dgm:spPr/>
      <dgm:t>
        <a:bodyPr/>
        <a:lstStyle/>
        <a:p>
          <a:r>
            <a:rPr lang="en-US" sz="1600" dirty="0" smtClean="0"/>
            <a:t>Established patient navigation role and process</a:t>
          </a:r>
          <a:endParaRPr lang="en-US" sz="1600" dirty="0"/>
        </a:p>
      </dgm:t>
    </dgm:pt>
    <dgm:pt modelId="{26457837-DACA-4F07-8706-7CC749514836}" type="parTrans" cxnId="{82155552-ED6A-450C-8EED-8730736EC5AF}">
      <dgm:prSet/>
      <dgm:spPr/>
      <dgm:t>
        <a:bodyPr/>
        <a:lstStyle/>
        <a:p>
          <a:endParaRPr lang="en-US"/>
        </a:p>
      </dgm:t>
    </dgm:pt>
    <dgm:pt modelId="{251940D0-3E6C-4A2B-9268-C13DA8F2147F}" type="sibTrans" cxnId="{82155552-ED6A-450C-8EED-8730736EC5AF}">
      <dgm:prSet/>
      <dgm:spPr/>
      <dgm:t>
        <a:bodyPr/>
        <a:lstStyle/>
        <a:p>
          <a:endParaRPr lang="en-US"/>
        </a:p>
      </dgm:t>
    </dgm:pt>
    <dgm:pt modelId="{EE99584F-68DA-4BCB-B127-36ACF493039F}">
      <dgm:prSet phldrT="[Text]" custT="1"/>
      <dgm:spPr/>
      <dgm:t>
        <a:bodyPr/>
        <a:lstStyle/>
        <a:p>
          <a:endParaRPr lang="en-US" sz="1600" dirty="0"/>
        </a:p>
      </dgm:t>
    </dgm:pt>
    <dgm:pt modelId="{4AB6F8F9-6837-45EB-9C7A-7D40AA8FAC7F}" type="parTrans" cxnId="{104D66F7-1440-4A27-B214-C9969B8EB29E}">
      <dgm:prSet/>
      <dgm:spPr/>
      <dgm:t>
        <a:bodyPr/>
        <a:lstStyle/>
        <a:p>
          <a:endParaRPr lang="en-US"/>
        </a:p>
      </dgm:t>
    </dgm:pt>
    <dgm:pt modelId="{A76FC121-0A2D-4872-B129-758B0F74252F}" type="sibTrans" cxnId="{104D66F7-1440-4A27-B214-C9969B8EB29E}">
      <dgm:prSet/>
      <dgm:spPr/>
      <dgm:t>
        <a:bodyPr/>
        <a:lstStyle/>
        <a:p>
          <a:endParaRPr lang="en-US"/>
        </a:p>
      </dgm:t>
    </dgm:pt>
    <dgm:pt modelId="{DE6B2EF7-7925-4124-954D-80D499F606B0}">
      <dgm:prSet phldrT="[Text]" custT="1"/>
      <dgm:spPr/>
      <dgm:t>
        <a:bodyPr/>
        <a:lstStyle/>
        <a:p>
          <a:endParaRPr lang="en-US" sz="800" dirty="0"/>
        </a:p>
      </dgm:t>
    </dgm:pt>
    <dgm:pt modelId="{F9B307E1-D4C2-41B8-BF10-879B7EDF682D}" type="parTrans" cxnId="{86706316-D279-445D-B1D8-BF4C4775E720}">
      <dgm:prSet/>
      <dgm:spPr/>
      <dgm:t>
        <a:bodyPr/>
        <a:lstStyle/>
        <a:p>
          <a:endParaRPr lang="en-US"/>
        </a:p>
      </dgm:t>
    </dgm:pt>
    <dgm:pt modelId="{4BC290F3-C33A-4406-ACAD-131B90C39DE6}" type="sibTrans" cxnId="{86706316-D279-445D-B1D8-BF4C4775E720}">
      <dgm:prSet/>
      <dgm:spPr/>
      <dgm:t>
        <a:bodyPr/>
        <a:lstStyle/>
        <a:p>
          <a:endParaRPr lang="en-US"/>
        </a:p>
      </dgm:t>
    </dgm:pt>
    <dgm:pt modelId="{FC90619E-3386-48D9-8578-F391FE53C41E}">
      <dgm:prSet phldrT="[Text]" custT="1"/>
      <dgm:spPr/>
      <dgm:t>
        <a:bodyPr/>
        <a:lstStyle/>
        <a:p>
          <a:r>
            <a:rPr lang="en-US" sz="1600" dirty="0" smtClean="0"/>
            <a:t>Customized patient navigation tools</a:t>
          </a:r>
          <a:endParaRPr lang="en-US" sz="1600" dirty="0"/>
        </a:p>
      </dgm:t>
    </dgm:pt>
    <dgm:pt modelId="{58395B42-E322-4018-875C-E573777EAA2A}" type="parTrans" cxnId="{F2F8EC77-D0AE-4A84-8890-2CD7B31F69F2}">
      <dgm:prSet/>
      <dgm:spPr/>
      <dgm:t>
        <a:bodyPr/>
        <a:lstStyle/>
        <a:p>
          <a:endParaRPr lang="en-US"/>
        </a:p>
      </dgm:t>
    </dgm:pt>
    <dgm:pt modelId="{EF56C1EF-144F-490A-9582-39026FA563C7}" type="sibTrans" cxnId="{F2F8EC77-D0AE-4A84-8890-2CD7B31F69F2}">
      <dgm:prSet/>
      <dgm:spPr/>
      <dgm:t>
        <a:bodyPr/>
        <a:lstStyle/>
        <a:p>
          <a:endParaRPr lang="en-US"/>
        </a:p>
      </dgm:t>
    </dgm:pt>
    <dgm:pt modelId="{02ECF165-A821-5B4F-85EE-69731E152BFB}">
      <dgm:prSet phldrT="[Text]" custT="1"/>
      <dgm:spPr/>
      <dgm:t>
        <a:bodyPr/>
        <a:lstStyle/>
        <a:p>
          <a:endParaRPr lang="en-US" sz="1600" dirty="0"/>
        </a:p>
      </dgm:t>
    </dgm:pt>
    <dgm:pt modelId="{FDE4D9B3-AA01-8B42-81A1-0A964C590A39}" type="parTrans" cxnId="{C14B61A8-81B0-BF4C-BD66-7C5B2977058E}">
      <dgm:prSet/>
      <dgm:spPr/>
      <dgm:t>
        <a:bodyPr/>
        <a:lstStyle/>
        <a:p>
          <a:endParaRPr lang="en-US"/>
        </a:p>
      </dgm:t>
    </dgm:pt>
    <dgm:pt modelId="{4BE97B69-D052-644C-A3BB-FFC5A61A2DE1}" type="sibTrans" cxnId="{C14B61A8-81B0-BF4C-BD66-7C5B2977058E}">
      <dgm:prSet/>
      <dgm:spPr/>
      <dgm:t>
        <a:bodyPr/>
        <a:lstStyle/>
        <a:p>
          <a:endParaRPr lang="en-US"/>
        </a:p>
      </dgm:t>
    </dgm:pt>
    <dgm:pt modelId="{E9AFE314-D512-9742-9FF0-D2872CBDA386}">
      <dgm:prSet phldrT="[Text]" custT="1"/>
      <dgm:spPr/>
      <dgm:t>
        <a:bodyPr/>
        <a:lstStyle/>
        <a:p>
          <a:r>
            <a:rPr lang="en-US" sz="1600" dirty="0" smtClean="0"/>
            <a:t>Multi-disciplinary team</a:t>
          </a:r>
          <a:endParaRPr lang="en-US" sz="1600" dirty="0"/>
        </a:p>
      </dgm:t>
    </dgm:pt>
    <dgm:pt modelId="{D4ECED7D-F719-864F-8141-5A933CFF0184}" type="parTrans" cxnId="{81137A92-9446-6449-B25C-32F3CE7E1166}">
      <dgm:prSet/>
      <dgm:spPr/>
      <dgm:t>
        <a:bodyPr/>
        <a:lstStyle/>
        <a:p>
          <a:endParaRPr lang="en-US"/>
        </a:p>
      </dgm:t>
    </dgm:pt>
    <dgm:pt modelId="{E2DE856C-5503-FE48-9F73-A617A1730B92}" type="sibTrans" cxnId="{81137A92-9446-6449-B25C-32F3CE7E1166}">
      <dgm:prSet/>
      <dgm:spPr/>
      <dgm:t>
        <a:bodyPr/>
        <a:lstStyle/>
        <a:p>
          <a:endParaRPr lang="en-US"/>
        </a:p>
      </dgm:t>
    </dgm:pt>
    <dgm:pt modelId="{8671A5DD-AA40-C54E-B707-929951F7FD18}">
      <dgm:prSet phldrT="[Text]" custT="1"/>
      <dgm:spPr/>
      <dgm:t>
        <a:bodyPr/>
        <a:lstStyle/>
        <a:p>
          <a:endParaRPr lang="en-US" sz="1600" dirty="0"/>
        </a:p>
      </dgm:t>
    </dgm:pt>
    <dgm:pt modelId="{13F1BA9F-712C-ED42-95F7-071B2520F3CF}" type="parTrans" cxnId="{3D4AE771-66D5-9A45-B5B7-C9024FF137CA}">
      <dgm:prSet/>
      <dgm:spPr/>
      <dgm:t>
        <a:bodyPr/>
        <a:lstStyle/>
        <a:p>
          <a:endParaRPr lang="en-US"/>
        </a:p>
      </dgm:t>
    </dgm:pt>
    <dgm:pt modelId="{C0BE06E9-A7B2-7644-8D1A-ACD2A1AF57AF}" type="sibTrans" cxnId="{3D4AE771-66D5-9A45-B5B7-C9024FF137CA}">
      <dgm:prSet/>
      <dgm:spPr/>
      <dgm:t>
        <a:bodyPr/>
        <a:lstStyle/>
        <a:p>
          <a:endParaRPr lang="en-US"/>
        </a:p>
      </dgm:t>
    </dgm:pt>
    <dgm:pt modelId="{146D6A24-F457-4249-974B-DF7BB1BE950A}">
      <dgm:prSet phldrT="[Text]" custT="1"/>
      <dgm:spPr/>
      <dgm:t>
        <a:bodyPr/>
        <a:lstStyle/>
        <a:p>
          <a:r>
            <a:rPr lang="en-US" sz="1600" dirty="0" smtClean="0"/>
            <a:t>Institutionalized into BDCH quality control and cancer accreditation goals</a:t>
          </a:r>
          <a:endParaRPr lang="en-US" sz="1600" dirty="0"/>
        </a:p>
      </dgm:t>
    </dgm:pt>
    <dgm:pt modelId="{D8B936B4-8B84-F54A-88A7-9CF4EA9CDC0E}" type="parTrans" cxnId="{CDB0ADC9-B28B-FF4C-B79C-AE58191223E1}">
      <dgm:prSet/>
      <dgm:spPr/>
      <dgm:t>
        <a:bodyPr/>
        <a:lstStyle/>
        <a:p>
          <a:endParaRPr lang="en-US"/>
        </a:p>
      </dgm:t>
    </dgm:pt>
    <dgm:pt modelId="{273B330B-2490-F740-8F7E-70FAFD553143}" type="sibTrans" cxnId="{CDB0ADC9-B28B-FF4C-B79C-AE58191223E1}">
      <dgm:prSet/>
      <dgm:spPr/>
      <dgm:t>
        <a:bodyPr/>
        <a:lstStyle/>
        <a:p>
          <a:endParaRPr lang="en-US"/>
        </a:p>
      </dgm:t>
    </dgm:pt>
    <dgm:pt modelId="{53808355-8E07-4640-81D1-013239B4494F}">
      <dgm:prSet phldrT="[Text]" custT="1"/>
      <dgm:spPr/>
      <dgm:t>
        <a:bodyPr/>
        <a:lstStyle/>
        <a:p>
          <a:endParaRPr lang="en-US" sz="1600" dirty="0"/>
        </a:p>
      </dgm:t>
    </dgm:pt>
    <dgm:pt modelId="{493C292E-318B-764B-9C2D-C2E33F5229A7}" type="parTrans" cxnId="{7116F723-EA8C-4C4B-910E-B126484D28FB}">
      <dgm:prSet/>
      <dgm:spPr/>
      <dgm:t>
        <a:bodyPr/>
        <a:lstStyle/>
        <a:p>
          <a:endParaRPr lang="en-US"/>
        </a:p>
      </dgm:t>
    </dgm:pt>
    <dgm:pt modelId="{FB0BEF98-418E-4D4A-93BB-E406EF98D16D}" type="sibTrans" cxnId="{7116F723-EA8C-4C4B-910E-B126484D28FB}">
      <dgm:prSet/>
      <dgm:spPr/>
      <dgm:t>
        <a:bodyPr/>
        <a:lstStyle/>
        <a:p>
          <a:endParaRPr lang="en-US"/>
        </a:p>
      </dgm:t>
    </dgm:pt>
    <dgm:pt modelId="{45AD3DC3-B52A-894C-8225-5675B3959C41}">
      <dgm:prSet phldrT="[Text]" custT="1"/>
      <dgm:spPr/>
      <dgm:t>
        <a:bodyPr/>
        <a:lstStyle/>
        <a:p>
          <a:r>
            <a:rPr lang="en-US" sz="1600" dirty="0" smtClean="0"/>
            <a:t>Meeting facilitators</a:t>
          </a:r>
          <a:endParaRPr lang="en-US" sz="1600" dirty="0"/>
        </a:p>
      </dgm:t>
    </dgm:pt>
    <dgm:pt modelId="{BFB4521B-E9B6-D849-B83B-94AB12F16B6C}" type="parTrans" cxnId="{B0A88C70-27E0-C047-B8B6-1A78BA1FB28E}">
      <dgm:prSet/>
      <dgm:spPr/>
      <dgm:t>
        <a:bodyPr/>
        <a:lstStyle/>
        <a:p>
          <a:endParaRPr lang="en-US"/>
        </a:p>
      </dgm:t>
    </dgm:pt>
    <dgm:pt modelId="{DB73FA02-9FC3-CA4F-84C3-536ECB76C51D}" type="sibTrans" cxnId="{B0A88C70-27E0-C047-B8B6-1A78BA1FB28E}">
      <dgm:prSet/>
      <dgm:spPr/>
      <dgm:t>
        <a:bodyPr/>
        <a:lstStyle/>
        <a:p>
          <a:endParaRPr lang="en-US"/>
        </a:p>
      </dgm:t>
    </dgm:pt>
    <dgm:pt modelId="{31A889A5-E435-1041-AAAD-F3F30F7F96C6}">
      <dgm:prSet phldrT="[Text]" custT="1"/>
      <dgm:spPr/>
      <dgm:t>
        <a:bodyPr/>
        <a:lstStyle/>
        <a:p>
          <a:r>
            <a:rPr lang="en-US" sz="1600" dirty="0" smtClean="0"/>
            <a:t>Find evidence, identify resources</a:t>
          </a:r>
          <a:endParaRPr lang="en-US" sz="1600" dirty="0"/>
        </a:p>
      </dgm:t>
    </dgm:pt>
    <dgm:pt modelId="{EDFBE478-0706-E941-9B20-6BDD54D22F54}" type="parTrans" cxnId="{F944051D-5FBD-5940-A5F6-A41C06298662}">
      <dgm:prSet/>
      <dgm:spPr/>
      <dgm:t>
        <a:bodyPr/>
        <a:lstStyle/>
        <a:p>
          <a:endParaRPr lang="en-US"/>
        </a:p>
      </dgm:t>
    </dgm:pt>
    <dgm:pt modelId="{E1A48F62-427E-374C-A018-196AF3EEBF08}" type="sibTrans" cxnId="{F944051D-5FBD-5940-A5F6-A41C06298662}">
      <dgm:prSet/>
      <dgm:spPr/>
      <dgm:t>
        <a:bodyPr/>
        <a:lstStyle/>
        <a:p>
          <a:endParaRPr lang="en-US"/>
        </a:p>
      </dgm:t>
    </dgm:pt>
    <dgm:pt modelId="{9D10CD1D-C11A-5D4B-81B5-85DC638C69B0}">
      <dgm:prSet phldrT="[Text]" custT="1"/>
      <dgm:spPr/>
      <dgm:t>
        <a:bodyPr/>
        <a:lstStyle/>
        <a:p>
          <a:endParaRPr lang="en-US" sz="1600" dirty="0"/>
        </a:p>
      </dgm:t>
    </dgm:pt>
    <dgm:pt modelId="{CF44D740-CC72-7741-ADB6-E98D5619C787}" type="parTrans" cxnId="{44D5F354-AB86-A442-AD22-C1A2B2AAFA48}">
      <dgm:prSet/>
      <dgm:spPr/>
      <dgm:t>
        <a:bodyPr/>
        <a:lstStyle/>
        <a:p>
          <a:endParaRPr lang="en-US"/>
        </a:p>
      </dgm:t>
    </dgm:pt>
    <dgm:pt modelId="{5CBE327D-6A94-494F-A7B9-C03DA14CB9E8}" type="sibTrans" cxnId="{44D5F354-AB86-A442-AD22-C1A2B2AAFA48}">
      <dgm:prSet/>
      <dgm:spPr/>
      <dgm:t>
        <a:bodyPr/>
        <a:lstStyle/>
        <a:p>
          <a:endParaRPr lang="en-US"/>
        </a:p>
      </dgm:t>
    </dgm:pt>
    <dgm:pt modelId="{E05E03C9-688E-A446-88B8-EA2CCECDF97B}">
      <dgm:prSet phldrT="[Text]" custT="1"/>
      <dgm:spPr/>
      <dgm:t>
        <a:bodyPr/>
        <a:lstStyle/>
        <a:p>
          <a:r>
            <a:rPr lang="en-US" sz="1600" dirty="0" smtClean="0"/>
            <a:t>Evaluation plan, instruments</a:t>
          </a:r>
          <a:endParaRPr lang="en-US" sz="1600" dirty="0"/>
        </a:p>
      </dgm:t>
    </dgm:pt>
    <dgm:pt modelId="{7E16A6B7-59B8-A64C-B3A0-98D8551324E8}" type="parTrans" cxnId="{D64A2C2A-1849-194B-8F42-38868EBA72F9}">
      <dgm:prSet/>
      <dgm:spPr/>
      <dgm:t>
        <a:bodyPr/>
        <a:lstStyle/>
        <a:p>
          <a:endParaRPr lang="en-US"/>
        </a:p>
      </dgm:t>
    </dgm:pt>
    <dgm:pt modelId="{26E37FDB-F057-ED4D-8D11-667C8B29F0C3}" type="sibTrans" cxnId="{D64A2C2A-1849-194B-8F42-38868EBA72F9}">
      <dgm:prSet/>
      <dgm:spPr/>
      <dgm:t>
        <a:bodyPr/>
        <a:lstStyle/>
        <a:p>
          <a:endParaRPr lang="en-US"/>
        </a:p>
      </dgm:t>
    </dgm:pt>
    <dgm:pt modelId="{87F0F139-D3E0-404A-BDEF-3F883448376B}">
      <dgm:prSet phldrT="[Text]" custT="1"/>
      <dgm:spPr/>
      <dgm:t>
        <a:bodyPr/>
        <a:lstStyle/>
        <a:p>
          <a:endParaRPr lang="en-US" sz="1800" dirty="0"/>
        </a:p>
      </dgm:t>
    </dgm:pt>
    <dgm:pt modelId="{65684FC5-B1F3-C843-A782-26FC15408596}" type="parTrans" cxnId="{76D5C44B-76FF-9649-B9DE-CC3B238582F9}">
      <dgm:prSet/>
      <dgm:spPr/>
      <dgm:t>
        <a:bodyPr/>
        <a:lstStyle/>
        <a:p>
          <a:endParaRPr lang="en-US"/>
        </a:p>
      </dgm:t>
    </dgm:pt>
    <dgm:pt modelId="{B531CF14-BEC4-034D-99B9-DEBA58E16D8C}" type="sibTrans" cxnId="{76D5C44B-76FF-9649-B9DE-CC3B238582F9}">
      <dgm:prSet/>
      <dgm:spPr/>
      <dgm:t>
        <a:bodyPr/>
        <a:lstStyle/>
        <a:p>
          <a:endParaRPr lang="en-US"/>
        </a:p>
      </dgm:t>
    </dgm:pt>
    <dgm:pt modelId="{61C7428B-D377-504A-B554-9B0AD68BD5C5}">
      <dgm:prSet phldrT="[Text]"/>
      <dgm:spPr/>
      <dgm:t>
        <a:bodyPr/>
        <a:lstStyle/>
        <a:p>
          <a:r>
            <a:rPr lang="en-US" dirty="0" smtClean="0"/>
            <a:t>BDCH Planning Team</a:t>
          </a:r>
          <a:endParaRPr lang="en-US" dirty="0"/>
        </a:p>
      </dgm:t>
    </dgm:pt>
    <dgm:pt modelId="{9A14251B-D9F8-4143-9F65-DDBEE04A2B9C}" type="parTrans" cxnId="{47D75ECA-E37D-514E-A553-2F72CD83F921}">
      <dgm:prSet/>
      <dgm:spPr/>
      <dgm:t>
        <a:bodyPr/>
        <a:lstStyle/>
        <a:p>
          <a:endParaRPr lang="en-US"/>
        </a:p>
      </dgm:t>
    </dgm:pt>
    <dgm:pt modelId="{3F5C8F99-F949-9046-8B3F-20CF683ACB72}" type="sibTrans" cxnId="{47D75ECA-E37D-514E-A553-2F72CD83F921}">
      <dgm:prSet/>
      <dgm:spPr/>
      <dgm:t>
        <a:bodyPr/>
        <a:lstStyle/>
        <a:p>
          <a:endParaRPr lang="en-US"/>
        </a:p>
      </dgm:t>
    </dgm:pt>
    <dgm:pt modelId="{F9F9DB5A-75C7-4540-A097-9433C3429A59}">
      <dgm:prSet phldrT="[Text]" custT="1"/>
      <dgm:spPr/>
      <dgm:t>
        <a:bodyPr/>
        <a:lstStyle/>
        <a:p>
          <a:endParaRPr lang="en-US" sz="1600" dirty="0"/>
        </a:p>
      </dgm:t>
    </dgm:pt>
    <dgm:pt modelId="{7A0BB12D-E829-BE46-A811-190C52372462}" type="parTrans" cxnId="{5F3C87D2-2A41-E245-ADC2-557B9B53D171}">
      <dgm:prSet/>
      <dgm:spPr/>
      <dgm:t>
        <a:bodyPr/>
        <a:lstStyle/>
        <a:p>
          <a:endParaRPr lang="en-US"/>
        </a:p>
      </dgm:t>
    </dgm:pt>
    <dgm:pt modelId="{480E9B7D-6AAB-3D4B-A12B-97047820DB5D}" type="sibTrans" cxnId="{5F3C87D2-2A41-E245-ADC2-557B9B53D171}">
      <dgm:prSet/>
      <dgm:spPr/>
      <dgm:t>
        <a:bodyPr/>
        <a:lstStyle/>
        <a:p>
          <a:endParaRPr lang="en-US"/>
        </a:p>
      </dgm:t>
    </dgm:pt>
    <dgm:pt modelId="{CE31CBA4-7303-F547-845A-3B9456D7E137}">
      <dgm:prSet phldrT="[Text]" custT="1"/>
      <dgm:spPr/>
      <dgm:t>
        <a:bodyPr/>
        <a:lstStyle/>
        <a:p>
          <a:r>
            <a:rPr lang="en-US" sz="1600" dirty="0" smtClean="0"/>
            <a:t>Research protocols</a:t>
          </a:r>
          <a:endParaRPr lang="en-US" sz="1600" dirty="0"/>
        </a:p>
      </dgm:t>
    </dgm:pt>
    <dgm:pt modelId="{5A089068-A2D1-1842-8DBA-0F2B44DF340A}" type="parTrans" cxnId="{0B27FF3B-2943-4141-8B7A-BFA7B1DD8288}">
      <dgm:prSet/>
      <dgm:spPr/>
      <dgm:t>
        <a:bodyPr/>
        <a:lstStyle/>
        <a:p>
          <a:endParaRPr lang="en-US"/>
        </a:p>
      </dgm:t>
    </dgm:pt>
    <dgm:pt modelId="{BF8515C8-700D-F84D-AABE-09FD60A6EF01}" type="sibTrans" cxnId="{0B27FF3B-2943-4141-8B7A-BFA7B1DD8288}">
      <dgm:prSet/>
      <dgm:spPr/>
      <dgm:t>
        <a:bodyPr/>
        <a:lstStyle/>
        <a:p>
          <a:endParaRPr lang="en-US"/>
        </a:p>
      </dgm:t>
    </dgm:pt>
    <dgm:pt modelId="{2C4DE198-7F04-1F41-8D8C-036C9BF58E96}">
      <dgm:prSet phldrT="[Text]" custT="1"/>
      <dgm:spPr/>
      <dgm:t>
        <a:bodyPr/>
        <a:lstStyle/>
        <a:p>
          <a:endParaRPr lang="en-US" sz="1600" dirty="0"/>
        </a:p>
      </dgm:t>
    </dgm:pt>
    <dgm:pt modelId="{25A02636-F5EB-9B47-82FD-08B5E81F09AE}" type="parTrans" cxnId="{9EF6B375-449C-964A-9408-CAC108097F71}">
      <dgm:prSet/>
      <dgm:spPr/>
      <dgm:t>
        <a:bodyPr/>
        <a:lstStyle/>
        <a:p>
          <a:endParaRPr lang="en-US"/>
        </a:p>
      </dgm:t>
    </dgm:pt>
    <dgm:pt modelId="{7A1F4CFF-3F05-744D-B1EA-8193435C330D}" type="sibTrans" cxnId="{9EF6B375-449C-964A-9408-CAC108097F71}">
      <dgm:prSet/>
      <dgm:spPr/>
      <dgm:t>
        <a:bodyPr/>
        <a:lstStyle/>
        <a:p>
          <a:endParaRPr lang="en-US"/>
        </a:p>
      </dgm:t>
    </dgm:pt>
    <dgm:pt modelId="{AE7A36FA-3659-40A8-87EA-BB0EE25435AE}">
      <dgm:prSet phldrT="[Text]" custT="1"/>
      <dgm:spPr/>
      <dgm:t>
        <a:bodyPr/>
        <a:lstStyle/>
        <a:p>
          <a:r>
            <a:rPr lang="en-US" sz="1600" dirty="0" smtClean="0"/>
            <a:t>Attended trainings</a:t>
          </a:r>
          <a:endParaRPr lang="en-US" sz="1600" dirty="0"/>
        </a:p>
      </dgm:t>
    </dgm:pt>
    <dgm:pt modelId="{B2BCA62B-318E-4C30-A609-31541DAC37D6}" type="parTrans" cxnId="{7608E695-52D0-46D7-8BDD-1E6260A9C5DE}">
      <dgm:prSet/>
      <dgm:spPr/>
      <dgm:t>
        <a:bodyPr/>
        <a:lstStyle/>
        <a:p>
          <a:endParaRPr lang="en-US"/>
        </a:p>
      </dgm:t>
    </dgm:pt>
    <dgm:pt modelId="{2BDCD8BF-A04D-4790-8824-AC2077E16778}" type="sibTrans" cxnId="{7608E695-52D0-46D7-8BDD-1E6260A9C5DE}">
      <dgm:prSet/>
      <dgm:spPr/>
      <dgm:t>
        <a:bodyPr/>
        <a:lstStyle/>
        <a:p>
          <a:endParaRPr lang="en-US"/>
        </a:p>
      </dgm:t>
    </dgm:pt>
    <dgm:pt modelId="{14974E87-AAC9-407F-81E9-AB2FE0B79F70}">
      <dgm:prSet phldrT="[Text]" custT="1"/>
      <dgm:spPr/>
      <dgm:t>
        <a:bodyPr/>
        <a:lstStyle/>
        <a:p>
          <a:endParaRPr lang="en-US" sz="1600" dirty="0"/>
        </a:p>
      </dgm:t>
    </dgm:pt>
    <dgm:pt modelId="{9A38FCAE-EBFC-4515-B81C-4F54C2357CD0}" type="parTrans" cxnId="{208798D4-1EFD-473B-8C96-0EF087DB83F7}">
      <dgm:prSet/>
      <dgm:spPr/>
      <dgm:t>
        <a:bodyPr/>
        <a:lstStyle/>
        <a:p>
          <a:endParaRPr lang="en-US"/>
        </a:p>
      </dgm:t>
    </dgm:pt>
    <dgm:pt modelId="{1BE6F0AC-A1B2-4C8A-9D70-213FA88BA1E4}" type="sibTrans" cxnId="{208798D4-1EFD-473B-8C96-0EF087DB83F7}">
      <dgm:prSet/>
      <dgm:spPr/>
      <dgm:t>
        <a:bodyPr/>
        <a:lstStyle/>
        <a:p>
          <a:endParaRPr lang="en-US"/>
        </a:p>
      </dgm:t>
    </dgm:pt>
    <dgm:pt modelId="{0AC9BB2E-FE16-0844-963E-C7BA3D5BBD3C}">
      <dgm:prSet phldrT="[Text]" custT="1"/>
      <dgm:spPr/>
      <dgm:t>
        <a:bodyPr/>
        <a:lstStyle/>
        <a:p>
          <a:r>
            <a:rPr lang="en-US" sz="1600" dirty="0" smtClean="0"/>
            <a:t>Recruited HL experts</a:t>
          </a:r>
          <a:endParaRPr lang="en-US" sz="1600" dirty="0"/>
        </a:p>
      </dgm:t>
    </dgm:pt>
    <dgm:pt modelId="{BE1AFD4B-18D2-0441-AAAB-E47F9EB3D6CF}" type="parTrans" cxnId="{4303548D-9F6A-6A42-81BC-754E40E8A4BF}">
      <dgm:prSet/>
      <dgm:spPr/>
      <dgm:t>
        <a:bodyPr/>
        <a:lstStyle/>
        <a:p>
          <a:endParaRPr lang="en-US"/>
        </a:p>
      </dgm:t>
    </dgm:pt>
    <dgm:pt modelId="{72FABABF-193C-BF41-A843-A5404FE9F6B2}" type="sibTrans" cxnId="{4303548D-9F6A-6A42-81BC-754E40E8A4BF}">
      <dgm:prSet/>
      <dgm:spPr/>
      <dgm:t>
        <a:bodyPr/>
        <a:lstStyle/>
        <a:p>
          <a:endParaRPr lang="en-US"/>
        </a:p>
      </dgm:t>
    </dgm:pt>
    <dgm:pt modelId="{2619914B-A00A-584B-953E-D07B4BF39018}">
      <dgm:prSet phldrT="[Text]" custT="1"/>
      <dgm:spPr/>
      <dgm:t>
        <a:bodyPr/>
        <a:lstStyle/>
        <a:p>
          <a:endParaRPr lang="en-US" sz="1600" dirty="0"/>
        </a:p>
      </dgm:t>
    </dgm:pt>
    <dgm:pt modelId="{85D5F81D-F7F1-EE47-A642-BC731F0F9194}" type="parTrans" cxnId="{131D85D3-5B5C-5940-9DF1-3C59D5C0C49F}">
      <dgm:prSet/>
      <dgm:spPr/>
      <dgm:t>
        <a:bodyPr/>
        <a:lstStyle/>
        <a:p>
          <a:endParaRPr lang="en-US"/>
        </a:p>
      </dgm:t>
    </dgm:pt>
    <dgm:pt modelId="{83601BDA-92DD-C54D-B10F-755BC1730AAB}" type="sibTrans" cxnId="{131D85D3-5B5C-5940-9DF1-3C59D5C0C49F}">
      <dgm:prSet/>
      <dgm:spPr/>
      <dgm:t>
        <a:bodyPr/>
        <a:lstStyle/>
        <a:p>
          <a:endParaRPr lang="en-US"/>
        </a:p>
      </dgm:t>
    </dgm:pt>
    <dgm:pt modelId="{25DC9C88-C585-4AEA-9134-F547B3D0D3D0}" type="pres">
      <dgm:prSet presAssocID="{503A79D7-4DA0-45A9-8617-566DD9CFC8E5}" presName="Name0" presStyleCnt="0">
        <dgm:presLayoutVars>
          <dgm:dir/>
          <dgm:animLvl val="lvl"/>
          <dgm:resizeHandles val="exact"/>
        </dgm:presLayoutVars>
      </dgm:prSet>
      <dgm:spPr/>
      <dgm:t>
        <a:bodyPr/>
        <a:lstStyle/>
        <a:p>
          <a:endParaRPr lang="en-US"/>
        </a:p>
      </dgm:t>
    </dgm:pt>
    <dgm:pt modelId="{D74C348E-4494-42D6-BCAC-28A8B23C32FD}" type="pres">
      <dgm:prSet presAssocID="{A167506F-F9FA-4364-9CAA-2D5812BDF437}" presName="composite" presStyleCnt="0"/>
      <dgm:spPr/>
    </dgm:pt>
    <dgm:pt modelId="{7195A654-E24D-4E52-B77C-596511741CFB}" type="pres">
      <dgm:prSet presAssocID="{A167506F-F9FA-4364-9CAA-2D5812BDF437}" presName="parTx" presStyleLbl="alignNode1" presStyleIdx="0" presStyleCnt="3">
        <dgm:presLayoutVars>
          <dgm:chMax val="0"/>
          <dgm:chPref val="0"/>
          <dgm:bulletEnabled val="1"/>
        </dgm:presLayoutVars>
      </dgm:prSet>
      <dgm:spPr/>
      <dgm:t>
        <a:bodyPr/>
        <a:lstStyle/>
        <a:p>
          <a:endParaRPr lang="en-US"/>
        </a:p>
      </dgm:t>
    </dgm:pt>
    <dgm:pt modelId="{1E3A588D-4485-45B7-9D42-A5CAD4397AA0}" type="pres">
      <dgm:prSet presAssocID="{A167506F-F9FA-4364-9CAA-2D5812BDF437}" presName="desTx" presStyleLbl="alignAccFollowNode1" presStyleIdx="0" presStyleCnt="3">
        <dgm:presLayoutVars>
          <dgm:bulletEnabled val="1"/>
        </dgm:presLayoutVars>
      </dgm:prSet>
      <dgm:spPr/>
      <dgm:t>
        <a:bodyPr/>
        <a:lstStyle/>
        <a:p>
          <a:endParaRPr lang="en-US"/>
        </a:p>
      </dgm:t>
    </dgm:pt>
    <dgm:pt modelId="{B92CBF68-79DE-441F-9DD3-E76AFC67F912}" type="pres">
      <dgm:prSet presAssocID="{1F85527E-3920-4C25-8A68-AB460214603A}" presName="space" presStyleCnt="0"/>
      <dgm:spPr/>
    </dgm:pt>
    <dgm:pt modelId="{7E54E5A0-8A6D-7946-B5C9-508B21C34F97}" type="pres">
      <dgm:prSet presAssocID="{61C7428B-D377-504A-B554-9B0AD68BD5C5}" presName="composite" presStyleCnt="0"/>
      <dgm:spPr/>
    </dgm:pt>
    <dgm:pt modelId="{0CBB6F7C-CB8A-1F4C-81E1-3F280CD06D8C}" type="pres">
      <dgm:prSet presAssocID="{61C7428B-D377-504A-B554-9B0AD68BD5C5}" presName="parTx" presStyleLbl="alignNode1" presStyleIdx="1" presStyleCnt="3">
        <dgm:presLayoutVars>
          <dgm:chMax val="0"/>
          <dgm:chPref val="0"/>
          <dgm:bulletEnabled val="1"/>
        </dgm:presLayoutVars>
      </dgm:prSet>
      <dgm:spPr/>
      <dgm:t>
        <a:bodyPr/>
        <a:lstStyle/>
        <a:p>
          <a:endParaRPr lang="en-US"/>
        </a:p>
      </dgm:t>
    </dgm:pt>
    <dgm:pt modelId="{DCCD5964-339A-2E45-A0D9-DAB51D7DD7B0}" type="pres">
      <dgm:prSet presAssocID="{61C7428B-D377-504A-B554-9B0AD68BD5C5}" presName="desTx" presStyleLbl="alignAccFollowNode1" presStyleIdx="1" presStyleCnt="3" custLinFactNeighborX="-235" custLinFactNeighborY="-473">
        <dgm:presLayoutVars>
          <dgm:bulletEnabled val="1"/>
        </dgm:presLayoutVars>
      </dgm:prSet>
      <dgm:spPr/>
      <dgm:t>
        <a:bodyPr/>
        <a:lstStyle/>
        <a:p>
          <a:endParaRPr lang="en-US"/>
        </a:p>
      </dgm:t>
    </dgm:pt>
    <dgm:pt modelId="{C55C7D79-F1D0-AE4C-989F-03007A6ACB26}" type="pres">
      <dgm:prSet presAssocID="{3F5C8F99-F949-9046-8B3F-20CF683ACB72}" presName="space" presStyleCnt="0"/>
      <dgm:spPr/>
    </dgm:pt>
    <dgm:pt modelId="{801811A9-AE22-4299-8CA6-3A61B49F45DB}" type="pres">
      <dgm:prSet presAssocID="{63225A8C-F2D5-4F27-BB9F-4E8D53CF96F8}" presName="composite" presStyleCnt="0"/>
      <dgm:spPr/>
    </dgm:pt>
    <dgm:pt modelId="{DA1B944F-50B8-4033-BDFD-D208BED09E5C}" type="pres">
      <dgm:prSet presAssocID="{63225A8C-F2D5-4F27-BB9F-4E8D53CF96F8}" presName="parTx" presStyleLbl="alignNode1" presStyleIdx="2" presStyleCnt="3">
        <dgm:presLayoutVars>
          <dgm:chMax val="0"/>
          <dgm:chPref val="0"/>
          <dgm:bulletEnabled val="1"/>
        </dgm:presLayoutVars>
      </dgm:prSet>
      <dgm:spPr/>
      <dgm:t>
        <a:bodyPr/>
        <a:lstStyle/>
        <a:p>
          <a:endParaRPr lang="en-US"/>
        </a:p>
      </dgm:t>
    </dgm:pt>
    <dgm:pt modelId="{FBEC649E-84FB-4E03-B151-115F76F1C29A}" type="pres">
      <dgm:prSet presAssocID="{63225A8C-F2D5-4F27-BB9F-4E8D53CF96F8}" presName="desTx" presStyleLbl="alignAccFollowNode1" presStyleIdx="2" presStyleCnt="3">
        <dgm:presLayoutVars>
          <dgm:bulletEnabled val="1"/>
        </dgm:presLayoutVars>
      </dgm:prSet>
      <dgm:spPr/>
      <dgm:t>
        <a:bodyPr/>
        <a:lstStyle/>
        <a:p>
          <a:endParaRPr lang="en-US"/>
        </a:p>
      </dgm:t>
    </dgm:pt>
  </dgm:ptLst>
  <dgm:cxnLst>
    <dgm:cxn modelId="{FAE5DE2F-D2DB-43ED-A8D8-F3C16DD27811}" type="presOf" srcId="{31A889A5-E435-1041-AAAD-F3F30F7F96C6}" destId="{1E3A588D-4485-45B7-9D42-A5CAD4397AA0}" srcOrd="0" destOrd="2" presId="urn:microsoft.com/office/officeart/2005/8/layout/hList1"/>
    <dgm:cxn modelId="{410C44A4-8E32-43A1-9443-BDFFC9AF2CBD}" type="presOf" srcId="{9D10CD1D-C11A-5D4B-81B5-85DC638C69B0}" destId="{1E3A588D-4485-45B7-9D42-A5CAD4397AA0}" srcOrd="0" destOrd="5" presId="urn:microsoft.com/office/officeart/2005/8/layout/hList1"/>
    <dgm:cxn modelId="{81137A92-9446-6449-B25C-32F3CE7E1166}" srcId="{63225A8C-F2D5-4F27-BB9F-4E8D53CF96F8}" destId="{E9AFE314-D512-9742-9FF0-D2872CBDA386}" srcOrd="2" destOrd="0" parTransId="{D4ECED7D-F719-864F-8141-5A933CFF0184}" sibTransId="{E2DE856C-5503-FE48-9F73-A617A1730B92}"/>
    <dgm:cxn modelId="{7608E695-52D0-46D7-8BDD-1E6260A9C5DE}" srcId="{61C7428B-D377-504A-B554-9B0AD68BD5C5}" destId="{AE7A36FA-3659-40A8-87EA-BB0EE25435AE}" srcOrd="6" destOrd="0" parTransId="{B2BCA62B-318E-4C30-A609-31541DAC37D6}" sibTransId="{2BDCD8BF-A04D-4790-8824-AC2077E16778}"/>
    <dgm:cxn modelId="{76D5C44B-76FF-9649-B9DE-CC3B238582F9}" srcId="{A167506F-F9FA-4364-9CAA-2D5812BDF437}" destId="{87F0F139-D3E0-404A-BDEF-3F883448376B}" srcOrd="9" destOrd="0" parTransId="{65684FC5-B1F3-C843-A782-26FC15408596}" sibTransId="{B531CF14-BEC4-034D-99B9-DEBA58E16D8C}"/>
    <dgm:cxn modelId="{7026377C-2B40-4AF0-835D-9FBDAF948F19}" type="presOf" srcId="{0AC9BB2E-FE16-0844-963E-C7BA3D5BBD3C}" destId="{1E3A588D-4485-45B7-9D42-A5CAD4397AA0}" srcOrd="0" destOrd="4" presId="urn:microsoft.com/office/officeart/2005/8/layout/hList1"/>
    <dgm:cxn modelId="{D64A2C2A-1849-194B-8F42-38868EBA72F9}" srcId="{A167506F-F9FA-4364-9CAA-2D5812BDF437}" destId="{E05E03C9-688E-A446-88B8-EA2CCECDF97B}" srcOrd="6" destOrd="0" parTransId="{7E16A6B7-59B8-A64C-B3A0-98D8551324E8}" sibTransId="{26E37FDB-F057-ED4D-8D11-667C8B29F0C3}"/>
    <dgm:cxn modelId="{4E69E797-7137-4CC6-B997-D59D56815F29}" srcId="{61C7428B-D377-504A-B554-9B0AD68BD5C5}" destId="{BD41CB35-B08B-45D8-AC8A-E4239EA6701F}" srcOrd="0" destOrd="0" parTransId="{1EA551AA-C46C-48DE-91C0-80FD1059BC2A}" sibTransId="{2D37A1E6-67A5-4738-A8D5-29ECEA4BEA8D}"/>
    <dgm:cxn modelId="{B0A88C70-27E0-C047-B8B6-1A78BA1FB28E}" srcId="{A167506F-F9FA-4364-9CAA-2D5812BDF437}" destId="{45AD3DC3-B52A-894C-8225-5675B3959C41}" srcOrd="0" destOrd="0" parTransId="{BFB4521B-E9B6-D849-B83B-94AB12F16B6C}" sibTransId="{DB73FA02-9FC3-CA4F-84C3-536ECB76C51D}"/>
    <dgm:cxn modelId="{131D85D3-5B5C-5940-9DF1-3C59D5C0C49F}" srcId="{A167506F-F9FA-4364-9CAA-2D5812BDF437}" destId="{2619914B-A00A-584B-953E-D07B4BF39018}" srcOrd="3" destOrd="0" parTransId="{85D5F81D-F7F1-EE47-A642-BC731F0F9194}" sibTransId="{83601BDA-92DD-C54D-B10F-755BC1730AAB}"/>
    <dgm:cxn modelId="{963D323E-324D-4F0B-9BE7-F60F3233502B}" type="presOf" srcId="{503A79D7-4DA0-45A9-8617-566DD9CFC8E5}" destId="{25DC9C88-C585-4AEA-9134-F547B3D0D3D0}" srcOrd="0" destOrd="0" presId="urn:microsoft.com/office/officeart/2005/8/layout/hList1"/>
    <dgm:cxn modelId="{7C1AD1EC-A364-4B71-8772-7641545A4A58}" type="presOf" srcId="{2C4DE198-7F04-1F41-8D8C-036C9BF58E96}" destId="{1E3A588D-4485-45B7-9D42-A5CAD4397AA0}" srcOrd="0" destOrd="7" presId="urn:microsoft.com/office/officeart/2005/8/layout/hList1"/>
    <dgm:cxn modelId="{EC5A7DD6-D61B-4BB0-977C-ACB5DAF02108}" type="presOf" srcId="{63225A8C-F2D5-4F27-BB9F-4E8D53CF96F8}" destId="{DA1B944F-50B8-4033-BDFD-D208BED09E5C}" srcOrd="0" destOrd="0" presId="urn:microsoft.com/office/officeart/2005/8/layout/hList1"/>
    <dgm:cxn modelId="{7116F723-EA8C-4C4B-910E-B126484D28FB}" srcId="{63225A8C-F2D5-4F27-BB9F-4E8D53CF96F8}" destId="{53808355-8E07-4640-81D1-013239B4494F}" srcOrd="3" destOrd="0" parTransId="{493C292E-318B-764B-9C2D-C2E33F5229A7}" sibTransId="{FB0BEF98-418E-4D4A-93BB-E406EF98D16D}"/>
    <dgm:cxn modelId="{CC32C2DA-20FF-4E19-BB11-AB8FF6F73C8B}" type="presOf" srcId="{61C7428B-D377-504A-B554-9B0AD68BD5C5}" destId="{0CBB6F7C-CB8A-1F4C-81E1-3F280CD06D8C}" srcOrd="0" destOrd="0" presId="urn:microsoft.com/office/officeart/2005/8/layout/hList1"/>
    <dgm:cxn modelId="{14E4697F-1EBB-4C62-89B9-283A1C2A47A2}" type="presOf" srcId="{E9AFE314-D512-9742-9FF0-D2872CBDA386}" destId="{FBEC649E-84FB-4E03-B151-115F76F1C29A}" srcOrd="0" destOrd="2" presId="urn:microsoft.com/office/officeart/2005/8/layout/hList1"/>
    <dgm:cxn modelId="{A394E295-5125-43C2-8243-1417889CB926}" type="presOf" srcId="{53808355-8E07-4640-81D1-013239B4494F}" destId="{FBEC649E-84FB-4E03-B151-115F76F1C29A}" srcOrd="0" destOrd="3" presId="urn:microsoft.com/office/officeart/2005/8/layout/hList1"/>
    <dgm:cxn modelId="{04394B5B-79E8-4905-BD89-EAB8467ADBAB}" type="presOf" srcId="{B4CC152B-BF20-4C41-9193-9DD46396CE53}" destId="{FBEC649E-84FB-4E03-B151-115F76F1C29A}" srcOrd="0" destOrd="0" presId="urn:microsoft.com/office/officeart/2005/8/layout/hList1"/>
    <dgm:cxn modelId="{3C7232EB-4031-4BA3-B549-59922F374A41}" type="presOf" srcId="{45AD3DC3-B52A-894C-8225-5675B3959C41}" destId="{1E3A588D-4485-45B7-9D42-A5CAD4397AA0}" srcOrd="0" destOrd="0" presId="urn:microsoft.com/office/officeart/2005/8/layout/hList1"/>
    <dgm:cxn modelId="{3FEB9082-B38F-42CF-8E44-57E9E51DF017}" srcId="{63225A8C-F2D5-4F27-BB9F-4E8D53CF96F8}" destId="{B4CC152B-BF20-4C41-9193-9DD46396CE53}" srcOrd="0" destOrd="0" parTransId="{D323BE08-87B6-49A5-8300-A9DBCD692AA0}" sibTransId="{34851A73-5933-4B4F-B445-1BEC89824C44}"/>
    <dgm:cxn modelId="{3D4AE771-66D5-9A45-B5B7-C9024FF137CA}" srcId="{63225A8C-F2D5-4F27-BB9F-4E8D53CF96F8}" destId="{8671A5DD-AA40-C54E-B707-929951F7FD18}" srcOrd="1" destOrd="0" parTransId="{13F1BA9F-712C-ED42-95F7-071B2520F3CF}" sibTransId="{C0BE06E9-A7B2-7644-8D1A-ACD2A1AF57AF}"/>
    <dgm:cxn modelId="{86706316-D279-445D-B1D8-BF4C4775E720}" srcId="{63225A8C-F2D5-4F27-BB9F-4E8D53CF96F8}" destId="{DE6B2EF7-7925-4124-954D-80D499F606B0}" srcOrd="5" destOrd="0" parTransId="{F9B307E1-D4C2-41B8-BF10-879B7EDF682D}" sibTransId="{4BC290F3-C33A-4406-ACAD-131B90C39DE6}"/>
    <dgm:cxn modelId="{D596A6BA-477E-4CE8-8505-AC853469AC99}" type="presOf" srcId="{87F0F139-D3E0-404A-BDEF-3F883448376B}" destId="{1E3A588D-4485-45B7-9D42-A5CAD4397AA0}" srcOrd="0" destOrd="9" presId="urn:microsoft.com/office/officeart/2005/8/layout/hList1"/>
    <dgm:cxn modelId="{CDB0ADC9-B28B-FF4C-B79C-AE58191223E1}" srcId="{63225A8C-F2D5-4F27-BB9F-4E8D53CF96F8}" destId="{146D6A24-F457-4249-974B-DF7BB1BE950A}" srcOrd="4" destOrd="0" parTransId="{D8B936B4-8B84-F54A-88A7-9CF4EA9CDC0E}" sibTransId="{273B330B-2490-F740-8F7E-70FAFD553143}"/>
    <dgm:cxn modelId="{9EF6B375-449C-964A-9408-CAC108097F71}" srcId="{A167506F-F9FA-4364-9CAA-2D5812BDF437}" destId="{2C4DE198-7F04-1F41-8D8C-036C9BF58E96}" srcOrd="7" destOrd="0" parTransId="{25A02636-F5EB-9B47-82FD-08B5E81F09AE}" sibTransId="{7A1F4CFF-3F05-744D-B1EA-8193435C330D}"/>
    <dgm:cxn modelId="{104D66F7-1440-4A27-B214-C9969B8EB29E}" srcId="{61C7428B-D377-504A-B554-9B0AD68BD5C5}" destId="{EE99584F-68DA-4BCB-B127-36ACF493039F}" srcOrd="1" destOrd="0" parTransId="{4AB6F8F9-6837-45EB-9C7A-7D40AA8FAC7F}" sibTransId="{A76FC121-0A2D-4872-B129-758B0F74252F}"/>
    <dgm:cxn modelId="{4E243CD6-0105-43B5-A211-534F64FD7116}" type="presOf" srcId="{146D6A24-F457-4249-974B-DF7BB1BE950A}" destId="{FBEC649E-84FB-4E03-B151-115F76F1C29A}" srcOrd="0" destOrd="4" presId="urn:microsoft.com/office/officeart/2005/8/layout/hList1"/>
    <dgm:cxn modelId="{7E92FD13-2D2D-40E0-B892-F65D1FEE9265}" type="presOf" srcId="{DE6B2EF7-7925-4124-954D-80D499F606B0}" destId="{FBEC649E-84FB-4E03-B151-115F76F1C29A}" srcOrd="0" destOrd="5" presId="urn:microsoft.com/office/officeart/2005/8/layout/hList1"/>
    <dgm:cxn modelId="{E8F7C20A-7241-4480-9383-A39A41DC13D1}" type="presOf" srcId="{E05E03C9-688E-A446-88B8-EA2CCECDF97B}" destId="{1E3A588D-4485-45B7-9D42-A5CAD4397AA0}" srcOrd="0" destOrd="6" presId="urn:microsoft.com/office/officeart/2005/8/layout/hList1"/>
    <dgm:cxn modelId="{CFF982A0-A3C9-4843-B604-6D2073F03A45}" type="presOf" srcId="{EE99584F-68DA-4BCB-B127-36ACF493039F}" destId="{DCCD5964-339A-2E45-A0D9-DAB51D7DD7B0}" srcOrd="0" destOrd="1" presId="urn:microsoft.com/office/officeart/2005/8/layout/hList1"/>
    <dgm:cxn modelId="{76CCE46E-47B1-4315-8F98-BAC10D92524A}" srcId="{503A79D7-4DA0-45A9-8617-566DD9CFC8E5}" destId="{A167506F-F9FA-4364-9CAA-2D5812BDF437}" srcOrd="0" destOrd="0" parTransId="{F3F66667-5F44-4484-83EE-89455E0CD396}" sibTransId="{1F85527E-3920-4C25-8A68-AB460214603A}"/>
    <dgm:cxn modelId="{78D31F43-1270-4057-B040-66860B25CA8E}" type="presOf" srcId="{CE31CBA4-7303-F547-845A-3B9456D7E137}" destId="{1E3A588D-4485-45B7-9D42-A5CAD4397AA0}" srcOrd="0" destOrd="8" presId="urn:microsoft.com/office/officeart/2005/8/layout/hList1"/>
    <dgm:cxn modelId="{14186C89-57DF-4917-A362-E71277BF18DD}" type="presOf" srcId="{AE7A36FA-3659-40A8-87EA-BB0EE25435AE}" destId="{DCCD5964-339A-2E45-A0D9-DAB51D7DD7B0}" srcOrd="0" destOrd="6" presId="urn:microsoft.com/office/officeart/2005/8/layout/hList1"/>
    <dgm:cxn modelId="{C9934FF4-B27B-4B51-9877-438A7FA8892A}" type="presOf" srcId="{5A74FC3C-0F7E-4C36-B337-C94446D1CAF4}" destId="{DCCD5964-339A-2E45-A0D9-DAB51D7DD7B0}" srcOrd="0" destOrd="2" presId="urn:microsoft.com/office/officeart/2005/8/layout/hList1"/>
    <dgm:cxn modelId="{0794A4AB-3A07-484D-A960-60686CF88B93}" srcId="{503A79D7-4DA0-45A9-8617-566DD9CFC8E5}" destId="{63225A8C-F2D5-4F27-BB9F-4E8D53CF96F8}" srcOrd="2" destOrd="0" parTransId="{ED8A2404-0B54-4A55-BF5C-CE5D582A6B50}" sibTransId="{7B6AB530-C338-45C3-961F-ABC4DFD1503A}"/>
    <dgm:cxn modelId="{06C622CA-D184-4292-AF8C-509866217164}" type="presOf" srcId="{2619914B-A00A-584B-953E-D07B4BF39018}" destId="{1E3A588D-4485-45B7-9D42-A5CAD4397AA0}" srcOrd="0" destOrd="3" presId="urn:microsoft.com/office/officeart/2005/8/layout/hList1"/>
    <dgm:cxn modelId="{82155552-ED6A-450C-8EED-8730736EC5AF}" srcId="{61C7428B-D377-504A-B554-9B0AD68BD5C5}" destId="{5A74FC3C-0F7E-4C36-B337-C94446D1CAF4}" srcOrd="2" destOrd="0" parTransId="{26457837-DACA-4F07-8706-7CC749514836}" sibTransId="{251940D0-3E6C-4A2B-9268-C13DA8F2147F}"/>
    <dgm:cxn modelId="{4303548D-9F6A-6A42-81BC-754E40E8A4BF}" srcId="{A167506F-F9FA-4364-9CAA-2D5812BDF437}" destId="{0AC9BB2E-FE16-0844-963E-C7BA3D5BBD3C}" srcOrd="4" destOrd="0" parTransId="{BE1AFD4B-18D2-0441-AAAB-E47F9EB3D6CF}" sibTransId="{72FABABF-193C-BF41-A843-A5404FE9F6B2}"/>
    <dgm:cxn modelId="{F944051D-5FBD-5940-A5F6-A41C06298662}" srcId="{A167506F-F9FA-4364-9CAA-2D5812BDF437}" destId="{31A889A5-E435-1041-AAAD-F3F30F7F96C6}" srcOrd="2" destOrd="0" parTransId="{EDFBE478-0706-E941-9B20-6BDD54D22F54}" sibTransId="{E1A48F62-427E-374C-A018-196AF3EEBF08}"/>
    <dgm:cxn modelId="{6C80FABE-83B8-46E7-A15C-4F03C80CD789}" type="presOf" srcId="{F9F9DB5A-75C7-4540-A097-9433C3429A59}" destId="{1E3A588D-4485-45B7-9D42-A5CAD4397AA0}" srcOrd="0" destOrd="1" presId="urn:microsoft.com/office/officeart/2005/8/layout/hList1"/>
    <dgm:cxn modelId="{F2F8EC77-D0AE-4A84-8890-2CD7B31F69F2}" srcId="{61C7428B-D377-504A-B554-9B0AD68BD5C5}" destId="{FC90619E-3386-48D9-8578-F391FE53C41E}" srcOrd="4" destOrd="0" parTransId="{58395B42-E322-4018-875C-E573777EAA2A}" sibTransId="{EF56C1EF-144F-490A-9582-39026FA563C7}"/>
    <dgm:cxn modelId="{D83F3F6C-83C8-4872-8D20-E9975641D59B}" type="presOf" srcId="{02ECF165-A821-5B4F-85EE-69731E152BFB}" destId="{DCCD5964-339A-2E45-A0D9-DAB51D7DD7B0}" srcOrd="0" destOrd="3" presId="urn:microsoft.com/office/officeart/2005/8/layout/hList1"/>
    <dgm:cxn modelId="{AD20D12B-E3C4-476F-9079-28D6DB350E11}" type="presOf" srcId="{BD41CB35-B08B-45D8-AC8A-E4239EA6701F}" destId="{DCCD5964-339A-2E45-A0D9-DAB51D7DD7B0}" srcOrd="0" destOrd="0" presId="urn:microsoft.com/office/officeart/2005/8/layout/hList1"/>
    <dgm:cxn modelId="{893239EB-E306-4AFD-8C58-6F67EEC276CB}" type="presOf" srcId="{A167506F-F9FA-4364-9CAA-2D5812BDF437}" destId="{7195A654-E24D-4E52-B77C-596511741CFB}" srcOrd="0" destOrd="0" presId="urn:microsoft.com/office/officeart/2005/8/layout/hList1"/>
    <dgm:cxn modelId="{5F3C87D2-2A41-E245-ADC2-557B9B53D171}" srcId="{A167506F-F9FA-4364-9CAA-2D5812BDF437}" destId="{F9F9DB5A-75C7-4540-A097-9433C3429A59}" srcOrd="1" destOrd="0" parTransId="{7A0BB12D-E829-BE46-A811-190C52372462}" sibTransId="{480E9B7D-6AAB-3D4B-A12B-97047820DB5D}"/>
    <dgm:cxn modelId="{47D75ECA-E37D-514E-A553-2F72CD83F921}" srcId="{503A79D7-4DA0-45A9-8617-566DD9CFC8E5}" destId="{61C7428B-D377-504A-B554-9B0AD68BD5C5}" srcOrd="1" destOrd="0" parTransId="{9A14251B-D9F8-4143-9F65-DDBEE04A2B9C}" sibTransId="{3F5C8F99-F949-9046-8B3F-20CF683ACB72}"/>
    <dgm:cxn modelId="{31A7430F-4F7A-4800-A3DD-66FBE3BDBF80}" type="presOf" srcId="{FC90619E-3386-48D9-8578-F391FE53C41E}" destId="{DCCD5964-339A-2E45-A0D9-DAB51D7DD7B0}" srcOrd="0" destOrd="4" presId="urn:microsoft.com/office/officeart/2005/8/layout/hList1"/>
    <dgm:cxn modelId="{208798D4-1EFD-473B-8C96-0EF087DB83F7}" srcId="{61C7428B-D377-504A-B554-9B0AD68BD5C5}" destId="{14974E87-AAC9-407F-81E9-AB2FE0B79F70}" srcOrd="5" destOrd="0" parTransId="{9A38FCAE-EBFC-4515-B81C-4F54C2357CD0}" sibTransId="{1BE6F0AC-A1B2-4C8A-9D70-213FA88BA1E4}"/>
    <dgm:cxn modelId="{0B27FF3B-2943-4141-8B7A-BFA7B1DD8288}" srcId="{A167506F-F9FA-4364-9CAA-2D5812BDF437}" destId="{CE31CBA4-7303-F547-845A-3B9456D7E137}" srcOrd="8" destOrd="0" parTransId="{5A089068-A2D1-1842-8DBA-0F2B44DF340A}" sibTransId="{BF8515C8-700D-F84D-AABE-09FD60A6EF01}"/>
    <dgm:cxn modelId="{44D5F354-AB86-A442-AD22-C1A2B2AAFA48}" srcId="{A167506F-F9FA-4364-9CAA-2D5812BDF437}" destId="{9D10CD1D-C11A-5D4B-81B5-85DC638C69B0}" srcOrd="5" destOrd="0" parTransId="{CF44D740-CC72-7741-ADB6-E98D5619C787}" sibTransId="{5CBE327D-6A94-494F-A7B9-C03DA14CB9E8}"/>
    <dgm:cxn modelId="{A120E254-3853-418E-B1CE-6F2E2DB3E3EB}" type="presOf" srcId="{8671A5DD-AA40-C54E-B707-929951F7FD18}" destId="{FBEC649E-84FB-4E03-B151-115F76F1C29A}" srcOrd="0" destOrd="1" presId="urn:microsoft.com/office/officeart/2005/8/layout/hList1"/>
    <dgm:cxn modelId="{C14B61A8-81B0-BF4C-BD66-7C5B2977058E}" srcId="{61C7428B-D377-504A-B554-9B0AD68BD5C5}" destId="{02ECF165-A821-5B4F-85EE-69731E152BFB}" srcOrd="3" destOrd="0" parTransId="{FDE4D9B3-AA01-8B42-81A1-0A964C590A39}" sibTransId="{4BE97B69-D052-644C-A3BB-FFC5A61A2DE1}"/>
    <dgm:cxn modelId="{C2E17F05-8CAD-4620-9080-FA07F6231819}" type="presOf" srcId="{14974E87-AAC9-407F-81E9-AB2FE0B79F70}" destId="{DCCD5964-339A-2E45-A0D9-DAB51D7DD7B0}" srcOrd="0" destOrd="5" presId="urn:microsoft.com/office/officeart/2005/8/layout/hList1"/>
    <dgm:cxn modelId="{561FDE5F-0E99-4C10-8136-68DDFBBEA0F4}" type="presParOf" srcId="{25DC9C88-C585-4AEA-9134-F547B3D0D3D0}" destId="{D74C348E-4494-42D6-BCAC-28A8B23C32FD}" srcOrd="0" destOrd="0" presId="urn:microsoft.com/office/officeart/2005/8/layout/hList1"/>
    <dgm:cxn modelId="{50A96499-83A1-46DE-B379-CFBD30409571}" type="presParOf" srcId="{D74C348E-4494-42D6-BCAC-28A8B23C32FD}" destId="{7195A654-E24D-4E52-B77C-596511741CFB}" srcOrd="0" destOrd="0" presId="urn:microsoft.com/office/officeart/2005/8/layout/hList1"/>
    <dgm:cxn modelId="{4BF8E50E-8EA1-4ABA-BC17-75D2A4040871}" type="presParOf" srcId="{D74C348E-4494-42D6-BCAC-28A8B23C32FD}" destId="{1E3A588D-4485-45B7-9D42-A5CAD4397AA0}" srcOrd="1" destOrd="0" presId="urn:microsoft.com/office/officeart/2005/8/layout/hList1"/>
    <dgm:cxn modelId="{79A9C171-B2E3-43D9-A103-68E9BDE5346E}" type="presParOf" srcId="{25DC9C88-C585-4AEA-9134-F547B3D0D3D0}" destId="{B92CBF68-79DE-441F-9DD3-E76AFC67F912}" srcOrd="1" destOrd="0" presId="urn:microsoft.com/office/officeart/2005/8/layout/hList1"/>
    <dgm:cxn modelId="{223482A4-28DC-4AB5-AA42-3AA394B2E1A1}" type="presParOf" srcId="{25DC9C88-C585-4AEA-9134-F547B3D0D3D0}" destId="{7E54E5A0-8A6D-7946-B5C9-508B21C34F97}" srcOrd="2" destOrd="0" presId="urn:microsoft.com/office/officeart/2005/8/layout/hList1"/>
    <dgm:cxn modelId="{D1EE6E79-6D36-43A9-AA14-1B53DDB854EF}" type="presParOf" srcId="{7E54E5A0-8A6D-7946-B5C9-508B21C34F97}" destId="{0CBB6F7C-CB8A-1F4C-81E1-3F280CD06D8C}" srcOrd="0" destOrd="0" presId="urn:microsoft.com/office/officeart/2005/8/layout/hList1"/>
    <dgm:cxn modelId="{D6DFB0F9-279D-48A2-A1EE-62D08983E1E8}" type="presParOf" srcId="{7E54E5A0-8A6D-7946-B5C9-508B21C34F97}" destId="{DCCD5964-339A-2E45-A0D9-DAB51D7DD7B0}" srcOrd="1" destOrd="0" presId="urn:microsoft.com/office/officeart/2005/8/layout/hList1"/>
    <dgm:cxn modelId="{5CB3FE9F-36BB-408C-A097-4A73F667DCAF}" type="presParOf" srcId="{25DC9C88-C585-4AEA-9134-F547B3D0D3D0}" destId="{C55C7D79-F1D0-AE4C-989F-03007A6ACB26}" srcOrd="3" destOrd="0" presId="urn:microsoft.com/office/officeart/2005/8/layout/hList1"/>
    <dgm:cxn modelId="{D61076BD-FA5D-46D3-86D3-56BFFB83C717}" type="presParOf" srcId="{25DC9C88-C585-4AEA-9134-F547B3D0D3D0}" destId="{801811A9-AE22-4299-8CA6-3A61B49F45DB}" srcOrd="4" destOrd="0" presId="urn:microsoft.com/office/officeart/2005/8/layout/hList1"/>
    <dgm:cxn modelId="{B150EC18-0934-4A51-9B0D-B70BBE2483D2}" type="presParOf" srcId="{801811A9-AE22-4299-8CA6-3A61B49F45DB}" destId="{DA1B944F-50B8-4033-BDFD-D208BED09E5C}" srcOrd="0" destOrd="0" presId="urn:microsoft.com/office/officeart/2005/8/layout/hList1"/>
    <dgm:cxn modelId="{D1B48DFA-83D4-4326-BD2E-3A89AEDF0F8E}" type="presParOf" srcId="{801811A9-AE22-4299-8CA6-3A61B49F45DB}" destId="{FBEC649E-84FB-4E03-B151-115F76F1C29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BFFE60-5491-444C-89CE-34BD04463E25}" type="doc">
      <dgm:prSet loTypeId="urn:microsoft.com/office/officeart/2005/8/layout/hProcess9" loCatId="" qsTypeId="urn:microsoft.com/office/officeart/2005/8/quickstyle/simple4" qsCatId="simple" csTypeId="urn:microsoft.com/office/officeart/2005/8/colors/accent0_3" csCatId="mainScheme" phldr="1"/>
      <dgm:spPr/>
      <dgm:t>
        <a:bodyPr/>
        <a:lstStyle/>
        <a:p>
          <a:endParaRPr lang="en-US"/>
        </a:p>
      </dgm:t>
    </dgm:pt>
    <dgm:pt modelId="{7117AF1B-C0FE-4C46-898A-FFEF82DB2730}">
      <dgm:prSet custT="1"/>
      <dgm:spPr/>
      <dgm:t>
        <a:bodyPr/>
        <a:lstStyle/>
        <a:p>
          <a:pPr algn="ctr" rtl="0"/>
          <a:r>
            <a:rPr lang="en-US" sz="1600" b="1" dirty="0" smtClean="0">
              <a:solidFill>
                <a:srgbClr val="FFC000"/>
              </a:solidFill>
            </a:rPr>
            <a:t>Referral</a:t>
          </a:r>
          <a:endParaRPr lang="en-US" sz="1600" b="1" dirty="0">
            <a:solidFill>
              <a:srgbClr val="FFC000"/>
            </a:solidFill>
          </a:endParaRPr>
        </a:p>
      </dgm:t>
    </dgm:pt>
    <dgm:pt modelId="{053BF97E-327F-6F43-8109-C280B1EE667A}" type="parTrans" cxnId="{192A35B8-9626-D84D-B37D-03D5B407CBAF}">
      <dgm:prSet/>
      <dgm:spPr/>
      <dgm:t>
        <a:bodyPr/>
        <a:lstStyle/>
        <a:p>
          <a:endParaRPr lang="en-US"/>
        </a:p>
      </dgm:t>
    </dgm:pt>
    <dgm:pt modelId="{9CC12AB8-B71A-FF41-B489-19862EB12523}" type="sibTrans" cxnId="{192A35B8-9626-D84D-B37D-03D5B407CBAF}">
      <dgm:prSet/>
      <dgm:spPr/>
      <dgm:t>
        <a:bodyPr/>
        <a:lstStyle/>
        <a:p>
          <a:endParaRPr lang="en-US"/>
        </a:p>
      </dgm:t>
    </dgm:pt>
    <dgm:pt modelId="{20C8C909-55B7-1E46-A4EF-4362D1AC07BB}">
      <dgm:prSet custT="1"/>
      <dgm:spPr/>
      <dgm:t>
        <a:bodyPr/>
        <a:lstStyle/>
        <a:p>
          <a:pPr algn="ctr" rtl="0"/>
          <a:r>
            <a:rPr lang="en-US" sz="1600" b="1" dirty="0" smtClean="0">
              <a:solidFill>
                <a:srgbClr val="FFC000"/>
              </a:solidFill>
            </a:rPr>
            <a:t>Intake Assessment</a:t>
          </a:r>
          <a:endParaRPr lang="en-US" sz="1600" b="1" dirty="0">
            <a:solidFill>
              <a:srgbClr val="FFC000"/>
            </a:solidFill>
          </a:endParaRPr>
        </a:p>
      </dgm:t>
    </dgm:pt>
    <dgm:pt modelId="{A22D46DE-DFC6-9642-87DB-27381D2EDB0B}" type="parTrans" cxnId="{82F73D73-9033-6340-938B-486E96C15704}">
      <dgm:prSet/>
      <dgm:spPr/>
      <dgm:t>
        <a:bodyPr/>
        <a:lstStyle/>
        <a:p>
          <a:endParaRPr lang="en-US"/>
        </a:p>
      </dgm:t>
    </dgm:pt>
    <dgm:pt modelId="{B0FAF7C5-19F7-1E4E-8B91-9BCD9127C381}" type="sibTrans" cxnId="{82F73D73-9033-6340-938B-486E96C15704}">
      <dgm:prSet/>
      <dgm:spPr/>
      <dgm:t>
        <a:bodyPr/>
        <a:lstStyle/>
        <a:p>
          <a:endParaRPr lang="en-US"/>
        </a:p>
      </dgm:t>
    </dgm:pt>
    <dgm:pt modelId="{C00A91AD-E7F1-5A4C-A6BA-1F21B3DBDE10}">
      <dgm:prSet custT="1"/>
      <dgm:spPr/>
      <dgm:t>
        <a:bodyPr/>
        <a:lstStyle/>
        <a:p>
          <a:r>
            <a:rPr lang="en-US" sz="1200" dirty="0" smtClean="0"/>
            <a:t>Prior to or same day as oncology</a:t>
          </a:r>
          <a:endParaRPr lang="en-US" sz="1200" dirty="0"/>
        </a:p>
      </dgm:t>
    </dgm:pt>
    <dgm:pt modelId="{9ED97F74-2BCB-7C45-826E-2847D1B59167}" type="parTrans" cxnId="{972E1855-3DF2-EF41-B7B0-7D23AA994BA3}">
      <dgm:prSet/>
      <dgm:spPr/>
      <dgm:t>
        <a:bodyPr/>
        <a:lstStyle/>
        <a:p>
          <a:endParaRPr lang="en-US"/>
        </a:p>
      </dgm:t>
    </dgm:pt>
    <dgm:pt modelId="{1A693088-FCD1-7044-AAC9-563682B3E9B3}" type="sibTrans" cxnId="{972E1855-3DF2-EF41-B7B0-7D23AA994BA3}">
      <dgm:prSet/>
      <dgm:spPr/>
      <dgm:t>
        <a:bodyPr/>
        <a:lstStyle/>
        <a:p>
          <a:endParaRPr lang="en-US"/>
        </a:p>
      </dgm:t>
    </dgm:pt>
    <dgm:pt modelId="{FCFDA482-C4D4-7045-B956-1CD0DC783D97}">
      <dgm:prSet custT="1"/>
      <dgm:spPr/>
      <dgm:t>
        <a:bodyPr/>
        <a:lstStyle/>
        <a:p>
          <a:r>
            <a:rPr lang="en-US" sz="1200" dirty="0" smtClean="0"/>
            <a:t>All new patients schedule ONC appointment</a:t>
          </a:r>
          <a:endParaRPr lang="en-US" sz="1200" dirty="0"/>
        </a:p>
      </dgm:t>
    </dgm:pt>
    <dgm:pt modelId="{048A2667-E40D-4B4B-8396-AC8B3A168852}" type="parTrans" cxnId="{41549FB1-E268-F048-8789-0FE7F8D58B65}">
      <dgm:prSet/>
      <dgm:spPr/>
      <dgm:t>
        <a:bodyPr/>
        <a:lstStyle/>
        <a:p>
          <a:endParaRPr lang="en-US"/>
        </a:p>
      </dgm:t>
    </dgm:pt>
    <dgm:pt modelId="{A6C280FE-6624-C244-94BD-5912B48D32D4}" type="sibTrans" cxnId="{41549FB1-E268-F048-8789-0FE7F8D58B65}">
      <dgm:prSet/>
      <dgm:spPr/>
      <dgm:t>
        <a:bodyPr/>
        <a:lstStyle/>
        <a:p>
          <a:endParaRPr lang="en-US"/>
        </a:p>
      </dgm:t>
    </dgm:pt>
    <dgm:pt modelId="{D3FA5252-4FBA-DB47-8829-CCEB5CB78333}">
      <dgm:prSet custT="1"/>
      <dgm:spPr/>
      <dgm:t>
        <a:bodyPr/>
        <a:lstStyle/>
        <a:p>
          <a:r>
            <a:rPr lang="en-US" sz="1200" dirty="0" smtClean="0"/>
            <a:t>Cancer navigator notified</a:t>
          </a:r>
          <a:endParaRPr lang="en-US" sz="1200" dirty="0"/>
        </a:p>
      </dgm:t>
    </dgm:pt>
    <dgm:pt modelId="{EF161FB0-FFB4-E849-A4F2-D7950723388B}" type="parTrans" cxnId="{BE2E8B06-A1A9-6844-87AC-40BA21D1660B}">
      <dgm:prSet/>
      <dgm:spPr/>
      <dgm:t>
        <a:bodyPr/>
        <a:lstStyle/>
        <a:p>
          <a:endParaRPr lang="en-US"/>
        </a:p>
      </dgm:t>
    </dgm:pt>
    <dgm:pt modelId="{4BC0EA91-B449-324E-A8D4-A4BB1F45EFF3}" type="sibTrans" cxnId="{BE2E8B06-A1A9-6844-87AC-40BA21D1660B}">
      <dgm:prSet/>
      <dgm:spPr/>
      <dgm:t>
        <a:bodyPr/>
        <a:lstStyle/>
        <a:p>
          <a:endParaRPr lang="en-US"/>
        </a:p>
      </dgm:t>
    </dgm:pt>
    <dgm:pt modelId="{0142897F-24BF-7E40-B961-272693C2D039}">
      <dgm:prSet custT="1"/>
      <dgm:spPr/>
      <dgm:t>
        <a:bodyPr/>
        <a:lstStyle/>
        <a:p>
          <a:endParaRPr lang="en-US" sz="800" dirty="0"/>
        </a:p>
      </dgm:t>
    </dgm:pt>
    <dgm:pt modelId="{4B37DEE8-08FE-324D-85B6-C9CE5F113304}" type="parTrans" cxnId="{901B5774-44C0-E04B-8BA9-B319B971F911}">
      <dgm:prSet/>
      <dgm:spPr/>
      <dgm:t>
        <a:bodyPr/>
        <a:lstStyle/>
        <a:p>
          <a:endParaRPr lang="en-US"/>
        </a:p>
      </dgm:t>
    </dgm:pt>
    <dgm:pt modelId="{ED2F0E67-3C99-9E44-88F6-0FF0AE811B47}" type="sibTrans" cxnId="{901B5774-44C0-E04B-8BA9-B319B971F911}">
      <dgm:prSet/>
      <dgm:spPr/>
      <dgm:t>
        <a:bodyPr/>
        <a:lstStyle/>
        <a:p>
          <a:endParaRPr lang="en-US"/>
        </a:p>
      </dgm:t>
    </dgm:pt>
    <dgm:pt modelId="{2F709E56-2D8A-CF4C-96C4-D0A30C2F0C07}">
      <dgm:prSet custT="1"/>
      <dgm:spPr/>
      <dgm:t>
        <a:bodyPr/>
        <a:lstStyle/>
        <a:p>
          <a:endParaRPr lang="en-US" sz="1200" dirty="0"/>
        </a:p>
      </dgm:t>
    </dgm:pt>
    <dgm:pt modelId="{5109265C-6759-2D46-843E-5568EF5C2C09}" type="parTrans" cxnId="{4738C651-2036-8948-8291-CD2A35801CDC}">
      <dgm:prSet/>
      <dgm:spPr/>
      <dgm:t>
        <a:bodyPr/>
        <a:lstStyle/>
        <a:p>
          <a:endParaRPr lang="en-US"/>
        </a:p>
      </dgm:t>
    </dgm:pt>
    <dgm:pt modelId="{04BFF243-A5CD-FE42-A43E-4F8588E0D9AD}" type="sibTrans" cxnId="{4738C651-2036-8948-8291-CD2A35801CDC}">
      <dgm:prSet/>
      <dgm:spPr/>
      <dgm:t>
        <a:bodyPr/>
        <a:lstStyle/>
        <a:p>
          <a:endParaRPr lang="en-US"/>
        </a:p>
      </dgm:t>
    </dgm:pt>
    <dgm:pt modelId="{032B65FD-EE1B-2E4B-AA32-4FD45C9BB193}">
      <dgm:prSet custT="1"/>
      <dgm:spPr/>
      <dgm:t>
        <a:bodyPr/>
        <a:lstStyle/>
        <a:p>
          <a:r>
            <a:rPr lang="en-US" sz="1200" dirty="0" smtClean="0"/>
            <a:t>Medical and Non-medical barriers screened and addressed</a:t>
          </a:r>
          <a:endParaRPr lang="en-US" sz="1200" dirty="0"/>
        </a:p>
      </dgm:t>
    </dgm:pt>
    <dgm:pt modelId="{FC59EA28-8491-E746-8D60-AA85CF9255CF}" type="parTrans" cxnId="{3A021AA3-19BA-9C4D-847C-44989C5C974B}">
      <dgm:prSet/>
      <dgm:spPr/>
      <dgm:t>
        <a:bodyPr/>
        <a:lstStyle/>
        <a:p>
          <a:endParaRPr lang="en-US"/>
        </a:p>
      </dgm:t>
    </dgm:pt>
    <dgm:pt modelId="{12D886D0-D223-D743-B4B8-EB888A2D4770}" type="sibTrans" cxnId="{3A021AA3-19BA-9C4D-847C-44989C5C974B}">
      <dgm:prSet/>
      <dgm:spPr/>
      <dgm:t>
        <a:bodyPr/>
        <a:lstStyle/>
        <a:p>
          <a:endParaRPr lang="en-US"/>
        </a:p>
      </dgm:t>
    </dgm:pt>
    <dgm:pt modelId="{58B79F20-E46E-1D4F-9EAE-4C1D9003E3F3}">
      <dgm:prSet custT="1"/>
      <dgm:spPr/>
      <dgm:t>
        <a:bodyPr/>
        <a:lstStyle/>
        <a:p>
          <a:endParaRPr lang="en-US" sz="800" dirty="0"/>
        </a:p>
      </dgm:t>
    </dgm:pt>
    <dgm:pt modelId="{003970BA-5506-6047-B480-3192581D48CF}" type="parTrans" cxnId="{9A4AB392-CA90-524E-8D4D-A3BF8684A86F}">
      <dgm:prSet/>
      <dgm:spPr/>
      <dgm:t>
        <a:bodyPr/>
        <a:lstStyle/>
        <a:p>
          <a:endParaRPr lang="en-US"/>
        </a:p>
      </dgm:t>
    </dgm:pt>
    <dgm:pt modelId="{48384908-F08F-C346-8251-88DB38685A82}" type="sibTrans" cxnId="{9A4AB392-CA90-524E-8D4D-A3BF8684A86F}">
      <dgm:prSet/>
      <dgm:spPr/>
      <dgm:t>
        <a:bodyPr/>
        <a:lstStyle/>
        <a:p>
          <a:endParaRPr lang="en-US"/>
        </a:p>
      </dgm:t>
    </dgm:pt>
    <dgm:pt modelId="{FF5A92D0-54E5-3C49-88A3-150A3450A3EE}">
      <dgm:prSet custT="1"/>
      <dgm:spPr/>
      <dgm:t>
        <a:bodyPr/>
        <a:lstStyle/>
        <a:p>
          <a:pPr algn="ctr"/>
          <a:r>
            <a:rPr lang="en-US" sz="1600" b="1" dirty="0" smtClean="0">
              <a:solidFill>
                <a:srgbClr val="FFC000"/>
              </a:solidFill>
            </a:rPr>
            <a:t>Weekly Follow-Up</a:t>
          </a:r>
        </a:p>
      </dgm:t>
    </dgm:pt>
    <dgm:pt modelId="{B77D59F0-CC4A-B941-9521-877C32BA21A0}" type="parTrans" cxnId="{9E18AA8B-398A-824C-98CD-B04E4A0CCFFD}">
      <dgm:prSet/>
      <dgm:spPr/>
      <dgm:t>
        <a:bodyPr/>
        <a:lstStyle/>
        <a:p>
          <a:endParaRPr lang="en-US"/>
        </a:p>
      </dgm:t>
    </dgm:pt>
    <dgm:pt modelId="{5DDCE874-410A-4246-BAEE-9452080CB983}" type="sibTrans" cxnId="{9E18AA8B-398A-824C-98CD-B04E4A0CCFFD}">
      <dgm:prSet/>
      <dgm:spPr/>
      <dgm:t>
        <a:bodyPr/>
        <a:lstStyle/>
        <a:p>
          <a:endParaRPr lang="en-US"/>
        </a:p>
      </dgm:t>
    </dgm:pt>
    <dgm:pt modelId="{56232748-623F-144A-8849-616A32ACD2FC}">
      <dgm:prSet custT="1"/>
      <dgm:spPr/>
      <dgm:t>
        <a:bodyPr/>
        <a:lstStyle/>
        <a:p>
          <a:pPr algn="ctr" rtl="0"/>
          <a:r>
            <a:rPr lang="en-US" sz="1500" b="1" dirty="0" smtClean="0">
              <a:solidFill>
                <a:srgbClr val="FFC000"/>
              </a:solidFill>
            </a:rPr>
            <a:t>1st Follow-Up</a:t>
          </a:r>
        </a:p>
      </dgm:t>
    </dgm:pt>
    <dgm:pt modelId="{241F3E80-058B-CE43-8ED3-5903266D8586}" type="parTrans" cxnId="{882A9AD6-2245-BF46-8DF6-F99FB7876BF2}">
      <dgm:prSet/>
      <dgm:spPr/>
      <dgm:t>
        <a:bodyPr/>
        <a:lstStyle/>
        <a:p>
          <a:endParaRPr lang="en-US"/>
        </a:p>
      </dgm:t>
    </dgm:pt>
    <dgm:pt modelId="{DCBF5958-8EF5-DF44-A9A3-1AD4F76E6E39}" type="sibTrans" cxnId="{882A9AD6-2245-BF46-8DF6-F99FB7876BF2}">
      <dgm:prSet/>
      <dgm:spPr/>
      <dgm:t>
        <a:bodyPr/>
        <a:lstStyle/>
        <a:p>
          <a:endParaRPr lang="en-US"/>
        </a:p>
      </dgm:t>
    </dgm:pt>
    <dgm:pt modelId="{4C8D9F9E-E953-4C46-8C84-86AE50105D6C}">
      <dgm:prSet custT="1"/>
      <dgm:spPr/>
      <dgm:t>
        <a:bodyPr/>
        <a:lstStyle/>
        <a:p>
          <a:pPr algn="l" rtl="0"/>
          <a:r>
            <a:rPr lang="en-US" sz="1200" b="0" dirty="0" smtClean="0"/>
            <a:t>Provide support</a:t>
          </a:r>
        </a:p>
      </dgm:t>
    </dgm:pt>
    <dgm:pt modelId="{D5BF0B93-0F16-294F-881D-4536D8B3EBCA}" type="sibTrans" cxnId="{71AA12CA-7F72-DC43-BF3E-04BDBF155A62}">
      <dgm:prSet/>
      <dgm:spPr/>
      <dgm:t>
        <a:bodyPr/>
        <a:lstStyle/>
        <a:p>
          <a:endParaRPr lang="en-US"/>
        </a:p>
      </dgm:t>
    </dgm:pt>
    <dgm:pt modelId="{703396C7-8CF7-9D41-9289-B2970A6AA0A9}" type="parTrans" cxnId="{71AA12CA-7F72-DC43-BF3E-04BDBF155A62}">
      <dgm:prSet/>
      <dgm:spPr/>
      <dgm:t>
        <a:bodyPr/>
        <a:lstStyle/>
        <a:p>
          <a:endParaRPr lang="en-US"/>
        </a:p>
      </dgm:t>
    </dgm:pt>
    <dgm:pt modelId="{3A88A275-92ED-BD4B-8797-3B4FCAFB7F09}">
      <dgm:prSet custT="1"/>
      <dgm:spPr/>
      <dgm:t>
        <a:bodyPr/>
        <a:lstStyle/>
        <a:p>
          <a:pPr algn="l" rtl="0"/>
          <a:r>
            <a:rPr lang="en-US" sz="1200" b="0" dirty="0" smtClean="0"/>
            <a:t>Reassess barriers</a:t>
          </a:r>
        </a:p>
      </dgm:t>
    </dgm:pt>
    <dgm:pt modelId="{1BE12233-D0FB-C74B-84C5-684CA6B9063A}" type="parTrans" cxnId="{29458E45-6195-DE44-95E5-A752650245E1}">
      <dgm:prSet/>
      <dgm:spPr/>
      <dgm:t>
        <a:bodyPr/>
        <a:lstStyle/>
        <a:p>
          <a:endParaRPr lang="en-US"/>
        </a:p>
      </dgm:t>
    </dgm:pt>
    <dgm:pt modelId="{32A6C25F-D889-0941-BE43-257A951B90AA}" type="sibTrans" cxnId="{29458E45-6195-DE44-95E5-A752650245E1}">
      <dgm:prSet/>
      <dgm:spPr/>
      <dgm:t>
        <a:bodyPr/>
        <a:lstStyle/>
        <a:p>
          <a:endParaRPr lang="en-US"/>
        </a:p>
      </dgm:t>
    </dgm:pt>
    <dgm:pt modelId="{B0F9AD4B-96B2-9941-9974-B45749342E74}">
      <dgm:prSet custT="1"/>
      <dgm:spPr/>
      <dgm:t>
        <a:bodyPr/>
        <a:lstStyle/>
        <a:p>
          <a:pPr algn="l" rtl="0"/>
          <a:r>
            <a:rPr lang="en-US" sz="1200" b="0" dirty="0" smtClean="0"/>
            <a:t>Clarify understanding</a:t>
          </a:r>
        </a:p>
      </dgm:t>
    </dgm:pt>
    <dgm:pt modelId="{0CAABF0C-73CF-F140-A3B7-94A31C9A7559}" type="parTrans" cxnId="{00CB4D15-3A84-454A-BF54-7B569773010B}">
      <dgm:prSet/>
      <dgm:spPr/>
      <dgm:t>
        <a:bodyPr/>
        <a:lstStyle/>
        <a:p>
          <a:endParaRPr lang="en-US"/>
        </a:p>
      </dgm:t>
    </dgm:pt>
    <dgm:pt modelId="{D93D10FC-21E0-1942-AE24-38612B51B0FA}" type="sibTrans" cxnId="{00CB4D15-3A84-454A-BF54-7B569773010B}">
      <dgm:prSet/>
      <dgm:spPr/>
      <dgm:t>
        <a:bodyPr/>
        <a:lstStyle/>
        <a:p>
          <a:endParaRPr lang="en-US"/>
        </a:p>
      </dgm:t>
    </dgm:pt>
    <dgm:pt modelId="{8BDBACD7-0195-214A-A342-A207D794AE3A}">
      <dgm:prSet custT="1"/>
      <dgm:spPr/>
      <dgm:t>
        <a:bodyPr/>
        <a:lstStyle/>
        <a:p>
          <a:pPr algn="l" rtl="0"/>
          <a:endParaRPr lang="en-US" sz="1200" b="0" dirty="0" smtClean="0">
            <a:solidFill>
              <a:schemeClr val="bg1"/>
            </a:solidFill>
          </a:endParaRPr>
        </a:p>
      </dgm:t>
    </dgm:pt>
    <dgm:pt modelId="{B8191E8A-D8E4-324B-8AF4-F9829D130D10}" type="parTrans" cxnId="{878E73A1-8777-794A-B965-DB96821E484E}">
      <dgm:prSet/>
      <dgm:spPr/>
      <dgm:t>
        <a:bodyPr/>
        <a:lstStyle/>
        <a:p>
          <a:endParaRPr lang="en-US"/>
        </a:p>
      </dgm:t>
    </dgm:pt>
    <dgm:pt modelId="{DCB44E7E-062D-D64C-8CDA-3E14C51B76B4}" type="sibTrans" cxnId="{878E73A1-8777-794A-B965-DB96821E484E}">
      <dgm:prSet/>
      <dgm:spPr/>
      <dgm:t>
        <a:bodyPr/>
        <a:lstStyle/>
        <a:p>
          <a:endParaRPr lang="en-US"/>
        </a:p>
      </dgm:t>
    </dgm:pt>
    <dgm:pt modelId="{3CB6F1ED-4F39-004C-A89F-8113AE21F3D7}">
      <dgm:prSet custT="1"/>
      <dgm:spPr/>
      <dgm:t>
        <a:bodyPr/>
        <a:lstStyle/>
        <a:p>
          <a:pPr algn="l" rtl="0"/>
          <a:endParaRPr lang="en-US" sz="1200" b="0" dirty="0" smtClean="0">
            <a:solidFill>
              <a:schemeClr val="bg1"/>
            </a:solidFill>
          </a:endParaRPr>
        </a:p>
      </dgm:t>
    </dgm:pt>
    <dgm:pt modelId="{629DF19C-16E9-7B4F-8AC0-9585FAA222F7}" type="parTrans" cxnId="{6EC81E5E-FAF1-FD4D-98C7-91D83907D462}">
      <dgm:prSet/>
      <dgm:spPr/>
      <dgm:t>
        <a:bodyPr/>
        <a:lstStyle/>
        <a:p>
          <a:endParaRPr lang="en-US"/>
        </a:p>
      </dgm:t>
    </dgm:pt>
    <dgm:pt modelId="{E3C40650-EF5D-8B4C-8C7C-31783BE10ED3}" type="sibTrans" cxnId="{6EC81E5E-FAF1-FD4D-98C7-91D83907D462}">
      <dgm:prSet/>
      <dgm:spPr/>
      <dgm:t>
        <a:bodyPr/>
        <a:lstStyle/>
        <a:p>
          <a:endParaRPr lang="en-US"/>
        </a:p>
      </dgm:t>
    </dgm:pt>
    <dgm:pt modelId="{7BA1AF33-745B-484D-88E4-3E710B4FC3E8}">
      <dgm:prSet custT="1"/>
      <dgm:spPr/>
      <dgm:t>
        <a:bodyPr/>
        <a:lstStyle/>
        <a:p>
          <a:pPr algn="l" rtl="0"/>
          <a:r>
            <a:rPr lang="en-US" sz="1200" b="0" dirty="0" smtClean="0">
              <a:solidFill>
                <a:schemeClr val="bg1"/>
              </a:solidFill>
            </a:rPr>
            <a:t>Referral to other departments</a:t>
          </a:r>
        </a:p>
      </dgm:t>
    </dgm:pt>
    <dgm:pt modelId="{4B4E4442-3EF7-8F4B-9D9D-065EFE48E20C}" type="parTrans" cxnId="{A56D24FC-4C48-1643-A629-15741EC0DE93}">
      <dgm:prSet/>
      <dgm:spPr/>
      <dgm:t>
        <a:bodyPr/>
        <a:lstStyle/>
        <a:p>
          <a:endParaRPr lang="en-US"/>
        </a:p>
      </dgm:t>
    </dgm:pt>
    <dgm:pt modelId="{7C2C38F7-D757-F041-9626-0D02C294B15E}" type="sibTrans" cxnId="{A56D24FC-4C48-1643-A629-15741EC0DE93}">
      <dgm:prSet/>
      <dgm:spPr/>
      <dgm:t>
        <a:bodyPr/>
        <a:lstStyle/>
        <a:p>
          <a:endParaRPr lang="en-US"/>
        </a:p>
      </dgm:t>
    </dgm:pt>
    <dgm:pt modelId="{C5959016-0DEB-5548-81E5-9C7ADD199A68}">
      <dgm:prSet custT="1"/>
      <dgm:spPr/>
      <dgm:t>
        <a:bodyPr/>
        <a:lstStyle/>
        <a:p>
          <a:pPr algn="l" rtl="0"/>
          <a:r>
            <a:rPr lang="en-US" sz="1200" b="0" dirty="0" smtClean="0"/>
            <a:t>Referral to Cancer Navigator</a:t>
          </a:r>
        </a:p>
      </dgm:t>
    </dgm:pt>
    <dgm:pt modelId="{FB18BE3F-A837-384C-B7D6-D337F7E3913F}" type="parTrans" cxnId="{C55324EE-8E0C-9447-B1A8-188F4F5A080C}">
      <dgm:prSet/>
      <dgm:spPr/>
      <dgm:t>
        <a:bodyPr/>
        <a:lstStyle/>
        <a:p>
          <a:endParaRPr lang="en-US"/>
        </a:p>
      </dgm:t>
    </dgm:pt>
    <dgm:pt modelId="{6EE21E80-A9B6-0744-AEFD-5BA7C776C113}" type="sibTrans" cxnId="{C55324EE-8E0C-9447-B1A8-188F4F5A080C}">
      <dgm:prSet/>
      <dgm:spPr/>
      <dgm:t>
        <a:bodyPr/>
        <a:lstStyle/>
        <a:p>
          <a:endParaRPr lang="en-US"/>
        </a:p>
      </dgm:t>
    </dgm:pt>
    <dgm:pt modelId="{690A9CDC-D265-C142-9710-1357FDC9FBAE}">
      <dgm:prSet/>
      <dgm:spPr/>
      <dgm:t>
        <a:bodyPr/>
        <a:lstStyle/>
        <a:p>
          <a:r>
            <a:rPr lang="en-US" sz="1900" dirty="0" smtClean="0">
              <a:solidFill>
                <a:srgbClr val="FFC000"/>
              </a:solidFill>
            </a:rPr>
            <a:t>Discharge</a:t>
          </a:r>
          <a:endParaRPr lang="en-US" sz="1900" dirty="0">
            <a:solidFill>
              <a:srgbClr val="FFC000"/>
            </a:solidFill>
          </a:endParaRPr>
        </a:p>
      </dgm:t>
    </dgm:pt>
    <dgm:pt modelId="{C3B84B63-4A4B-6540-829F-2F0F117C3669}" type="parTrans" cxnId="{18B0B08B-1118-5146-8CDE-45377E33C057}">
      <dgm:prSet/>
      <dgm:spPr/>
      <dgm:t>
        <a:bodyPr/>
        <a:lstStyle/>
        <a:p>
          <a:endParaRPr lang="en-US"/>
        </a:p>
      </dgm:t>
    </dgm:pt>
    <dgm:pt modelId="{D0CF2AB7-4321-5D4B-9FFE-B1FEDEC3C09B}" type="sibTrans" cxnId="{18B0B08B-1118-5146-8CDE-45377E33C057}">
      <dgm:prSet/>
      <dgm:spPr/>
      <dgm:t>
        <a:bodyPr/>
        <a:lstStyle/>
        <a:p>
          <a:endParaRPr lang="en-US"/>
        </a:p>
      </dgm:t>
    </dgm:pt>
    <dgm:pt modelId="{EED31937-467B-2E41-BE49-AF419800EBA3}">
      <dgm:prSet custT="1"/>
      <dgm:spPr/>
      <dgm:t>
        <a:bodyPr/>
        <a:lstStyle/>
        <a:p>
          <a:r>
            <a:rPr lang="en-US" sz="1200" dirty="0" smtClean="0"/>
            <a:t>30 day</a:t>
          </a:r>
          <a:endParaRPr lang="en-US" sz="1200" dirty="0"/>
        </a:p>
      </dgm:t>
    </dgm:pt>
    <dgm:pt modelId="{E8F287E3-2644-604A-9DE8-8A317912F609}" type="parTrans" cxnId="{09D20C00-5739-E247-B441-F90341B298CA}">
      <dgm:prSet/>
      <dgm:spPr/>
      <dgm:t>
        <a:bodyPr/>
        <a:lstStyle/>
        <a:p>
          <a:endParaRPr lang="en-US"/>
        </a:p>
      </dgm:t>
    </dgm:pt>
    <dgm:pt modelId="{1F2E697C-01D2-2145-85FA-C2720DA14EEF}" type="sibTrans" cxnId="{09D20C00-5739-E247-B441-F90341B298CA}">
      <dgm:prSet/>
      <dgm:spPr/>
      <dgm:t>
        <a:bodyPr/>
        <a:lstStyle/>
        <a:p>
          <a:endParaRPr lang="en-US"/>
        </a:p>
      </dgm:t>
    </dgm:pt>
    <dgm:pt modelId="{FA9951B7-D083-3445-B4A3-C9E65672DA82}">
      <dgm:prSet custT="1"/>
      <dgm:spPr/>
      <dgm:t>
        <a:bodyPr/>
        <a:lstStyle/>
        <a:p>
          <a:r>
            <a:rPr lang="en-US" sz="1200" dirty="0" smtClean="0"/>
            <a:t>60 day</a:t>
          </a:r>
          <a:endParaRPr lang="en-US" sz="1200" dirty="0"/>
        </a:p>
      </dgm:t>
    </dgm:pt>
    <dgm:pt modelId="{190AE364-BA09-E148-8142-063A35AFB4AE}" type="parTrans" cxnId="{7C0743E9-A90B-0043-AA26-4BCE0A08DB13}">
      <dgm:prSet/>
      <dgm:spPr/>
      <dgm:t>
        <a:bodyPr/>
        <a:lstStyle/>
        <a:p>
          <a:endParaRPr lang="en-US"/>
        </a:p>
      </dgm:t>
    </dgm:pt>
    <dgm:pt modelId="{9711B137-E9AD-9941-BB70-C3285EDB34A8}" type="sibTrans" cxnId="{7C0743E9-A90B-0043-AA26-4BCE0A08DB13}">
      <dgm:prSet/>
      <dgm:spPr/>
      <dgm:t>
        <a:bodyPr/>
        <a:lstStyle/>
        <a:p>
          <a:endParaRPr lang="en-US"/>
        </a:p>
      </dgm:t>
    </dgm:pt>
    <dgm:pt modelId="{2104027B-9B16-EF4A-A511-3BCCA6FF811D}">
      <dgm:prSet custT="1"/>
      <dgm:spPr/>
      <dgm:t>
        <a:bodyPr/>
        <a:lstStyle/>
        <a:p>
          <a:r>
            <a:rPr lang="en-US" sz="1200" dirty="0" smtClean="0"/>
            <a:t>90 day</a:t>
          </a:r>
          <a:endParaRPr lang="en-US" sz="1200" dirty="0"/>
        </a:p>
      </dgm:t>
    </dgm:pt>
    <dgm:pt modelId="{2EBD7F3C-9C16-164E-A3FE-5317B50F2D96}" type="parTrans" cxnId="{BE6E21B6-A805-6E42-A837-199A54A3002D}">
      <dgm:prSet/>
      <dgm:spPr/>
      <dgm:t>
        <a:bodyPr/>
        <a:lstStyle/>
        <a:p>
          <a:endParaRPr lang="en-US"/>
        </a:p>
      </dgm:t>
    </dgm:pt>
    <dgm:pt modelId="{12784848-2B41-2E45-80B8-EB68FB1CEF06}" type="sibTrans" cxnId="{BE6E21B6-A805-6E42-A837-199A54A3002D}">
      <dgm:prSet/>
      <dgm:spPr/>
      <dgm:t>
        <a:bodyPr/>
        <a:lstStyle/>
        <a:p>
          <a:endParaRPr lang="en-US"/>
        </a:p>
      </dgm:t>
    </dgm:pt>
    <dgm:pt modelId="{A1DC67A1-E582-2446-A2AB-64C0A5C3FDA9}">
      <dgm:prSet custT="1"/>
      <dgm:spPr/>
      <dgm:t>
        <a:bodyPr/>
        <a:lstStyle/>
        <a:p>
          <a:endParaRPr lang="en-US" sz="1200" dirty="0">
            <a:solidFill>
              <a:schemeClr val="bg1"/>
            </a:solidFill>
          </a:endParaRPr>
        </a:p>
      </dgm:t>
    </dgm:pt>
    <dgm:pt modelId="{F06A7703-AFFE-424C-8691-0092826F09B4}" type="parTrans" cxnId="{47A38F7B-1F9B-DE49-B209-38BD528FCE47}">
      <dgm:prSet/>
      <dgm:spPr/>
      <dgm:t>
        <a:bodyPr/>
        <a:lstStyle/>
        <a:p>
          <a:endParaRPr lang="en-US"/>
        </a:p>
      </dgm:t>
    </dgm:pt>
    <dgm:pt modelId="{2CD734AA-A8BF-5E4C-9D22-AAE3F65C6B34}" type="sibTrans" cxnId="{47A38F7B-1F9B-DE49-B209-38BD528FCE47}">
      <dgm:prSet/>
      <dgm:spPr/>
      <dgm:t>
        <a:bodyPr/>
        <a:lstStyle/>
        <a:p>
          <a:endParaRPr lang="en-US"/>
        </a:p>
      </dgm:t>
    </dgm:pt>
    <dgm:pt modelId="{437F6637-5907-0A44-8A35-9EA1A88A701E}">
      <dgm:prSet custT="1"/>
      <dgm:spPr/>
      <dgm:t>
        <a:bodyPr/>
        <a:lstStyle/>
        <a:p>
          <a:endParaRPr lang="en-US" sz="1200" dirty="0">
            <a:solidFill>
              <a:schemeClr val="bg1"/>
            </a:solidFill>
          </a:endParaRPr>
        </a:p>
      </dgm:t>
    </dgm:pt>
    <dgm:pt modelId="{BFD95CDC-3A41-A04E-910B-515ECDF410AC}" type="parTrans" cxnId="{1EF0705D-F892-D441-A496-17740983FA4C}">
      <dgm:prSet/>
      <dgm:spPr/>
      <dgm:t>
        <a:bodyPr/>
        <a:lstStyle/>
        <a:p>
          <a:endParaRPr lang="en-US"/>
        </a:p>
      </dgm:t>
    </dgm:pt>
    <dgm:pt modelId="{5F3E7C45-56DA-3949-9348-347A9C9FBA65}" type="sibTrans" cxnId="{1EF0705D-F892-D441-A496-17740983FA4C}">
      <dgm:prSet/>
      <dgm:spPr/>
      <dgm:t>
        <a:bodyPr/>
        <a:lstStyle/>
        <a:p>
          <a:endParaRPr lang="en-US"/>
        </a:p>
      </dgm:t>
    </dgm:pt>
    <dgm:pt modelId="{81031C9A-9C63-487B-89A3-5F1A6C6D9403}">
      <dgm:prSet custT="1"/>
      <dgm:spPr/>
      <dgm:t>
        <a:bodyPr/>
        <a:lstStyle/>
        <a:p>
          <a:endParaRPr lang="en-US" sz="1200" dirty="0"/>
        </a:p>
      </dgm:t>
    </dgm:pt>
    <dgm:pt modelId="{1AC21669-2D9C-408D-89F9-E67A16E549D8}" type="parTrans" cxnId="{DE84A3C5-89D3-4BE2-9AEE-F0A55CDCEF03}">
      <dgm:prSet/>
      <dgm:spPr/>
      <dgm:t>
        <a:bodyPr/>
        <a:lstStyle/>
        <a:p>
          <a:endParaRPr lang="en-US"/>
        </a:p>
      </dgm:t>
    </dgm:pt>
    <dgm:pt modelId="{57433D8C-515E-41B5-B487-F3BA69521969}" type="sibTrans" cxnId="{DE84A3C5-89D3-4BE2-9AEE-F0A55CDCEF03}">
      <dgm:prSet/>
      <dgm:spPr/>
      <dgm:t>
        <a:bodyPr/>
        <a:lstStyle/>
        <a:p>
          <a:endParaRPr lang="en-US"/>
        </a:p>
      </dgm:t>
    </dgm:pt>
    <dgm:pt modelId="{6EBA27FB-86BE-44A3-8031-303846BC0542}">
      <dgm:prSet custT="1"/>
      <dgm:spPr/>
      <dgm:t>
        <a:bodyPr/>
        <a:lstStyle/>
        <a:p>
          <a:r>
            <a:rPr lang="en-US" sz="1200" dirty="0" smtClean="0"/>
            <a:t>Navigator calls patient</a:t>
          </a:r>
          <a:endParaRPr lang="en-US" sz="1200" dirty="0"/>
        </a:p>
      </dgm:t>
    </dgm:pt>
    <dgm:pt modelId="{8F7DE6B8-A292-474E-AB58-8490FFC0469B}" type="parTrans" cxnId="{A21B2F49-49A5-49E4-BACB-1729FFA3972E}">
      <dgm:prSet/>
      <dgm:spPr/>
      <dgm:t>
        <a:bodyPr/>
        <a:lstStyle/>
        <a:p>
          <a:endParaRPr lang="en-US"/>
        </a:p>
      </dgm:t>
    </dgm:pt>
    <dgm:pt modelId="{F1AC0541-2CD4-484A-AAEE-6C4146658FAB}" type="sibTrans" cxnId="{A21B2F49-49A5-49E4-BACB-1729FFA3972E}">
      <dgm:prSet/>
      <dgm:spPr/>
      <dgm:t>
        <a:bodyPr/>
        <a:lstStyle/>
        <a:p>
          <a:endParaRPr lang="en-US"/>
        </a:p>
      </dgm:t>
    </dgm:pt>
    <dgm:pt modelId="{2EE1566C-2FA9-448E-86D3-2DA99505B1A4}">
      <dgm:prSet custT="1"/>
      <dgm:spPr/>
      <dgm:t>
        <a:bodyPr/>
        <a:lstStyle/>
        <a:p>
          <a:endParaRPr lang="en-US" sz="1200" dirty="0"/>
        </a:p>
      </dgm:t>
    </dgm:pt>
    <dgm:pt modelId="{B28A9610-122F-4C1B-8959-951C895AABFF}" type="parTrans" cxnId="{C97C71D6-DF53-4A2C-9EF7-4D3229A80A60}">
      <dgm:prSet/>
      <dgm:spPr/>
      <dgm:t>
        <a:bodyPr/>
        <a:lstStyle/>
        <a:p>
          <a:endParaRPr lang="en-US"/>
        </a:p>
      </dgm:t>
    </dgm:pt>
    <dgm:pt modelId="{B04CAF57-FFFA-49DC-B3DD-222168CD3B8E}" type="sibTrans" cxnId="{C97C71D6-DF53-4A2C-9EF7-4D3229A80A60}">
      <dgm:prSet/>
      <dgm:spPr/>
      <dgm:t>
        <a:bodyPr/>
        <a:lstStyle/>
        <a:p>
          <a:endParaRPr lang="en-US"/>
        </a:p>
      </dgm:t>
    </dgm:pt>
    <dgm:pt modelId="{D1565465-E0A7-44F2-AAFC-70E36FEBCCDC}">
      <dgm:prSet custT="1"/>
      <dgm:spPr/>
      <dgm:t>
        <a:bodyPr/>
        <a:lstStyle/>
        <a:p>
          <a:pPr algn="l" rtl="0"/>
          <a:r>
            <a:rPr lang="en-US" sz="1200" b="0" dirty="0" smtClean="0"/>
            <a:t>Staff Nurse Reassess Barriers</a:t>
          </a:r>
        </a:p>
      </dgm:t>
    </dgm:pt>
    <dgm:pt modelId="{5257FBBC-B6EE-443E-8376-2FD07C29E422}" type="parTrans" cxnId="{424D74C3-3953-417A-8242-E957B5534BCA}">
      <dgm:prSet/>
      <dgm:spPr/>
      <dgm:t>
        <a:bodyPr/>
        <a:lstStyle/>
        <a:p>
          <a:endParaRPr lang="en-US"/>
        </a:p>
      </dgm:t>
    </dgm:pt>
    <dgm:pt modelId="{7EACFF58-5952-45AF-B8B2-48BCD99FAF33}" type="sibTrans" cxnId="{424D74C3-3953-417A-8242-E957B5534BCA}">
      <dgm:prSet/>
      <dgm:spPr/>
      <dgm:t>
        <a:bodyPr/>
        <a:lstStyle/>
        <a:p>
          <a:endParaRPr lang="en-US"/>
        </a:p>
      </dgm:t>
    </dgm:pt>
    <dgm:pt modelId="{C1A9701F-9FEC-40A5-B6D8-FE41BE73FFB7}">
      <dgm:prSet custT="1"/>
      <dgm:spPr/>
      <dgm:t>
        <a:bodyPr/>
        <a:lstStyle/>
        <a:p>
          <a:pPr algn="l" rtl="0"/>
          <a:endParaRPr lang="en-US" sz="1200" b="0" dirty="0" smtClean="0"/>
        </a:p>
      </dgm:t>
    </dgm:pt>
    <dgm:pt modelId="{CFE15CF7-C967-4CB1-8650-C7A18E31B9C0}" type="parTrans" cxnId="{2CD29C90-9F90-4030-9031-6FE7C1FC05DD}">
      <dgm:prSet/>
      <dgm:spPr/>
      <dgm:t>
        <a:bodyPr/>
        <a:lstStyle/>
        <a:p>
          <a:endParaRPr lang="en-US"/>
        </a:p>
      </dgm:t>
    </dgm:pt>
    <dgm:pt modelId="{41882AD5-5593-4DEB-81E5-897DB6B11DC1}" type="sibTrans" cxnId="{2CD29C90-9F90-4030-9031-6FE7C1FC05DD}">
      <dgm:prSet/>
      <dgm:spPr/>
      <dgm:t>
        <a:bodyPr/>
        <a:lstStyle/>
        <a:p>
          <a:endParaRPr lang="en-US"/>
        </a:p>
      </dgm:t>
    </dgm:pt>
    <dgm:pt modelId="{35DB0480-C98D-F34C-BE1D-76B2D63B6175}">
      <dgm:prSet custT="1"/>
      <dgm:spPr/>
      <dgm:t>
        <a:bodyPr/>
        <a:lstStyle/>
        <a:p>
          <a:pPr algn="l" rtl="0"/>
          <a:r>
            <a:rPr lang="en-US" sz="1200" dirty="0" smtClean="0"/>
            <a:t>Navigators sit-in on oncology appointment</a:t>
          </a:r>
          <a:endParaRPr lang="en-US" sz="1200" b="0" dirty="0" smtClean="0"/>
        </a:p>
      </dgm:t>
    </dgm:pt>
    <dgm:pt modelId="{700FCAB9-5237-D043-8B31-17C9ED4B4B77}" type="parTrans" cxnId="{7252C828-B855-2F40-8725-D78A76084A29}">
      <dgm:prSet/>
      <dgm:spPr/>
      <dgm:t>
        <a:bodyPr/>
        <a:lstStyle/>
        <a:p>
          <a:endParaRPr lang="en-US"/>
        </a:p>
      </dgm:t>
    </dgm:pt>
    <dgm:pt modelId="{E8066CCB-9B54-2D4B-9840-83633F5562AA}" type="sibTrans" cxnId="{7252C828-B855-2F40-8725-D78A76084A29}">
      <dgm:prSet/>
      <dgm:spPr/>
      <dgm:t>
        <a:bodyPr/>
        <a:lstStyle/>
        <a:p>
          <a:endParaRPr lang="en-US"/>
        </a:p>
      </dgm:t>
    </dgm:pt>
    <dgm:pt modelId="{7B00F1EA-EB68-BA4A-B3A5-981CAA165F48}">
      <dgm:prSet custT="1"/>
      <dgm:spPr/>
      <dgm:t>
        <a:bodyPr/>
        <a:lstStyle/>
        <a:p>
          <a:pPr algn="l" rtl="0"/>
          <a:endParaRPr lang="en-US" sz="1200" b="0" dirty="0" smtClean="0"/>
        </a:p>
      </dgm:t>
    </dgm:pt>
    <dgm:pt modelId="{5F98CC94-1C13-A64C-8E5B-792FF6E0B734}" type="parTrans" cxnId="{71E996D8-21E8-9842-95E8-A7B835FEDE41}">
      <dgm:prSet/>
      <dgm:spPr/>
      <dgm:t>
        <a:bodyPr/>
        <a:lstStyle/>
        <a:p>
          <a:endParaRPr lang="en-US"/>
        </a:p>
      </dgm:t>
    </dgm:pt>
    <dgm:pt modelId="{EDAF5055-433F-DC49-B0D9-C9FB88DBD456}" type="sibTrans" cxnId="{71E996D8-21E8-9842-95E8-A7B835FEDE41}">
      <dgm:prSet/>
      <dgm:spPr/>
      <dgm:t>
        <a:bodyPr/>
        <a:lstStyle/>
        <a:p>
          <a:endParaRPr lang="en-US"/>
        </a:p>
      </dgm:t>
    </dgm:pt>
    <dgm:pt modelId="{4BC796B5-E70F-43AB-80EC-59B18B603110}">
      <dgm:prSet custT="1"/>
      <dgm:spPr/>
      <dgm:t>
        <a:bodyPr/>
        <a:lstStyle/>
        <a:p>
          <a:pPr algn="l" rtl="0"/>
          <a:endParaRPr lang="en-US" sz="1200" b="0" dirty="0" smtClean="0">
            <a:solidFill>
              <a:schemeClr val="bg1"/>
            </a:solidFill>
          </a:endParaRPr>
        </a:p>
      </dgm:t>
    </dgm:pt>
    <dgm:pt modelId="{AA70D723-5B5B-4FBC-AC86-467829E68327}" type="parTrans" cxnId="{60AFC6AC-5EA7-460C-9595-2D9957FB632E}">
      <dgm:prSet/>
      <dgm:spPr/>
      <dgm:t>
        <a:bodyPr/>
        <a:lstStyle/>
        <a:p>
          <a:endParaRPr lang="en-US"/>
        </a:p>
      </dgm:t>
    </dgm:pt>
    <dgm:pt modelId="{725359B0-5112-42C3-9E1B-DB0B4BACFB67}" type="sibTrans" cxnId="{60AFC6AC-5EA7-460C-9595-2D9957FB632E}">
      <dgm:prSet/>
      <dgm:spPr/>
      <dgm:t>
        <a:bodyPr/>
        <a:lstStyle/>
        <a:p>
          <a:endParaRPr lang="en-US"/>
        </a:p>
      </dgm:t>
    </dgm:pt>
    <dgm:pt modelId="{AD271B5E-B828-394F-BAF8-901E664EAF47}" type="pres">
      <dgm:prSet presAssocID="{A2BFFE60-5491-444C-89CE-34BD04463E25}" presName="CompostProcess" presStyleCnt="0">
        <dgm:presLayoutVars>
          <dgm:dir/>
          <dgm:resizeHandles val="exact"/>
        </dgm:presLayoutVars>
      </dgm:prSet>
      <dgm:spPr/>
      <dgm:t>
        <a:bodyPr/>
        <a:lstStyle/>
        <a:p>
          <a:endParaRPr lang="en-US"/>
        </a:p>
      </dgm:t>
    </dgm:pt>
    <dgm:pt modelId="{E3151D03-7284-B04B-89DB-E11A33F6CC67}" type="pres">
      <dgm:prSet presAssocID="{A2BFFE60-5491-444C-89CE-34BD04463E25}" presName="arrow" presStyleLbl="bgShp" presStyleIdx="0" presStyleCnt="1"/>
      <dgm:spPr/>
      <dgm:t>
        <a:bodyPr/>
        <a:lstStyle/>
        <a:p>
          <a:endParaRPr lang="en-US"/>
        </a:p>
      </dgm:t>
    </dgm:pt>
    <dgm:pt modelId="{4E16728D-39E0-D04B-9AAA-BDDC8AF510A7}" type="pres">
      <dgm:prSet presAssocID="{A2BFFE60-5491-444C-89CE-34BD04463E25}" presName="linearProcess" presStyleCnt="0"/>
      <dgm:spPr/>
      <dgm:t>
        <a:bodyPr/>
        <a:lstStyle/>
        <a:p>
          <a:endParaRPr lang="en-US"/>
        </a:p>
      </dgm:t>
    </dgm:pt>
    <dgm:pt modelId="{7B4802BE-9974-C94C-A61F-4CBFE352F9DF}" type="pres">
      <dgm:prSet presAssocID="{7117AF1B-C0FE-4C46-898A-FFEF82DB2730}" presName="textNode" presStyleLbl="node1" presStyleIdx="0" presStyleCnt="5" custScaleX="139026" custScaleY="130162">
        <dgm:presLayoutVars>
          <dgm:bulletEnabled val="1"/>
        </dgm:presLayoutVars>
      </dgm:prSet>
      <dgm:spPr/>
      <dgm:t>
        <a:bodyPr/>
        <a:lstStyle/>
        <a:p>
          <a:endParaRPr lang="en-US"/>
        </a:p>
      </dgm:t>
    </dgm:pt>
    <dgm:pt modelId="{C47B9957-EFAD-154E-B420-D3EAE96AA514}" type="pres">
      <dgm:prSet presAssocID="{9CC12AB8-B71A-FF41-B489-19862EB12523}" presName="sibTrans" presStyleCnt="0"/>
      <dgm:spPr/>
      <dgm:t>
        <a:bodyPr/>
        <a:lstStyle/>
        <a:p>
          <a:endParaRPr lang="en-US"/>
        </a:p>
      </dgm:t>
    </dgm:pt>
    <dgm:pt modelId="{474A7613-534B-B04A-BBB9-F7255B5ADA00}" type="pres">
      <dgm:prSet presAssocID="{20C8C909-55B7-1E46-A4EF-4362D1AC07BB}" presName="textNode" presStyleLbl="node1" presStyleIdx="1" presStyleCnt="5" custScaleX="151259" custScaleY="133482">
        <dgm:presLayoutVars>
          <dgm:bulletEnabled val="1"/>
        </dgm:presLayoutVars>
      </dgm:prSet>
      <dgm:spPr/>
      <dgm:t>
        <a:bodyPr/>
        <a:lstStyle/>
        <a:p>
          <a:endParaRPr lang="en-US"/>
        </a:p>
      </dgm:t>
    </dgm:pt>
    <dgm:pt modelId="{F149359C-46B2-A34E-B51A-50E9E28B5C97}" type="pres">
      <dgm:prSet presAssocID="{B0FAF7C5-19F7-1E4E-8B91-9BCD9127C381}" presName="sibTrans" presStyleCnt="0"/>
      <dgm:spPr/>
      <dgm:t>
        <a:bodyPr/>
        <a:lstStyle/>
        <a:p>
          <a:endParaRPr lang="en-US"/>
        </a:p>
      </dgm:t>
    </dgm:pt>
    <dgm:pt modelId="{E99E2690-6388-974E-8DF7-AD4E34BDFA86}" type="pres">
      <dgm:prSet presAssocID="{56232748-623F-144A-8849-616A32ACD2FC}" presName="textNode" presStyleLbl="node1" presStyleIdx="2" presStyleCnt="5" custScaleX="133997" custScaleY="133482">
        <dgm:presLayoutVars>
          <dgm:bulletEnabled val="1"/>
        </dgm:presLayoutVars>
      </dgm:prSet>
      <dgm:spPr/>
      <dgm:t>
        <a:bodyPr/>
        <a:lstStyle/>
        <a:p>
          <a:endParaRPr lang="en-US"/>
        </a:p>
      </dgm:t>
    </dgm:pt>
    <dgm:pt modelId="{144FA568-A3B4-714E-906A-31BDF06FAE73}" type="pres">
      <dgm:prSet presAssocID="{DCBF5958-8EF5-DF44-A9A3-1AD4F76E6E39}" presName="sibTrans" presStyleCnt="0"/>
      <dgm:spPr/>
      <dgm:t>
        <a:bodyPr/>
        <a:lstStyle/>
        <a:p>
          <a:endParaRPr lang="en-US"/>
        </a:p>
      </dgm:t>
    </dgm:pt>
    <dgm:pt modelId="{30F2E83D-0881-B140-BACE-098C517A3DD1}" type="pres">
      <dgm:prSet presAssocID="{FF5A92D0-54E5-3C49-88A3-150A3450A3EE}" presName="textNode" presStyleLbl="node1" presStyleIdx="3" presStyleCnt="5" custScaleX="132880" custScaleY="138151">
        <dgm:presLayoutVars>
          <dgm:bulletEnabled val="1"/>
        </dgm:presLayoutVars>
      </dgm:prSet>
      <dgm:spPr/>
      <dgm:t>
        <a:bodyPr/>
        <a:lstStyle/>
        <a:p>
          <a:endParaRPr lang="en-US"/>
        </a:p>
      </dgm:t>
    </dgm:pt>
    <dgm:pt modelId="{9BB6F50C-3E6C-6C41-B73E-72391DF9CA1C}" type="pres">
      <dgm:prSet presAssocID="{5DDCE874-410A-4246-BAEE-9452080CB983}" presName="sibTrans" presStyleCnt="0"/>
      <dgm:spPr/>
      <dgm:t>
        <a:bodyPr/>
        <a:lstStyle/>
        <a:p>
          <a:endParaRPr lang="en-US"/>
        </a:p>
      </dgm:t>
    </dgm:pt>
    <dgm:pt modelId="{4AE2438C-0856-764C-A43F-C111455A9517}" type="pres">
      <dgm:prSet presAssocID="{690A9CDC-D265-C142-9710-1357FDC9FBAE}" presName="textNode" presStyleLbl="node1" presStyleIdx="4" presStyleCnt="5" custScaleX="136360" custScaleY="123967" custLinFactNeighborX="10595" custLinFactNeighborY="-763">
        <dgm:presLayoutVars>
          <dgm:bulletEnabled val="1"/>
        </dgm:presLayoutVars>
      </dgm:prSet>
      <dgm:spPr/>
      <dgm:t>
        <a:bodyPr/>
        <a:lstStyle/>
        <a:p>
          <a:endParaRPr lang="en-US"/>
        </a:p>
      </dgm:t>
    </dgm:pt>
  </dgm:ptLst>
  <dgm:cxnLst>
    <dgm:cxn modelId="{D172F460-1209-441B-B8F8-DD1B0455448E}" type="presOf" srcId="{B0F9AD4B-96B2-9941-9974-B45749342E74}" destId="{E99E2690-6388-974E-8DF7-AD4E34BDFA86}" srcOrd="0" destOrd="7" presId="urn:microsoft.com/office/officeart/2005/8/layout/hProcess9"/>
    <dgm:cxn modelId="{71AA12CA-7F72-DC43-BF3E-04BDBF155A62}" srcId="{56232748-623F-144A-8849-616A32ACD2FC}" destId="{4C8D9F9E-E953-4C46-8C84-86AE50105D6C}" srcOrd="2" destOrd="0" parTransId="{703396C7-8CF7-9D41-9289-B2970A6AA0A9}" sibTransId="{D5BF0B93-0F16-294F-881D-4536D8B3EBCA}"/>
    <dgm:cxn modelId="{3473F82E-1448-4CFE-B792-4949896D49C5}" type="presOf" srcId="{3A88A275-92ED-BD4B-8797-3B4FCAFB7F09}" destId="{E99E2690-6388-974E-8DF7-AD4E34BDFA86}" srcOrd="0" destOrd="5" presId="urn:microsoft.com/office/officeart/2005/8/layout/hProcess9"/>
    <dgm:cxn modelId="{00CB4D15-3A84-454A-BF54-7B569773010B}" srcId="{56232748-623F-144A-8849-616A32ACD2FC}" destId="{B0F9AD4B-96B2-9941-9974-B45749342E74}" srcOrd="6" destOrd="0" parTransId="{0CAABF0C-73CF-F140-A3B7-94A31C9A7559}" sibTransId="{D93D10FC-21E0-1942-AE24-38612B51B0FA}"/>
    <dgm:cxn modelId="{6EC81E5E-FAF1-FD4D-98C7-91D83907D462}" srcId="{56232748-623F-144A-8849-616A32ACD2FC}" destId="{3CB6F1ED-4F39-004C-A89F-8113AE21F3D7}" srcOrd="5" destOrd="0" parTransId="{629DF19C-16E9-7B4F-8AC0-9585FAA222F7}" sibTransId="{E3C40650-EF5D-8B4C-8C7C-31783BE10ED3}"/>
    <dgm:cxn modelId="{A0411BE1-D201-43E2-914B-8DABA546C89D}" type="presOf" srcId="{FCFDA482-C4D4-7045-B956-1CD0DC783D97}" destId="{7B4802BE-9974-C94C-A61F-4CBFE352F9DF}" srcOrd="0" destOrd="1" presId="urn:microsoft.com/office/officeart/2005/8/layout/hProcess9"/>
    <dgm:cxn modelId="{80644D45-E1DD-40E6-8902-AFB77E9D6A73}" type="presOf" srcId="{C00A91AD-E7F1-5A4C-A6BA-1F21B3DBDE10}" destId="{474A7613-534B-B04A-BBB9-F7255B5ADA00}" srcOrd="0" destOrd="1" presId="urn:microsoft.com/office/officeart/2005/8/layout/hProcess9"/>
    <dgm:cxn modelId="{BE2E8B06-A1A9-6844-87AC-40BA21D1660B}" srcId="{7117AF1B-C0FE-4C46-898A-FFEF82DB2730}" destId="{D3FA5252-4FBA-DB47-8829-CCEB5CB78333}" srcOrd="2" destOrd="0" parTransId="{EF161FB0-FFB4-E849-A4F2-D7950723388B}" sibTransId="{4BC0EA91-B449-324E-A8D4-A4BB1F45EFF3}"/>
    <dgm:cxn modelId="{1AB6A516-34AE-45E5-9C1D-5B7E16B0BEE8}" type="presOf" srcId="{437F6637-5907-0A44-8A35-9EA1A88A701E}" destId="{4AE2438C-0856-764C-A43F-C111455A9517}" srcOrd="0" destOrd="4" presId="urn:microsoft.com/office/officeart/2005/8/layout/hProcess9"/>
    <dgm:cxn modelId="{58F704F9-AECC-4466-88D9-02347F42B475}" type="presOf" srcId="{2EE1566C-2FA9-448E-86D3-2DA99505B1A4}" destId="{7B4802BE-9974-C94C-A61F-4CBFE352F9DF}" srcOrd="0" destOrd="4" presId="urn:microsoft.com/office/officeart/2005/8/layout/hProcess9"/>
    <dgm:cxn modelId="{FC7C1F76-1739-42F4-9965-6E14D946FB91}" type="presOf" srcId="{3CB6F1ED-4F39-004C-A89F-8113AE21F3D7}" destId="{E99E2690-6388-974E-8DF7-AD4E34BDFA86}" srcOrd="0" destOrd="6" presId="urn:microsoft.com/office/officeart/2005/8/layout/hProcess9"/>
    <dgm:cxn modelId="{878E73A1-8777-794A-B965-DB96821E484E}" srcId="{56232748-623F-144A-8849-616A32ACD2FC}" destId="{8BDBACD7-0195-214A-A342-A207D794AE3A}" srcOrd="3" destOrd="0" parTransId="{B8191E8A-D8E4-324B-8AF4-F9829D130D10}" sibTransId="{DCB44E7E-062D-D64C-8CDA-3E14C51B76B4}"/>
    <dgm:cxn modelId="{A1A7DBC6-7988-4C0D-83AE-31CA88850145}" type="presOf" srcId="{C5959016-0DEB-5548-81E5-9C7ADD199A68}" destId="{30F2E83D-0881-B140-BACE-098C517A3DD1}" srcOrd="0" destOrd="3" presId="urn:microsoft.com/office/officeart/2005/8/layout/hProcess9"/>
    <dgm:cxn modelId="{27A97F7C-E592-4D90-8498-94E8DABE3CBA}" type="presOf" srcId="{A1DC67A1-E582-2446-A2AB-64C0A5C3FDA9}" destId="{4AE2438C-0856-764C-A43F-C111455A9517}" srcOrd="0" destOrd="2" presId="urn:microsoft.com/office/officeart/2005/8/layout/hProcess9"/>
    <dgm:cxn modelId="{3E041FA9-49AD-4363-AA0D-53E6AF3A5112}" type="presOf" srcId="{58B79F20-E46E-1D4F-9EAE-4C1D9003E3F3}" destId="{474A7613-534B-B04A-BBB9-F7255B5ADA00}" srcOrd="0" destOrd="2" presId="urn:microsoft.com/office/officeart/2005/8/layout/hProcess9"/>
    <dgm:cxn modelId="{192A35B8-9626-D84D-B37D-03D5B407CBAF}" srcId="{A2BFFE60-5491-444C-89CE-34BD04463E25}" destId="{7117AF1B-C0FE-4C46-898A-FFEF82DB2730}" srcOrd="0" destOrd="0" parTransId="{053BF97E-327F-6F43-8109-C280B1EE667A}" sibTransId="{9CC12AB8-B71A-FF41-B489-19862EB12523}"/>
    <dgm:cxn modelId="{BE6E21B6-A805-6E42-A837-199A54A3002D}" srcId="{690A9CDC-D265-C142-9710-1357FDC9FBAE}" destId="{2104027B-9B16-EF4A-A511-3BCCA6FF811D}" srcOrd="4" destOrd="0" parTransId="{2EBD7F3C-9C16-164E-A3FE-5317B50F2D96}" sibTransId="{12784848-2B41-2E45-80B8-EB68FB1CEF06}"/>
    <dgm:cxn modelId="{80AD0B17-E5C3-4436-B653-F12BFE72C6B6}" type="presOf" srcId="{2104027B-9B16-EF4A-A511-3BCCA6FF811D}" destId="{4AE2438C-0856-764C-A43F-C111455A9517}" srcOrd="0" destOrd="5" presId="urn:microsoft.com/office/officeart/2005/8/layout/hProcess9"/>
    <dgm:cxn modelId="{DE84A3C5-89D3-4BE2-9AEE-F0A55CDCEF03}" srcId="{20C8C909-55B7-1E46-A4EF-4362D1AC07BB}" destId="{81031C9A-9C63-487B-89A3-5F1A6C6D9403}" srcOrd="3" destOrd="0" parTransId="{1AC21669-2D9C-408D-89F9-E67A16E549D8}" sibTransId="{57433D8C-515E-41B5-B487-F3BA69521969}"/>
    <dgm:cxn modelId="{C97C71D6-DF53-4A2C-9EF7-4D3229A80A60}" srcId="{7117AF1B-C0FE-4C46-898A-FFEF82DB2730}" destId="{2EE1566C-2FA9-448E-86D3-2DA99505B1A4}" srcOrd="3" destOrd="0" parTransId="{B28A9610-122F-4C1B-8959-951C895AABFF}" sibTransId="{B04CAF57-FFFA-49DC-B3DD-222168CD3B8E}"/>
    <dgm:cxn modelId="{A56D24FC-4C48-1643-A629-15741EC0DE93}" srcId="{FF5A92D0-54E5-3C49-88A3-150A3450A3EE}" destId="{7BA1AF33-745B-484D-88E4-3E710B4FC3E8}" srcOrd="4" destOrd="0" parTransId="{4B4E4442-3EF7-8F4B-9D9D-065EFE48E20C}" sibTransId="{7C2C38F7-D757-F041-9626-0D02C294B15E}"/>
    <dgm:cxn modelId="{8146044F-6322-4E41-8E22-63280B030F59}" type="presOf" srcId="{81031C9A-9C63-487B-89A3-5F1A6C6D9403}" destId="{474A7613-534B-B04A-BBB9-F7255B5ADA00}" srcOrd="0" destOrd="4" presId="urn:microsoft.com/office/officeart/2005/8/layout/hProcess9"/>
    <dgm:cxn modelId="{D75898A9-F8A3-4F6D-BD35-1B3C376B71D5}" type="presOf" srcId="{7BA1AF33-745B-484D-88E4-3E710B4FC3E8}" destId="{30F2E83D-0881-B140-BACE-098C517A3DD1}" srcOrd="0" destOrd="5" presId="urn:microsoft.com/office/officeart/2005/8/layout/hProcess9"/>
    <dgm:cxn modelId="{15ADEA5F-6BCE-4B5D-96E8-D1BDB6532A4B}" type="presOf" srcId="{7117AF1B-C0FE-4C46-898A-FFEF82DB2730}" destId="{7B4802BE-9974-C94C-A61F-4CBFE352F9DF}" srcOrd="0" destOrd="0" presId="urn:microsoft.com/office/officeart/2005/8/layout/hProcess9"/>
    <dgm:cxn modelId="{B193A387-92AC-40A4-9D2A-04308ADC7638}" type="presOf" srcId="{D1565465-E0A7-44F2-AAFC-70E36FEBCCDC}" destId="{30F2E83D-0881-B140-BACE-098C517A3DD1}" srcOrd="0" destOrd="1" presId="urn:microsoft.com/office/officeart/2005/8/layout/hProcess9"/>
    <dgm:cxn modelId="{09D20C00-5739-E247-B441-F90341B298CA}" srcId="{690A9CDC-D265-C142-9710-1357FDC9FBAE}" destId="{EED31937-467B-2E41-BE49-AF419800EBA3}" srcOrd="0" destOrd="0" parTransId="{E8F287E3-2644-604A-9DE8-8A317912F609}" sibTransId="{1F2E697C-01D2-2145-85FA-C2720DA14EEF}"/>
    <dgm:cxn modelId="{82F73D73-9033-6340-938B-486E96C15704}" srcId="{A2BFFE60-5491-444C-89CE-34BD04463E25}" destId="{20C8C909-55B7-1E46-A4EF-4362D1AC07BB}" srcOrd="1" destOrd="0" parTransId="{A22D46DE-DFC6-9642-87DB-27381D2EDB0B}" sibTransId="{B0FAF7C5-19F7-1E4E-8B91-9BCD9127C381}"/>
    <dgm:cxn modelId="{D221E3D9-666D-4CC7-901E-BB26FCA8F9D1}" type="presOf" srcId="{032B65FD-EE1B-2E4B-AA32-4FD45C9BB193}" destId="{474A7613-534B-B04A-BBB9-F7255B5ADA00}" srcOrd="0" destOrd="3" presId="urn:microsoft.com/office/officeart/2005/8/layout/hProcess9"/>
    <dgm:cxn modelId="{3A021AA3-19BA-9C4D-847C-44989C5C974B}" srcId="{20C8C909-55B7-1E46-A4EF-4362D1AC07BB}" destId="{032B65FD-EE1B-2E4B-AA32-4FD45C9BB193}" srcOrd="2" destOrd="0" parTransId="{FC59EA28-8491-E746-8D60-AA85CF9255CF}" sibTransId="{12D886D0-D223-D743-B4B8-EB888A2D4770}"/>
    <dgm:cxn modelId="{C33F4119-1E0A-4E59-ACE0-A1456CEF5465}" type="presOf" srcId="{4C8D9F9E-E953-4C46-8C84-86AE50105D6C}" destId="{E99E2690-6388-974E-8DF7-AD4E34BDFA86}" srcOrd="0" destOrd="3" presId="urn:microsoft.com/office/officeart/2005/8/layout/hProcess9"/>
    <dgm:cxn modelId="{901B5774-44C0-E04B-8BA9-B319B971F911}" srcId="{7117AF1B-C0FE-4C46-898A-FFEF82DB2730}" destId="{0142897F-24BF-7E40-B961-272693C2D039}" srcOrd="1" destOrd="0" parTransId="{4B37DEE8-08FE-324D-85B6-C9CE5F113304}" sibTransId="{ED2F0E67-3C99-9E44-88F6-0FF0AE811B47}"/>
    <dgm:cxn modelId="{71E996D8-21E8-9842-95E8-A7B835FEDE41}" srcId="{56232748-623F-144A-8849-616A32ACD2FC}" destId="{7B00F1EA-EB68-BA4A-B3A5-981CAA165F48}" srcOrd="1" destOrd="0" parTransId="{5F98CC94-1C13-A64C-8E5B-792FF6E0B734}" sibTransId="{EDAF5055-433F-DC49-B0D9-C9FB88DBD456}"/>
    <dgm:cxn modelId="{7252C828-B855-2F40-8725-D78A76084A29}" srcId="{56232748-623F-144A-8849-616A32ACD2FC}" destId="{35DB0480-C98D-F34C-BE1D-76B2D63B6175}" srcOrd="0" destOrd="0" parTransId="{700FCAB9-5237-D043-8B31-17C9ED4B4B77}" sibTransId="{E8066CCB-9B54-2D4B-9840-83633F5562AA}"/>
    <dgm:cxn modelId="{41549FB1-E268-F048-8789-0FE7F8D58B65}" srcId="{7117AF1B-C0FE-4C46-898A-FFEF82DB2730}" destId="{FCFDA482-C4D4-7045-B956-1CD0DC783D97}" srcOrd="0" destOrd="0" parTransId="{048A2667-E40D-4B4B-8396-AC8B3A168852}" sibTransId="{A6C280FE-6624-C244-94BD-5912B48D32D4}"/>
    <dgm:cxn modelId="{335707AE-B057-4408-9335-D255694F12AE}" type="presOf" srcId="{8BDBACD7-0195-214A-A342-A207D794AE3A}" destId="{E99E2690-6388-974E-8DF7-AD4E34BDFA86}" srcOrd="0" destOrd="4" presId="urn:microsoft.com/office/officeart/2005/8/layout/hProcess9"/>
    <dgm:cxn modelId="{028DA824-EEEF-4865-B97C-73E25CB5F7D4}" type="presOf" srcId="{2F709E56-2D8A-CF4C-96C4-D0A30C2F0C07}" destId="{474A7613-534B-B04A-BBB9-F7255B5ADA00}" srcOrd="0" destOrd="5" presId="urn:microsoft.com/office/officeart/2005/8/layout/hProcess9"/>
    <dgm:cxn modelId="{9E18AA8B-398A-824C-98CD-B04E4A0CCFFD}" srcId="{A2BFFE60-5491-444C-89CE-34BD04463E25}" destId="{FF5A92D0-54E5-3C49-88A3-150A3450A3EE}" srcOrd="3" destOrd="0" parTransId="{B77D59F0-CC4A-B941-9521-877C32BA21A0}" sibTransId="{5DDCE874-410A-4246-BAEE-9452080CB983}"/>
    <dgm:cxn modelId="{972E1855-3DF2-EF41-B7B0-7D23AA994BA3}" srcId="{20C8C909-55B7-1E46-A4EF-4362D1AC07BB}" destId="{C00A91AD-E7F1-5A4C-A6BA-1F21B3DBDE10}" srcOrd="0" destOrd="0" parTransId="{9ED97F74-2BCB-7C45-826E-2847D1B59167}" sibTransId="{1A693088-FCD1-7044-AAC9-563682B3E9B3}"/>
    <dgm:cxn modelId="{01A339B3-2F9B-426C-9EDE-E54585F516DA}" type="presOf" srcId="{FF5A92D0-54E5-3C49-88A3-150A3450A3EE}" destId="{30F2E83D-0881-B140-BACE-098C517A3DD1}" srcOrd="0" destOrd="0" presId="urn:microsoft.com/office/officeart/2005/8/layout/hProcess9"/>
    <dgm:cxn modelId="{47A38F7B-1F9B-DE49-B209-38BD528FCE47}" srcId="{690A9CDC-D265-C142-9710-1357FDC9FBAE}" destId="{A1DC67A1-E582-2446-A2AB-64C0A5C3FDA9}" srcOrd="1" destOrd="0" parTransId="{F06A7703-AFFE-424C-8691-0092826F09B4}" sibTransId="{2CD734AA-A8BF-5E4C-9D22-AAE3F65C6B34}"/>
    <dgm:cxn modelId="{C55324EE-8E0C-9447-B1A8-188F4F5A080C}" srcId="{FF5A92D0-54E5-3C49-88A3-150A3450A3EE}" destId="{C5959016-0DEB-5548-81E5-9C7ADD199A68}" srcOrd="2" destOrd="0" parTransId="{FB18BE3F-A837-384C-B7D6-D337F7E3913F}" sibTransId="{6EE21E80-A9B6-0744-AEFD-5BA7C776C113}"/>
    <dgm:cxn modelId="{914CD3F8-222E-461D-83A0-1F0DCD244D14}" type="presOf" srcId="{20C8C909-55B7-1E46-A4EF-4362D1AC07BB}" destId="{474A7613-534B-B04A-BBB9-F7255B5ADA00}" srcOrd="0" destOrd="0" presId="urn:microsoft.com/office/officeart/2005/8/layout/hProcess9"/>
    <dgm:cxn modelId="{2CD29C90-9F90-4030-9031-6FE7C1FC05DD}" srcId="{FF5A92D0-54E5-3C49-88A3-150A3450A3EE}" destId="{C1A9701F-9FEC-40A5-B6D8-FE41BE73FFB7}" srcOrd="1" destOrd="0" parTransId="{CFE15CF7-C967-4CB1-8650-C7A18E31B9C0}" sibTransId="{41882AD5-5593-4DEB-81E5-897DB6B11DC1}"/>
    <dgm:cxn modelId="{EEC1B85C-F39F-47A3-844A-7E4067D97BE4}" type="presOf" srcId="{EED31937-467B-2E41-BE49-AF419800EBA3}" destId="{4AE2438C-0856-764C-A43F-C111455A9517}" srcOrd="0" destOrd="1" presId="urn:microsoft.com/office/officeart/2005/8/layout/hProcess9"/>
    <dgm:cxn modelId="{29458E45-6195-DE44-95E5-A752650245E1}" srcId="{56232748-623F-144A-8849-616A32ACD2FC}" destId="{3A88A275-92ED-BD4B-8797-3B4FCAFB7F09}" srcOrd="4" destOrd="0" parTransId="{1BE12233-D0FB-C74B-84C5-684CA6B9063A}" sibTransId="{32A6C25F-D889-0941-BE43-257A951B90AA}"/>
    <dgm:cxn modelId="{882A9AD6-2245-BF46-8DF6-F99FB7876BF2}" srcId="{A2BFFE60-5491-444C-89CE-34BD04463E25}" destId="{56232748-623F-144A-8849-616A32ACD2FC}" srcOrd="2" destOrd="0" parTransId="{241F3E80-058B-CE43-8ED3-5903266D8586}" sibTransId="{DCBF5958-8EF5-DF44-A9A3-1AD4F76E6E39}"/>
    <dgm:cxn modelId="{18B0B08B-1118-5146-8CDE-45377E33C057}" srcId="{A2BFFE60-5491-444C-89CE-34BD04463E25}" destId="{690A9CDC-D265-C142-9710-1357FDC9FBAE}" srcOrd="4" destOrd="0" parTransId="{C3B84B63-4A4B-6540-829F-2F0F117C3669}" sibTransId="{D0CF2AB7-4321-5D4B-9FFE-B1FEDEC3C09B}"/>
    <dgm:cxn modelId="{35C6FD9D-4B67-44E4-BF36-5DA6B58E7477}" type="presOf" srcId="{6EBA27FB-86BE-44A3-8031-303846BC0542}" destId="{7B4802BE-9974-C94C-A61F-4CBFE352F9DF}" srcOrd="0" destOrd="5" presId="urn:microsoft.com/office/officeart/2005/8/layout/hProcess9"/>
    <dgm:cxn modelId="{1EF0705D-F892-D441-A496-17740983FA4C}" srcId="{690A9CDC-D265-C142-9710-1357FDC9FBAE}" destId="{437F6637-5907-0A44-8A35-9EA1A88A701E}" srcOrd="3" destOrd="0" parTransId="{BFD95CDC-3A41-A04E-910B-515ECDF410AC}" sibTransId="{5F3E7C45-56DA-3949-9348-347A9C9FBA65}"/>
    <dgm:cxn modelId="{CD48A18E-AF77-4AE0-9196-2BB3A9923770}" type="presOf" srcId="{35DB0480-C98D-F34C-BE1D-76B2D63B6175}" destId="{E99E2690-6388-974E-8DF7-AD4E34BDFA86}" srcOrd="0" destOrd="1" presId="urn:microsoft.com/office/officeart/2005/8/layout/hProcess9"/>
    <dgm:cxn modelId="{60AFC6AC-5EA7-460C-9595-2D9957FB632E}" srcId="{FF5A92D0-54E5-3C49-88A3-150A3450A3EE}" destId="{4BC796B5-E70F-43AB-80EC-59B18B603110}" srcOrd="3" destOrd="0" parTransId="{AA70D723-5B5B-4FBC-AC86-467829E68327}" sibTransId="{725359B0-5112-42C3-9E1B-DB0B4BACFB67}"/>
    <dgm:cxn modelId="{57FCD642-C6BD-49F2-942D-00C168FD4A15}" type="presOf" srcId="{690A9CDC-D265-C142-9710-1357FDC9FBAE}" destId="{4AE2438C-0856-764C-A43F-C111455A9517}" srcOrd="0" destOrd="0" presId="urn:microsoft.com/office/officeart/2005/8/layout/hProcess9"/>
    <dgm:cxn modelId="{7C0743E9-A90B-0043-AA26-4BCE0A08DB13}" srcId="{690A9CDC-D265-C142-9710-1357FDC9FBAE}" destId="{FA9951B7-D083-3445-B4A3-C9E65672DA82}" srcOrd="2" destOrd="0" parTransId="{190AE364-BA09-E148-8142-063A35AFB4AE}" sibTransId="{9711B137-E9AD-9941-BB70-C3285EDB34A8}"/>
    <dgm:cxn modelId="{A21B2F49-49A5-49E4-BACB-1729FFA3972E}" srcId="{7117AF1B-C0FE-4C46-898A-FFEF82DB2730}" destId="{6EBA27FB-86BE-44A3-8031-303846BC0542}" srcOrd="4" destOrd="0" parTransId="{8F7DE6B8-A292-474E-AB58-8490FFC0469B}" sibTransId="{F1AC0541-2CD4-484A-AAEE-6C4146658FAB}"/>
    <dgm:cxn modelId="{446952B6-E84E-4F5F-81F8-870F9C7CF29F}" type="presOf" srcId="{D3FA5252-4FBA-DB47-8829-CCEB5CB78333}" destId="{7B4802BE-9974-C94C-A61F-4CBFE352F9DF}" srcOrd="0" destOrd="3" presId="urn:microsoft.com/office/officeart/2005/8/layout/hProcess9"/>
    <dgm:cxn modelId="{691DFA9E-3471-4187-8E1D-CECC7E80EA78}" type="presOf" srcId="{0142897F-24BF-7E40-B961-272693C2D039}" destId="{7B4802BE-9974-C94C-A61F-4CBFE352F9DF}" srcOrd="0" destOrd="2" presId="urn:microsoft.com/office/officeart/2005/8/layout/hProcess9"/>
    <dgm:cxn modelId="{4738C651-2036-8948-8291-CD2A35801CDC}" srcId="{20C8C909-55B7-1E46-A4EF-4362D1AC07BB}" destId="{2F709E56-2D8A-CF4C-96C4-D0A30C2F0C07}" srcOrd="4" destOrd="0" parTransId="{5109265C-6759-2D46-843E-5568EF5C2C09}" sibTransId="{04BFF243-A5CD-FE42-A43E-4F8588E0D9AD}"/>
    <dgm:cxn modelId="{6E9B30A1-F70E-4FCA-B83F-475DE85F9E0E}" type="presOf" srcId="{FA9951B7-D083-3445-B4A3-C9E65672DA82}" destId="{4AE2438C-0856-764C-A43F-C111455A9517}" srcOrd="0" destOrd="3" presId="urn:microsoft.com/office/officeart/2005/8/layout/hProcess9"/>
    <dgm:cxn modelId="{424D74C3-3953-417A-8242-E957B5534BCA}" srcId="{FF5A92D0-54E5-3C49-88A3-150A3450A3EE}" destId="{D1565465-E0A7-44F2-AAFC-70E36FEBCCDC}" srcOrd="0" destOrd="0" parTransId="{5257FBBC-B6EE-443E-8376-2FD07C29E422}" sibTransId="{7EACFF58-5952-45AF-B8B2-48BCD99FAF33}"/>
    <dgm:cxn modelId="{0CB80D9C-8AFF-43E1-BB58-557B75CF82B3}" type="presOf" srcId="{A2BFFE60-5491-444C-89CE-34BD04463E25}" destId="{AD271B5E-B828-394F-BAF8-901E664EAF47}" srcOrd="0" destOrd="0" presId="urn:microsoft.com/office/officeart/2005/8/layout/hProcess9"/>
    <dgm:cxn modelId="{9A4AB392-CA90-524E-8D4D-A3BF8684A86F}" srcId="{20C8C909-55B7-1E46-A4EF-4362D1AC07BB}" destId="{58B79F20-E46E-1D4F-9EAE-4C1D9003E3F3}" srcOrd="1" destOrd="0" parTransId="{003970BA-5506-6047-B480-3192581D48CF}" sibTransId="{48384908-F08F-C346-8251-88DB38685A82}"/>
    <dgm:cxn modelId="{61934FAA-144C-4A88-B962-445BB9730A06}" type="presOf" srcId="{C1A9701F-9FEC-40A5-B6D8-FE41BE73FFB7}" destId="{30F2E83D-0881-B140-BACE-098C517A3DD1}" srcOrd="0" destOrd="2" presId="urn:microsoft.com/office/officeart/2005/8/layout/hProcess9"/>
    <dgm:cxn modelId="{7B5167A7-B98A-4942-932F-E8F36B4E02DC}" type="presOf" srcId="{7B00F1EA-EB68-BA4A-B3A5-981CAA165F48}" destId="{E99E2690-6388-974E-8DF7-AD4E34BDFA86}" srcOrd="0" destOrd="2" presId="urn:microsoft.com/office/officeart/2005/8/layout/hProcess9"/>
    <dgm:cxn modelId="{E3FE5192-0E49-42A3-9487-68A88AFC0CED}" type="presOf" srcId="{56232748-623F-144A-8849-616A32ACD2FC}" destId="{E99E2690-6388-974E-8DF7-AD4E34BDFA86}" srcOrd="0" destOrd="0" presId="urn:microsoft.com/office/officeart/2005/8/layout/hProcess9"/>
    <dgm:cxn modelId="{14326AC5-B1C0-43A6-AF50-3B135EF426A6}" type="presOf" srcId="{4BC796B5-E70F-43AB-80EC-59B18B603110}" destId="{30F2E83D-0881-B140-BACE-098C517A3DD1}" srcOrd="0" destOrd="4" presId="urn:microsoft.com/office/officeart/2005/8/layout/hProcess9"/>
    <dgm:cxn modelId="{F7B41FBA-7F2A-43E4-8A8D-37A237F5CE70}" type="presParOf" srcId="{AD271B5E-B828-394F-BAF8-901E664EAF47}" destId="{E3151D03-7284-B04B-89DB-E11A33F6CC67}" srcOrd="0" destOrd="0" presId="urn:microsoft.com/office/officeart/2005/8/layout/hProcess9"/>
    <dgm:cxn modelId="{8426682C-4B9F-48B9-85B9-F242C4F1295B}" type="presParOf" srcId="{AD271B5E-B828-394F-BAF8-901E664EAF47}" destId="{4E16728D-39E0-D04B-9AAA-BDDC8AF510A7}" srcOrd="1" destOrd="0" presId="urn:microsoft.com/office/officeart/2005/8/layout/hProcess9"/>
    <dgm:cxn modelId="{6BD0AEEE-508F-4577-B772-DD51ABF344DB}" type="presParOf" srcId="{4E16728D-39E0-D04B-9AAA-BDDC8AF510A7}" destId="{7B4802BE-9974-C94C-A61F-4CBFE352F9DF}" srcOrd="0" destOrd="0" presId="urn:microsoft.com/office/officeart/2005/8/layout/hProcess9"/>
    <dgm:cxn modelId="{AE249256-77C6-4825-A65A-40E7B8B7AC58}" type="presParOf" srcId="{4E16728D-39E0-D04B-9AAA-BDDC8AF510A7}" destId="{C47B9957-EFAD-154E-B420-D3EAE96AA514}" srcOrd="1" destOrd="0" presId="urn:microsoft.com/office/officeart/2005/8/layout/hProcess9"/>
    <dgm:cxn modelId="{3284B8FD-CA8C-4A36-B37E-B5D25BA99DC6}" type="presParOf" srcId="{4E16728D-39E0-D04B-9AAA-BDDC8AF510A7}" destId="{474A7613-534B-B04A-BBB9-F7255B5ADA00}" srcOrd="2" destOrd="0" presId="urn:microsoft.com/office/officeart/2005/8/layout/hProcess9"/>
    <dgm:cxn modelId="{6EB5DD6A-DE30-4AB3-9425-5E92A1D28E62}" type="presParOf" srcId="{4E16728D-39E0-D04B-9AAA-BDDC8AF510A7}" destId="{F149359C-46B2-A34E-B51A-50E9E28B5C97}" srcOrd="3" destOrd="0" presId="urn:microsoft.com/office/officeart/2005/8/layout/hProcess9"/>
    <dgm:cxn modelId="{E88461B4-4B97-49E3-9761-6A828F4E7590}" type="presParOf" srcId="{4E16728D-39E0-D04B-9AAA-BDDC8AF510A7}" destId="{E99E2690-6388-974E-8DF7-AD4E34BDFA86}" srcOrd="4" destOrd="0" presId="urn:microsoft.com/office/officeart/2005/8/layout/hProcess9"/>
    <dgm:cxn modelId="{8F1405A6-8B3C-48F6-9900-95765BAFB425}" type="presParOf" srcId="{4E16728D-39E0-D04B-9AAA-BDDC8AF510A7}" destId="{144FA568-A3B4-714E-906A-31BDF06FAE73}" srcOrd="5" destOrd="0" presId="urn:microsoft.com/office/officeart/2005/8/layout/hProcess9"/>
    <dgm:cxn modelId="{C61CFE2B-F722-4BDC-B2D0-E12229386FD2}" type="presParOf" srcId="{4E16728D-39E0-D04B-9AAA-BDDC8AF510A7}" destId="{30F2E83D-0881-B140-BACE-098C517A3DD1}" srcOrd="6" destOrd="0" presId="urn:microsoft.com/office/officeart/2005/8/layout/hProcess9"/>
    <dgm:cxn modelId="{7B19C3C1-D987-43C1-B7B5-2170DCA0955F}" type="presParOf" srcId="{4E16728D-39E0-D04B-9AAA-BDDC8AF510A7}" destId="{9BB6F50C-3E6C-6C41-B73E-72391DF9CA1C}" srcOrd="7" destOrd="0" presId="urn:microsoft.com/office/officeart/2005/8/layout/hProcess9"/>
    <dgm:cxn modelId="{E3E96A46-3335-4B0F-BE45-1E28055E2EC4}" type="presParOf" srcId="{4E16728D-39E0-D04B-9AAA-BDDC8AF510A7}" destId="{4AE2438C-0856-764C-A43F-C111455A9517}"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526ACE-5302-2344-9E50-1CBD801FF2C9}" type="doc">
      <dgm:prSet loTypeId="urn:microsoft.com/office/officeart/2005/8/layout/radial5" loCatId="" qsTypeId="urn:microsoft.com/office/officeart/2005/8/quickstyle/simple5" qsCatId="simple" csTypeId="urn:microsoft.com/office/officeart/2005/8/colors/accent2_4" csCatId="accent2" phldr="1"/>
      <dgm:spPr/>
      <dgm:t>
        <a:bodyPr/>
        <a:lstStyle/>
        <a:p>
          <a:endParaRPr lang="en-US"/>
        </a:p>
      </dgm:t>
    </dgm:pt>
    <dgm:pt modelId="{CDD224CB-4A73-9644-951A-E19A92023951}">
      <dgm:prSet phldrT="[Text]"/>
      <dgm:spPr/>
      <dgm:t>
        <a:bodyPr/>
        <a:lstStyle/>
        <a:p>
          <a:r>
            <a:rPr lang="en-US" dirty="0" smtClean="0"/>
            <a:t>Patient</a:t>
          </a:r>
          <a:endParaRPr lang="en-US" dirty="0"/>
        </a:p>
      </dgm:t>
    </dgm:pt>
    <dgm:pt modelId="{68F97938-CC93-EF42-B9D9-9111739DC7DA}" type="parTrans" cxnId="{E860BE9A-E3B3-CF42-9E88-BD78756DB08B}">
      <dgm:prSet/>
      <dgm:spPr/>
      <dgm:t>
        <a:bodyPr/>
        <a:lstStyle/>
        <a:p>
          <a:endParaRPr lang="en-US"/>
        </a:p>
      </dgm:t>
    </dgm:pt>
    <dgm:pt modelId="{2FACA710-86E8-1C4D-BE56-B694FBAE6B22}" type="sibTrans" cxnId="{E860BE9A-E3B3-CF42-9E88-BD78756DB08B}">
      <dgm:prSet/>
      <dgm:spPr/>
      <dgm:t>
        <a:bodyPr/>
        <a:lstStyle/>
        <a:p>
          <a:endParaRPr lang="en-US"/>
        </a:p>
      </dgm:t>
    </dgm:pt>
    <dgm:pt modelId="{FB1504F0-B53D-374A-99BA-2DB574F99EBD}">
      <dgm:prSet phldrT="[Text]"/>
      <dgm:spPr/>
      <dgm:t>
        <a:bodyPr/>
        <a:lstStyle/>
        <a:p>
          <a:r>
            <a:rPr lang="en-US" dirty="0" smtClean="0"/>
            <a:t>Primary care</a:t>
          </a:r>
          <a:endParaRPr lang="en-US" dirty="0"/>
        </a:p>
      </dgm:t>
    </dgm:pt>
    <dgm:pt modelId="{B0E9FB7D-61D9-3B48-979B-FA88BC61E25E}" type="parTrans" cxnId="{DB7B3731-DF9E-3C4D-B538-51F124B4E3B1}">
      <dgm:prSet/>
      <dgm:spPr/>
      <dgm:t>
        <a:bodyPr/>
        <a:lstStyle/>
        <a:p>
          <a:endParaRPr lang="en-US"/>
        </a:p>
      </dgm:t>
    </dgm:pt>
    <dgm:pt modelId="{86901C17-E72D-8D42-9DA0-31BB46526B65}" type="sibTrans" cxnId="{DB7B3731-DF9E-3C4D-B538-51F124B4E3B1}">
      <dgm:prSet/>
      <dgm:spPr/>
      <dgm:t>
        <a:bodyPr/>
        <a:lstStyle/>
        <a:p>
          <a:endParaRPr lang="en-US"/>
        </a:p>
      </dgm:t>
    </dgm:pt>
    <dgm:pt modelId="{E6289F54-025F-EB4F-836F-1B8440D7774F}">
      <dgm:prSet phldrT="[Text]"/>
      <dgm:spPr/>
      <dgm:t>
        <a:bodyPr/>
        <a:lstStyle/>
        <a:p>
          <a:r>
            <a:rPr lang="en-US" dirty="0" smtClean="0"/>
            <a:t>Surgery</a:t>
          </a:r>
          <a:endParaRPr lang="en-US" dirty="0"/>
        </a:p>
      </dgm:t>
    </dgm:pt>
    <dgm:pt modelId="{6133A942-579D-6145-9D60-1BE890A3626A}" type="parTrans" cxnId="{BD5B7572-49D0-AE49-8CA7-6FEA088F32A2}">
      <dgm:prSet/>
      <dgm:spPr/>
      <dgm:t>
        <a:bodyPr/>
        <a:lstStyle/>
        <a:p>
          <a:endParaRPr lang="en-US"/>
        </a:p>
      </dgm:t>
    </dgm:pt>
    <dgm:pt modelId="{61279632-F065-2149-A35B-665BD77806D2}" type="sibTrans" cxnId="{BD5B7572-49D0-AE49-8CA7-6FEA088F32A2}">
      <dgm:prSet/>
      <dgm:spPr/>
      <dgm:t>
        <a:bodyPr/>
        <a:lstStyle/>
        <a:p>
          <a:endParaRPr lang="en-US"/>
        </a:p>
      </dgm:t>
    </dgm:pt>
    <dgm:pt modelId="{F8029ECF-DE48-C546-931A-A4B3B01A1281}">
      <dgm:prSet phldrT="[Text]"/>
      <dgm:spPr/>
      <dgm:t>
        <a:bodyPr/>
        <a:lstStyle/>
        <a:p>
          <a:r>
            <a:rPr lang="en-US" dirty="0" smtClean="0"/>
            <a:t>Lab</a:t>
          </a:r>
        </a:p>
        <a:p>
          <a:r>
            <a:rPr lang="en-US" dirty="0" smtClean="0"/>
            <a:t>Pharmacy</a:t>
          </a:r>
          <a:endParaRPr lang="en-US" dirty="0"/>
        </a:p>
      </dgm:t>
    </dgm:pt>
    <dgm:pt modelId="{0B615509-CED4-164B-819A-4F81DDBDA399}" type="parTrans" cxnId="{90A337F6-5243-C94C-BA0C-1215F7FCFC48}">
      <dgm:prSet/>
      <dgm:spPr/>
      <dgm:t>
        <a:bodyPr/>
        <a:lstStyle/>
        <a:p>
          <a:endParaRPr lang="en-US"/>
        </a:p>
      </dgm:t>
    </dgm:pt>
    <dgm:pt modelId="{18865DC3-E27D-784F-9A39-04EEEA1D9321}" type="sibTrans" cxnId="{90A337F6-5243-C94C-BA0C-1215F7FCFC48}">
      <dgm:prSet/>
      <dgm:spPr/>
      <dgm:t>
        <a:bodyPr/>
        <a:lstStyle/>
        <a:p>
          <a:endParaRPr lang="en-US"/>
        </a:p>
      </dgm:t>
    </dgm:pt>
    <dgm:pt modelId="{463B3A9C-B528-1849-A290-617EEBABE109}">
      <dgm:prSet phldrT="[Text]"/>
      <dgm:spPr/>
      <dgm:t>
        <a:bodyPr/>
        <a:lstStyle/>
        <a:p>
          <a:r>
            <a:rPr lang="en-US" dirty="0" smtClean="0"/>
            <a:t>Oncology</a:t>
          </a:r>
          <a:endParaRPr lang="en-US" dirty="0"/>
        </a:p>
      </dgm:t>
    </dgm:pt>
    <dgm:pt modelId="{0487D20B-0661-774B-845F-90B40DC71A47}" type="parTrans" cxnId="{DB6166B0-CEDE-4349-9CD9-25E388F35BD5}">
      <dgm:prSet/>
      <dgm:spPr/>
      <dgm:t>
        <a:bodyPr/>
        <a:lstStyle/>
        <a:p>
          <a:endParaRPr lang="en-US"/>
        </a:p>
      </dgm:t>
    </dgm:pt>
    <dgm:pt modelId="{03C99E9B-3637-F546-B9C4-E4B73BAA92C2}" type="sibTrans" cxnId="{DB6166B0-CEDE-4349-9CD9-25E388F35BD5}">
      <dgm:prSet/>
      <dgm:spPr/>
      <dgm:t>
        <a:bodyPr/>
        <a:lstStyle/>
        <a:p>
          <a:endParaRPr lang="en-US"/>
        </a:p>
      </dgm:t>
    </dgm:pt>
    <dgm:pt modelId="{C3491564-6EF9-AF43-8ABA-24BEFB73723F}">
      <dgm:prSet phldrT="[Text]"/>
      <dgm:spPr/>
      <dgm:t>
        <a:bodyPr/>
        <a:lstStyle/>
        <a:p>
          <a:r>
            <a:rPr lang="en-US" dirty="0" smtClean="0"/>
            <a:t>Social Work</a:t>
          </a:r>
          <a:endParaRPr lang="en-US" dirty="0"/>
        </a:p>
      </dgm:t>
    </dgm:pt>
    <dgm:pt modelId="{D23B2361-BBD7-0543-A654-75CE88F86D66}" type="parTrans" cxnId="{67E92604-6B0B-6B46-9CF8-10E5046EBF9C}">
      <dgm:prSet/>
      <dgm:spPr/>
      <dgm:t>
        <a:bodyPr/>
        <a:lstStyle/>
        <a:p>
          <a:endParaRPr lang="en-US"/>
        </a:p>
      </dgm:t>
    </dgm:pt>
    <dgm:pt modelId="{4004BBB1-5B93-404A-AD49-C2B6BE5EDAE7}" type="sibTrans" cxnId="{67E92604-6B0B-6B46-9CF8-10E5046EBF9C}">
      <dgm:prSet/>
      <dgm:spPr/>
      <dgm:t>
        <a:bodyPr/>
        <a:lstStyle/>
        <a:p>
          <a:endParaRPr lang="en-US"/>
        </a:p>
      </dgm:t>
    </dgm:pt>
    <dgm:pt modelId="{C00267A4-29BA-E64C-9AEB-862213D9CFD3}">
      <dgm:prSet phldrT="[Text]"/>
      <dgm:spPr/>
      <dgm:t>
        <a:bodyPr/>
        <a:lstStyle/>
        <a:p>
          <a:r>
            <a:rPr lang="en-US" dirty="0" smtClean="0"/>
            <a:t>Hospice</a:t>
          </a:r>
          <a:endParaRPr lang="en-US" dirty="0"/>
        </a:p>
      </dgm:t>
    </dgm:pt>
    <dgm:pt modelId="{A9F11276-30BB-0C41-90D1-3A51EB894959}" type="parTrans" cxnId="{6F663013-82F4-E649-8C09-48328C496B27}">
      <dgm:prSet/>
      <dgm:spPr/>
      <dgm:t>
        <a:bodyPr/>
        <a:lstStyle/>
        <a:p>
          <a:endParaRPr lang="en-US"/>
        </a:p>
      </dgm:t>
    </dgm:pt>
    <dgm:pt modelId="{46A2F0CB-7CDF-5F4C-8EA5-A699314A7F43}" type="sibTrans" cxnId="{6F663013-82F4-E649-8C09-48328C496B27}">
      <dgm:prSet/>
      <dgm:spPr/>
      <dgm:t>
        <a:bodyPr/>
        <a:lstStyle/>
        <a:p>
          <a:endParaRPr lang="en-US"/>
        </a:p>
      </dgm:t>
    </dgm:pt>
    <dgm:pt modelId="{5E2B4068-F930-5540-BF08-AB27D8BDCB0F}">
      <dgm:prSet phldrT="[Text]"/>
      <dgm:spPr/>
      <dgm:t>
        <a:bodyPr/>
        <a:lstStyle/>
        <a:p>
          <a:r>
            <a:rPr lang="en-US" dirty="0" smtClean="0"/>
            <a:t>Home Health</a:t>
          </a:r>
          <a:endParaRPr lang="en-US" dirty="0"/>
        </a:p>
      </dgm:t>
    </dgm:pt>
    <dgm:pt modelId="{1BD8D6F3-CE5C-6A46-AE9C-C6D26B6046E0}" type="parTrans" cxnId="{4A56AA6B-6034-694C-A447-96E7349C5B38}">
      <dgm:prSet/>
      <dgm:spPr/>
      <dgm:t>
        <a:bodyPr/>
        <a:lstStyle/>
        <a:p>
          <a:endParaRPr lang="en-US"/>
        </a:p>
      </dgm:t>
    </dgm:pt>
    <dgm:pt modelId="{77790266-0932-D743-9F3E-8DBB8BC9CB06}" type="sibTrans" cxnId="{4A56AA6B-6034-694C-A447-96E7349C5B38}">
      <dgm:prSet/>
      <dgm:spPr/>
      <dgm:t>
        <a:bodyPr/>
        <a:lstStyle/>
        <a:p>
          <a:endParaRPr lang="en-US"/>
        </a:p>
      </dgm:t>
    </dgm:pt>
    <dgm:pt modelId="{D9656917-9838-4148-B37C-A4E4DEEA48EA}" type="pres">
      <dgm:prSet presAssocID="{82526ACE-5302-2344-9E50-1CBD801FF2C9}" presName="Name0" presStyleCnt="0">
        <dgm:presLayoutVars>
          <dgm:chMax val="1"/>
          <dgm:dir/>
          <dgm:animLvl val="ctr"/>
          <dgm:resizeHandles val="exact"/>
        </dgm:presLayoutVars>
      </dgm:prSet>
      <dgm:spPr/>
      <dgm:t>
        <a:bodyPr/>
        <a:lstStyle/>
        <a:p>
          <a:endParaRPr lang="en-US"/>
        </a:p>
      </dgm:t>
    </dgm:pt>
    <dgm:pt modelId="{BC18C58B-5810-ED4B-97F8-9C299262E3F2}" type="pres">
      <dgm:prSet presAssocID="{CDD224CB-4A73-9644-951A-E19A92023951}" presName="centerShape" presStyleLbl="node0" presStyleIdx="0" presStyleCnt="1"/>
      <dgm:spPr/>
      <dgm:t>
        <a:bodyPr/>
        <a:lstStyle/>
        <a:p>
          <a:endParaRPr lang="en-US"/>
        </a:p>
      </dgm:t>
    </dgm:pt>
    <dgm:pt modelId="{6659A4F0-932B-6048-A9A4-1B6C15B573D3}" type="pres">
      <dgm:prSet presAssocID="{B0E9FB7D-61D9-3B48-979B-FA88BC61E25E}" presName="parTrans" presStyleLbl="sibTrans2D1" presStyleIdx="0" presStyleCnt="7"/>
      <dgm:spPr/>
      <dgm:t>
        <a:bodyPr/>
        <a:lstStyle/>
        <a:p>
          <a:endParaRPr lang="en-US"/>
        </a:p>
      </dgm:t>
    </dgm:pt>
    <dgm:pt modelId="{460CE633-90E9-964A-BAEB-CD94BF1FB585}" type="pres">
      <dgm:prSet presAssocID="{B0E9FB7D-61D9-3B48-979B-FA88BC61E25E}" presName="connectorText" presStyleLbl="sibTrans2D1" presStyleIdx="0" presStyleCnt="7"/>
      <dgm:spPr/>
      <dgm:t>
        <a:bodyPr/>
        <a:lstStyle/>
        <a:p>
          <a:endParaRPr lang="en-US"/>
        </a:p>
      </dgm:t>
    </dgm:pt>
    <dgm:pt modelId="{586513B7-8854-3245-9F36-1A08CA27B890}" type="pres">
      <dgm:prSet presAssocID="{FB1504F0-B53D-374A-99BA-2DB574F99EBD}" presName="node" presStyleLbl="node1" presStyleIdx="0" presStyleCnt="7">
        <dgm:presLayoutVars>
          <dgm:bulletEnabled val="1"/>
        </dgm:presLayoutVars>
      </dgm:prSet>
      <dgm:spPr/>
      <dgm:t>
        <a:bodyPr/>
        <a:lstStyle/>
        <a:p>
          <a:endParaRPr lang="en-US"/>
        </a:p>
      </dgm:t>
    </dgm:pt>
    <dgm:pt modelId="{AA762F5D-6F00-2942-B8BF-3F49A5D4E013}" type="pres">
      <dgm:prSet presAssocID="{6133A942-579D-6145-9D60-1BE890A3626A}" presName="parTrans" presStyleLbl="sibTrans2D1" presStyleIdx="1" presStyleCnt="7"/>
      <dgm:spPr/>
      <dgm:t>
        <a:bodyPr/>
        <a:lstStyle/>
        <a:p>
          <a:endParaRPr lang="en-US"/>
        </a:p>
      </dgm:t>
    </dgm:pt>
    <dgm:pt modelId="{A1C1B559-3BAF-ED41-ADA3-B3B4B49F4ADD}" type="pres">
      <dgm:prSet presAssocID="{6133A942-579D-6145-9D60-1BE890A3626A}" presName="connectorText" presStyleLbl="sibTrans2D1" presStyleIdx="1" presStyleCnt="7"/>
      <dgm:spPr/>
      <dgm:t>
        <a:bodyPr/>
        <a:lstStyle/>
        <a:p>
          <a:endParaRPr lang="en-US"/>
        </a:p>
      </dgm:t>
    </dgm:pt>
    <dgm:pt modelId="{A9DF7F57-8CD8-6C40-B5CD-5A9EE869D9B5}" type="pres">
      <dgm:prSet presAssocID="{E6289F54-025F-EB4F-836F-1B8440D7774F}" presName="node" presStyleLbl="node1" presStyleIdx="1" presStyleCnt="7">
        <dgm:presLayoutVars>
          <dgm:bulletEnabled val="1"/>
        </dgm:presLayoutVars>
      </dgm:prSet>
      <dgm:spPr/>
      <dgm:t>
        <a:bodyPr/>
        <a:lstStyle/>
        <a:p>
          <a:endParaRPr lang="en-US"/>
        </a:p>
      </dgm:t>
    </dgm:pt>
    <dgm:pt modelId="{B8EC825F-FEB3-404D-80FC-201C6704CAA3}" type="pres">
      <dgm:prSet presAssocID="{0B615509-CED4-164B-819A-4F81DDBDA399}" presName="parTrans" presStyleLbl="sibTrans2D1" presStyleIdx="2" presStyleCnt="7"/>
      <dgm:spPr/>
      <dgm:t>
        <a:bodyPr/>
        <a:lstStyle/>
        <a:p>
          <a:endParaRPr lang="en-US"/>
        </a:p>
      </dgm:t>
    </dgm:pt>
    <dgm:pt modelId="{7CECA827-CA68-3848-BC9E-D19C00D1EB17}" type="pres">
      <dgm:prSet presAssocID="{0B615509-CED4-164B-819A-4F81DDBDA399}" presName="connectorText" presStyleLbl="sibTrans2D1" presStyleIdx="2" presStyleCnt="7"/>
      <dgm:spPr/>
      <dgm:t>
        <a:bodyPr/>
        <a:lstStyle/>
        <a:p>
          <a:endParaRPr lang="en-US"/>
        </a:p>
      </dgm:t>
    </dgm:pt>
    <dgm:pt modelId="{8936337E-264B-874E-97C2-5175E6DF74D4}" type="pres">
      <dgm:prSet presAssocID="{F8029ECF-DE48-C546-931A-A4B3B01A1281}" presName="node" presStyleLbl="node1" presStyleIdx="2" presStyleCnt="7">
        <dgm:presLayoutVars>
          <dgm:bulletEnabled val="1"/>
        </dgm:presLayoutVars>
      </dgm:prSet>
      <dgm:spPr/>
      <dgm:t>
        <a:bodyPr/>
        <a:lstStyle/>
        <a:p>
          <a:endParaRPr lang="en-US"/>
        </a:p>
      </dgm:t>
    </dgm:pt>
    <dgm:pt modelId="{A1CF5204-9267-C043-B780-299C4E430B6F}" type="pres">
      <dgm:prSet presAssocID="{D23B2361-BBD7-0543-A654-75CE88F86D66}" presName="parTrans" presStyleLbl="sibTrans2D1" presStyleIdx="3" presStyleCnt="7"/>
      <dgm:spPr/>
      <dgm:t>
        <a:bodyPr/>
        <a:lstStyle/>
        <a:p>
          <a:endParaRPr lang="en-US"/>
        </a:p>
      </dgm:t>
    </dgm:pt>
    <dgm:pt modelId="{A8617192-D840-9A40-97BD-DFC03380FDD9}" type="pres">
      <dgm:prSet presAssocID="{D23B2361-BBD7-0543-A654-75CE88F86D66}" presName="connectorText" presStyleLbl="sibTrans2D1" presStyleIdx="3" presStyleCnt="7"/>
      <dgm:spPr/>
      <dgm:t>
        <a:bodyPr/>
        <a:lstStyle/>
        <a:p>
          <a:endParaRPr lang="en-US"/>
        </a:p>
      </dgm:t>
    </dgm:pt>
    <dgm:pt modelId="{4C860CC9-A3D3-3740-B081-260C57C6FE2F}" type="pres">
      <dgm:prSet presAssocID="{C3491564-6EF9-AF43-8ABA-24BEFB73723F}" presName="node" presStyleLbl="node1" presStyleIdx="3" presStyleCnt="7">
        <dgm:presLayoutVars>
          <dgm:bulletEnabled val="1"/>
        </dgm:presLayoutVars>
      </dgm:prSet>
      <dgm:spPr/>
      <dgm:t>
        <a:bodyPr/>
        <a:lstStyle/>
        <a:p>
          <a:endParaRPr lang="en-US"/>
        </a:p>
      </dgm:t>
    </dgm:pt>
    <dgm:pt modelId="{DF296E5C-6FF8-3542-ACB7-D75FE1D37C17}" type="pres">
      <dgm:prSet presAssocID="{A9F11276-30BB-0C41-90D1-3A51EB894959}" presName="parTrans" presStyleLbl="sibTrans2D1" presStyleIdx="4" presStyleCnt="7"/>
      <dgm:spPr/>
      <dgm:t>
        <a:bodyPr/>
        <a:lstStyle/>
        <a:p>
          <a:endParaRPr lang="en-US"/>
        </a:p>
      </dgm:t>
    </dgm:pt>
    <dgm:pt modelId="{AFDE8774-09DA-3148-B2AB-74BDDFBE5C23}" type="pres">
      <dgm:prSet presAssocID="{A9F11276-30BB-0C41-90D1-3A51EB894959}" presName="connectorText" presStyleLbl="sibTrans2D1" presStyleIdx="4" presStyleCnt="7"/>
      <dgm:spPr/>
      <dgm:t>
        <a:bodyPr/>
        <a:lstStyle/>
        <a:p>
          <a:endParaRPr lang="en-US"/>
        </a:p>
      </dgm:t>
    </dgm:pt>
    <dgm:pt modelId="{0D69511F-1BAB-0549-B0AA-C4A104B16681}" type="pres">
      <dgm:prSet presAssocID="{C00267A4-29BA-E64C-9AEB-862213D9CFD3}" presName="node" presStyleLbl="node1" presStyleIdx="4" presStyleCnt="7">
        <dgm:presLayoutVars>
          <dgm:bulletEnabled val="1"/>
        </dgm:presLayoutVars>
      </dgm:prSet>
      <dgm:spPr/>
      <dgm:t>
        <a:bodyPr/>
        <a:lstStyle/>
        <a:p>
          <a:endParaRPr lang="en-US"/>
        </a:p>
      </dgm:t>
    </dgm:pt>
    <dgm:pt modelId="{1389CB31-07AC-D94F-BCBB-4A67CF0E6519}" type="pres">
      <dgm:prSet presAssocID="{1BD8D6F3-CE5C-6A46-AE9C-C6D26B6046E0}" presName="parTrans" presStyleLbl="sibTrans2D1" presStyleIdx="5" presStyleCnt="7"/>
      <dgm:spPr/>
      <dgm:t>
        <a:bodyPr/>
        <a:lstStyle/>
        <a:p>
          <a:endParaRPr lang="en-US"/>
        </a:p>
      </dgm:t>
    </dgm:pt>
    <dgm:pt modelId="{B0E854DD-351C-2E4B-B6C0-4BEEA4FCEAD8}" type="pres">
      <dgm:prSet presAssocID="{1BD8D6F3-CE5C-6A46-AE9C-C6D26B6046E0}" presName="connectorText" presStyleLbl="sibTrans2D1" presStyleIdx="5" presStyleCnt="7"/>
      <dgm:spPr/>
      <dgm:t>
        <a:bodyPr/>
        <a:lstStyle/>
        <a:p>
          <a:endParaRPr lang="en-US"/>
        </a:p>
      </dgm:t>
    </dgm:pt>
    <dgm:pt modelId="{A7E86BFD-48C4-7B48-9D7C-B5C7AA117E0B}" type="pres">
      <dgm:prSet presAssocID="{5E2B4068-F930-5540-BF08-AB27D8BDCB0F}" presName="node" presStyleLbl="node1" presStyleIdx="5" presStyleCnt="7">
        <dgm:presLayoutVars>
          <dgm:bulletEnabled val="1"/>
        </dgm:presLayoutVars>
      </dgm:prSet>
      <dgm:spPr/>
      <dgm:t>
        <a:bodyPr/>
        <a:lstStyle/>
        <a:p>
          <a:endParaRPr lang="en-US"/>
        </a:p>
      </dgm:t>
    </dgm:pt>
    <dgm:pt modelId="{1DC6D229-B1A3-EE4E-8A50-CEDB55DD3EA5}" type="pres">
      <dgm:prSet presAssocID="{0487D20B-0661-774B-845F-90B40DC71A47}" presName="parTrans" presStyleLbl="sibTrans2D1" presStyleIdx="6" presStyleCnt="7"/>
      <dgm:spPr/>
      <dgm:t>
        <a:bodyPr/>
        <a:lstStyle/>
        <a:p>
          <a:endParaRPr lang="en-US"/>
        </a:p>
      </dgm:t>
    </dgm:pt>
    <dgm:pt modelId="{9380C889-FD07-4544-9CEB-A134F280A7AE}" type="pres">
      <dgm:prSet presAssocID="{0487D20B-0661-774B-845F-90B40DC71A47}" presName="connectorText" presStyleLbl="sibTrans2D1" presStyleIdx="6" presStyleCnt="7"/>
      <dgm:spPr/>
      <dgm:t>
        <a:bodyPr/>
        <a:lstStyle/>
        <a:p>
          <a:endParaRPr lang="en-US"/>
        </a:p>
      </dgm:t>
    </dgm:pt>
    <dgm:pt modelId="{B90E60E5-0B06-0E4C-A23B-18ABA1AA3CB3}" type="pres">
      <dgm:prSet presAssocID="{463B3A9C-B528-1849-A290-617EEBABE109}" presName="node" presStyleLbl="node1" presStyleIdx="6" presStyleCnt="7">
        <dgm:presLayoutVars>
          <dgm:bulletEnabled val="1"/>
        </dgm:presLayoutVars>
      </dgm:prSet>
      <dgm:spPr/>
      <dgm:t>
        <a:bodyPr/>
        <a:lstStyle/>
        <a:p>
          <a:endParaRPr lang="en-US"/>
        </a:p>
      </dgm:t>
    </dgm:pt>
  </dgm:ptLst>
  <dgm:cxnLst>
    <dgm:cxn modelId="{957A2460-1B15-45E5-BD89-AA43EB93A84E}" type="presOf" srcId="{5E2B4068-F930-5540-BF08-AB27D8BDCB0F}" destId="{A7E86BFD-48C4-7B48-9D7C-B5C7AA117E0B}" srcOrd="0" destOrd="0" presId="urn:microsoft.com/office/officeart/2005/8/layout/radial5"/>
    <dgm:cxn modelId="{9F1D80F1-EEC0-4B10-BEC9-9EE33B56550F}" type="presOf" srcId="{0487D20B-0661-774B-845F-90B40DC71A47}" destId="{1DC6D229-B1A3-EE4E-8A50-CEDB55DD3EA5}" srcOrd="0" destOrd="0" presId="urn:microsoft.com/office/officeart/2005/8/layout/radial5"/>
    <dgm:cxn modelId="{67E92604-6B0B-6B46-9CF8-10E5046EBF9C}" srcId="{CDD224CB-4A73-9644-951A-E19A92023951}" destId="{C3491564-6EF9-AF43-8ABA-24BEFB73723F}" srcOrd="3" destOrd="0" parTransId="{D23B2361-BBD7-0543-A654-75CE88F86D66}" sibTransId="{4004BBB1-5B93-404A-AD49-C2B6BE5EDAE7}"/>
    <dgm:cxn modelId="{75A414AE-AE91-44EA-8369-880BD2D27514}" type="presOf" srcId="{1BD8D6F3-CE5C-6A46-AE9C-C6D26B6046E0}" destId="{1389CB31-07AC-D94F-BCBB-4A67CF0E6519}" srcOrd="0" destOrd="0" presId="urn:microsoft.com/office/officeart/2005/8/layout/radial5"/>
    <dgm:cxn modelId="{DB7B3731-DF9E-3C4D-B538-51F124B4E3B1}" srcId="{CDD224CB-4A73-9644-951A-E19A92023951}" destId="{FB1504F0-B53D-374A-99BA-2DB574F99EBD}" srcOrd="0" destOrd="0" parTransId="{B0E9FB7D-61D9-3B48-979B-FA88BC61E25E}" sibTransId="{86901C17-E72D-8D42-9DA0-31BB46526B65}"/>
    <dgm:cxn modelId="{953E517A-0411-4156-BCA0-33087759FF30}" type="presOf" srcId="{0B615509-CED4-164B-819A-4F81DDBDA399}" destId="{B8EC825F-FEB3-404D-80FC-201C6704CAA3}" srcOrd="0" destOrd="0" presId="urn:microsoft.com/office/officeart/2005/8/layout/radial5"/>
    <dgm:cxn modelId="{7DB77DB6-54F4-4458-BA3B-D64264AC31DC}" type="presOf" srcId="{FB1504F0-B53D-374A-99BA-2DB574F99EBD}" destId="{586513B7-8854-3245-9F36-1A08CA27B890}" srcOrd="0" destOrd="0" presId="urn:microsoft.com/office/officeart/2005/8/layout/radial5"/>
    <dgm:cxn modelId="{6DF935F6-3E69-4C3B-9801-5715CEFF570E}" type="presOf" srcId="{B0E9FB7D-61D9-3B48-979B-FA88BC61E25E}" destId="{6659A4F0-932B-6048-A9A4-1B6C15B573D3}" srcOrd="0" destOrd="0" presId="urn:microsoft.com/office/officeart/2005/8/layout/radial5"/>
    <dgm:cxn modelId="{DB6166B0-CEDE-4349-9CD9-25E388F35BD5}" srcId="{CDD224CB-4A73-9644-951A-E19A92023951}" destId="{463B3A9C-B528-1849-A290-617EEBABE109}" srcOrd="6" destOrd="0" parTransId="{0487D20B-0661-774B-845F-90B40DC71A47}" sibTransId="{03C99E9B-3637-F546-B9C4-E4B73BAA92C2}"/>
    <dgm:cxn modelId="{F781D284-1453-4348-BF2A-3C7297CB0947}" type="presOf" srcId="{82526ACE-5302-2344-9E50-1CBD801FF2C9}" destId="{D9656917-9838-4148-B37C-A4E4DEEA48EA}" srcOrd="0" destOrd="0" presId="urn:microsoft.com/office/officeart/2005/8/layout/radial5"/>
    <dgm:cxn modelId="{90A337F6-5243-C94C-BA0C-1215F7FCFC48}" srcId="{CDD224CB-4A73-9644-951A-E19A92023951}" destId="{F8029ECF-DE48-C546-931A-A4B3B01A1281}" srcOrd="2" destOrd="0" parTransId="{0B615509-CED4-164B-819A-4F81DDBDA399}" sibTransId="{18865DC3-E27D-784F-9A39-04EEEA1D9321}"/>
    <dgm:cxn modelId="{351B8489-7FBE-4CBD-82B9-EDB484A29055}" type="presOf" srcId="{A9F11276-30BB-0C41-90D1-3A51EB894959}" destId="{AFDE8774-09DA-3148-B2AB-74BDDFBE5C23}" srcOrd="1" destOrd="0" presId="urn:microsoft.com/office/officeart/2005/8/layout/radial5"/>
    <dgm:cxn modelId="{6F663013-82F4-E649-8C09-48328C496B27}" srcId="{CDD224CB-4A73-9644-951A-E19A92023951}" destId="{C00267A4-29BA-E64C-9AEB-862213D9CFD3}" srcOrd="4" destOrd="0" parTransId="{A9F11276-30BB-0C41-90D1-3A51EB894959}" sibTransId="{46A2F0CB-7CDF-5F4C-8EA5-A699314A7F43}"/>
    <dgm:cxn modelId="{2F968312-AA3D-4454-995A-1E8D1833574A}" type="presOf" srcId="{F8029ECF-DE48-C546-931A-A4B3B01A1281}" destId="{8936337E-264B-874E-97C2-5175E6DF74D4}" srcOrd="0" destOrd="0" presId="urn:microsoft.com/office/officeart/2005/8/layout/radial5"/>
    <dgm:cxn modelId="{CA000C4B-5CCF-4BAB-8C69-2B057BF72DEF}" type="presOf" srcId="{0B615509-CED4-164B-819A-4F81DDBDA399}" destId="{7CECA827-CA68-3848-BC9E-D19C00D1EB17}" srcOrd="1" destOrd="0" presId="urn:microsoft.com/office/officeart/2005/8/layout/radial5"/>
    <dgm:cxn modelId="{951D4D7E-1C42-47FF-866A-7F9ADCC47A7F}" type="presOf" srcId="{B0E9FB7D-61D9-3B48-979B-FA88BC61E25E}" destId="{460CE633-90E9-964A-BAEB-CD94BF1FB585}" srcOrd="1" destOrd="0" presId="urn:microsoft.com/office/officeart/2005/8/layout/radial5"/>
    <dgm:cxn modelId="{66DAD610-7922-4BDE-980B-4EE1849E5E60}" type="presOf" srcId="{A9F11276-30BB-0C41-90D1-3A51EB894959}" destId="{DF296E5C-6FF8-3542-ACB7-D75FE1D37C17}" srcOrd="0" destOrd="0" presId="urn:microsoft.com/office/officeart/2005/8/layout/radial5"/>
    <dgm:cxn modelId="{9F9CB329-458E-406C-84DB-AE05C0AB6E9E}" type="presOf" srcId="{CDD224CB-4A73-9644-951A-E19A92023951}" destId="{BC18C58B-5810-ED4B-97F8-9C299262E3F2}" srcOrd="0" destOrd="0" presId="urn:microsoft.com/office/officeart/2005/8/layout/radial5"/>
    <dgm:cxn modelId="{4A56AA6B-6034-694C-A447-96E7349C5B38}" srcId="{CDD224CB-4A73-9644-951A-E19A92023951}" destId="{5E2B4068-F930-5540-BF08-AB27D8BDCB0F}" srcOrd="5" destOrd="0" parTransId="{1BD8D6F3-CE5C-6A46-AE9C-C6D26B6046E0}" sibTransId="{77790266-0932-D743-9F3E-8DBB8BC9CB06}"/>
    <dgm:cxn modelId="{8C56917C-5804-4993-A621-5748F5EDEE94}" type="presOf" srcId="{6133A942-579D-6145-9D60-1BE890A3626A}" destId="{A1C1B559-3BAF-ED41-ADA3-B3B4B49F4ADD}" srcOrd="1" destOrd="0" presId="urn:microsoft.com/office/officeart/2005/8/layout/radial5"/>
    <dgm:cxn modelId="{99CF4554-052B-4BAE-BCDB-5FDE7F4227A3}" type="presOf" srcId="{D23B2361-BBD7-0543-A654-75CE88F86D66}" destId="{A1CF5204-9267-C043-B780-299C4E430B6F}" srcOrd="0" destOrd="0" presId="urn:microsoft.com/office/officeart/2005/8/layout/radial5"/>
    <dgm:cxn modelId="{BD5B7572-49D0-AE49-8CA7-6FEA088F32A2}" srcId="{CDD224CB-4A73-9644-951A-E19A92023951}" destId="{E6289F54-025F-EB4F-836F-1B8440D7774F}" srcOrd="1" destOrd="0" parTransId="{6133A942-579D-6145-9D60-1BE890A3626A}" sibTransId="{61279632-F065-2149-A35B-665BD77806D2}"/>
    <dgm:cxn modelId="{8EB8C912-0E36-4750-B2BC-B5DF9379E81B}" type="presOf" srcId="{C00267A4-29BA-E64C-9AEB-862213D9CFD3}" destId="{0D69511F-1BAB-0549-B0AA-C4A104B16681}" srcOrd="0" destOrd="0" presId="urn:microsoft.com/office/officeart/2005/8/layout/radial5"/>
    <dgm:cxn modelId="{E860BE9A-E3B3-CF42-9E88-BD78756DB08B}" srcId="{82526ACE-5302-2344-9E50-1CBD801FF2C9}" destId="{CDD224CB-4A73-9644-951A-E19A92023951}" srcOrd="0" destOrd="0" parTransId="{68F97938-CC93-EF42-B9D9-9111739DC7DA}" sibTransId="{2FACA710-86E8-1C4D-BE56-B694FBAE6B22}"/>
    <dgm:cxn modelId="{93EBC7E9-4F14-481B-8308-69ECB86E9AF9}" type="presOf" srcId="{C3491564-6EF9-AF43-8ABA-24BEFB73723F}" destId="{4C860CC9-A3D3-3740-B081-260C57C6FE2F}" srcOrd="0" destOrd="0" presId="urn:microsoft.com/office/officeart/2005/8/layout/radial5"/>
    <dgm:cxn modelId="{427E7CB3-2DCF-434D-B225-87FF2419B1F0}" type="presOf" srcId="{E6289F54-025F-EB4F-836F-1B8440D7774F}" destId="{A9DF7F57-8CD8-6C40-B5CD-5A9EE869D9B5}" srcOrd="0" destOrd="0" presId="urn:microsoft.com/office/officeart/2005/8/layout/radial5"/>
    <dgm:cxn modelId="{D8676C32-F80A-44EF-84CC-5E840B913E36}" type="presOf" srcId="{D23B2361-BBD7-0543-A654-75CE88F86D66}" destId="{A8617192-D840-9A40-97BD-DFC03380FDD9}" srcOrd="1" destOrd="0" presId="urn:microsoft.com/office/officeart/2005/8/layout/radial5"/>
    <dgm:cxn modelId="{E3854BF7-992F-4C7B-AA3C-7F17E3322E36}" type="presOf" srcId="{0487D20B-0661-774B-845F-90B40DC71A47}" destId="{9380C889-FD07-4544-9CEB-A134F280A7AE}" srcOrd="1" destOrd="0" presId="urn:microsoft.com/office/officeart/2005/8/layout/radial5"/>
    <dgm:cxn modelId="{A0D9CF7B-43D5-4FC2-BFE2-7A4870F42F10}" type="presOf" srcId="{1BD8D6F3-CE5C-6A46-AE9C-C6D26B6046E0}" destId="{B0E854DD-351C-2E4B-B6C0-4BEEA4FCEAD8}" srcOrd="1" destOrd="0" presId="urn:microsoft.com/office/officeart/2005/8/layout/radial5"/>
    <dgm:cxn modelId="{77F521F3-BA49-43D2-8718-25B600086506}" type="presOf" srcId="{463B3A9C-B528-1849-A290-617EEBABE109}" destId="{B90E60E5-0B06-0E4C-A23B-18ABA1AA3CB3}" srcOrd="0" destOrd="0" presId="urn:microsoft.com/office/officeart/2005/8/layout/radial5"/>
    <dgm:cxn modelId="{CD378ABA-F2EA-4C6C-99C4-7250F0E21A6B}" type="presOf" srcId="{6133A942-579D-6145-9D60-1BE890A3626A}" destId="{AA762F5D-6F00-2942-B8BF-3F49A5D4E013}" srcOrd="0" destOrd="0" presId="urn:microsoft.com/office/officeart/2005/8/layout/radial5"/>
    <dgm:cxn modelId="{3DE87011-E6AB-4A3D-BF70-26D69B36AF2E}" type="presParOf" srcId="{D9656917-9838-4148-B37C-A4E4DEEA48EA}" destId="{BC18C58B-5810-ED4B-97F8-9C299262E3F2}" srcOrd="0" destOrd="0" presId="urn:microsoft.com/office/officeart/2005/8/layout/radial5"/>
    <dgm:cxn modelId="{717E3E69-4868-4DAA-8791-DAFE023F8548}" type="presParOf" srcId="{D9656917-9838-4148-B37C-A4E4DEEA48EA}" destId="{6659A4F0-932B-6048-A9A4-1B6C15B573D3}" srcOrd="1" destOrd="0" presId="urn:microsoft.com/office/officeart/2005/8/layout/radial5"/>
    <dgm:cxn modelId="{4F518EE9-E182-4B92-B36F-A6D42F4D6019}" type="presParOf" srcId="{6659A4F0-932B-6048-A9A4-1B6C15B573D3}" destId="{460CE633-90E9-964A-BAEB-CD94BF1FB585}" srcOrd="0" destOrd="0" presId="urn:microsoft.com/office/officeart/2005/8/layout/radial5"/>
    <dgm:cxn modelId="{AD241ED4-D6FF-47DF-944C-3B8829019ED5}" type="presParOf" srcId="{D9656917-9838-4148-B37C-A4E4DEEA48EA}" destId="{586513B7-8854-3245-9F36-1A08CA27B890}" srcOrd="2" destOrd="0" presId="urn:microsoft.com/office/officeart/2005/8/layout/radial5"/>
    <dgm:cxn modelId="{250C4169-B04D-422C-B744-D1F932B3FC00}" type="presParOf" srcId="{D9656917-9838-4148-B37C-A4E4DEEA48EA}" destId="{AA762F5D-6F00-2942-B8BF-3F49A5D4E013}" srcOrd="3" destOrd="0" presId="urn:microsoft.com/office/officeart/2005/8/layout/radial5"/>
    <dgm:cxn modelId="{282DB0CF-6EB5-4EF6-885B-9E03047263C6}" type="presParOf" srcId="{AA762F5D-6F00-2942-B8BF-3F49A5D4E013}" destId="{A1C1B559-3BAF-ED41-ADA3-B3B4B49F4ADD}" srcOrd="0" destOrd="0" presId="urn:microsoft.com/office/officeart/2005/8/layout/radial5"/>
    <dgm:cxn modelId="{3E090303-D898-4A78-86E2-F1F9F94DA1A1}" type="presParOf" srcId="{D9656917-9838-4148-B37C-A4E4DEEA48EA}" destId="{A9DF7F57-8CD8-6C40-B5CD-5A9EE869D9B5}" srcOrd="4" destOrd="0" presId="urn:microsoft.com/office/officeart/2005/8/layout/radial5"/>
    <dgm:cxn modelId="{86249539-F552-4049-B5ED-73807E6F4061}" type="presParOf" srcId="{D9656917-9838-4148-B37C-A4E4DEEA48EA}" destId="{B8EC825F-FEB3-404D-80FC-201C6704CAA3}" srcOrd="5" destOrd="0" presId="urn:microsoft.com/office/officeart/2005/8/layout/radial5"/>
    <dgm:cxn modelId="{3A1F2568-93A6-461B-B2C3-B1D3EA107FEC}" type="presParOf" srcId="{B8EC825F-FEB3-404D-80FC-201C6704CAA3}" destId="{7CECA827-CA68-3848-BC9E-D19C00D1EB17}" srcOrd="0" destOrd="0" presId="urn:microsoft.com/office/officeart/2005/8/layout/radial5"/>
    <dgm:cxn modelId="{C5EB0E75-4D8E-4685-B753-17ABA12D3771}" type="presParOf" srcId="{D9656917-9838-4148-B37C-A4E4DEEA48EA}" destId="{8936337E-264B-874E-97C2-5175E6DF74D4}" srcOrd="6" destOrd="0" presId="urn:microsoft.com/office/officeart/2005/8/layout/radial5"/>
    <dgm:cxn modelId="{3A677E4D-9D5B-41E2-A631-5168B62611D6}" type="presParOf" srcId="{D9656917-9838-4148-B37C-A4E4DEEA48EA}" destId="{A1CF5204-9267-C043-B780-299C4E430B6F}" srcOrd="7" destOrd="0" presId="urn:microsoft.com/office/officeart/2005/8/layout/radial5"/>
    <dgm:cxn modelId="{19AAA88B-85DC-4C9C-B479-20CDF4D9EBA5}" type="presParOf" srcId="{A1CF5204-9267-C043-B780-299C4E430B6F}" destId="{A8617192-D840-9A40-97BD-DFC03380FDD9}" srcOrd="0" destOrd="0" presId="urn:microsoft.com/office/officeart/2005/8/layout/radial5"/>
    <dgm:cxn modelId="{143DC7FA-3FE6-44D0-940D-3028DD2B92FC}" type="presParOf" srcId="{D9656917-9838-4148-B37C-A4E4DEEA48EA}" destId="{4C860CC9-A3D3-3740-B081-260C57C6FE2F}" srcOrd="8" destOrd="0" presId="urn:microsoft.com/office/officeart/2005/8/layout/radial5"/>
    <dgm:cxn modelId="{A6F57003-34A5-4895-9292-05B248FF6080}" type="presParOf" srcId="{D9656917-9838-4148-B37C-A4E4DEEA48EA}" destId="{DF296E5C-6FF8-3542-ACB7-D75FE1D37C17}" srcOrd="9" destOrd="0" presId="urn:microsoft.com/office/officeart/2005/8/layout/radial5"/>
    <dgm:cxn modelId="{0ADB7A04-BA8C-42E4-9D76-61E4C78FE57E}" type="presParOf" srcId="{DF296E5C-6FF8-3542-ACB7-D75FE1D37C17}" destId="{AFDE8774-09DA-3148-B2AB-74BDDFBE5C23}" srcOrd="0" destOrd="0" presId="urn:microsoft.com/office/officeart/2005/8/layout/radial5"/>
    <dgm:cxn modelId="{349D81FC-9130-49AF-B5D1-30B72AD9FA67}" type="presParOf" srcId="{D9656917-9838-4148-B37C-A4E4DEEA48EA}" destId="{0D69511F-1BAB-0549-B0AA-C4A104B16681}" srcOrd="10" destOrd="0" presId="urn:microsoft.com/office/officeart/2005/8/layout/radial5"/>
    <dgm:cxn modelId="{1AA46A22-A1C2-4628-9E88-26F3996F2408}" type="presParOf" srcId="{D9656917-9838-4148-B37C-A4E4DEEA48EA}" destId="{1389CB31-07AC-D94F-BCBB-4A67CF0E6519}" srcOrd="11" destOrd="0" presId="urn:microsoft.com/office/officeart/2005/8/layout/radial5"/>
    <dgm:cxn modelId="{B41A5A74-7188-4BAE-9574-CCCB92466544}" type="presParOf" srcId="{1389CB31-07AC-D94F-BCBB-4A67CF0E6519}" destId="{B0E854DD-351C-2E4B-B6C0-4BEEA4FCEAD8}" srcOrd="0" destOrd="0" presId="urn:microsoft.com/office/officeart/2005/8/layout/radial5"/>
    <dgm:cxn modelId="{0EF5D9AC-CE55-47AC-8515-962EA3F6548E}" type="presParOf" srcId="{D9656917-9838-4148-B37C-A4E4DEEA48EA}" destId="{A7E86BFD-48C4-7B48-9D7C-B5C7AA117E0B}" srcOrd="12" destOrd="0" presId="urn:microsoft.com/office/officeart/2005/8/layout/radial5"/>
    <dgm:cxn modelId="{59BC715B-64E1-4640-85FD-31BEB34A8B81}" type="presParOf" srcId="{D9656917-9838-4148-B37C-A4E4DEEA48EA}" destId="{1DC6D229-B1A3-EE4E-8A50-CEDB55DD3EA5}" srcOrd="13" destOrd="0" presId="urn:microsoft.com/office/officeart/2005/8/layout/radial5"/>
    <dgm:cxn modelId="{E5CCC90A-04C8-4246-8F3C-8CE6B9B604B3}" type="presParOf" srcId="{1DC6D229-B1A3-EE4E-8A50-CEDB55DD3EA5}" destId="{9380C889-FD07-4544-9CEB-A134F280A7AE}" srcOrd="0" destOrd="0" presId="urn:microsoft.com/office/officeart/2005/8/layout/radial5"/>
    <dgm:cxn modelId="{3F3F93DC-85C5-4806-B5CF-9F1CEF7183C7}" type="presParOf" srcId="{D9656917-9838-4148-B37C-A4E4DEEA48EA}" destId="{B90E60E5-0B06-0E4C-A23B-18ABA1AA3CB3}" srcOrd="14"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AA992D-8FDC-4FC0-BB4C-F4AC11562F92}" type="doc">
      <dgm:prSet loTypeId="urn:microsoft.com/office/officeart/2005/8/layout/radial3" loCatId="relationship" qsTypeId="urn:microsoft.com/office/officeart/2005/8/quickstyle/simple1" qsCatId="simple" csTypeId="urn:microsoft.com/office/officeart/2005/8/colors/accent1_4" csCatId="accent1" phldr="1"/>
      <dgm:spPr/>
      <dgm:t>
        <a:bodyPr/>
        <a:lstStyle/>
        <a:p>
          <a:endParaRPr lang="en-US"/>
        </a:p>
      </dgm:t>
    </dgm:pt>
    <dgm:pt modelId="{0EEBF46D-E858-4202-AB33-61D5F6BD345A}">
      <dgm:prSet phldrT="[Text]" custT="1"/>
      <dgm:spPr/>
      <dgm:t>
        <a:bodyPr/>
        <a:lstStyle/>
        <a:p>
          <a:pPr>
            <a:spcAft>
              <a:spcPts val="0"/>
            </a:spcAft>
          </a:pPr>
          <a:r>
            <a:rPr lang="en-US" sz="3200" dirty="0" smtClean="0"/>
            <a:t>Reduce</a:t>
          </a:r>
        </a:p>
        <a:p>
          <a:pPr>
            <a:spcAft>
              <a:spcPts val="0"/>
            </a:spcAft>
          </a:pPr>
          <a:r>
            <a:rPr lang="en-US" sz="3200" dirty="0" smtClean="0"/>
            <a:t>HL</a:t>
          </a:r>
        </a:p>
        <a:p>
          <a:pPr>
            <a:spcAft>
              <a:spcPts val="0"/>
            </a:spcAft>
          </a:pPr>
          <a:r>
            <a:rPr lang="en-US" sz="3200" dirty="0" smtClean="0"/>
            <a:t> Barriers</a:t>
          </a:r>
          <a:endParaRPr lang="en-US" sz="3200" dirty="0"/>
        </a:p>
      </dgm:t>
    </dgm:pt>
    <dgm:pt modelId="{4F3FCA3C-626E-4C56-A9B5-5054F1C85012}" type="parTrans" cxnId="{23312EE7-52C2-429C-A651-6BD5685BF266}">
      <dgm:prSet/>
      <dgm:spPr/>
      <dgm:t>
        <a:bodyPr/>
        <a:lstStyle/>
        <a:p>
          <a:endParaRPr lang="en-US"/>
        </a:p>
      </dgm:t>
    </dgm:pt>
    <dgm:pt modelId="{94C2FADA-4718-4A6C-92FE-596D4B8AB480}" type="sibTrans" cxnId="{23312EE7-52C2-429C-A651-6BD5685BF266}">
      <dgm:prSet/>
      <dgm:spPr/>
      <dgm:t>
        <a:bodyPr/>
        <a:lstStyle/>
        <a:p>
          <a:endParaRPr lang="en-US"/>
        </a:p>
      </dgm:t>
    </dgm:pt>
    <dgm:pt modelId="{9236CAF4-5CD2-49EA-9937-527438BB2EC1}">
      <dgm:prSet phldrT="[Text]" custT="1"/>
      <dgm:spPr/>
      <dgm:t>
        <a:bodyPr/>
        <a:lstStyle/>
        <a:p>
          <a:r>
            <a:rPr lang="en-US" sz="1600" b="1" dirty="0" smtClean="0"/>
            <a:t>Health Literacy 101: </a:t>
          </a:r>
          <a:r>
            <a:rPr lang="en-US" sz="1600" b="0" dirty="0" smtClean="0"/>
            <a:t>Increasing Provider Awareness</a:t>
          </a:r>
          <a:endParaRPr lang="en-US" sz="1600" b="0" dirty="0"/>
        </a:p>
      </dgm:t>
    </dgm:pt>
    <dgm:pt modelId="{CD343594-5901-42BE-A607-B37A87501110}" type="parTrans" cxnId="{FCDFD1A5-1C98-49B9-BD03-82EE9071FE06}">
      <dgm:prSet/>
      <dgm:spPr/>
      <dgm:t>
        <a:bodyPr/>
        <a:lstStyle/>
        <a:p>
          <a:endParaRPr lang="en-US"/>
        </a:p>
      </dgm:t>
    </dgm:pt>
    <dgm:pt modelId="{EF4B633B-E108-48F1-89C7-8AF161BFC8BD}" type="sibTrans" cxnId="{FCDFD1A5-1C98-49B9-BD03-82EE9071FE06}">
      <dgm:prSet/>
      <dgm:spPr/>
      <dgm:t>
        <a:bodyPr/>
        <a:lstStyle/>
        <a:p>
          <a:endParaRPr lang="en-US"/>
        </a:p>
      </dgm:t>
    </dgm:pt>
    <dgm:pt modelId="{DA3FFEF9-199E-4663-B24A-EFC986581766}">
      <dgm:prSet phldrT="[Text]" custT="1"/>
      <dgm:spPr/>
      <dgm:t>
        <a:bodyPr/>
        <a:lstStyle/>
        <a:p>
          <a:r>
            <a:rPr lang="en-US" sz="1400" b="1" dirty="0" smtClean="0"/>
            <a:t>Keeping it Simple:  </a:t>
          </a:r>
          <a:r>
            <a:rPr lang="en-US" sz="1400" b="0" dirty="0" smtClean="0"/>
            <a:t>Communicating f</a:t>
          </a:r>
          <a:r>
            <a:rPr lang="en-US" sz="1400" dirty="0" smtClean="0"/>
            <a:t>or Patient Understanding</a:t>
          </a:r>
          <a:endParaRPr lang="en-US" sz="1400" dirty="0"/>
        </a:p>
      </dgm:t>
    </dgm:pt>
    <dgm:pt modelId="{5FE42A42-1FA5-4F51-8126-4667F4C589CF}" type="parTrans" cxnId="{59A3CA9E-4BB7-4B39-8A61-B9BA934ECB63}">
      <dgm:prSet/>
      <dgm:spPr/>
      <dgm:t>
        <a:bodyPr/>
        <a:lstStyle/>
        <a:p>
          <a:endParaRPr lang="en-US"/>
        </a:p>
      </dgm:t>
    </dgm:pt>
    <dgm:pt modelId="{912A0CD3-4223-43F3-9456-CBEEC80BB364}" type="sibTrans" cxnId="{59A3CA9E-4BB7-4B39-8A61-B9BA934ECB63}">
      <dgm:prSet/>
      <dgm:spPr/>
      <dgm:t>
        <a:bodyPr/>
        <a:lstStyle/>
        <a:p>
          <a:endParaRPr lang="en-US"/>
        </a:p>
      </dgm:t>
    </dgm:pt>
    <dgm:pt modelId="{D427A12B-B20C-4719-BF54-92AF7F1B6488}">
      <dgm:prSet phldrT="[Text]" custT="1"/>
      <dgm:spPr/>
      <dgm:t>
        <a:bodyPr/>
        <a:lstStyle/>
        <a:p>
          <a:r>
            <a:rPr lang="en-US" sz="1400" b="1" dirty="0" smtClean="0"/>
            <a:t>Communicating Numbers:  </a:t>
          </a:r>
          <a:r>
            <a:rPr lang="en-US" sz="1400" dirty="0" smtClean="0"/>
            <a:t>Ensuring Shared</a:t>
          </a:r>
        </a:p>
        <a:p>
          <a:r>
            <a:rPr lang="en-US" sz="1400" dirty="0" smtClean="0"/>
            <a:t>Decision-making</a:t>
          </a:r>
          <a:endParaRPr lang="en-US" sz="1400" dirty="0"/>
        </a:p>
      </dgm:t>
    </dgm:pt>
    <dgm:pt modelId="{8D44B1AB-D5C1-4E14-AAEA-99480712B92B}" type="parTrans" cxnId="{E0893E8F-3F87-4118-89A8-83137D818286}">
      <dgm:prSet/>
      <dgm:spPr/>
      <dgm:t>
        <a:bodyPr/>
        <a:lstStyle/>
        <a:p>
          <a:endParaRPr lang="en-US"/>
        </a:p>
      </dgm:t>
    </dgm:pt>
    <dgm:pt modelId="{2A8FC90D-B922-40DD-9B9E-B152F40F841C}" type="sibTrans" cxnId="{E0893E8F-3F87-4118-89A8-83137D818286}">
      <dgm:prSet/>
      <dgm:spPr/>
      <dgm:t>
        <a:bodyPr/>
        <a:lstStyle/>
        <a:p>
          <a:endParaRPr lang="en-US"/>
        </a:p>
      </dgm:t>
    </dgm:pt>
    <dgm:pt modelId="{EE4D4E23-CBD9-44A0-A46E-8595F2377BAA}">
      <dgm:prSet phldrT="[Text]" custT="1"/>
      <dgm:spPr/>
      <dgm:t>
        <a:bodyPr/>
        <a:lstStyle/>
        <a:p>
          <a:r>
            <a:rPr lang="en-US" sz="1400" b="1" dirty="0" smtClean="0"/>
            <a:t>Empowering Patients:  </a:t>
          </a:r>
          <a:r>
            <a:rPr lang="en-US" sz="1400" dirty="0" smtClean="0"/>
            <a:t>Responding to Patient Concerns</a:t>
          </a:r>
          <a:endParaRPr lang="en-US" sz="1400" dirty="0"/>
        </a:p>
      </dgm:t>
    </dgm:pt>
    <dgm:pt modelId="{92BD0BE3-0C25-480F-8C74-BE0F8ED8F019}" type="parTrans" cxnId="{217AEF2D-57EC-4AB3-89A5-EA936880092E}">
      <dgm:prSet/>
      <dgm:spPr/>
      <dgm:t>
        <a:bodyPr/>
        <a:lstStyle/>
        <a:p>
          <a:endParaRPr lang="en-US"/>
        </a:p>
      </dgm:t>
    </dgm:pt>
    <dgm:pt modelId="{51F4BBA1-F3A4-4D5C-BA55-7ABD367DB5B2}" type="sibTrans" cxnId="{217AEF2D-57EC-4AB3-89A5-EA936880092E}">
      <dgm:prSet/>
      <dgm:spPr/>
      <dgm:t>
        <a:bodyPr/>
        <a:lstStyle/>
        <a:p>
          <a:endParaRPr lang="en-US"/>
        </a:p>
      </dgm:t>
    </dgm:pt>
    <dgm:pt modelId="{B5297375-8DFC-47EF-BB33-AE09FDF6AE16}" type="pres">
      <dgm:prSet presAssocID="{E5AA992D-8FDC-4FC0-BB4C-F4AC11562F92}" presName="composite" presStyleCnt="0">
        <dgm:presLayoutVars>
          <dgm:chMax val="1"/>
          <dgm:dir/>
          <dgm:resizeHandles val="exact"/>
        </dgm:presLayoutVars>
      </dgm:prSet>
      <dgm:spPr/>
      <dgm:t>
        <a:bodyPr/>
        <a:lstStyle/>
        <a:p>
          <a:endParaRPr lang="en-US"/>
        </a:p>
      </dgm:t>
    </dgm:pt>
    <dgm:pt modelId="{1A1A7AC1-DB85-48A6-946A-38FD67FBAFCA}" type="pres">
      <dgm:prSet presAssocID="{E5AA992D-8FDC-4FC0-BB4C-F4AC11562F92}" presName="radial" presStyleCnt="0">
        <dgm:presLayoutVars>
          <dgm:animLvl val="ctr"/>
        </dgm:presLayoutVars>
      </dgm:prSet>
      <dgm:spPr/>
      <dgm:t>
        <a:bodyPr/>
        <a:lstStyle/>
        <a:p>
          <a:endParaRPr lang="en-US"/>
        </a:p>
      </dgm:t>
    </dgm:pt>
    <dgm:pt modelId="{D59C5AF4-096D-463A-ACC6-0DB61D852FD8}" type="pres">
      <dgm:prSet presAssocID="{0EEBF46D-E858-4202-AB33-61D5F6BD345A}" presName="centerShape" presStyleLbl="vennNode1" presStyleIdx="0" presStyleCnt="5" custScaleX="117157"/>
      <dgm:spPr/>
      <dgm:t>
        <a:bodyPr/>
        <a:lstStyle/>
        <a:p>
          <a:endParaRPr lang="en-US"/>
        </a:p>
      </dgm:t>
    </dgm:pt>
    <dgm:pt modelId="{4377725D-7690-448D-87EE-043CFC99D3C9}" type="pres">
      <dgm:prSet presAssocID="{9236CAF4-5CD2-49EA-9937-527438BB2EC1}" presName="node" presStyleLbl="vennNode1" presStyleIdx="1" presStyleCnt="5" custScaleX="147692">
        <dgm:presLayoutVars>
          <dgm:bulletEnabled val="1"/>
        </dgm:presLayoutVars>
      </dgm:prSet>
      <dgm:spPr/>
      <dgm:t>
        <a:bodyPr/>
        <a:lstStyle/>
        <a:p>
          <a:endParaRPr lang="en-US"/>
        </a:p>
      </dgm:t>
    </dgm:pt>
    <dgm:pt modelId="{C50DE80D-6A64-43D3-AA27-F6A964560872}" type="pres">
      <dgm:prSet presAssocID="{DA3FFEF9-199E-4663-B24A-EFC986581766}" presName="node" presStyleLbl="vennNode1" presStyleIdx="2" presStyleCnt="5" custScaleX="138206">
        <dgm:presLayoutVars>
          <dgm:bulletEnabled val="1"/>
        </dgm:presLayoutVars>
      </dgm:prSet>
      <dgm:spPr/>
      <dgm:t>
        <a:bodyPr/>
        <a:lstStyle/>
        <a:p>
          <a:endParaRPr lang="en-US"/>
        </a:p>
      </dgm:t>
    </dgm:pt>
    <dgm:pt modelId="{51300D3D-A46D-4EA8-BF1D-E98CFFC51E03}" type="pres">
      <dgm:prSet presAssocID="{D427A12B-B20C-4719-BF54-92AF7F1B6488}" presName="node" presStyleLbl="vennNode1" presStyleIdx="3" presStyleCnt="5" custScaleX="147306">
        <dgm:presLayoutVars>
          <dgm:bulletEnabled val="1"/>
        </dgm:presLayoutVars>
      </dgm:prSet>
      <dgm:spPr/>
      <dgm:t>
        <a:bodyPr/>
        <a:lstStyle/>
        <a:p>
          <a:endParaRPr lang="en-US"/>
        </a:p>
      </dgm:t>
    </dgm:pt>
    <dgm:pt modelId="{18DD7476-4905-4735-A8B4-30160792622E}" type="pres">
      <dgm:prSet presAssocID="{EE4D4E23-CBD9-44A0-A46E-8595F2377BAA}" presName="node" presStyleLbl="vennNode1" presStyleIdx="4" presStyleCnt="5" custScaleX="129327">
        <dgm:presLayoutVars>
          <dgm:bulletEnabled val="1"/>
        </dgm:presLayoutVars>
      </dgm:prSet>
      <dgm:spPr/>
      <dgm:t>
        <a:bodyPr/>
        <a:lstStyle/>
        <a:p>
          <a:endParaRPr lang="en-US"/>
        </a:p>
      </dgm:t>
    </dgm:pt>
  </dgm:ptLst>
  <dgm:cxnLst>
    <dgm:cxn modelId="{217AEF2D-57EC-4AB3-89A5-EA936880092E}" srcId="{0EEBF46D-E858-4202-AB33-61D5F6BD345A}" destId="{EE4D4E23-CBD9-44A0-A46E-8595F2377BAA}" srcOrd="3" destOrd="0" parTransId="{92BD0BE3-0C25-480F-8C74-BE0F8ED8F019}" sibTransId="{51F4BBA1-F3A4-4D5C-BA55-7ABD367DB5B2}"/>
    <dgm:cxn modelId="{5902C8FD-FD6E-4164-BE2A-C4DCA39E7590}" type="presOf" srcId="{9236CAF4-5CD2-49EA-9937-527438BB2EC1}" destId="{4377725D-7690-448D-87EE-043CFC99D3C9}" srcOrd="0" destOrd="0" presId="urn:microsoft.com/office/officeart/2005/8/layout/radial3"/>
    <dgm:cxn modelId="{4EE43DE8-50D7-4C0D-9982-13B53590DC10}" type="presOf" srcId="{0EEBF46D-E858-4202-AB33-61D5F6BD345A}" destId="{D59C5AF4-096D-463A-ACC6-0DB61D852FD8}" srcOrd="0" destOrd="0" presId="urn:microsoft.com/office/officeart/2005/8/layout/radial3"/>
    <dgm:cxn modelId="{23312EE7-52C2-429C-A651-6BD5685BF266}" srcId="{E5AA992D-8FDC-4FC0-BB4C-F4AC11562F92}" destId="{0EEBF46D-E858-4202-AB33-61D5F6BD345A}" srcOrd="0" destOrd="0" parTransId="{4F3FCA3C-626E-4C56-A9B5-5054F1C85012}" sibTransId="{94C2FADA-4718-4A6C-92FE-596D4B8AB480}"/>
    <dgm:cxn modelId="{9CF9D505-FE29-4BA3-BE61-8E5E35A5FE40}" type="presOf" srcId="{EE4D4E23-CBD9-44A0-A46E-8595F2377BAA}" destId="{18DD7476-4905-4735-A8B4-30160792622E}" srcOrd="0" destOrd="0" presId="urn:microsoft.com/office/officeart/2005/8/layout/radial3"/>
    <dgm:cxn modelId="{E0893E8F-3F87-4118-89A8-83137D818286}" srcId="{0EEBF46D-E858-4202-AB33-61D5F6BD345A}" destId="{D427A12B-B20C-4719-BF54-92AF7F1B6488}" srcOrd="2" destOrd="0" parTransId="{8D44B1AB-D5C1-4E14-AAEA-99480712B92B}" sibTransId="{2A8FC90D-B922-40DD-9B9E-B152F40F841C}"/>
    <dgm:cxn modelId="{FA2F9170-8D20-4BDC-88F5-E910F3AEF5CE}" type="presOf" srcId="{DA3FFEF9-199E-4663-B24A-EFC986581766}" destId="{C50DE80D-6A64-43D3-AA27-F6A964560872}" srcOrd="0" destOrd="0" presId="urn:microsoft.com/office/officeart/2005/8/layout/radial3"/>
    <dgm:cxn modelId="{D767A2A3-71DA-4E10-BBC5-F7F0128616F3}" type="presOf" srcId="{D427A12B-B20C-4719-BF54-92AF7F1B6488}" destId="{51300D3D-A46D-4EA8-BF1D-E98CFFC51E03}" srcOrd="0" destOrd="0" presId="urn:microsoft.com/office/officeart/2005/8/layout/radial3"/>
    <dgm:cxn modelId="{59A3CA9E-4BB7-4B39-8A61-B9BA934ECB63}" srcId="{0EEBF46D-E858-4202-AB33-61D5F6BD345A}" destId="{DA3FFEF9-199E-4663-B24A-EFC986581766}" srcOrd="1" destOrd="0" parTransId="{5FE42A42-1FA5-4F51-8126-4667F4C589CF}" sibTransId="{912A0CD3-4223-43F3-9456-CBEEC80BB364}"/>
    <dgm:cxn modelId="{59A51B12-6F1F-456F-B5D0-7D9339E5D321}" type="presOf" srcId="{E5AA992D-8FDC-4FC0-BB4C-F4AC11562F92}" destId="{B5297375-8DFC-47EF-BB33-AE09FDF6AE16}" srcOrd="0" destOrd="0" presId="urn:microsoft.com/office/officeart/2005/8/layout/radial3"/>
    <dgm:cxn modelId="{FCDFD1A5-1C98-49B9-BD03-82EE9071FE06}" srcId="{0EEBF46D-E858-4202-AB33-61D5F6BD345A}" destId="{9236CAF4-5CD2-49EA-9937-527438BB2EC1}" srcOrd="0" destOrd="0" parTransId="{CD343594-5901-42BE-A607-B37A87501110}" sibTransId="{EF4B633B-E108-48F1-89C7-8AF161BFC8BD}"/>
    <dgm:cxn modelId="{CCE2412E-DAFB-47EC-B14F-836109F4E271}" type="presParOf" srcId="{B5297375-8DFC-47EF-BB33-AE09FDF6AE16}" destId="{1A1A7AC1-DB85-48A6-946A-38FD67FBAFCA}" srcOrd="0" destOrd="0" presId="urn:microsoft.com/office/officeart/2005/8/layout/radial3"/>
    <dgm:cxn modelId="{1BF30B96-9D54-4F2D-99F7-AC30C157E139}" type="presParOf" srcId="{1A1A7AC1-DB85-48A6-946A-38FD67FBAFCA}" destId="{D59C5AF4-096D-463A-ACC6-0DB61D852FD8}" srcOrd="0" destOrd="0" presId="urn:microsoft.com/office/officeart/2005/8/layout/radial3"/>
    <dgm:cxn modelId="{F7487074-DF75-435B-8432-BE6E8BA35D4C}" type="presParOf" srcId="{1A1A7AC1-DB85-48A6-946A-38FD67FBAFCA}" destId="{4377725D-7690-448D-87EE-043CFC99D3C9}" srcOrd="1" destOrd="0" presId="urn:microsoft.com/office/officeart/2005/8/layout/radial3"/>
    <dgm:cxn modelId="{318ED2EF-CD0E-4930-A5D6-773E6134602D}" type="presParOf" srcId="{1A1A7AC1-DB85-48A6-946A-38FD67FBAFCA}" destId="{C50DE80D-6A64-43D3-AA27-F6A964560872}" srcOrd="2" destOrd="0" presId="urn:microsoft.com/office/officeart/2005/8/layout/radial3"/>
    <dgm:cxn modelId="{403C3ED0-90D3-4DFE-B7B0-C385180D681D}" type="presParOf" srcId="{1A1A7AC1-DB85-48A6-946A-38FD67FBAFCA}" destId="{51300D3D-A46D-4EA8-BF1D-E98CFFC51E03}" srcOrd="3" destOrd="0" presId="urn:microsoft.com/office/officeart/2005/8/layout/radial3"/>
    <dgm:cxn modelId="{7C090261-DDB1-47F6-B3CD-6E2F1C3295A0}" type="presParOf" srcId="{1A1A7AC1-DB85-48A6-946A-38FD67FBAFCA}" destId="{18DD7476-4905-4735-A8B4-30160792622E}"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95A654-E24D-4E52-B77C-596511741CFB}">
      <dsp:nvSpPr>
        <dsp:cNvPr id="0" name=""/>
        <dsp:cNvSpPr/>
      </dsp:nvSpPr>
      <dsp:spPr>
        <a:xfrm>
          <a:off x="2500" y="432550"/>
          <a:ext cx="2437804" cy="859778"/>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kern="1200" dirty="0" smtClean="0"/>
            <a:t>UW Research Team</a:t>
          </a:r>
          <a:endParaRPr lang="en-US" sz="2400" kern="1200" dirty="0"/>
        </a:p>
      </dsp:txBody>
      <dsp:txXfrm>
        <a:off x="2500" y="432550"/>
        <a:ext cx="2437804" cy="859778"/>
      </dsp:txXfrm>
    </dsp:sp>
    <dsp:sp modelId="{1E3A588D-4485-45B7-9D42-A5CAD4397AA0}">
      <dsp:nvSpPr>
        <dsp:cNvPr id="0" name=""/>
        <dsp:cNvSpPr/>
      </dsp:nvSpPr>
      <dsp:spPr>
        <a:xfrm>
          <a:off x="2500" y="1292329"/>
          <a:ext cx="2437804" cy="322812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Meeting facilitators</a:t>
          </a:r>
          <a:endParaRPr lang="en-US" sz="1600" kern="1200" dirty="0"/>
        </a:p>
        <a:p>
          <a:pPr marL="171450" lvl="1" indent="-171450" algn="l" defTabSz="711200">
            <a:lnSpc>
              <a:spcPct val="90000"/>
            </a:lnSpc>
            <a:spcBef>
              <a:spcPct val="0"/>
            </a:spcBef>
            <a:spcAft>
              <a:spcPct val="15000"/>
            </a:spcAft>
            <a:buChar char="••"/>
          </a:pPr>
          <a:endParaRPr lang="en-US" sz="1600" kern="1200" dirty="0"/>
        </a:p>
        <a:p>
          <a:pPr marL="171450" lvl="1" indent="-171450" algn="l" defTabSz="711200">
            <a:lnSpc>
              <a:spcPct val="90000"/>
            </a:lnSpc>
            <a:spcBef>
              <a:spcPct val="0"/>
            </a:spcBef>
            <a:spcAft>
              <a:spcPct val="15000"/>
            </a:spcAft>
            <a:buChar char="••"/>
          </a:pPr>
          <a:r>
            <a:rPr lang="en-US" sz="1600" kern="1200" dirty="0" smtClean="0"/>
            <a:t>Find evidence, identify resources</a:t>
          </a:r>
          <a:endParaRPr lang="en-US" sz="1600" kern="1200" dirty="0"/>
        </a:p>
        <a:p>
          <a:pPr marL="171450" lvl="1" indent="-171450" algn="l" defTabSz="711200">
            <a:lnSpc>
              <a:spcPct val="90000"/>
            </a:lnSpc>
            <a:spcBef>
              <a:spcPct val="0"/>
            </a:spcBef>
            <a:spcAft>
              <a:spcPct val="15000"/>
            </a:spcAft>
            <a:buChar char="••"/>
          </a:pPr>
          <a:endParaRPr lang="en-US" sz="1600" kern="1200" dirty="0"/>
        </a:p>
        <a:p>
          <a:pPr marL="171450" lvl="1" indent="-171450" algn="l" defTabSz="711200">
            <a:lnSpc>
              <a:spcPct val="90000"/>
            </a:lnSpc>
            <a:spcBef>
              <a:spcPct val="0"/>
            </a:spcBef>
            <a:spcAft>
              <a:spcPct val="15000"/>
            </a:spcAft>
            <a:buChar char="••"/>
          </a:pPr>
          <a:r>
            <a:rPr lang="en-US" sz="1600" kern="1200" dirty="0" smtClean="0"/>
            <a:t>Recruited HL experts</a:t>
          </a:r>
          <a:endParaRPr lang="en-US" sz="1600" kern="1200" dirty="0"/>
        </a:p>
        <a:p>
          <a:pPr marL="171450" lvl="1" indent="-171450" algn="l" defTabSz="711200">
            <a:lnSpc>
              <a:spcPct val="90000"/>
            </a:lnSpc>
            <a:spcBef>
              <a:spcPct val="0"/>
            </a:spcBef>
            <a:spcAft>
              <a:spcPct val="15000"/>
            </a:spcAft>
            <a:buChar char="••"/>
          </a:pPr>
          <a:endParaRPr lang="en-US" sz="1600" kern="1200" dirty="0"/>
        </a:p>
        <a:p>
          <a:pPr marL="171450" lvl="1" indent="-171450" algn="l" defTabSz="711200">
            <a:lnSpc>
              <a:spcPct val="90000"/>
            </a:lnSpc>
            <a:spcBef>
              <a:spcPct val="0"/>
            </a:spcBef>
            <a:spcAft>
              <a:spcPct val="15000"/>
            </a:spcAft>
            <a:buChar char="••"/>
          </a:pPr>
          <a:r>
            <a:rPr lang="en-US" sz="1600" kern="1200" dirty="0" smtClean="0"/>
            <a:t>Evaluation plan, instruments</a:t>
          </a:r>
          <a:endParaRPr lang="en-US" sz="1600" kern="1200" dirty="0"/>
        </a:p>
        <a:p>
          <a:pPr marL="171450" lvl="1" indent="-171450" algn="l" defTabSz="711200">
            <a:lnSpc>
              <a:spcPct val="90000"/>
            </a:lnSpc>
            <a:spcBef>
              <a:spcPct val="0"/>
            </a:spcBef>
            <a:spcAft>
              <a:spcPct val="15000"/>
            </a:spcAft>
            <a:buChar char="••"/>
          </a:pPr>
          <a:endParaRPr lang="en-US" sz="1600" kern="1200" dirty="0"/>
        </a:p>
        <a:p>
          <a:pPr marL="171450" lvl="1" indent="-171450" algn="l" defTabSz="711200">
            <a:lnSpc>
              <a:spcPct val="90000"/>
            </a:lnSpc>
            <a:spcBef>
              <a:spcPct val="0"/>
            </a:spcBef>
            <a:spcAft>
              <a:spcPct val="15000"/>
            </a:spcAft>
            <a:buChar char="••"/>
          </a:pPr>
          <a:r>
            <a:rPr lang="en-US" sz="1600" kern="1200" dirty="0" smtClean="0"/>
            <a:t>Research protocols</a:t>
          </a:r>
          <a:endParaRPr lang="en-US" sz="1600" kern="1200" dirty="0"/>
        </a:p>
        <a:p>
          <a:pPr marL="171450" lvl="1" indent="-171450" algn="l" defTabSz="800100">
            <a:lnSpc>
              <a:spcPct val="90000"/>
            </a:lnSpc>
            <a:spcBef>
              <a:spcPct val="0"/>
            </a:spcBef>
            <a:spcAft>
              <a:spcPct val="15000"/>
            </a:spcAft>
            <a:buChar char="••"/>
          </a:pPr>
          <a:endParaRPr lang="en-US" sz="1800" kern="1200" dirty="0"/>
        </a:p>
      </dsp:txBody>
      <dsp:txXfrm>
        <a:off x="2500" y="1292329"/>
        <a:ext cx="2437804" cy="3228120"/>
      </dsp:txXfrm>
    </dsp:sp>
    <dsp:sp modelId="{0CBB6F7C-CB8A-1F4C-81E1-3F280CD06D8C}">
      <dsp:nvSpPr>
        <dsp:cNvPr id="0" name=""/>
        <dsp:cNvSpPr/>
      </dsp:nvSpPr>
      <dsp:spPr>
        <a:xfrm>
          <a:off x="2781597" y="432550"/>
          <a:ext cx="2437804" cy="859778"/>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kern="1200" dirty="0" smtClean="0"/>
            <a:t>BDCH Planning Team</a:t>
          </a:r>
          <a:endParaRPr lang="en-US" sz="2400" kern="1200" dirty="0"/>
        </a:p>
      </dsp:txBody>
      <dsp:txXfrm>
        <a:off x="2781597" y="432550"/>
        <a:ext cx="2437804" cy="859778"/>
      </dsp:txXfrm>
    </dsp:sp>
    <dsp:sp modelId="{DCCD5964-339A-2E45-A0D9-DAB51D7DD7B0}">
      <dsp:nvSpPr>
        <dsp:cNvPr id="0" name=""/>
        <dsp:cNvSpPr/>
      </dsp:nvSpPr>
      <dsp:spPr>
        <a:xfrm>
          <a:off x="2775868" y="1277060"/>
          <a:ext cx="2437804" cy="322812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3 nurse navigators and administrator</a:t>
          </a:r>
          <a:endParaRPr lang="en-US" sz="1600" kern="1200" dirty="0"/>
        </a:p>
        <a:p>
          <a:pPr marL="171450" lvl="1" indent="-171450" algn="l" defTabSz="711200">
            <a:lnSpc>
              <a:spcPct val="90000"/>
            </a:lnSpc>
            <a:spcBef>
              <a:spcPct val="0"/>
            </a:spcBef>
            <a:spcAft>
              <a:spcPct val="15000"/>
            </a:spcAft>
            <a:buChar char="••"/>
          </a:pPr>
          <a:endParaRPr lang="en-US" sz="1600" kern="1200" dirty="0"/>
        </a:p>
        <a:p>
          <a:pPr marL="171450" lvl="1" indent="-171450" algn="l" defTabSz="711200">
            <a:lnSpc>
              <a:spcPct val="90000"/>
            </a:lnSpc>
            <a:spcBef>
              <a:spcPct val="0"/>
            </a:spcBef>
            <a:spcAft>
              <a:spcPct val="15000"/>
            </a:spcAft>
            <a:buChar char="••"/>
          </a:pPr>
          <a:r>
            <a:rPr lang="en-US" sz="1600" kern="1200" dirty="0" smtClean="0"/>
            <a:t>Established patient navigation role and process</a:t>
          </a:r>
          <a:endParaRPr lang="en-US" sz="1600" kern="1200" dirty="0"/>
        </a:p>
        <a:p>
          <a:pPr marL="171450" lvl="1" indent="-171450" algn="l" defTabSz="711200">
            <a:lnSpc>
              <a:spcPct val="90000"/>
            </a:lnSpc>
            <a:spcBef>
              <a:spcPct val="0"/>
            </a:spcBef>
            <a:spcAft>
              <a:spcPct val="15000"/>
            </a:spcAft>
            <a:buChar char="••"/>
          </a:pPr>
          <a:endParaRPr lang="en-US" sz="1600" kern="1200" dirty="0"/>
        </a:p>
        <a:p>
          <a:pPr marL="171450" lvl="1" indent="-171450" algn="l" defTabSz="711200">
            <a:lnSpc>
              <a:spcPct val="90000"/>
            </a:lnSpc>
            <a:spcBef>
              <a:spcPct val="0"/>
            </a:spcBef>
            <a:spcAft>
              <a:spcPct val="15000"/>
            </a:spcAft>
            <a:buChar char="••"/>
          </a:pPr>
          <a:r>
            <a:rPr lang="en-US" sz="1600" kern="1200" dirty="0" smtClean="0"/>
            <a:t>Customized patient navigation tools</a:t>
          </a:r>
          <a:endParaRPr lang="en-US" sz="1600" kern="1200" dirty="0"/>
        </a:p>
        <a:p>
          <a:pPr marL="171450" lvl="1" indent="-171450" algn="l" defTabSz="711200">
            <a:lnSpc>
              <a:spcPct val="90000"/>
            </a:lnSpc>
            <a:spcBef>
              <a:spcPct val="0"/>
            </a:spcBef>
            <a:spcAft>
              <a:spcPct val="15000"/>
            </a:spcAft>
            <a:buChar char="••"/>
          </a:pPr>
          <a:endParaRPr lang="en-US" sz="1600" kern="1200" dirty="0"/>
        </a:p>
        <a:p>
          <a:pPr marL="171450" lvl="1" indent="-171450" algn="l" defTabSz="711200">
            <a:lnSpc>
              <a:spcPct val="90000"/>
            </a:lnSpc>
            <a:spcBef>
              <a:spcPct val="0"/>
            </a:spcBef>
            <a:spcAft>
              <a:spcPct val="15000"/>
            </a:spcAft>
            <a:buChar char="••"/>
          </a:pPr>
          <a:r>
            <a:rPr lang="en-US" sz="1600" kern="1200" dirty="0" smtClean="0"/>
            <a:t>Attended trainings</a:t>
          </a:r>
          <a:endParaRPr lang="en-US" sz="1600" kern="1200" dirty="0"/>
        </a:p>
      </dsp:txBody>
      <dsp:txXfrm>
        <a:off x="2775868" y="1277060"/>
        <a:ext cx="2437804" cy="3228120"/>
      </dsp:txXfrm>
    </dsp:sp>
    <dsp:sp modelId="{DA1B944F-50B8-4033-BDFD-D208BED09E5C}">
      <dsp:nvSpPr>
        <dsp:cNvPr id="0" name=""/>
        <dsp:cNvSpPr/>
      </dsp:nvSpPr>
      <dsp:spPr>
        <a:xfrm>
          <a:off x="5560695" y="432550"/>
          <a:ext cx="2437804" cy="859778"/>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kern="1200" dirty="0" smtClean="0"/>
            <a:t>Cancer PN Task Force</a:t>
          </a:r>
          <a:endParaRPr lang="en-US" sz="2400" kern="1200" dirty="0"/>
        </a:p>
      </dsp:txBody>
      <dsp:txXfrm>
        <a:off x="5560695" y="432550"/>
        <a:ext cx="2437804" cy="859778"/>
      </dsp:txXfrm>
    </dsp:sp>
    <dsp:sp modelId="{FBEC649E-84FB-4E03-B151-115F76F1C29A}">
      <dsp:nvSpPr>
        <dsp:cNvPr id="0" name=""/>
        <dsp:cNvSpPr/>
      </dsp:nvSpPr>
      <dsp:spPr>
        <a:xfrm>
          <a:off x="5560695" y="1292329"/>
          <a:ext cx="2437804" cy="322812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Provide oversight &amp; advice</a:t>
          </a:r>
          <a:endParaRPr lang="en-US" sz="1600" kern="1200" dirty="0"/>
        </a:p>
        <a:p>
          <a:pPr marL="171450" lvl="1" indent="-171450" algn="l" defTabSz="711200">
            <a:lnSpc>
              <a:spcPct val="90000"/>
            </a:lnSpc>
            <a:spcBef>
              <a:spcPct val="0"/>
            </a:spcBef>
            <a:spcAft>
              <a:spcPct val="15000"/>
            </a:spcAft>
            <a:buChar char="••"/>
          </a:pPr>
          <a:endParaRPr lang="en-US" sz="1600" kern="1200" dirty="0"/>
        </a:p>
        <a:p>
          <a:pPr marL="171450" lvl="1" indent="-171450" algn="l" defTabSz="711200">
            <a:lnSpc>
              <a:spcPct val="90000"/>
            </a:lnSpc>
            <a:spcBef>
              <a:spcPct val="0"/>
            </a:spcBef>
            <a:spcAft>
              <a:spcPct val="15000"/>
            </a:spcAft>
            <a:buChar char="••"/>
          </a:pPr>
          <a:r>
            <a:rPr lang="en-US" sz="1600" kern="1200" dirty="0" smtClean="0"/>
            <a:t>Multi-disciplinary team</a:t>
          </a:r>
          <a:endParaRPr lang="en-US" sz="1600" kern="1200" dirty="0"/>
        </a:p>
        <a:p>
          <a:pPr marL="171450" lvl="1" indent="-171450" algn="l" defTabSz="711200">
            <a:lnSpc>
              <a:spcPct val="90000"/>
            </a:lnSpc>
            <a:spcBef>
              <a:spcPct val="0"/>
            </a:spcBef>
            <a:spcAft>
              <a:spcPct val="15000"/>
            </a:spcAft>
            <a:buChar char="••"/>
          </a:pPr>
          <a:endParaRPr lang="en-US" sz="1600" kern="1200" dirty="0"/>
        </a:p>
        <a:p>
          <a:pPr marL="171450" lvl="1" indent="-171450" algn="l" defTabSz="711200">
            <a:lnSpc>
              <a:spcPct val="90000"/>
            </a:lnSpc>
            <a:spcBef>
              <a:spcPct val="0"/>
            </a:spcBef>
            <a:spcAft>
              <a:spcPct val="15000"/>
            </a:spcAft>
            <a:buChar char="••"/>
          </a:pPr>
          <a:r>
            <a:rPr lang="en-US" sz="1600" kern="1200" dirty="0" smtClean="0"/>
            <a:t>Institutionalized into BDCH quality control and cancer accreditation goals</a:t>
          </a:r>
          <a:endParaRPr lang="en-US" sz="1600" kern="1200" dirty="0"/>
        </a:p>
        <a:p>
          <a:pPr marL="57150" lvl="1" indent="-57150" algn="l" defTabSz="355600">
            <a:lnSpc>
              <a:spcPct val="90000"/>
            </a:lnSpc>
            <a:spcBef>
              <a:spcPct val="0"/>
            </a:spcBef>
            <a:spcAft>
              <a:spcPct val="15000"/>
            </a:spcAft>
            <a:buChar char="••"/>
          </a:pPr>
          <a:endParaRPr lang="en-US" sz="800" kern="1200" dirty="0"/>
        </a:p>
      </dsp:txBody>
      <dsp:txXfrm>
        <a:off x="5560695" y="1292329"/>
        <a:ext cx="2437804" cy="3228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151D03-7284-B04B-89DB-E11A33F6CC67}">
      <dsp:nvSpPr>
        <dsp:cNvPr id="0" name=""/>
        <dsp:cNvSpPr/>
      </dsp:nvSpPr>
      <dsp:spPr>
        <a:xfrm>
          <a:off x="654766" y="0"/>
          <a:ext cx="7420681" cy="4768926"/>
        </a:xfrm>
        <a:prstGeom prst="rightArrow">
          <a:avLst/>
        </a:prstGeom>
        <a:solidFill>
          <a:schemeClr val="dk2">
            <a:tint val="40000"/>
            <a:hueOff val="0"/>
            <a:satOff val="0"/>
            <a:lumOff val="0"/>
            <a:alphaOff val="0"/>
          </a:schemeClr>
        </a:solidFill>
        <a:ln>
          <a:noFill/>
        </a:ln>
        <a:effectLst>
          <a:outerShdw blurRad="50800" dist="25400" dir="5400000" rotWithShape="0">
            <a:srgbClr val="000000">
              <a:alpha val="45000"/>
            </a:srgbClr>
          </a:outerShdw>
        </a:effectLst>
      </dsp:spPr>
      <dsp:style>
        <a:lnRef idx="0">
          <a:scrgbClr r="0" g="0" b="0"/>
        </a:lnRef>
        <a:fillRef idx="1">
          <a:scrgbClr r="0" g="0" b="0"/>
        </a:fillRef>
        <a:effectRef idx="2">
          <a:scrgbClr r="0" g="0" b="0"/>
        </a:effectRef>
        <a:fontRef idx="minor"/>
      </dsp:style>
    </dsp:sp>
    <dsp:sp modelId="{7B4802BE-9974-C94C-A61F-4CBFE352F9DF}">
      <dsp:nvSpPr>
        <dsp:cNvPr id="0" name=""/>
        <dsp:cNvSpPr/>
      </dsp:nvSpPr>
      <dsp:spPr>
        <a:xfrm>
          <a:off x="54" y="1142997"/>
          <a:ext cx="1606165" cy="2482931"/>
        </a:xfrm>
        <a:prstGeom prst="roundRect">
          <a:avLst/>
        </a:prstGeom>
        <a:gradFill rotWithShape="0">
          <a:gsLst>
            <a:gs pos="0">
              <a:schemeClr val="dk2">
                <a:hueOff val="0"/>
                <a:satOff val="0"/>
                <a:lumOff val="0"/>
                <a:alphaOff val="0"/>
                <a:tint val="43000"/>
                <a:satMod val="165000"/>
              </a:schemeClr>
            </a:gs>
            <a:gs pos="55000">
              <a:schemeClr val="dk2">
                <a:hueOff val="0"/>
                <a:satOff val="0"/>
                <a:lumOff val="0"/>
                <a:alphaOff val="0"/>
                <a:tint val="83000"/>
                <a:satMod val="155000"/>
              </a:schemeClr>
            </a:gs>
            <a:gs pos="100000">
              <a:schemeClr val="dk2">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lvl="0" algn="ctr" defTabSz="711200" rtl="0">
            <a:lnSpc>
              <a:spcPct val="90000"/>
            </a:lnSpc>
            <a:spcBef>
              <a:spcPct val="0"/>
            </a:spcBef>
            <a:spcAft>
              <a:spcPct val="35000"/>
            </a:spcAft>
          </a:pPr>
          <a:r>
            <a:rPr lang="en-US" sz="1600" b="1" kern="1200" dirty="0" smtClean="0">
              <a:solidFill>
                <a:srgbClr val="FFC000"/>
              </a:solidFill>
            </a:rPr>
            <a:t>Referral</a:t>
          </a:r>
          <a:endParaRPr lang="en-US" sz="1600" b="1" kern="1200" dirty="0">
            <a:solidFill>
              <a:srgbClr val="FFC000"/>
            </a:solidFill>
          </a:endParaRPr>
        </a:p>
        <a:p>
          <a:pPr marL="114300" lvl="1" indent="-114300" algn="l" defTabSz="533400">
            <a:lnSpc>
              <a:spcPct val="90000"/>
            </a:lnSpc>
            <a:spcBef>
              <a:spcPct val="0"/>
            </a:spcBef>
            <a:spcAft>
              <a:spcPct val="15000"/>
            </a:spcAft>
            <a:buChar char="••"/>
          </a:pPr>
          <a:r>
            <a:rPr lang="en-US" sz="1200" kern="1200" dirty="0" smtClean="0"/>
            <a:t>All new patients schedule ONC appointment</a:t>
          </a:r>
          <a:endParaRPr lang="en-US" sz="1200" kern="1200" dirty="0"/>
        </a:p>
        <a:p>
          <a:pPr marL="57150" lvl="1" indent="-57150" algn="l" defTabSz="355600">
            <a:lnSpc>
              <a:spcPct val="90000"/>
            </a:lnSpc>
            <a:spcBef>
              <a:spcPct val="0"/>
            </a:spcBef>
            <a:spcAft>
              <a:spcPct val="15000"/>
            </a:spcAft>
            <a:buChar char="••"/>
          </a:pPr>
          <a:endParaRPr lang="en-US" sz="800" kern="1200" dirty="0"/>
        </a:p>
        <a:p>
          <a:pPr marL="114300" lvl="1" indent="-114300" algn="l" defTabSz="533400">
            <a:lnSpc>
              <a:spcPct val="90000"/>
            </a:lnSpc>
            <a:spcBef>
              <a:spcPct val="0"/>
            </a:spcBef>
            <a:spcAft>
              <a:spcPct val="15000"/>
            </a:spcAft>
            <a:buChar char="••"/>
          </a:pPr>
          <a:r>
            <a:rPr lang="en-US" sz="1200" kern="1200" dirty="0" smtClean="0"/>
            <a:t>Cancer navigator notified</a:t>
          </a:r>
          <a:endParaRPr lang="en-US" sz="1200" kern="1200" dirty="0"/>
        </a:p>
        <a:p>
          <a:pPr marL="114300" lvl="1" indent="-114300" algn="l" defTabSz="533400">
            <a:lnSpc>
              <a:spcPct val="90000"/>
            </a:lnSpc>
            <a:spcBef>
              <a:spcPct val="0"/>
            </a:spcBef>
            <a:spcAft>
              <a:spcPct val="15000"/>
            </a:spcAft>
            <a:buChar char="••"/>
          </a:pPr>
          <a:endParaRPr lang="en-US" sz="1200" kern="1200" dirty="0"/>
        </a:p>
        <a:p>
          <a:pPr marL="114300" lvl="1" indent="-114300" algn="l" defTabSz="533400">
            <a:lnSpc>
              <a:spcPct val="90000"/>
            </a:lnSpc>
            <a:spcBef>
              <a:spcPct val="0"/>
            </a:spcBef>
            <a:spcAft>
              <a:spcPct val="15000"/>
            </a:spcAft>
            <a:buChar char="••"/>
          </a:pPr>
          <a:r>
            <a:rPr lang="en-US" sz="1200" kern="1200" dirty="0" smtClean="0"/>
            <a:t>Navigator calls patient</a:t>
          </a:r>
          <a:endParaRPr lang="en-US" sz="1200" kern="1200" dirty="0"/>
        </a:p>
      </dsp:txBody>
      <dsp:txXfrm>
        <a:off x="78461" y="1221404"/>
        <a:ext cx="1449351" cy="2326117"/>
      </dsp:txXfrm>
    </dsp:sp>
    <dsp:sp modelId="{474A7613-534B-B04A-BBB9-F7255B5ADA00}">
      <dsp:nvSpPr>
        <dsp:cNvPr id="0" name=""/>
        <dsp:cNvSpPr/>
      </dsp:nvSpPr>
      <dsp:spPr>
        <a:xfrm>
          <a:off x="1785683" y="1111331"/>
          <a:ext cx="1747493" cy="2546263"/>
        </a:xfrm>
        <a:prstGeom prst="roundRect">
          <a:avLst/>
        </a:prstGeom>
        <a:gradFill rotWithShape="0">
          <a:gsLst>
            <a:gs pos="0">
              <a:schemeClr val="dk2">
                <a:hueOff val="0"/>
                <a:satOff val="0"/>
                <a:lumOff val="0"/>
                <a:alphaOff val="0"/>
                <a:tint val="43000"/>
                <a:satMod val="165000"/>
              </a:schemeClr>
            </a:gs>
            <a:gs pos="55000">
              <a:schemeClr val="dk2">
                <a:hueOff val="0"/>
                <a:satOff val="0"/>
                <a:lumOff val="0"/>
                <a:alphaOff val="0"/>
                <a:tint val="83000"/>
                <a:satMod val="155000"/>
              </a:schemeClr>
            </a:gs>
            <a:gs pos="100000">
              <a:schemeClr val="dk2">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lvl="0" algn="ctr" defTabSz="711200" rtl="0">
            <a:lnSpc>
              <a:spcPct val="90000"/>
            </a:lnSpc>
            <a:spcBef>
              <a:spcPct val="0"/>
            </a:spcBef>
            <a:spcAft>
              <a:spcPct val="35000"/>
            </a:spcAft>
          </a:pPr>
          <a:r>
            <a:rPr lang="en-US" sz="1600" b="1" kern="1200" dirty="0" smtClean="0">
              <a:solidFill>
                <a:srgbClr val="FFC000"/>
              </a:solidFill>
            </a:rPr>
            <a:t>Intake Assessment</a:t>
          </a:r>
          <a:endParaRPr lang="en-US" sz="1600" b="1" kern="1200" dirty="0">
            <a:solidFill>
              <a:srgbClr val="FFC000"/>
            </a:solidFill>
          </a:endParaRPr>
        </a:p>
        <a:p>
          <a:pPr marL="114300" lvl="1" indent="-114300" algn="l" defTabSz="533400">
            <a:lnSpc>
              <a:spcPct val="90000"/>
            </a:lnSpc>
            <a:spcBef>
              <a:spcPct val="0"/>
            </a:spcBef>
            <a:spcAft>
              <a:spcPct val="15000"/>
            </a:spcAft>
            <a:buChar char="••"/>
          </a:pPr>
          <a:r>
            <a:rPr lang="en-US" sz="1200" kern="1200" dirty="0" smtClean="0"/>
            <a:t>Prior to or same day as oncology</a:t>
          </a:r>
          <a:endParaRPr lang="en-US" sz="1200" kern="1200" dirty="0"/>
        </a:p>
        <a:p>
          <a:pPr marL="57150" lvl="1" indent="-57150" algn="l" defTabSz="355600">
            <a:lnSpc>
              <a:spcPct val="90000"/>
            </a:lnSpc>
            <a:spcBef>
              <a:spcPct val="0"/>
            </a:spcBef>
            <a:spcAft>
              <a:spcPct val="15000"/>
            </a:spcAft>
            <a:buChar char="••"/>
          </a:pPr>
          <a:endParaRPr lang="en-US" sz="800" kern="1200" dirty="0"/>
        </a:p>
        <a:p>
          <a:pPr marL="114300" lvl="1" indent="-114300" algn="l" defTabSz="533400">
            <a:lnSpc>
              <a:spcPct val="90000"/>
            </a:lnSpc>
            <a:spcBef>
              <a:spcPct val="0"/>
            </a:spcBef>
            <a:spcAft>
              <a:spcPct val="15000"/>
            </a:spcAft>
            <a:buChar char="••"/>
          </a:pPr>
          <a:r>
            <a:rPr lang="en-US" sz="1200" kern="1200" dirty="0" smtClean="0"/>
            <a:t>Medical and Non-medical barriers screened and addressed</a:t>
          </a:r>
          <a:endParaRPr lang="en-US" sz="1200" kern="1200" dirty="0"/>
        </a:p>
        <a:p>
          <a:pPr marL="114300" lvl="1" indent="-114300" algn="l" defTabSz="533400">
            <a:lnSpc>
              <a:spcPct val="90000"/>
            </a:lnSpc>
            <a:spcBef>
              <a:spcPct val="0"/>
            </a:spcBef>
            <a:spcAft>
              <a:spcPct val="15000"/>
            </a:spcAft>
            <a:buChar char="••"/>
          </a:pPr>
          <a:endParaRPr lang="en-US" sz="1200" kern="1200" dirty="0"/>
        </a:p>
        <a:p>
          <a:pPr marL="114300" lvl="1" indent="-114300" algn="l" defTabSz="533400">
            <a:lnSpc>
              <a:spcPct val="90000"/>
            </a:lnSpc>
            <a:spcBef>
              <a:spcPct val="0"/>
            </a:spcBef>
            <a:spcAft>
              <a:spcPct val="15000"/>
            </a:spcAft>
            <a:buChar char="••"/>
          </a:pPr>
          <a:endParaRPr lang="en-US" sz="1200" kern="1200" dirty="0"/>
        </a:p>
      </dsp:txBody>
      <dsp:txXfrm>
        <a:off x="1870989" y="1196637"/>
        <a:ext cx="1576881" cy="2375651"/>
      </dsp:txXfrm>
    </dsp:sp>
    <dsp:sp modelId="{E99E2690-6388-974E-8DF7-AD4E34BDFA86}">
      <dsp:nvSpPr>
        <dsp:cNvPr id="0" name=""/>
        <dsp:cNvSpPr/>
      </dsp:nvSpPr>
      <dsp:spPr>
        <a:xfrm>
          <a:off x="3712640" y="1111331"/>
          <a:ext cx="1548065" cy="2546263"/>
        </a:xfrm>
        <a:prstGeom prst="roundRect">
          <a:avLst/>
        </a:prstGeom>
        <a:gradFill rotWithShape="0">
          <a:gsLst>
            <a:gs pos="0">
              <a:schemeClr val="dk2">
                <a:hueOff val="0"/>
                <a:satOff val="0"/>
                <a:lumOff val="0"/>
                <a:alphaOff val="0"/>
                <a:tint val="43000"/>
                <a:satMod val="165000"/>
              </a:schemeClr>
            </a:gs>
            <a:gs pos="55000">
              <a:schemeClr val="dk2">
                <a:hueOff val="0"/>
                <a:satOff val="0"/>
                <a:lumOff val="0"/>
                <a:alphaOff val="0"/>
                <a:tint val="83000"/>
                <a:satMod val="155000"/>
              </a:schemeClr>
            </a:gs>
            <a:gs pos="100000">
              <a:schemeClr val="dk2">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t" anchorCtr="0">
          <a:noAutofit/>
        </a:bodyPr>
        <a:lstStyle/>
        <a:p>
          <a:pPr lvl="0" algn="ctr" defTabSz="666750" rtl="0">
            <a:lnSpc>
              <a:spcPct val="90000"/>
            </a:lnSpc>
            <a:spcBef>
              <a:spcPct val="0"/>
            </a:spcBef>
            <a:spcAft>
              <a:spcPct val="35000"/>
            </a:spcAft>
          </a:pPr>
          <a:r>
            <a:rPr lang="en-US" sz="1500" b="1" kern="1200" dirty="0" smtClean="0">
              <a:solidFill>
                <a:srgbClr val="FFC000"/>
              </a:solidFill>
            </a:rPr>
            <a:t>1st Follow-Up</a:t>
          </a:r>
        </a:p>
        <a:p>
          <a:pPr marL="114300" lvl="1" indent="-114300" algn="l" defTabSz="533400" rtl="0">
            <a:lnSpc>
              <a:spcPct val="90000"/>
            </a:lnSpc>
            <a:spcBef>
              <a:spcPct val="0"/>
            </a:spcBef>
            <a:spcAft>
              <a:spcPct val="15000"/>
            </a:spcAft>
            <a:buChar char="••"/>
          </a:pPr>
          <a:r>
            <a:rPr lang="en-US" sz="1200" kern="1200" dirty="0" smtClean="0"/>
            <a:t>Navigators sit-in on oncology appointment</a:t>
          </a:r>
          <a:endParaRPr lang="en-US" sz="1200" b="0" kern="1200" dirty="0" smtClean="0"/>
        </a:p>
        <a:p>
          <a:pPr marL="114300" lvl="1" indent="-114300" algn="l" defTabSz="533400" rtl="0">
            <a:lnSpc>
              <a:spcPct val="90000"/>
            </a:lnSpc>
            <a:spcBef>
              <a:spcPct val="0"/>
            </a:spcBef>
            <a:spcAft>
              <a:spcPct val="15000"/>
            </a:spcAft>
            <a:buChar char="••"/>
          </a:pPr>
          <a:endParaRPr lang="en-US" sz="1200" b="0" kern="1200" dirty="0" smtClean="0"/>
        </a:p>
        <a:p>
          <a:pPr marL="114300" lvl="1" indent="-114300" algn="l" defTabSz="533400" rtl="0">
            <a:lnSpc>
              <a:spcPct val="90000"/>
            </a:lnSpc>
            <a:spcBef>
              <a:spcPct val="0"/>
            </a:spcBef>
            <a:spcAft>
              <a:spcPct val="15000"/>
            </a:spcAft>
            <a:buChar char="••"/>
          </a:pPr>
          <a:r>
            <a:rPr lang="en-US" sz="1200" b="0" kern="1200" dirty="0" smtClean="0"/>
            <a:t>Provide support</a:t>
          </a:r>
        </a:p>
        <a:p>
          <a:pPr marL="114300" lvl="1" indent="-114300" algn="l" defTabSz="533400" rtl="0">
            <a:lnSpc>
              <a:spcPct val="90000"/>
            </a:lnSpc>
            <a:spcBef>
              <a:spcPct val="0"/>
            </a:spcBef>
            <a:spcAft>
              <a:spcPct val="15000"/>
            </a:spcAft>
            <a:buChar char="••"/>
          </a:pPr>
          <a:endParaRPr lang="en-US" sz="1200" b="0" kern="1200" dirty="0" smtClean="0">
            <a:solidFill>
              <a:schemeClr val="bg1"/>
            </a:solidFill>
          </a:endParaRPr>
        </a:p>
        <a:p>
          <a:pPr marL="114300" lvl="1" indent="-114300" algn="l" defTabSz="533400" rtl="0">
            <a:lnSpc>
              <a:spcPct val="90000"/>
            </a:lnSpc>
            <a:spcBef>
              <a:spcPct val="0"/>
            </a:spcBef>
            <a:spcAft>
              <a:spcPct val="15000"/>
            </a:spcAft>
            <a:buChar char="••"/>
          </a:pPr>
          <a:r>
            <a:rPr lang="en-US" sz="1200" b="0" kern="1200" dirty="0" smtClean="0"/>
            <a:t>Reassess barriers</a:t>
          </a:r>
        </a:p>
        <a:p>
          <a:pPr marL="114300" lvl="1" indent="-114300" algn="l" defTabSz="533400" rtl="0">
            <a:lnSpc>
              <a:spcPct val="90000"/>
            </a:lnSpc>
            <a:spcBef>
              <a:spcPct val="0"/>
            </a:spcBef>
            <a:spcAft>
              <a:spcPct val="15000"/>
            </a:spcAft>
            <a:buChar char="••"/>
          </a:pPr>
          <a:endParaRPr lang="en-US" sz="1200" b="0" kern="1200" dirty="0" smtClean="0">
            <a:solidFill>
              <a:schemeClr val="bg1"/>
            </a:solidFill>
          </a:endParaRPr>
        </a:p>
        <a:p>
          <a:pPr marL="114300" lvl="1" indent="-114300" algn="l" defTabSz="533400" rtl="0">
            <a:lnSpc>
              <a:spcPct val="90000"/>
            </a:lnSpc>
            <a:spcBef>
              <a:spcPct val="0"/>
            </a:spcBef>
            <a:spcAft>
              <a:spcPct val="15000"/>
            </a:spcAft>
            <a:buChar char="••"/>
          </a:pPr>
          <a:r>
            <a:rPr lang="en-US" sz="1200" b="0" kern="1200" dirty="0" smtClean="0"/>
            <a:t>Clarify understanding</a:t>
          </a:r>
        </a:p>
      </dsp:txBody>
      <dsp:txXfrm>
        <a:off x="3788210" y="1186901"/>
        <a:ext cx="1396925" cy="2395123"/>
      </dsp:txXfrm>
    </dsp:sp>
    <dsp:sp modelId="{30F2E83D-0881-B140-BACE-098C517A3DD1}">
      <dsp:nvSpPr>
        <dsp:cNvPr id="0" name=""/>
        <dsp:cNvSpPr/>
      </dsp:nvSpPr>
      <dsp:spPr>
        <a:xfrm>
          <a:off x="5440169" y="1066799"/>
          <a:ext cx="1535160" cy="2635327"/>
        </a:xfrm>
        <a:prstGeom prst="roundRect">
          <a:avLst/>
        </a:prstGeom>
        <a:gradFill rotWithShape="0">
          <a:gsLst>
            <a:gs pos="0">
              <a:schemeClr val="dk2">
                <a:hueOff val="0"/>
                <a:satOff val="0"/>
                <a:lumOff val="0"/>
                <a:alphaOff val="0"/>
                <a:tint val="43000"/>
                <a:satMod val="165000"/>
              </a:schemeClr>
            </a:gs>
            <a:gs pos="55000">
              <a:schemeClr val="dk2">
                <a:hueOff val="0"/>
                <a:satOff val="0"/>
                <a:lumOff val="0"/>
                <a:alphaOff val="0"/>
                <a:tint val="83000"/>
                <a:satMod val="155000"/>
              </a:schemeClr>
            </a:gs>
            <a:gs pos="100000">
              <a:schemeClr val="dk2">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pPr>
          <a:r>
            <a:rPr lang="en-US" sz="1600" b="1" kern="1200" dirty="0" smtClean="0">
              <a:solidFill>
                <a:srgbClr val="FFC000"/>
              </a:solidFill>
            </a:rPr>
            <a:t>Weekly Follow-Up</a:t>
          </a:r>
        </a:p>
        <a:p>
          <a:pPr marL="114300" lvl="1" indent="-114300" algn="l" defTabSz="533400" rtl="0">
            <a:lnSpc>
              <a:spcPct val="90000"/>
            </a:lnSpc>
            <a:spcBef>
              <a:spcPct val="0"/>
            </a:spcBef>
            <a:spcAft>
              <a:spcPct val="15000"/>
            </a:spcAft>
            <a:buChar char="••"/>
          </a:pPr>
          <a:r>
            <a:rPr lang="en-US" sz="1200" b="0" kern="1200" dirty="0" smtClean="0"/>
            <a:t>Staff Nurse Reassess Barriers</a:t>
          </a:r>
        </a:p>
        <a:p>
          <a:pPr marL="114300" lvl="1" indent="-114300" algn="l" defTabSz="533400" rtl="0">
            <a:lnSpc>
              <a:spcPct val="90000"/>
            </a:lnSpc>
            <a:spcBef>
              <a:spcPct val="0"/>
            </a:spcBef>
            <a:spcAft>
              <a:spcPct val="15000"/>
            </a:spcAft>
            <a:buChar char="••"/>
          </a:pPr>
          <a:endParaRPr lang="en-US" sz="1200" b="0" kern="1200" dirty="0" smtClean="0"/>
        </a:p>
        <a:p>
          <a:pPr marL="114300" lvl="1" indent="-114300" algn="l" defTabSz="533400" rtl="0">
            <a:lnSpc>
              <a:spcPct val="90000"/>
            </a:lnSpc>
            <a:spcBef>
              <a:spcPct val="0"/>
            </a:spcBef>
            <a:spcAft>
              <a:spcPct val="15000"/>
            </a:spcAft>
            <a:buChar char="••"/>
          </a:pPr>
          <a:r>
            <a:rPr lang="en-US" sz="1200" b="0" kern="1200" dirty="0" smtClean="0"/>
            <a:t>Referral to Cancer Navigator</a:t>
          </a:r>
        </a:p>
        <a:p>
          <a:pPr marL="114300" lvl="1" indent="-114300" algn="l" defTabSz="533400" rtl="0">
            <a:lnSpc>
              <a:spcPct val="90000"/>
            </a:lnSpc>
            <a:spcBef>
              <a:spcPct val="0"/>
            </a:spcBef>
            <a:spcAft>
              <a:spcPct val="15000"/>
            </a:spcAft>
            <a:buChar char="••"/>
          </a:pPr>
          <a:endParaRPr lang="en-US" sz="1200" b="0" kern="1200" dirty="0" smtClean="0">
            <a:solidFill>
              <a:schemeClr val="bg1"/>
            </a:solidFill>
          </a:endParaRPr>
        </a:p>
        <a:p>
          <a:pPr marL="114300" lvl="1" indent="-114300" algn="l" defTabSz="533400" rtl="0">
            <a:lnSpc>
              <a:spcPct val="90000"/>
            </a:lnSpc>
            <a:spcBef>
              <a:spcPct val="0"/>
            </a:spcBef>
            <a:spcAft>
              <a:spcPct val="15000"/>
            </a:spcAft>
            <a:buChar char="••"/>
          </a:pPr>
          <a:r>
            <a:rPr lang="en-US" sz="1200" b="0" kern="1200" dirty="0" smtClean="0">
              <a:solidFill>
                <a:schemeClr val="bg1"/>
              </a:solidFill>
            </a:rPr>
            <a:t>Referral to other departments</a:t>
          </a:r>
        </a:p>
      </dsp:txBody>
      <dsp:txXfrm>
        <a:off x="5515109" y="1141739"/>
        <a:ext cx="1385280" cy="2485447"/>
      </dsp:txXfrm>
    </dsp:sp>
    <dsp:sp modelId="{4AE2438C-0856-764C-A43F-C111455A9517}">
      <dsp:nvSpPr>
        <dsp:cNvPr id="0" name=""/>
        <dsp:cNvSpPr/>
      </dsp:nvSpPr>
      <dsp:spPr>
        <a:xfrm>
          <a:off x="7154848" y="1187529"/>
          <a:ext cx="1575365" cy="2364757"/>
        </a:xfrm>
        <a:prstGeom prst="roundRect">
          <a:avLst/>
        </a:prstGeom>
        <a:gradFill rotWithShape="0">
          <a:gsLst>
            <a:gs pos="0">
              <a:schemeClr val="dk2">
                <a:hueOff val="0"/>
                <a:satOff val="0"/>
                <a:lumOff val="0"/>
                <a:alphaOff val="0"/>
                <a:tint val="43000"/>
                <a:satMod val="165000"/>
              </a:schemeClr>
            </a:gs>
            <a:gs pos="55000">
              <a:schemeClr val="dk2">
                <a:hueOff val="0"/>
                <a:satOff val="0"/>
                <a:lumOff val="0"/>
                <a:alphaOff val="0"/>
                <a:tint val="83000"/>
                <a:satMod val="155000"/>
              </a:schemeClr>
            </a:gs>
            <a:gs pos="100000">
              <a:schemeClr val="dk2">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lvl="0" algn="l" defTabSz="844550">
            <a:lnSpc>
              <a:spcPct val="90000"/>
            </a:lnSpc>
            <a:spcBef>
              <a:spcPct val="0"/>
            </a:spcBef>
            <a:spcAft>
              <a:spcPct val="35000"/>
            </a:spcAft>
          </a:pPr>
          <a:r>
            <a:rPr lang="en-US" sz="1900" kern="1200" dirty="0" smtClean="0">
              <a:solidFill>
                <a:srgbClr val="FFC000"/>
              </a:solidFill>
            </a:rPr>
            <a:t>Discharge</a:t>
          </a:r>
          <a:endParaRPr lang="en-US" sz="1900" kern="1200" dirty="0">
            <a:solidFill>
              <a:srgbClr val="FFC000"/>
            </a:solidFill>
          </a:endParaRPr>
        </a:p>
        <a:p>
          <a:pPr marL="114300" lvl="1" indent="-114300" algn="l" defTabSz="533400">
            <a:lnSpc>
              <a:spcPct val="90000"/>
            </a:lnSpc>
            <a:spcBef>
              <a:spcPct val="0"/>
            </a:spcBef>
            <a:spcAft>
              <a:spcPct val="15000"/>
            </a:spcAft>
            <a:buChar char="••"/>
          </a:pPr>
          <a:r>
            <a:rPr lang="en-US" sz="1200" kern="1200" dirty="0" smtClean="0"/>
            <a:t>30 day</a:t>
          </a:r>
          <a:endParaRPr lang="en-US" sz="1200" kern="1200" dirty="0"/>
        </a:p>
        <a:p>
          <a:pPr marL="114300" lvl="1" indent="-114300" algn="l" defTabSz="533400">
            <a:lnSpc>
              <a:spcPct val="90000"/>
            </a:lnSpc>
            <a:spcBef>
              <a:spcPct val="0"/>
            </a:spcBef>
            <a:spcAft>
              <a:spcPct val="15000"/>
            </a:spcAft>
            <a:buChar char="••"/>
          </a:pPr>
          <a:endParaRPr lang="en-US" sz="1200" kern="1200" dirty="0">
            <a:solidFill>
              <a:schemeClr val="bg1"/>
            </a:solidFill>
          </a:endParaRPr>
        </a:p>
        <a:p>
          <a:pPr marL="114300" lvl="1" indent="-114300" algn="l" defTabSz="533400">
            <a:lnSpc>
              <a:spcPct val="90000"/>
            </a:lnSpc>
            <a:spcBef>
              <a:spcPct val="0"/>
            </a:spcBef>
            <a:spcAft>
              <a:spcPct val="15000"/>
            </a:spcAft>
            <a:buChar char="••"/>
          </a:pPr>
          <a:r>
            <a:rPr lang="en-US" sz="1200" kern="1200" dirty="0" smtClean="0"/>
            <a:t>60 day</a:t>
          </a:r>
          <a:endParaRPr lang="en-US" sz="1200" kern="1200" dirty="0"/>
        </a:p>
        <a:p>
          <a:pPr marL="114300" lvl="1" indent="-114300" algn="l" defTabSz="533400">
            <a:lnSpc>
              <a:spcPct val="90000"/>
            </a:lnSpc>
            <a:spcBef>
              <a:spcPct val="0"/>
            </a:spcBef>
            <a:spcAft>
              <a:spcPct val="15000"/>
            </a:spcAft>
            <a:buChar char="••"/>
          </a:pPr>
          <a:endParaRPr lang="en-US" sz="1200" kern="1200" dirty="0">
            <a:solidFill>
              <a:schemeClr val="bg1"/>
            </a:solidFill>
          </a:endParaRPr>
        </a:p>
        <a:p>
          <a:pPr marL="114300" lvl="1" indent="-114300" algn="l" defTabSz="533400">
            <a:lnSpc>
              <a:spcPct val="90000"/>
            </a:lnSpc>
            <a:spcBef>
              <a:spcPct val="0"/>
            </a:spcBef>
            <a:spcAft>
              <a:spcPct val="15000"/>
            </a:spcAft>
            <a:buChar char="••"/>
          </a:pPr>
          <a:r>
            <a:rPr lang="en-US" sz="1200" kern="1200" dirty="0" smtClean="0"/>
            <a:t>90 day</a:t>
          </a:r>
          <a:endParaRPr lang="en-US" sz="1200" kern="1200" dirty="0"/>
        </a:p>
      </dsp:txBody>
      <dsp:txXfrm>
        <a:off x="7231751" y="1264432"/>
        <a:ext cx="1421559" cy="22109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6125EB-7B08-41F2-8597-7C4DE396726D}" type="datetimeFigureOut">
              <a:rPr lang="en-US" smtClean="0"/>
              <a:pPr/>
              <a:t>3/28/13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7154CF-4650-4B64-B78C-AE6A09569EB9}" type="slidenum">
              <a:rPr lang="en-US" smtClean="0"/>
              <a:pPr/>
              <a:t>‹#›</a:t>
            </a:fld>
            <a:endParaRPr lang="en-US"/>
          </a:p>
        </p:txBody>
      </p:sp>
    </p:spTree>
    <p:extLst>
      <p:ext uri="{BB962C8B-B14F-4D97-AF65-F5344CB8AC3E}">
        <p14:creationId xmlns:p14="http://schemas.microsoft.com/office/powerpoint/2010/main" val="250956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PC</a:t>
            </a:r>
            <a:r>
              <a:rPr lang="en-US" baseline="0" dirty="0" smtClean="0"/>
              <a:t> – Rural Oncology Literacy Enhancement Study</a:t>
            </a:r>
          </a:p>
          <a:p>
            <a:endParaRPr lang="en-US" dirty="0"/>
          </a:p>
        </p:txBody>
      </p:sp>
      <p:sp>
        <p:nvSpPr>
          <p:cNvPr id="4" name="Slide Number Placeholder 3"/>
          <p:cNvSpPr>
            <a:spLocks noGrp="1"/>
          </p:cNvSpPr>
          <p:nvPr>
            <p:ph type="sldNum" sz="quarter" idx="10"/>
          </p:nvPr>
        </p:nvSpPr>
        <p:spPr/>
        <p:txBody>
          <a:bodyPr/>
          <a:lstStyle/>
          <a:p>
            <a:fld id="{3E7154CF-4650-4B64-B78C-AE6A09569EB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Familiar</a:t>
            </a:r>
            <a:r>
              <a:rPr lang="en-US" baseline="0" dirty="0" smtClean="0"/>
              <a:t> definition.</a:t>
            </a:r>
          </a:p>
          <a:p>
            <a:r>
              <a:rPr lang="en-US" baseline="0" dirty="0" smtClean="0"/>
              <a:t>Good to restate.</a:t>
            </a:r>
            <a:endParaRPr lang="en-US" dirty="0"/>
          </a:p>
        </p:txBody>
      </p:sp>
      <p:sp>
        <p:nvSpPr>
          <p:cNvPr id="4" name="Slide Number Placeholder 3"/>
          <p:cNvSpPr>
            <a:spLocks noGrp="1"/>
          </p:cNvSpPr>
          <p:nvPr>
            <p:ph type="sldNum" sz="quarter" idx="10"/>
          </p:nvPr>
        </p:nvSpPr>
        <p:spPr/>
        <p:txBody>
          <a:bodyPr/>
          <a:lstStyle/>
          <a:p>
            <a:fld id="{3E7154CF-4650-4B64-B78C-AE6A09569EB9}"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E7154CF-4650-4B64-B78C-AE6A09569EB9}"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80000"/>
              </a:lnSpc>
            </a:pPr>
            <a:r>
              <a:rPr lang="en-US" sz="2400" dirty="0" smtClean="0">
                <a:latin typeface="+mn-lt"/>
                <a:cs typeface="Calibri"/>
              </a:rPr>
              <a:t>Poverty, inadequate or lack of insurance and usual source of care more</a:t>
            </a:r>
          </a:p>
          <a:p>
            <a:pPr lvl="1">
              <a:lnSpc>
                <a:spcPct val="80000"/>
              </a:lnSpc>
            </a:pPr>
            <a:r>
              <a:rPr lang="en-US" sz="2400" dirty="0" smtClean="0">
                <a:latin typeface="+mn-lt"/>
                <a:cs typeface="Calibri"/>
              </a:rPr>
              <a:t>Older adults</a:t>
            </a:r>
          </a:p>
          <a:p>
            <a:pPr lvl="1"/>
            <a:endParaRPr lang="en-US" sz="2400" dirty="0" smtClean="0">
              <a:latin typeface="+mn-lt"/>
              <a:cs typeface="Calibri"/>
            </a:endParaRPr>
          </a:p>
          <a:p>
            <a:pPr lvl="1"/>
            <a:endParaRPr lang="en-US" sz="2400" dirty="0" smtClean="0">
              <a:latin typeface="+mn-lt"/>
              <a:cs typeface="Calibri"/>
            </a:endParaRPr>
          </a:p>
          <a:p>
            <a:pPr lvl="1"/>
            <a:r>
              <a:rPr lang="en-US" sz="2400" dirty="0" smtClean="0">
                <a:latin typeface="+mn-lt"/>
                <a:cs typeface="Calibri"/>
              </a:rPr>
              <a:t>Absence of usual source of care</a:t>
            </a:r>
          </a:p>
          <a:p>
            <a:pPr lvl="1"/>
            <a:r>
              <a:rPr lang="en-US" sz="2400" dirty="0" smtClean="0">
                <a:latin typeface="+mn-lt"/>
                <a:cs typeface="Calibri"/>
              </a:rPr>
              <a:t>Availability of medical care</a:t>
            </a:r>
          </a:p>
          <a:p>
            <a:pPr lvl="1"/>
            <a:r>
              <a:rPr lang="en-US" sz="2400" dirty="0" smtClean="0">
                <a:latin typeface="+mn-lt"/>
                <a:cs typeface="Calibri"/>
              </a:rPr>
              <a:t>Distances from cancer treatment facilities</a:t>
            </a:r>
          </a:p>
          <a:p>
            <a:pPr lvl="1"/>
            <a:r>
              <a:rPr lang="en-US" sz="2400" dirty="0" smtClean="0">
                <a:latin typeface="+mn-lt"/>
                <a:cs typeface="Calibri"/>
              </a:rPr>
              <a:t>May reflect distribution of resources</a:t>
            </a:r>
          </a:p>
          <a:p>
            <a:endParaRPr lang="en-US" dirty="0"/>
          </a:p>
        </p:txBody>
      </p:sp>
      <p:sp>
        <p:nvSpPr>
          <p:cNvPr id="4" name="Slide Number Placeholder 3"/>
          <p:cNvSpPr>
            <a:spLocks noGrp="1"/>
          </p:cNvSpPr>
          <p:nvPr>
            <p:ph type="sldNum" sz="quarter" idx="10"/>
          </p:nvPr>
        </p:nvSpPr>
        <p:spPr/>
        <p:txBody>
          <a:bodyPr/>
          <a:lstStyle/>
          <a:p>
            <a:fld id="{3F88910F-36D0-488E-B2F6-550B6F699666}" type="slidenum">
              <a:rPr lang="en-US" smtClean="0"/>
              <a:pPr/>
              <a:t>5</a:t>
            </a:fld>
            <a:endParaRPr lang="en-US"/>
          </a:p>
        </p:txBody>
      </p:sp>
    </p:spTree>
    <p:extLst>
      <p:ext uri="{BB962C8B-B14F-4D97-AF65-F5344CB8AC3E}">
        <p14:creationId xmlns:p14="http://schemas.microsoft.com/office/powerpoint/2010/main" val="2352705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Assessing feasibility and, to some extent, effectiveness</a:t>
            </a:r>
          </a:p>
          <a:p>
            <a:r>
              <a:rPr lang="en-US" sz="1600" dirty="0" smtClean="0"/>
              <a:t>Refine model and processes (implementation, evaluation)</a:t>
            </a:r>
          </a:p>
          <a:p>
            <a:r>
              <a:rPr lang="en-US" sz="1600" dirty="0" smtClean="0"/>
              <a:t>Preliminary study for future larger trial</a:t>
            </a:r>
          </a:p>
          <a:p>
            <a:endParaRPr lang="en-US" dirty="0"/>
          </a:p>
        </p:txBody>
      </p:sp>
      <p:sp>
        <p:nvSpPr>
          <p:cNvPr id="4" name="Slide Number Placeholder 3"/>
          <p:cNvSpPr>
            <a:spLocks noGrp="1"/>
          </p:cNvSpPr>
          <p:nvPr>
            <p:ph type="sldNum" sz="quarter" idx="10"/>
          </p:nvPr>
        </p:nvSpPr>
        <p:spPr/>
        <p:txBody>
          <a:bodyPr/>
          <a:lstStyle/>
          <a:p>
            <a:fld id="{7D3E7773-7186-7341-9AB3-6186E2333241}"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itchFamily="34" charset="0"/>
                <a:cs typeface="Arial" pitchFamily="34" charset="0"/>
              </a:rPr>
              <a:t>Reliance on family, friends, neighbors, and faith communities</a:t>
            </a:r>
          </a:p>
          <a:p>
            <a:endParaRPr lang="en-US" dirty="0"/>
          </a:p>
        </p:txBody>
      </p:sp>
      <p:sp>
        <p:nvSpPr>
          <p:cNvPr id="4" name="Slide Number Placeholder 3"/>
          <p:cNvSpPr>
            <a:spLocks noGrp="1"/>
          </p:cNvSpPr>
          <p:nvPr>
            <p:ph type="sldNum" sz="quarter" idx="10"/>
          </p:nvPr>
        </p:nvSpPr>
        <p:spPr/>
        <p:txBody>
          <a:bodyPr/>
          <a:lstStyle/>
          <a:p>
            <a:fld id="{3E7154CF-4650-4B64-B78C-AE6A09569EB9}"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Patients want more opportunities for improved decision making</a:t>
            </a:r>
            <a:endParaRPr lang="en-US" dirty="0"/>
          </a:p>
        </p:txBody>
      </p:sp>
      <p:sp>
        <p:nvSpPr>
          <p:cNvPr id="4" name="Slide Number Placeholder 3"/>
          <p:cNvSpPr>
            <a:spLocks noGrp="1"/>
          </p:cNvSpPr>
          <p:nvPr>
            <p:ph type="sldNum" sz="quarter" idx="10"/>
          </p:nvPr>
        </p:nvSpPr>
        <p:spPr/>
        <p:txBody>
          <a:bodyPr/>
          <a:lstStyle/>
          <a:p>
            <a:fld id="{3E7154CF-4650-4B64-B78C-AE6A09569EB9}" type="slidenum">
              <a:rPr lang="en-US" smtClean="0"/>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Arial" pitchFamily="34" charset="0"/>
                <a:cs typeface="Arial" pitchFamily="34" charset="0"/>
              </a:rPr>
              <a:t>Patients struggle with understanding the purpose of tests, procedures, and treatment plans and outcomes </a:t>
            </a:r>
          </a:p>
          <a:p>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Patients are too overwhelmed and scared to process information and/or ask questions</a:t>
            </a:r>
          </a:p>
          <a:p>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No system in place to identify patients with low health literacy</a:t>
            </a:r>
          </a:p>
          <a:p>
            <a:endParaRPr lang="en-US" dirty="0"/>
          </a:p>
        </p:txBody>
      </p:sp>
      <p:sp>
        <p:nvSpPr>
          <p:cNvPr id="4" name="Slide Number Placeholder 3"/>
          <p:cNvSpPr>
            <a:spLocks noGrp="1"/>
          </p:cNvSpPr>
          <p:nvPr>
            <p:ph type="sldNum" sz="quarter" idx="10"/>
          </p:nvPr>
        </p:nvSpPr>
        <p:spPr/>
        <p:txBody>
          <a:bodyPr/>
          <a:lstStyle/>
          <a:p>
            <a:fld id="{3E7154CF-4650-4B64-B78C-AE6A09569EB9}" type="slidenum">
              <a:rPr lang="en-US" smtClean="0"/>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smtClean="0">
                <a:solidFill>
                  <a:schemeClr val="tx1"/>
                </a:solidFill>
                <a:effectLst/>
                <a:latin typeface="+mn-lt"/>
                <a:ea typeface="+mn-ea"/>
                <a:cs typeface="+mn-cs"/>
              </a:rPr>
              <a:t>Research indicates that PN programs have a positive effect on adherence to cancer screening, timeliness of care, utilization of cancer counseling services, and quality of life. </a:t>
            </a:r>
            <a:r>
              <a:rPr lang="es-MX" sz="1600" kern="1200" dirty="0" smtClean="0">
                <a:solidFill>
                  <a:schemeClr val="tx1"/>
                </a:solidFill>
                <a:effectLst/>
                <a:latin typeface="+mn-lt"/>
                <a:ea typeface="+mn-ea"/>
                <a:cs typeface="+mn-cs"/>
              </a:rPr>
              <a:t>(Ell et al., 2007; Rahm et al., 2007; Christie et al., 2008; Ferrante et al., 2008. </a:t>
            </a:r>
            <a:r>
              <a:rPr lang="en-US" sz="1600" kern="1200" dirty="0" smtClean="0">
                <a:solidFill>
                  <a:schemeClr val="tx1"/>
                </a:solidFill>
                <a:effectLst/>
                <a:latin typeface="+mn-lt"/>
                <a:ea typeface="+mn-ea"/>
                <a:cs typeface="+mn-cs"/>
              </a:rPr>
              <a:t>Studies have shown an association between PN programs and decreased barriers to care, including fewer treatment interruptions (</a:t>
            </a:r>
            <a:r>
              <a:rPr lang="en-US" sz="1600" kern="1200" dirty="0" err="1" smtClean="0">
                <a:solidFill>
                  <a:schemeClr val="tx1"/>
                </a:solidFill>
                <a:effectLst/>
                <a:latin typeface="+mn-lt"/>
                <a:ea typeface="+mn-ea"/>
                <a:cs typeface="+mn-cs"/>
              </a:rPr>
              <a:t>Koh</a:t>
            </a:r>
            <a:r>
              <a:rPr lang="en-US" sz="1600" kern="1200" dirty="0" smtClean="0">
                <a:solidFill>
                  <a:schemeClr val="tx1"/>
                </a:solidFill>
                <a:effectLst/>
                <a:latin typeface="+mn-lt"/>
                <a:ea typeface="+mn-ea"/>
                <a:cs typeface="+mn-cs"/>
              </a:rPr>
              <a:t> et al., 2011; </a:t>
            </a:r>
            <a:r>
              <a:rPr lang="en-US" sz="1600" kern="1200" dirty="0" err="1" smtClean="0">
                <a:solidFill>
                  <a:schemeClr val="tx1"/>
                </a:solidFill>
                <a:effectLst/>
                <a:latin typeface="+mn-lt"/>
                <a:ea typeface="+mn-ea"/>
                <a:cs typeface="+mn-cs"/>
              </a:rPr>
              <a:t>Petereit</a:t>
            </a:r>
            <a:r>
              <a:rPr lang="en-US" sz="1600" kern="1200" dirty="0" smtClean="0">
                <a:solidFill>
                  <a:schemeClr val="tx1"/>
                </a:solidFill>
                <a:effectLst/>
                <a:latin typeface="+mn-lt"/>
                <a:ea typeface="+mn-ea"/>
                <a:cs typeface="+mn-cs"/>
              </a:rPr>
              <a:t> et al., 2008; </a:t>
            </a:r>
            <a:r>
              <a:rPr lang="en-US" sz="1600" kern="1200" dirty="0" err="1" smtClean="0">
                <a:solidFill>
                  <a:schemeClr val="tx1"/>
                </a:solidFill>
                <a:effectLst/>
                <a:latin typeface="+mn-lt"/>
                <a:ea typeface="+mn-ea"/>
                <a:cs typeface="+mn-cs"/>
              </a:rPr>
              <a:t>Hunnibell</a:t>
            </a:r>
            <a:r>
              <a:rPr lang="en-US" sz="1600" kern="1200" dirty="0" smtClean="0">
                <a:solidFill>
                  <a:schemeClr val="tx1"/>
                </a:solidFill>
                <a:effectLst/>
                <a:latin typeface="+mn-lt"/>
                <a:ea typeface="+mn-ea"/>
                <a:cs typeface="+mn-cs"/>
              </a:rPr>
              <a:t> et al., 2012).  PN programs have shown to increase satisfaction with care among cancer patients, especially among those experiencing financial, education, and/or language barriers (</a:t>
            </a:r>
            <a:r>
              <a:rPr lang="en-US" sz="1600" kern="1200" dirty="0" err="1" smtClean="0">
                <a:solidFill>
                  <a:schemeClr val="tx1"/>
                </a:solidFill>
                <a:effectLst/>
                <a:latin typeface="+mn-lt"/>
                <a:ea typeface="+mn-ea"/>
                <a:cs typeface="+mn-cs"/>
              </a:rPr>
              <a:t>Fiscella</a:t>
            </a:r>
            <a:r>
              <a:rPr lang="en-US" sz="1600" kern="1200" dirty="0" smtClean="0">
                <a:solidFill>
                  <a:schemeClr val="tx1"/>
                </a:solidFill>
                <a:effectLst/>
                <a:latin typeface="+mn-lt"/>
                <a:ea typeface="+mn-ea"/>
                <a:cs typeface="+mn-cs"/>
              </a:rPr>
              <a:t>, et al., 2012; </a:t>
            </a:r>
            <a:r>
              <a:rPr lang="en-US" sz="1600" kern="1200" dirty="0" err="1" smtClean="0">
                <a:solidFill>
                  <a:schemeClr val="tx1"/>
                </a:solidFill>
                <a:effectLst/>
                <a:latin typeface="+mn-lt"/>
                <a:ea typeface="+mn-ea"/>
                <a:cs typeface="+mn-cs"/>
              </a:rPr>
              <a:t>Hendren</a:t>
            </a:r>
            <a:r>
              <a:rPr lang="en-US" sz="1600" kern="1200" dirty="0" smtClean="0">
                <a:solidFill>
                  <a:schemeClr val="tx1"/>
                </a:solidFill>
                <a:effectLst/>
                <a:latin typeface="+mn-lt"/>
                <a:ea typeface="+mn-ea"/>
                <a:cs typeface="+mn-cs"/>
              </a:rPr>
              <a:t> 2012).</a:t>
            </a:r>
            <a:r>
              <a:rPr lang="en-US" sz="1600" dirty="0" smtClean="0">
                <a:effectLst/>
              </a:rPr>
              <a:t> </a:t>
            </a:r>
          </a:p>
          <a:p>
            <a:r>
              <a:rPr lang="en-US" sz="1600" kern="1200" dirty="0" smtClean="0">
                <a:solidFill>
                  <a:schemeClr val="tx1"/>
                </a:solidFill>
                <a:effectLst/>
                <a:latin typeface="+mn-lt"/>
                <a:ea typeface="+mn-ea"/>
                <a:cs typeface="+mn-cs"/>
              </a:rPr>
              <a:t>Despite a growing number of studies focused on the impact of PN programs on cancer care and patient outcomes, there is a dearth of research on the effectiveness of these programs in rural cancer care settings. Few studies have tested care coordination and barriers-focused navigation programs with rural cancer patients (20,33) and rarely have these studies entailed the use of strong, rigorous experimental study designs. </a:t>
            </a:r>
            <a:endParaRPr lang="en-US" sz="1600" dirty="0"/>
          </a:p>
        </p:txBody>
      </p:sp>
      <p:sp>
        <p:nvSpPr>
          <p:cNvPr id="4" name="Slide Number Placeholder 3"/>
          <p:cNvSpPr>
            <a:spLocks noGrp="1"/>
          </p:cNvSpPr>
          <p:nvPr>
            <p:ph type="sldNum" sz="quarter" idx="10"/>
          </p:nvPr>
        </p:nvSpPr>
        <p:spPr/>
        <p:txBody>
          <a:bodyPr/>
          <a:lstStyle/>
          <a:p>
            <a:fld id="{7D3E7773-7186-7341-9AB3-6186E2333241}" type="slidenum">
              <a:rPr lang="en-US" smtClean="0"/>
              <a:pPr/>
              <a:t>14</a:t>
            </a:fld>
            <a:endParaRPr lang="en-US"/>
          </a:p>
        </p:txBody>
      </p:sp>
    </p:spTree>
    <p:extLst>
      <p:ext uri="{BB962C8B-B14F-4D97-AF65-F5344CB8AC3E}">
        <p14:creationId xmlns:p14="http://schemas.microsoft.com/office/powerpoint/2010/main" val="4046189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Beginning the conversation for institutionalized change</a:t>
            </a:r>
          </a:p>
          <a:p>
            <a:endParaRPr lang="en-US" dirty="0"/>
          </a:p>
        </p:txBody>
      </p:sp>
      <p:sp>
        <p:nvSpPr>
          <p:cNvPr id="4" name="Slide Number Placeholder 3"/>
          <p:cNvSpPr>
            <a:spLocks noGrp="1"/>
          </p:cNvSpPr>
          <p:nvPr>
            <p:ph type="sldNum" sz="quarter" idx="10"/>
          </p:nvPr>
        </p:nvSpPr>
        <p:spPr/>
        <p:txBody>
          <a:bodyPr/>
          <a:lstStyle/>
          <a:p>
            <a:fld id="{3E7154CF-4650-4B64-B78C-AE6A09569EB9}" type="slidenum">
              <a:rPr lang="en-US" smtClean="0"/>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Focused</a:t>
            </a:r>
            <a:r>
              <a:rPr lang="en-US" baseline="0" dirty="0" smtClean="0"/>
              <a:t> on addressing the health literacy pare</a:t>
            </a:r>
            <a:endParaRPr lang="en-US" dirty="0" smtClean="0"/>
          </a:p>
        </p:txBody>
      </p:sp>
      <p:sp>
        <p:nvSpPr>
          <p:cNvPr id="4" name="Slide Number Placeholder 3"/>
          <p:cNvSpPr>
            <a:spLocks noGrp="1"/>
          </p:cNvSpPr>
          <p:nvPr>
            <p:ph type="sldNum" sz="quarter" idx="10"/>
          </p:nvPr>
        </p:nvSpPr>
        <p:spPr/>
        <p:txBody>
          <a:bodyPr/>
          <a:lstStyle/>
          <a:p>
            <a:fld id="{3E7154CF-4650-4B64-B78C-AE6A09569EB9}" type="slidenum">
              <a:rPr lang="en-US" smtClean="0"/>
              <a:pPr/>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baseline="0" dirty="0" smtClean="0"/>
              <a:t>Goal: Accreditation from American College of Surgeons Commission on Cancer</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D3E7773-7186-7341-9AB3-6186E2333241}" type="slidenum">
              <a:rPr lang="en-US" smtClean="0"/>
              <a:pPr/>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Weekly </a:t>
            </a:r>
            <a:r>
              <a:rPr lang="en-US" sz="1600" dirty="0" smtClean="0">
                <a:sym typeface="Wingdings"/>
              </a:rPr>
              <a:t> While they are visiting</a:t>
            </a:r>
            <a:r>
              <a:rPr lang="en-US" sz="1600" baseline="0" dirty="0" smtClean="0">
                <a:sym typeface="Wingdings"/>
              </a:rPr>
              <a:t> clinic for chemo. If more than 1 visit in a week, just assessed on first visit.</a:t>
            </a:r>
          </a:p>
          <a:p>
            <a:r>
              <a:rPr lang="en-US" sz="1600" baseline="0" dirty="0" smtClean="0">
                <a:sym typeface="Wingdings"/>
              </a:rPr>
              <a:t>After chemo or when visits are more spaced out, distress tool still administered every time they come in.</a:t>
            </a:r>
          </a:p>
          <a:p>
            <a:r>
              <a:rPr lang="en-US" sz="1600" baseline="0" dirty="0" smtClean="0">
                <a:sym typeface="Wingdings"/>
              </a:rPr>
              <a:t>Discharge plans: This is what ideally they would like to be able to do. Not yet in place.</a:t>
            </a:r>
            <a:endParaRPr lang="en-US" sz="1600" dirty="0"/>
          </a:p>
        </p:txBody>
      </p:sp>
      <p:sp>
        <p:nvSpPr>
          <p:cNvPr id="4" name="Slide Number Placeholder 3"/>
          <p:cNvSpPr>
            <a:spLocks noGrp="1"/>
          </p:cNvSpPr>
          <p:nvPr>
            <p:ph type="sldNum" sz="quarter" idx="10"/>
          </p:nvPr>
        </p:nvSpPr>
        <p:spPr/>
        <p:txBody>
          <a:bodyPr/>
          <a:lstStyle/>
          <a:p>
            <a:fld id="{3F88910F-36D0-488E-B2F6-550B6F699666}" type="slidenum">
              <a:rPr lang="en-US" smtClean="0"/>
              <a:pPr/>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A tool</a:t>
            </a:r>
            <a:r>
              <a:rPr lang="en-US" sz="1600" baseline="0" dirty="0" smtClean="0"/>
              <a:t> developed by the National Comprehensive Cancer Network, included in the NCCN’s Clinical Guidelines for Oncology: Distress Management.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NCCN included a standard that “[a]</a:t>
            </a:r>
            <a:r>
              <a:rPr lang="en-US" sz="1600" kern="1200" dirty="0" err="1" smtClean="0">
                <a:solidFill>
                  <a:schemeClr val="tx1"/>
                </a:solidFill>
                <a:effectLst/>
                <a:latin typeface="+mn-lt"/>
                <a:ea typeface="+mn-ea"/>
                <a:cs typeface="+mn-cs"/>
              </a:rPr>
              <a:t>ll</a:t>
            </a:r>
            <a:r>
              <a:rPr lang="en-US" sz="1600" kern="1200" dirty="0" smtClean="0">
                <a:solidFill>
                  <a:schemeClr val="tx1"/>
                </a:solidFill>
                <a:effectLst/>
                <a:latin typeface="+mn-lt"/>
                <a:ea typeface="+mn-ea"/>
                <a:cs typeface="+mn-cs"/>
              </a:rPr>
              <a:t> patients should be screened for distress at their initial visit, at appropriate intervals, and as clinically indicated, especially with changes in disease status” (p. DIS-3). </a:t>
            </a:r>
            <a:endParaRPr lang="en-US" sz="1600" dirty="0" smtClean="0"/>
          </a:p>
          <a:p>
            <a:endParaRPr lang="en-US" sz="1600" baseline="0" dirty="0" smtClean="0"/>
          </a:p>
          <a:p>
            <a:r>
              <a:rPr lang="en-US" sz="1600" dirty="0" smtClean="0"/>
              <a:t>The distress thermometer and problem checklist are efficient assessment tools that can be incorporated into normal practice.</a:t>
            </a:r>
          </a:p>
          <a:p>
            <a:r>
              <a:rPr lang="en-US" sz="1600" dirty="0" smtClean="0"/>
              <a:t>Research has shown that nurses in a busy oncology radiation clinic were able to assess distress, provide educational and referral resources, and increase patient satisfaction through planned implementation of an assessment and intervention process</a:t>
            </a:r>
            <a:r>
              <a:rPr lang="en-US" sz="1600" baseline="0" dirty="0" smtClean="0"/>
              <a:t> (</a:t>
            </a:r>
            <a:r>
              <a:rPr lang="en-US" sz="1600" baseline="0" dirty="0" err="1" smtClean="0"/>
              <a:t>Fulcher</a:t>
            </a:r>
            <a:r>
              <a:rPr lang="en-US" sz="1600" baseline="0" dirty="0" smtClean="0"/>
              <a:t> et al. Clinical J of </a:t>
            </a:r>
            <a:r>
              <a:rPr lang="en-US" sz="1600" baseline="0" dirty="0" err="1" smtClean="0"/>
              <a:t>Onc</a:t>
            </a:r>
            <a:r>
              <a:rPr lang="en-US" sz="1600" baseline="0" dirty="0" smtClean="0"/>
              <a:t> Nursing, 2007;11(6).</a:t>
            </a:r>
            <a:endParaRPr lang="en-US" sz="1600" dirty="0"/>
          </a:p>
        </p:txBody>
      </p:sp>
      <p:sp>
        <p:nvSpPr>
          <p:cNvPr id="4" name="Slide Number Placeholder 3"/>
          <p:cNvSpPr>
            <a:spLocks noGrp="1"/>
          </p:cNvSpPr>
          <p:nvPr>
            <p:ph type="sldNum" sz="quarter" idx="10"/>
          </p:nvPr>
        </p:nvSpPr>
        <p:spPr/>
        <p:txBody>
          <a:bodyPr/>
          <a:lstStyle/>
          <a:p>
            <a:fld id="{7D3E7773-7186-7341-9AB3-6186E2333241}" type="slidenum">
              <a:rPr lang="en-US" smtClean="0"/>
              <a:pPr/>
              <a:t>21</a:t>
            </a:fld>
            <a:endParaRPr lang="en-US"/>
          </a:p>
        </p:txBody>
      </p:sp>
    </p:spTree>
    <p:extLst>
      <p:ext uri="{BB962C8B-B14F-4D97-AF65-F5344CB8AC3E}">
        <p14:creationId xmlns:p14="http://schemas.microsoft.com/office/powerpoint/2010/main" val="4208826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Patients;</a:t>
            </a:r>
            <a:r>
              <a:rPr lang="en-US" baseline="0" dirty="0" smtClean="0"/>
              <a:t>  Value – patients don’t feel as lost in the system.  Have someone they know they can follow up with.  Not just hanging out there.  </a:t>
            </a:r>
            <a:r>
              <a:rPr lang="en-US" baseline="0" dirty="0" err="1" smtClean="0"/>
              <a:t>Relie</a:t>
            </a:r>
            <a:r>
              <a:rPr lang="en-US" baseline="0" dirty="0" smtClean="0"/>
              <a:t> on Nurse Navigators familiar faces.  </a:t>
            </a:r>
          </a:p>
          <a:p>
            <a:r>
              <a:rPr lang="en-US" baseline="0" dirty="0" smtClean="0"/>
              <a:t>We have three nurse navigators, getting to know each one is difficult, don’t always want to talk to each other.  Need to come in for another appointment.  Another visit, more paperwork</a:t>
            </a:r>
          </a:p>
          <a:p>
            <a:endParaRPr lang="en-US" baseline="0" dirty="0" smtClean="0"/>
          </a:p>
          <a:p>
            <a:r>
              <a:rPr lang="en-US" baseline="0" dirty="0" smtClean="0"/>
              <a:t>Nurse Navigator: Developed more positive relationships with other departments.  Referrals, they know where they are coming from.  Respect the </a:t>
            </a:r>
            <a:r>
              <a:rPr lang="en-US" baseline="0" dirty="0" err="1" smtClean="0"/>
              <a:t>judegments</a:t>
            </a:r>
            <a:r>
              <a:rPr lang="en-US" baseline="0" dirty="0" smtClean="0"/>
              <a:t> of nurse.  Navigators more educated regarding diagnosis and sit in with doctors, want them included, feel like more of a team. </a:t>
            </a:r>
          </a:p>
          <a:p>
            <a:r>
              <a:rPr lang="en-US" baseline="0" dirty="0" smtClean="0"/>
              <a:t>Negative – no current way to filter information through electronic medical record.  Difficult to see inpatients with current schedules and communicating that information. Time to walk </a:t>
            </a:r>
            <a:r>
              <a:rPr lang="en-US" baseline="0" dirty="0" err="1" smtClean="0"/>
              <a:t>throughs</a:t>
            </a:r>
            <a:r>
              <a:rPr lang="en-US" baseline="0" dirty="0" smtClean="0"/>
              <a:t> </a:t>
            </a:r>
            <a:r>
              <a:rPr lang="en-US" baseline="0" dirty="0" err="1" smtClean="0"/>
              <a:t>thorugh</a:t>
            </a:r>
            <a:r>
              <a:rPr lang="en-US" baseline="0" dirty="0" smtClean="0"/>
              <a:t> the department, touch base with patients and families.  Right now don’t seem to have time do that. </a:t>
            </a:r>
            <a:endParaRPr lang="en-US" dirty="0"/>
          </a:p>
        </p:txBody>
      </p:sp>
      <p:sp>
        <p:nvSpPr>
          <p:cNvPr id="4" name="Slide Number Placeholder 3"/>
          <p:cNvSpPr>
            <a:spLocks noGrp="1"/>
          </p:cNvSpPr>
          <p:nvPr>
            <p:ph type="sldNum" sz="quarter" idx="10"/>
          </p:nvPr>
        </p:nvSpPr>
        <p:spPr/>
        <p:txBody>
          <a:bodyPr/>
          <a:lstStyle/>
          <a:p>
            <a:fld id="{3E7154CF-4650-4B64-B78C-AE6A09569EB9}" type="slidenum">
              <a:rPr lang="en-US" smtClean="0"/>
              <a:pPr/>
              <a:t>24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National</a:t>
            </a:r>
            <a:r>
              <a:rPr lang="en-US" sz="1600" baseline="0" dirty="0" smtClean="0"/>
              <a:t> and regional health literacy experts as trainers.</a:t>
            </a:r>
            <a:endParaRPr lang="en-US" sz="1600" dirty="0"/>
          </a:p>
        </p:txBody>
      </p:sp>
      <p:sp>
        <p:nvSpPr>
          <p:cNvPr id="4" name="Slide Number Placeholder 3"/>
          <p:cNvSpPr>
            <a:spLocks noGrp="1"/>
          </p:cNvSpPr>
          <p:nvPr>
            <p:ph type="sldNum" sz="quarter" idx="10"/>
          </p:nvPr>
        </p:nvSpPr>
        <p:spPr/>
        <p:txBody>
          <a:bodyPr/>
          <a:lstStyle/>
          <a:p>
            <a:fld id="{7D3E7773-7186-7341-9AB3-6186E2333241}" type="slidenum">
              <a:rPr lang="en-US" smtClean="0"/>
              <a:pPr/>
              <a:t>28</a:t>
            </a:fld>
            <a:endParaRPr lang="en-US"/>
          </a:p>
        </p:txBody>
      </p:sp>
    </p:spTree>
    <p:extLst>
      <p:ext uri="{BB962C8B-B14F-4D97-AF65-F5344CB8AC3E}">
        <p14:creationId xmlns:p14="http://schemas.microsoft.com/office/powerpoint/2010/main" val="23375044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3E7773-7186-7341-9AB3-6186E2333241}" type="slidenum">
              <a:rPr lang="en-US" smtClean="0"/>
              <a:pPr/>
              <a:t>29</a:t>
            </a:fld>
            <a:endParaRPr lang="en-US"/>
          </a:p>
        </p:txBody>
      </p:sp>
    </p:spTree>
    <p:extLst>
      <p:ext uri="{BB962C8B-B14F-4D97-AF65-F5344CB8AC3E}">
        <p14:creationId xmlns:p14="http://schemas.microsoft.com/office/powerpoint/2010/main" val="105336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Gave nurses </a:t>
            </a:r>
            <a:r>
              <a:rPr lang="en-US" dirty="0" err="1" smtClean="0"/>
              <a:t>dinfferent</a:t>
            </a:r>
            <a:r>
              <a:rPr lang="en-US" dirty="0" smtClean="0"/>
              <a:t> </a:t>
            </a:r>
            <a:r>
              <a:rPr lang="en-US" dirty="0" err="1" smtClean="0"/>
              <a:t>persepective</a:t>
            </a:r>
            <a:r>
              <a:rPr lang="en-US" baseline="0" dirty="0" smtClean="0"/>
              <a:t> on how we communicate with patients and how we need to change it up</a:t>
            </a:r>
          </a:p>
          <a:p>
            <a:r>
              <a:rPr lang="en-US" baseline="0" dirty="0" smtClean="0"/>
              <a:t>Negative:  getting to some of the things is different.  Getting individuals engaged is difficult, is really hard.  We really felt like we would have more doctors there.  They are the first ones that talk to the patient, would hope they go to a literacy.</a:t>
            </a:r>
            <a:endParaRPr lang="en-US" dirty="0"/>
          </a:p>
        </p:txBody>
      </p:sp>
      <p:sp>
        <p:nvSpPr>
          <p:cNvPr id="4" name="Slide Number Placeholder 3"/>
          <p:cNvSpPr>
            <a:spLocks noGrp="1"/>
          </p:cNvSpPr>
          <p:nvPr>
            <p:ph type="sldNum" sz="quarter" idx="10"/>
          </p:nvPr>
        </p:nvSpPr>
        <p:spPr/>
        <p:txBody>
          <a:bodyPr/>
          <a:lstStyle/>
          <a:p>
            <a:fld id="{3E7154CF-4650-4B64-B78C-AE6A09569EB9}" type="slidenum">
              <a:rPr lang="en-US" smtClean="0"/>
              <a:pPr/>
              <a:t>30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dirty="0" smtClean="0">
                <a:latin typeface="Arial" pitchFamily="34" charset="0"/>
                <a:cs typeface="Arial" pitchFamily="34" charset="0"/>
              </a:rPr>
              <a:t>Very important to understand the community, system you are working with</a:t>
            </a:r>
          </a:p>
          <a:p>
            <a:pPr lvl="1"/>
            <a:r>
              <a:rPr lang="en-US" dirty="0" smtClean="0">
                <a:latin typeface="Arial" pitchFamily="34" charset="0"/>
                <a:cs typeface="Arial" pitchFamily="34" charset="0"/>
              </a:rPr>
              <a:t>Identify Key person(s) who can leverage resources, push for change</a:t>
            </a:r>
          </a:p>
          <a:p>
            <a:endParaRPr lang="en-US" dirty="0"/>
          </a:p>
        </p:txBody>
      </p:sp>
      <p:sp>
        <p:nvSpPr>
          <p:cNvPr id="4" name="Slide Number Placeholder 3"/>
          <p:cNvSpPr>
            <a:spLocks noGrp="1"/>
          </p:cNvSpPr>
          <p:nvPr>
            <p:ph type="sldNum" sz="quarter" idx="10"/>
          </p:nvPr>
        </p:nvSpPr>
        <p:spPr/>
        <p:txBody>
          <a:bodyPr/>
          <a:lstStyle/>
          <a:p>
            <a:fld id="{3E7154CF-4650-4B64-B78C-AE6A09569EB9}"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1287129E-FC7B-4C5F-97E6-43DD7DC1AEB7}" type="datetimeFigureOut">
              <a:rPr lang="en-US" smtClean="0"/>
              <a:pPr/>
              <a:t>3/28/13</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08DBF174-CF9C-4025-B7DC-63D0CEDB43D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287129E-FC7B-4C5F-97E6-43DD7DC1AEB7}" type="datetimeFigureOut">
              <a:rPr lang="en-US" smtClean="0"/>
              <a:pPr/>
              <a:t>3/28/13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DBF174-CF9C-4025-B7DC-63D0CEDB43D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287129E-FC7B-4C5F-97E6-43DD7DC1AEB7}" type="datetimeFigureOut">
              <a:rPr lang="en-US" smtClean="0"/>
              <a:pPr/>
              <a:t>3/28/13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DBF174-CF9C-4025-B7DC-63D0CEDB43D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287129E-FC7B-4C5F-97E6-43DD7DC1AEB7}" type="datetimeFigureOut">
              <a:rPr lang="en-US" smtClean="0"/>
              <a:pPr/>
              <a:t>3/28/13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DBF174-CF9C-4025-B7DC-63D0CEDB43D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1287129E-FC7B-4C5F-97E6-43DD7DC1AEB7}" type="datetimeFigureOut">
              <a:rPr lang="en-US" smtClean="0"/>
              <a:pPr/>
              <a:t>3/28/13</a:t>
            </a:fld>
            <a:endParaRPr lang="en-US"/>
          </a:p>
        </p:txBody>
      </p:sp>
      <p:sp>
        <p:nvSpPr>
          <p:cNvPr id="27" name="Slide Number Placeholder 26"/>
          <p:cNvSpPr>
            <a:spLocks noGrp="1"/>
          </p:cNvSpPr>
          <p:nvPr>
            <p:ph type="sldNum" sz="quarter" idx="11"/>
          </p:nvPr>
        </p:nvSpPr>
        <p:spPr/>
        <p:txBody>
          <a:bodyPr rtlCol="0"/>
          <a:lstStyle/>
          <a:p>
            <a:fld id="{08DBF174-CF9C-4025-B7DC-63D0CEDB43D4}"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1287129E-FC7B-4C5F-97E6-43DD7DC1AEB7}" type="datetimeFigureOut">
              <a:rPr lang="en-US" smtClean="0"/>
              <a:pPr/>
              <a:t>3/28/13</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08DBF174-CF9C-4025-B7DC-63D0CEDB43D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87129E-FC7B-4C5F-97E6-43DD7DC1AEB7}" type="datetimeFigureOut">
              <a:rPr lang="en-US" smtClean="0"/>
              <a:pPr/>
              <a:t>3/28/13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DBF174-CF9C-4025-B7DC-63D0CEDB43D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287129E-FC7B-4C5F-97E6-43DD7DC1AEB7}" type="datetimeFigureOut">
              <a:rPr lang="en-US" smtClean="0"/>
              <a:pPr/>
              <a:t>3/28/13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DBF174-CF9C-4025-B7DC-63D0CEDB43D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287129E-FC7B-4C5F-97E6-43DD7DC1AEB7}" type="datetimeFigureOut">
              <a:rPr lang="en-US" smtClean="0"/>
              <a:pPr/>
              <a:t>3/28/13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DBF174-CF9C-4025-B7DC-63D0CEDB43D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287129E-FC7B-4C5F-97E6-43DD7DC1AEB7}" type="datetimeFigureOut">
              <a:rPr lang="en-US" smtClean="0"/>
              <a:pPr/>
              <a:t>3/28/13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DBF174-CF9C-4025-B7DC-63D0CEDB43D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287129E-FC7B-4C5F-97E6-43DD7DC1AEB7}" type="datetimeFigureOut">
              <a:rPr lang="en-US" smtClean="0"/>
              <a:pPr/>
              <a:t>3/28/13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DBF174-CF9C-4025-B7DC-63D0CEDB43D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287129E-FC7B-4C5F-97E6-43DD7DC1AEB7}" type="datetimeFigureOut">
              <a:rPr lang="en-US" smtClean="0"/>
              <a:pPr/>
              <a:t>3/28/13</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08DBF174-CF9C-4025-B7DC-63D0CEDB43D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8763000" cy="3124200"/>
          </a:xfrm>
        </p:spPr>
        <p:txBody>
          <a:bodyPr>
            <a:normAutofit/>
          </a:bodyPr>
          <a:lstStyle/>
          <a:p>
            <a:pPr algn="ctr"/>
            <a:r>
              <a:rPr lang="en-US" b="1" dirty="0" smtClean="0"/>
              <a:t>Developing Two System-Level Approaches to Address Health Literacy Barriers Among Rural Cancer Patients</a:t>
            </a:r>
            <a:endParaRPr lang="en-US" dirty="0"/>
          </a:p>
        </p:txBody>
      </p:sp>
      <p:sp>
        <p:nvSpPr>
          <p:cNvPr id="3" name="Subtitle 2"/>
          <p:cNvSpPr>
            <a:spLocks noGrp="1"/>
          </p:cNvSpPr>
          <p:nvPr>
            <p:ph type="subTitle" idx="1"/>
          </p:nvPr>
        </p:nvSpPr>
        <p:spPr>
          <a:xfrm>
            <a:off x="3048000" y="5562600"/>
            <a:ext cx="5943600" cy="1066800"/>
          </a:xfrm>
        </p:spPr>
        <p:txBody>
          <a:bodyPr>
            <a:noAutofit/>
          </a:bodyPr>
          <a:lstStyle/>
          <a:p>
            <a:pPr algn="l"/>
            <a:r>
              <a:rPr lang="en-US" sz="1600" b="1" dirty="0" smtClean="0">
                <a:solidFill>
                  <a:schemeClr val="tx1"/>
                </a:solidFill>
                <a:latin typeface="Arial" pitchFamily="34" charset="0"/>
                <a:cs typeface="Arial" pitchFamily="34" charset="0"/>
              </a:rPr>
              <a:t>Norma-Jean Simon, MPH, MPA Carbone Cancer Center</a:t>
            </a:r>
          </a:p>
          <a:p>
            <a:pPr algn="l"/>
            <a:r>
              <a:rPr lang="en-US" sz="1600" b="1" dirty="0" smtClean="0">
                <a:solidFill>
                  <a:schemeClr val="tx1"/>
                </a:solidFill>
                <a:latin typeface="Arial" pitchFamily="34" charset="0"/>
                <a:cs typeface="Arial" pitchFamily="34" charset="0"/>
              </a:rPr>
              <a:t>Michael Helle, MHA, Beaver Dam Community Hospital</a:t>
            </a:r>
          </a:p>
          <a:p>
            <a:pPr algn="l"/>
            <a:r>
              <a:rPr lang="en-US" sz="1600" b="1" dirty="0" smtClean="0">
                <a:solidFill>
                  <a:schemeClr val="tx1"/>
                </a:solidFill>
                <a:latin typeface="Arial" pitchFamily="34" charset="0"/>
                <a:cs typeface="Arial" pitchFamily="34" charset="0"/>
              </a:rPr>
              <a:t>Julie Marks, RN, Beaver Dam Community Hospital</a:t>
            </a:r>
            <a:endParaRPr lang="en-US" sz="1600" b="1" dirty="0">
              <a:solidFill>
                <a:schemeClr val="tx1"/>
              </a:solidFill>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smtClean="0">
                <a:latin typeface="Arial" pitchFamily="34" charset="0"/>
                <a:cs typeface="Arial" pitchFamily="34" charset="0"/>
              </a:rPr>
              <a:t>Identify health literacy barriers encountered by cancer patients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Discuss two strategies to address health literacy barriers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Examine strengths and weaknesses of each strategy in practice</a:t>
            </a:r>
          </a:p>
          <a:p>
            <a:endParaRPr lang="en-US" dirty="0" smtClean="0"/>
          </a:p>
          <a:p>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Literacy</a:t>
            </a:r>
            <a:endParaRPr lang="en-US" dirty="0"/>
          </a:p>
        </p:txBody>
      </p:sp>
      <p:sp>
        <p:nvSpPr>
          <p:cNvPr id="3" name="Content Placeholder 2"/>
          <p:cNvSpPr>
            <a:spLocks noGrp="1"/>
          </p:cNvSpPr>
          <p:nvPr>
            <p:ph idx="1"/>
          </p:nvPr>
        </p:nvSpPr>
        <p:spPr/>
        <p:txBody>
          <a:bodyPr/>
          <a:lstStyle/>
          <a:p>
            <a:pPr algn="ctr">
              <a:buNone/>
            </a:pPr>
            <a:r>
              <a:rPr lang="en-US" dirty="0" smtClean="0">
                <a:latin typeface="Arial"/>
                <a:cs typeface="Arial"/>
              </a:rPr>
              <a:t>Degree to which individuals have the capacity to obtain, process, and understand basic information and services needed to make appropriate decisions regarding their health.</a:t>
            </a:r>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pPr algn="r">
              <a:buNone/>
            </a:pPr>
            <a:r>
              <a:rPr lang="en-US" sz="1600" dirty="0" smtClean="0">
                <a:latin typeface="Arial" pitchFamily="34" charset="0"/>
                <a:cs typeface="Arial" pitchFamily="34" charset="0"/>
              </a:rPr>
              <a:t>-Institute of Medicine, 2004</a:t>
            </a:r>
            <a:endParaRPr lang="en-US" sz="1600"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914400"/>
            <a:ext cx="8686800" cy="1295400"/>
          </a:xfrm>
        </p:spPr>
        <p:txBody>
          <a:bodyPr>
            <a:normAutofit/>
          </a:bodyPr>
          <a:lstStyle/>
          <a:p>
            <a:r>
              <a:rPr lang="en-US" dirty="0" smtClean="0"/>
              <a:t>Health Literacy &amp; Cancer</a:t>
            </a:r>
            <a:endParaRPr lang="en-US" dirty="0"/>
          </a:p>
        </p:txBody>
      </p:sp>
      <p:sp>
        <p:nvSpPr>
          <p:cNvPr id="3" name="Content Placeholder 2"/>
          <p:cNvSpPr>
            <a:spLocks noGrp="1"/>
          </p:cNvSpPr>
          <p:nvPr>
            <p:ph idx="1"/>
          </p:nvPr>
        </p:nvSpPr>
        <p:spPr>
          <a:xfrm>
            <a:off x="457200" y="1981200"/>
            <a:ext cx="8229600" cy="4114800"/>
          </a:xfrm>
        </p:spPr>
        <p:txBody>
          <a:bodyPr>
            <a:normAutofit/>
          </a:bodyPr>
          <a:lstStyle/>
          <a:p>
            <a:pPr>
              <a:buNone/>
            </a:pPr>
            <a:endParaRPr lang="en-US" dirty="0" smtClean="0">
              <a:latin typeface="Arial" pitchFamily="34" charset="0"/>
              <a:cs typeface="Arial" pitchFamily="34" charset="0"/>
            </a:endParaRPr>
          </a:p>
          <a:p>
            <a:r>
              <a:rPr lang="en-US" dirty="0" smtClean="0">
                <a:latin typeface="Arial" pitchFamily="34" charset="0"/>
                <a:cs typeface="Arial" pitchFamily="34" charset="0"/>
              </a:rPr>
              <a:t>Health literacy can significantly decline during times of stress</a:t>
            </a:r>
            <a:r>
              <a:rPr lang="en-US" dirty="0" smtClean="0"/>
              <a:t/>
            </a:r>
            <a:br>
              <a:rPr lang="en-US" dirty="0" smtClean="0"/>
            </a:br>
            <a:endParaRPr lang="en-US" dirty="0" smtClean="0"/>
          </a:p>
          <a:p>
            <a:r>
              <a:rPr lang="en-US" dirty="0" smtClean="0">
                <a:latin typeface="Arial" pitchFamily="34" charset="0"/>
                <a:cs typeface="Arial" pitchFamily="34" charset="0"/>
              </a:rPr>
              <a:t>Low health literacy results in inadequate health care utilization and poorer health outcomes.</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Health Literacy &amp; Rural Communities</a:t>
            </a:r>
            <a:endParaRPr lang="en-US" dirty="0"/>
          </a:p>
        </p:txBody>
      </p:sp>
      <p:sp>
        <p:nvSpPr>
          <p:cNvPr id="3" name="Content Placeholder 2"/>
          <p:cNvSpPr>
            <a:spLocks noGrp="1"/>
          </p:cNvSpPr>
          <p:nvPr>
            <p:ph sz="quarter" idx="1"/>
          </p:nvPr>
        </p:nvSpPr>
        <p:spPr>
          <a:xfrm>
            <a:off x="381000" y="2249424"/>
            <a:ext cx="8305800" cy="3770376"/>
          </a:xfrm>
        </p:spPr>
        <p:txBody>
          <a:bodyPr>
            <a:normAutofit lnSpcReduction="10000"/>
          </a:bodyPr>
          <a:lstStyle/>
          <a:p>
            <a:pPr>
              <a:lnSpc>
                <a:spcPct val="80000"/>
              </a:lnSpc>
            </a:pPr>
            <a:endParaRPr lang="en-US" sz="2600" dirty="0" smtClean="0">
              <a:latin typeface="Arial" pitchFamily="34" charset="0"/>
              <a:cs typeface="Arial" pitchFamily="34" charset="0"/>
            </a:endParaRPr>
          </a:p>
          <a:p>
            <a:pPr>
              <a:lnSpc>
                <a:spcPct val="80000"/>
              </a:lnSpc>
            </a:pPr>
            <a:r>
              <a:rPr lang="en-US" dirty="0" smtClean="0">
                <a:latin typeface="Arial" pitchFamily="34" charset="0"/>
                <a:cs typeface="Arial" pitchFamily="34" charset="0"/>
              </a:rPr>
              <a:t>Rural residence </a:t>
            </a:r>
            <a:r>
              <a:rPr lang="en-US" dirty="0">
                <a:latin typeface="Arial" pitchFamily="34" charset="0"/>
                <a:cs typeface="Arial" pitchFamily="34" charset="0"/>
              </a:rPr>
              <a:t>associated with low health </a:t>
            </a:r>
            <a:r>
              <a:rPr lang="en-US" dirty="0" smtClean="0">
                <a:latin typeface="Arial" pitchFamily="34" charset="0"/>
                <a:cs typeface="Arial" pitchFamily="34" charset="0"/>
              </a:rPr>
              <a:t>literacy</a:t>
            </a:r>
            <a:endParaRPr lang="en-US" dirty="0" smtClean="0">
              <a:effectLst>
                <a:outerShdw blurRad="38100" dist="38100" dir="2700000" algn="tl">
                  <a:srgbClr val="000000">
                    <a:alpha val="43137"/>
                  </a:srgbClr>
                </a:outerShdw>
              </a:effectLst>
              <a:latin typeface="Arial" pitchFamily="34" charset="0"/>
              <a:cs typeface="Arial" pitchFamily="34" charset="0"/>
            </a:endParaRPr>
          </a:p>
          <a:p>
            <a:pPr lvl="1">
              <a:lnSpc>
                <a:spcPct val="80000"/>
              </a:lnSpc>
            </a:pPr>
            <a:r>
              <a:rPr lang="en-US" dirty="0" smtClean="0">
                <a:latin typeface="Arial" pitchFamily="34" charset="0"/>
                <a:cs typeface="Arial" pitchFamily="34" charset="0"/>
              </a:rPr>
              <a:t>Greater concentration of individuals of older age</a:t>
            </a:r>
          </a:p>
          <a:p>
            <a:pPr lvl="1">
              <a:lnSpc>
                <a:spcPct val="80000"/>
              </a:lnSpc>
            </a:pPr>
            <a:r>
              <a:rPr lang="en-US" dirty="0" smtClean="0">
                <a:latin typeface="Arial" pitchFamily="34" charset="0"/>
                <a:cs typeface="Arial" pitchFamily="34" charset="0"/>
              </a:rPr>
              <a:t>Lower educational status</a:t>
            </a:r>
            <a:endParaRPr lang="en-US" dirty="0">
              <a:latin typeface="Arial" pitchFamily="34" charset="0"/>
              <a:cs typeface="Arial" pitchFamily="34" charset="0"/>
            </a:endParaRPr>
          </a:p>
          <a:p>
            <a:pPr lvl="1">
              <a:lnSpc>
                <a:spcPct val="80000"/>
              </a:lnSpc>
              <a:buNone/>
            </a:pPr>
            <a:endParaRPr lang="en-US" dirty="0">
              <a:latin typeface="Calibri"/>
              <a:cs typeface="Calibri"/>
            </a:endParaRPr>
          </a:p>
          <a:p>
            <a:r>
              <a:rPr lang="en-US" dirty="0" smtClean="0">
                <a:latin typeface="Arial" pitchFamily="34" charset="0"/>
                <a:cs typeface="Arial" pitchFamily="34" charset="0"/>
              </a:rPr>
              <a:t>Medically underserved</a:t>
            </a:r>
            <a:r>
              <a:rPr lang="en-US" sz="1200" dirty="0" smtClean="0">
                <a:latin typeface="Arial" pitchFamily="34" charset="0"/>
                <a:cs typeface="Arial" pitchFamily="34" charset="0"/>
              </a:rPr>
              <a:t>2</a:t>
            </a:r>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33% of rural cancer patients in Wisconsin experience health literacy difficulties</a:t>
            </a:r>
            <a:r>
              <a:rPr lang="en-US" sz="1200" dirty="0" smtClean="0">
                <a:latin typeface="Arial" pitchFamily="34" charset="0"/>
                <a:cs typeface="Arial" pitchFamily="34" charset="0"/>
              </a:rPr>
              <a:t>3 </a:t>
            </a:r>
            <a:endParaRPr lang="en-US" sz="1100" dirty="0">
              <a:latin typeface="Arial" pitchFamily="34" charset="0"/>
              <a:cs typeface="Arial" pitchFamily="34" charset="0"/>
            </a:endParaRPr>
          </a:p>
        </p:txBody>
      </p:sp>
      <p:sp>
        <p:nvSpPr>
          <p:cNvPr id="4" name="TextBox 3"/>
          <p:cNvSpPr txBox="1"/>
          <p:nvPr/>
        </p:nvSpPr>
        <p:spPr>
          <a:xfrm>
            <a:off x="304800" y="6324600"/>
            <a:ext cx="8382000" cy="246221"/>
          </a:xfrm>
          <a:prstGeom prst="rect">
            <a:avLst/>
          </a:prstGeom>
          <a:noFill/>
        </p:spPr>
        <p:txBody>
          <a:bodyPr wrap="square" rtlCol="0">
            <a:spAutoFit/>
          </a:bodyPr>
          <a:lstStyle/>
          <a:p>
            <a:r>
              <a:rPr lang="en-US" sz="1000" dirty="0" smtClean="0">
                <a:latin typeface="Arial" pitchFamily="34" charset="0"/>
                <a:cs typeface="Arial" pitchFamily="34" charset="0"/>
              </a:rPr>
              <a:t>(1) Halverson et al., 2013; (2) </a:t>
            </a:r>
            <a:r>
              <a:rPr lang="en-US" sz="1000" dirty="0" err="1" smtClean="0"/>
              <a:t>Yabroff</a:t>
            </a:r>
            <a:r>
              <a:rPr lang="en-US" sz="1000" dirty="0" smtClean="0"/>
              <a:t> et al., 2005 (3) </a:t>
            </a:r>
            <a:r>
              <a:rPr lang="en-US" sz="1000" dirty="0" err="1" smtClean="0">
                <a:latin typeface="Calibri"/>
                <a:cs typeface="Calibri"/>
              </a:rPr>
              <a:t>Trentham-Deitz</a:t>
            </a:r>
            <a:r>
              <a:rPr lang="en-US" sz="1000" dirty="0" smtClean="0">
                <a:latin typeface="Calibri"/>
                <a:cs typeface="Calibri"/>
              </a:rPr>
              <a:t>, 2005</a:t>
            </a:r>
            <a:endParaRPr lang="en-US" sz="1000" dirty="0">
              <a:latin typeface="Arial" pitchFamily="34" charset="0"/>
              <a:cs typeface="Arial" pitchFamily="34" charset="0"/>
            </a:endParaRPr>
          </a:p>
        </p:txBody>
      </p:sp>
    </p:spTree>
    <p:extLst>
      <p:ext uri="{BB962C8B-B14F-4D97-AF65-F5344CB8AC3E}">
        <p14:creationId xmlns:p14="http://schemas.microsoft.com/office/powerpoint/2010/main" val="362336298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066800"/>
          </a:xfrm>
        </p:spPr>
        <p:txBody>
          <a:bodyPr/>
          <a:lstStyle/>
          <a:p>
            <a:r>
              <a:rPr lang="en-US" dirty="0" smtClean="0"/>
              <a:t>Implications</a:t>
            </a:r>
            <a:endParaRPr lang="en-US" dirty="0"/>
          </a:p>
        </p:txBody>
      </p:sp>
      <p:sp>
        <p:nvSpPr>
          <p:cNvPr id="3" name="Content Placeholder 2"/>
          <p:cNvSpPr>
            <a:spLocks noGrp="1"/>
          </p:cNvSpPr>
          <p:nvPr>
            <p:ph idx="1"/>
          </p:nvPr>
        </p:nvSpPr>
        <p:spPr>
          <a:xfrm>
            <a:off x="304800" y="1981200"/>
            <a:ext cx="8534400" cy="4114800"/>
          </a:xfrm>
        </p:spPr>
        <p:txBody>
          <a:bodyPr>
            <a:normAutofit lnSpcReduction="10000"/>
          </a:bodyPr>
          <a:lstStyle/>
          <a:p>
            <a:r>
              <a:rPr lang="en-US" dirty="0" smtClean="0">
                <a:latin typeface="Arial" pitchFamily="34" charset="0"/>
                <a:cs typeface="Arial" pitchFamily="34" charset="0"/>
              </a:rPr>
              <a:t>Increased mortality</a:t>
            </a:r>
            <a:r>
              <a:rPr lang="en-US" sz="1100" dirty="0" smtClean="0">
                <a:latin typeface="Arial" pitchFamily="34" charset="0"/>
                <a:cs typeface="Arial" pitchFamily="34" charset="0"/>
              </a:rPr>
              <a:t>1 </a:t>
            </a:r>
          </a:p>
          <a:p>
            <a:endParaRPr lang="en-US" sz="900" dirty="0" smtClean="0">
              <a:latin typeface="Arial" pitchFamily="34" charset="0"/>
              <a:cs typeface="Arial" pitchFamily="34" charset="0"/>
            </a:endParaRPr>
          </a:p>
          <a:p>
            <a:endParaRPr lang="en-US" sz="900" dirty="0" smtClean="0">
              <a:latin typeface="Arial" pitchFamily="34" charset="0"/>
              <a:cs typeface="Arial" pitchFamily="34" charset="0"/>
            </a:endParaRPr>
          </a:p>
          <a:p>
            <a:r>
              <a:rPr lang="en-US" dirty="0" smtClean="0">
                <a:latin typeface="Arial" pitchFamily="34" charset="0"/>
                <a:cs typeface="Arial" pitchFamily="34" charset="0"/>
              </a:rPr>
              <a:t>Increased hospitalizations &amp; use of emergency services</a:t>
            </a:r>
            <a:r>
              <a:rPr lang="en-US" sz="1200" dirty="0" smtClean="0">
                <a:latin typeface="Arial" pitchFamily="34" charset="0"/>
                <a:cs typeface="Arial" pitchFamily="34" charset="0"/>
              </a:rPr>
              <a:t>2</a:t>
            </a:r>
            <a:endParaRPr lang="en-US" sz="1100" dirty="0" smtClean="0">
              <a:latin typeface="Arial" pitchFamily="34" charset="0"/>
              <a:cs typeface="Arial" pitchFamily="34" charset="0"/>
            </a:endParaRPr>
          </a:p>
          <a:p>
            <a:endParaRPr lang="en-US" sz="1100" dirty="0" smtClean="0">
              <a:latin typeface="Arial" pitchFamily="34" charset="0"/>
              <a:cs typeface="Arial" pitchFamily="34" charset="0"/>
            </a:endParaRPr>
          </a:p>
          <a:p>
            <a:r>
              <a:rPr lang="en-US" dirty="0" smtClean="0">
                <a:latin typeface="Arial" pitchFamily="34" charset="0"/>
                <a:cs typeface="Arial" pitchFamily="34" charset="0"/>
              </a:rPr>
              <a:t>Diminished ability to understand health information, medication directions, manage health issues</a:t>
            </a:r>
            <a:r>
              <a:rPr lang="en-US" sz="1100" dirty="0" smtClean="0">
                <a:latin typeface="Arial" pitchFamily="34" charset="0"/>
                <a:cs typeface="Arial" pitchFamily="34" charset="0"/>
              </a:rPr>
              <a:t> 3</a:t>
            </a:r>
          </a:p>
          <a:p>
            <a:endParaRPr lang="en-US" dirty="0" smtClean="0">
              <a:latin typeface="Arial" pitchFamily="34" charset="0"/>
              <a:cs typeface="Arial" pitchFamily="34" charset="0"/>
            </a:endParaRPr>
          </a:p>
          <a:p>
            <a:r>
              <a:rPr lang="en-US" dirty="0" smtClean="0">
                <a:latin typeface="Arial" pitchFamily="34" charset="0"/>
                <a:cs typeface="Arial" pitchFamily="34" charset="0"/>
              </a:rPr>
              <a:t>Lower Quality of Life</a:t>
            </a:r>
            <a:r>
              <a:rPr lang="en-US" sz="1200" dirty="0" smtClean="0">
                <a:latin typeface="Arial" pitchFamily="34" charset="0"/>
                <a:cs typeface="Arial" pitchFamily="34" charset="0"/>
              </a:rPr>
              <a:t>4</a:t>
            </a:r>
            <a:endParaRPr lang="en-US" dirty="0">
              <a:latin typeface="Arial" pitchFamily="34" charset="0"/>
              <a:cs typeface="Arial" pitchFamily="34" charset="0"/>
            </a:endParaRPr>
          </a:p>
        </p:txBody>
      </p:sp>
      <p:sp>
        <p:nvSpPr>
          <p:cNvPr id="4" name="Content Placeholder 2"/>
          <p:cNvSpPr txBox="1">
            <a:spLocks/>
          </p:cNvSpPr>
          <p:nvPr/>
        </p:nvSpPr>
        <p:spPr>
          <a:xfrm>
            <a:off x="152400" y="6248400"/>
            <a:ext cx="8991600" cy="381000"/>
          </a:xfrm>
          <a:prstGeom prst="rect">
            <a:avLst/>
          </a:prstGeom>
        </p:spPr>
        <p:txBody>
          <a:bodyPr vert="horz">
            <a:normAutofit fontScale="92500"/>
          </a:bodyPr>
          <a:lstStyle/>
          <a:p>
            <a:pPr marL="365760" marR="0" lvl="0" indent="-256032" algn="l" defTabSz="914400" rtl="0" eaLnBrk="1" fontAlgn="auto" latinLnBrk="0" hangingPunct="1">
              <a:lnSpc>
                <a:spcPct val="100000"/>
              </a:lnSpc>
              <a:spcBef>
                <a:spcPts val="300"/>
              </a:spcBef>
              <a:spcAft>
                <a:spcPts val="0"/>
              </a:spcAft>
              <a:buClr>
                <a:schemeClr val="accent3"/>
              </a:buClr>
              <a:buSzTx/>
              <a:tabLst/>
              <a:defRPr/>
            </a:pPr>
            <a:r>
              <a:rPr kumimoji="0" lang="en-US" sz="11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(1) </a:t>
            </a:r>
            <a:r>
              <a:rPr kumimoji="0" lang="en-US" sz="1100" b="0" i="0" u="none" strike="noStrike" kern="1200" cap="none" spc="0" normalizeH="0" baseline="0" noProof="0" dirty="0" err="1" smtClean="0">
                <a:ln>
                  <a:noFill/>
                </a:ln>
                <a:solidFill>
                  <a:schemeClr val="tx1"/>
                </a:solidFill>
                <a:effectLst/>
                <a:uLnTx/>
                <a:uFillTx/>
                <a:latin typeface="Arial" pitchFamily="34" charset="0"/>
                <a:ea typeface="+mn-ea"/>
                <a:cs typeface="Arial" pitchFamily="34" charset="0"/>
              </a:rPr>
              <a:t>Berkman</a:t>
            </a:r>
            <a:r>
              <a:rPr kumimoji="0" lang="en-US" sz="11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et al., 2011; (2)</a:t>
            </a:r>
            <a:r>
              <a:rPr kumimoji="0" lang="en-US" sz="1100" b="0" i="0" u="none" strike="noStrike" kern="1200" cap="none" spc="0" normalizeH="0" baseline="0" noProof="0" dirty="0" err="1" smtClean="0">
                <a:ln>
                  <a:noFill/>
                </a:ln>
                <a:solidFill>
                  <a:schemeClr val="tx1"/>
                </a:solidFill>
                <a:effectLst/>
                <a:uLnTx/>
                <a:uFillTx/>
                <a:latin typeface="Arial" pitchFamily="34" charset="0"/>
                <a:ea typeface="+mn-ea"/>
                <a:cs typeface="Arial" pitchFamily="34" charset="0"/>
              </a:rPr>
              <a:t>Hemdon</a:t>
            </a:r>
            <a:r>
              <a:rPr kumimoji="0" lang="en-US" sz="11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et al., 2010; </a:t>
            </a:r>
            <a:r>
              <a:rPr kumimoji="0" lang="en-US" sz="1100" b="0" i="0" u="none" strike="noStrike" kern="1200" cap="none" spc="0" normalizeH="0" baseline="0" noProof="0" dirty="0" err="1" smtClean="0">
                <a:ln>
                  <a:noFill/>
                </a:ln>
                <a:solidFill>
                  <a:schemeClr val="tx1"/>
                </a:solidFill>
                <a:effectLst/>
                <a:uLnTx/>
                <a:uFillTx/>
                <a:latin typeface="Arial" pitchFamily="34" charset="0"/>
                <a:ea typeface="+mn-ea"/>
                <a:cs typeface="Arial" pitchFamily="34" charset="0"/>
              </a:rPr>
              <a:t>DeWalt</a:t>
            </a:r>
            <a:r>
              <a:rPr kumimoji="0" lang="en-US" sz="11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et al., 2004;</a:t>
            </a:r>
            <a:r>
              <a:rPr kumimoji="0" lang="en-US" sz="1100" b="0" i="0" u="none" strike="noStrike" kern="1200" cap="none" spc="0" normalizeH="0" noProof="0" dirty="0" smtClean="0">
                <a:ln>
                  <a:noFill/>
                </a:ln>
                <a:solidFill>
                  <a:schemeClr val="tx1"/>
                </a:solidFill>
                <a:effectLst/>
                <a:uLnTx/>
                <a:uFillTx/>
                <a:latin typeface="Arial" pitchFamily="34" charset="0"/>
                <a:ea typeface="+mn-ea"/>
                <a:cs typeface="Arial" pitchFamily="34" charset="0"/>
              </a:rPr>
              <a:t> (3) </a:t>
            </a:r>
            <a:r>
              <a:rPr kumimoji="0" lang="en-US" sz="1100" b="0" i="0" u="none" strike="noStrike" kern="1200" cap="none" spc="0" normalizeH="0" baseline="0" noProof="0" dirty="0" err="1" smtClean="0">
                <a:ln>
                  <a:noFill/>
                </a:ln>
                <a:solidFill>
                  <a:schemeClr val="tx1"/>
                </a:solidFill>
                <a:effectLst/>
                <a:uLnTx/>
                <a:uFillTx/>
                <a:latin typeface="Arial" pitchFamily="34" charset="0"/>
                <a:ea typeface="+mn-ea"/>
                <a:cs typeface="Arial" pitchFamily="34" charset="0"/>
              </a:rPr>
              <a:t>Amalraj</a:t>
            </a:r>
            <a:r>
              <a:rPr kumimoji="0" lang="en-US" sz="11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et al., 2009; </a:t>
            </a:r>
            <a:r>
              <a:rPr kumimoji="0" lang="en-US" sz="1100" b="0" i="0" u="none" strike="noStrike" kern="1200" cap="none" spc="0" normalizeH="0" baseline="0" noProof="0" dirty="0" err="1" smtClean="0">
                <a:ln>
                  <a:noFill/>
                </a:ln>
                <a:solidFill>
                  <a:schemeClr val="tx1"/>
                </a:solidFill>
                <a:effectLst/>
                <a:uLnTx/>
                <a:uFillTx/>
                <a:latin typeface="Arial" pitchFamily="34" charset="0"/>
                <a:ea typeface="+mn-ea"/>
                <a:cs typeface="Arial" pitchFamily="34" charset="0"/>
              </a:rPr>
              <a:t>Befman</a:t>
            </a:r>
            <a:r>
              <a:rPr kumimoji="0" lang="en-US" sz="11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et al., 2011; (4) </a:t>
            </a:r>
            <a:r>
              <a:rPr kumimoji="0" lang="en-US" sz="1100" b="0" i="0" u="none" strike="noStrike" kern="1200" cap="none" spc="0" normalizeH="0" baseline="0" noProof="0" dirty="0" err="1" smtClean="0">
                <a:ln>
                  <a:noFill/>
                </a:ln>
                <a:solidFill>
                  <a:schemeClr val="tx1"/>
                </a:solidFill>
                <a:effectLst/>
                <a:uLnTx/>
                <a:uFillTx/>
                <a:latin typeface="Arial" pitchFamily="34" charset="0"/>
                <a:ea typeface="+mn-ea"/>
                <a:cs typeface="Arial" pitchFamily="34" charset="0"/>
              </a:rPr>
              <a:t>Haverson</a:t>
            </a:r>
            <a:r>
              <a:rPr kumimoji="0" lang="en-US" sz="11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et al.,</a:t>
            </a:r>
            <a:r>
              <a:rPr kumimoji="0" lang="en-US" sz="1100" b="0" i="0" u="none" strike="noStrike" kern="1200" cap="none" spc="0" normalizeH="0" noProof="0" dirty="0" smtClean="0">
                <a:ln>
                  <a:noFill/>
                </a:ln>
                <a:solidFill>
                  <a:schemeClr val="tx1"/>
                </a:solidFill>
                <a:effectLst/>
                <a:uLnTx/>
                <a:uFillTx/>
                <a:latin typeface="Arial" pitchFamily="34" charset="0"/>
                <a:ea typeface="+mn-ea"/>
                <a:cs typeface="Arial" pitchFamily="34" charset="0"/>
              </a:rPr>
              <a:t> in </a:t>
            </a:r>
            <a:r>
              <a:rPr kumimoji="0" lang="en-US" sz="1100" b="0" i="0" u="none" strike="noStrike" kern="1200" cap="none" spc="0" normalizeH="0" noProof="0" dirty="0" err="1" smtClean="0">
                <a:ln>
                  <a:noFill/>
                </a:ln>
                <a:solidFill>
                  <a:schemeClr val="tx1"/>
                </a:solidFill>
                <a:effectLst/>
                <a:uLnTx/>
                <a:uFillTx/>
                <a:latin typeface="Arial" pitchFamily="34" charset="0"/>
                <a:ea typeface="+mn-ea"/>
                <a:cs typeface="Arial" pitchFamily="34" charset="0"/>
              </a:rPr>
              <a:t>preperation</a:t>
            </a:r>
            <a:endParaRPr kumimoji="0" lang="en-US" sz="11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65760" marR="0" lvl="0" indent="-256032" algn="l" defTabSz="914400" rtl="0" eaLnBrk="1" fontAlgn="auto" latinLnBrk="0" hangingPunct="1">
              <a:lnSpc>
                <a:spcPct val="100000"/>
              </a:lnSpc>
              <a:spcBef>
                <a:spcPts val="300"/>
              </a:spcBef>
              <a:spcAft>
                <a:spcPts val="0"/>
              </a:spcAft>
              <a:buClr>
                <a:schemeClr val="accent3"/>
              </a:buClr>
              <a:buSzTx/>
              <a:tabLst/>
              <a:defRPr/>
            </a:pPr>
            <a:endParaRPr kumimoji="0" lang="en-US" sz="2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65760" marR="0" lvl="0" indent="-256032" algn="l" defTabSz="914400" rtl="0" eaLnBrk="1" fontAlgn="auto" latinLnBrk="0" hangingPunct="1">
              <a:lnSpc>
                <a:spcPct val="100000"/>
              </a:lnSpc>
              <a:spcBef>
                <a:spcPts val="300"/>
              </a:spcBef>
              <a:spcAft>
                <a:spcPts val="0"/>
              </a:spcAft>
              <a:buClr>
                <a:schemeClr val="accent3"/>
              </a:buClr>
              <a:buSzTx/>
              <a:buFont typeface="Georgia"/>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MAP_Wisconsin_MERC"/>
          <p:cNvPicPr>
            <a:picLocks/>
          </p:cNvPicPr>
          <p:nvPr/>
        </p:nvPicPr>
        <p:blipFill>
          <a:blip r:embed="rId2" cstate="print"/>
          <a:srcRect t="-16306" b="-16306"/>
          <a:stretch>
            <a:fillRect/>
          </a:stretch>
        </p:blipFill>
        <p:spPr bwMode="auto">
          <a:xfrm>
            <a:off x="-228600" y="1219200"/>
            <a:ext cx="4800600" cy="5867400"/>
          </a:xfrm>
          <a:prstGeom prst="rect">
            <a:avLst/>
          </a:prstGeom>
          <a:noFill/>
          <a:ln w="9525">
            <a:noFill/>
            <a:miter lim="800000"/>
            <a:headEnd/>
            <a:tailEnd/>
          </a:ln>
        </p:spPr>
      </p:pic>
      <p:sp>
        <p:nvSpPr>
          <p:cNvPr id="2" name="Title 1"/>
          <p:cNvSpPr>
            <a:spLocks noGrp="1"/>
          </p:cNvSpPr>
          <p:nvPr>
            <p:ph type="title"/>
          </p:nvPr>
        </p:nvSpPr>
        <p:spPr>
          <a:xfrm>
            <a:off x="304800" y="1066800"/>
            <a:ext cx="6096000" cy="1066800"/>
          </a:xfrm>
        </p:spPr>
        <p:txBody>
          <a:bodyPr>
            <a:normAutofit/>
          </a:bodyPr>
          <a:lstStyle/>
          <a:p>
            <a:r>
              <a:rPr lang="en-US" dirty="0" smtClean="0"/>
              <a:t>Study Aims</a:t>
            </a:r>
            <a:endParaRPr lang="en-US" dirty="0"/>
          </a:p>
        </p:txBody>
      </p:sp>
      <p:sp>
        <p:nvSpPr>
          <p:cNvPr id="6" name="Rectangle 5"/>
          <p:cNvSpPr/>
          <p:nvPr/>
        </p:nvSpPr>
        <p:spPr>
          <a:xfrm>
            <a:off x="4419600" y="1828800"/>
            <a:ext cx="4495800" cy="3785652"/>
          </a:xfrm>
          <a:prstGeom prst="rect">
            <a:avLst/>
          </a:prstGeom>
        </p:spPr>
        <p:txBody>
          <a:bodyPr wrap="square">
            <a:spAutoFit/>
          </a:bodyPr>
          <a:lstStyle/>
          <a:p>
            <a:r>
              <a:rPr lang="en-US" sz="2400" dirty="0" smtClean="0">
                <a:latin typeface="Arial" pitchFamily="34" charset="0"/>
                <a:cs typeface="Arial" pitchFamily="34" charset="0"/>
              </a:rPr>
              <a:t>1. Complete an </a:t>
            </a:r>
            <a:r>
              <a:rPr lang="en-US" sz="2400" i="1" u="sng" dirty="0" smtClean="0">
                <a:solidFill>
                  <a:schemeClr val="tx2"/>
                </a:solidFill>
                <a:latin typeface="Arial" pitchFamily="34" charset="0"/>
                <a:cs typeface="Arial" pitchFamily="34" charset="0"/>
              </a:rPr>
              <a:t>assessment </a:t>
            </a:r>
            <a:r>
              <a:rPr lang="en-US" sz="2400" dirty="0" smtClean="0">
                <a:latin typeface="Arial" pitchFamily="34" charset="0"/>
                <a:cs typeface="Arial" pitchFamily="34" charset="0"/>
              </a:rPr>
              <a:t>of the health literacy barriers and patient navigation needs of rural cancer patients in Wisconsin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2. Develop and evaluate </a:t>
            </a:r>
            <a:r>
              <a:rPr lang="en-US" sz="2400" i="1" u="sng" dirty="0" smtClean="0">
                <a:solidFill>
                  <a:schemeClr val="tx2"/>
                </a:solidFill>
                <a:latin typeface="Arial" pitchFamily="34" charset="0"/>
                <a:cs typeface="Arial" pitchFamily="34" charset="0"/>
              </a:rPr>
              <a:t>a pilot intervention</a:t>
            </a:r>
            <a:r>
              <a:rPr lang="en-US" sz="2400" dirty="0" smtClean="0">
                <a:latin typeface="Arial" pitchFamily="34" charset="0"/>
                <a:cs typeface="Arial" pitchFamily="34" charset="0"/>
              </a:rPr>
              <a:t> addressing the needs identified by our formative assessment</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200" y="685800"/>
            <a:ext cx="2438400" cy="2514600"/>
          </a:xfrm>
          <a:prstGeom prst="rect">
            <a:avLst/>
          </a:prstGeom>
          <a:noFill/>
          <a:ln>
            <a:noFill/>
          </a:ln>
        </p:spPr>
      </p:pic>
      <p:sp>
        <p:nvSpPr>
          <p:cNvPr id="4" name="Content Placeholder 3"/>
          <p:cNvSpPr>
            <a:spLocks noGrp="1"/>
          </p:cNvSpPr>
          <p:nvPr>
            <p:ph idx="1"/>
          </p:nvPr>
        </p:nvSpPr>
        <p:spPr>
          <a:xfrm>
            <a:off x="457200" y="1981200"/>
            <a:ext cx="8229600" cy="4325112"/>
          </a:xfrm>
        </p:spPr>
        <p:txBody>
          <a:bodyPr/>
          <a:lstStyle/>
          <a:p>
            <a:endParaRPr lang="en-US" dirty="0" smtClean="0"/>
          </a:p>
          <a:p>
            <a:r>
              <a:rPr lang="en-US" dirty="0" smtClean="0">
                <a:latin typeface="Arial" pitchFamily="34" charset="0"/>
                <a:cs typeface="Arial" pitchFamily="34" charset="0"/>
              </a:rPr>
              <a:t>Methods</a:t>
            </a:r>
          </a:p>
          <a:p>
            <a:pPr lvl="1">
              <a:spcAft>
                <a:spcPct val="10000"/>
              </a:spcAft>
            </a:pPr>
            <a:r>
              <a:rPr lang="en-US" sz="2800" dirty="0" smtClean="0">
                <a:solidFill>
                  <a:srgbClr val="000000"/>
                </a:solidFill>
                <a:latin typeface="Arial" pitchFamily="34" charset="0"/>
                <a:cs typeface="Arial" pitchFamily="34" charset="0"/>
              </a:rPr>
              <a:t>Patient interviews: </a:t>
            </a:r>
            <a:r>
              <a:rPr lang="en-US" sz="2000" dirty="0" smtClean="0">
                <a:solidFill>
                  <a:srgbClr val="000000"/>
                </a:solidFill>
                <a:latin typeface="Arial" pitchFamily="34" charset="0"/>
                <a:cs typeface="Arial" pitchFamily="34" charset="0"/>
              </a:rPr>
              <a:t>(N=53) &amp; phone surveys (N=51)</a:t>
            </a:r>
          </a:p>
          <a:p>
            <a:pPr lvl="1">
              <a:spcAft>
                <a:spcPct val="10000"/>
              </a:spcAft>
            </a:pPr>
            <a:r>
              <a:rPr lang="en-US" sz="2400" dirty="0" smtClean="0">
                <a:solidFill>
                  <a:srgbClr val="000000"/>
                </a:solidFill>
                <a:latin typeface="Arial" pitchFamily="34" charset="0"/>
                <a:cs typeface="Arial" pitchFamily="34" charset="0"/>
              </a:rPr>
              <a:t>Test of HL:   </a:t>
            </a:r>
            <a:r>
              <a:rPr lang="en-US" sz="2000" dirty="0" smtClean="0">
                <a:solidFill>
                  <a:srgbClr val="000000"/>
                </a:solidFill>
                <a:latin typeface="Arial" pitchFamily="34" charset="0"/>
                <a:cs typeface="Arial" pitchFamily="34" charset="0"/>
              </a:rPr>
              <a:t>STOFHLA (N=44), Vital Signs (N=30)</a:t>
            </a:r>
          </a:p>
          <a:p>
            <a:pPr lvl="1">
              <a:spcAft>
                <a:spcPct val="10000"/>
              </a:spcAft>
            </a:pPr>
            <a:r>
              <a:rPr lang="en-US" sz="2400" dirty="0" smtClean="0">
                <a:solidFill>
                  <a:srgbClr val="000000"/>
                </a:solidFill>
                <a:latin typeface="Arial" pitchFamily="34" charset="0"/>
                <a:cs typeface="Arial" pitchFamily="34" charset="0"/>
              </a:rPr>
              <a:t>Staff Focus groups: </a:t>
            </a:r>
            <a:r>
              <a:rPr lang="en-US" sz="2000" dirty="0" smtClean="0">
                <a:solidFill>
                  <a:srgbClr val="000000"/>
                </a:solidFill>
                <a:latin typeface="Arial" pitchFamily="34" charset="0"/>
                <a:cs typeface="Arial" pitchFamily="34" charset="0"/>
              </a:rPr>
              <a:t>(6) &amp; interviews with staff (N=45)</a:t>
            </a:r>
          </a:p>
          <a:p>
            <a:pPr lvl="1">
              <a:spcAft>
                <a:spcPct val="10000"/>
              </a:spcAft>
            </a:pPr>
            <a:r>
              <a:rPr lang="en-US" sz="2400" dirty="0" smtClean="0">
                <a:solidFill>
                  <a:srgbClr val="000000"/>
                </a:solidFill>
                <a:latin typeface="Arial" pitchFamily="34" charset="0"/>
                <a:cs typeface="Arial" pitchFamily="34" charset="0"/>
              </a:rPr>
              <a:t>Self-administered communication assessments </a:t>
            </a:r>
            <a:r>
              <a:rPr lang="en-US" sz="2000" dirty="0" smtClean="0">
                <a:solidFill>
                  <a:srgbClr val="000000"/>
                </a:solidFill>
                <a:latin typeface="Arial" pitchFamily="34" charset="0"/>
                <a:cs typeface="Arial" pitchFamily="34" charset="0"/>
              </a:rPr>
              <a:t>(N=45)</a:t>
            </a:r>
          </a:p>
          <a:p>
            <a:pPr lvl="1">
              <a:spcAft>
                <a:spcPct val="10000"/>
              </a:spcAft>
            </a:pPr>
            <a:r>
              <a:rPr lang="en-US" sz="2400" dirty="0" smtClean="0">
                <a:solidFill>
                  <a:srgbClr val="000000"/>
                </a:solidFill>
                <a:latin typeface="Arial" pitchFamily="34" charset="0"/>
                <a:cs typeface="Arial" pitchFamily="34" charset="0"/>
              </a:rPr>
              <a:t>Shadowing of appointments </a:t>
            </a:r>
            <a:r>
              <a:rPr lang="en-US" sz="2000" dirty="0" smtClean="0">
                <a:solidFill>
                  <a:srgbClr val="000000"/>
                </a:solidFill>
                <a:latin typeface="Arial" pitchFamily="34" charset="0"/>
                <a:cs typeface="Arial" pitchFamily="34" charset="0"/>
              </a:rPr>
              <a:t>(N=34)</a:t>
            </a:r>
          </a:p>
          <a:p>
            <a:pPr lvl="1">
              <a:spcAft>
                <a:spcPct val="10000"/>
              </a:spcAft>
            </a:pPr>
            <a:r>
              <a:rPr lang="en-US" sz="2400" dirty="0" smtClean="0">
                <a:solidFill>
                  <a:srgbClr val="000000"/>
                </a:solidFill>
                <a:latin typeface="Arial" pitchFamily="34" charset="0"/>
                <a:cs typeface="Arial" pitchFamily="34" charset="0"/>
              </a:rPr>
              <a:t>Community Research Advisory Board</a:t>
            </a:r>
          </a:p>
          <a:p>
            <a:pPr lvl="1">
              <a:spcAft>
                <a:spcPct val="10000"/>
              </a:spcAft>
            </a:pPr>
            <a:r>
              <a:rPr lang="en-US" sz="2400" dirty="0" smtClean="0">
                <a:solidFill>
                  <a:srgbClr val="000000"/>
                </a:solidFill>
                <a:latin typeface="Arial" pitchFamily="34" charset="0"/>
                <a:cs typeface="Arial" pitchFamily="34" charset="0"/>
              </a:rPr>
              <a:t>Review of the literature</a:t>
            </a:r>
            <a:endParaRPr lang="en-US" sz="2400" dirty="0" smtClean="0">
              <a:latin typeface="Arial" pitchFamily="34" charset="0"/>
              <a:cs typeface="Arial" pitchFamily="34" charset="0"/>
            </a:endParaRPr>
          </a:p>
        </p:txBody>
      </p:sp>
      <p:sp>
        <p:nvSpPr>
          <p:cNvPr id="5" name="Title 1"/>
          <p:cNvSpPr txBox="1">
            <a:spLocks/>
          </p:cNvSpPr>
          <p:nvPr/>
        </p:nvSpPr>
        <p:spPr>
          <a:xfrm>
            <a:off x="457200" y="1143000"/>
            <a:ext cx="8229600" cy="10668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000" dirty="0" smtClean="0">
                <a:solidFill>
                  <a:schemeClr val="tx2"/>
                </a:solidFill>
                <a:latin typeface="+mj-lt"/>
                <a:ea typeface="+mj-ea"/>
                <a:cs typeface="+mj-cs"/>
              </a:rPr>
              <a:t>Formative Assessment</a:t>
            </a:r>
            <a:endParaRPr kumimoji="0" lang="en-US" sz="4000" b="0" i="0" u="none" strike="noStrike" kern="1200" cap="none" spc="0" normalizeH="0" baseline="0" noProof="0" dirty="0">
              <a:ln>
                <a:noFill/>
              </a:ln>
              <a:solidFill>
                <a:schemeClr val="tx2"/>
              </a:solidFill>
              <a:effectLst/>
              <a:uLnTx/>
              <a:uFillTx/>
              <a:latin typeface="+mj-lt"/>
              <a:ea typeface="+mj-ea"/>
              <a:cs typeface="+mj-cs"/>
            </a:endParaRPr>
          </a:p>
        </p:txBody>
      </p:sp>
    </p:spTree>
    <p:extLst>
      <p:ext uri="{BB962C8B-B14F-4D97-AF65-F5344CB8AC3E}">
        <p14:creationId xmlns:p14="http://schemas.microsoft.com/office/powerpoint/2010/main" val="266483041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229600" cy="1066800"/>
          </a:xfrm>
        </p:spPr>
        <p:txBody>
          <a:bodyPr/>
          <a:lstStyle/>
          <a:p>
            <a:r>
              <a:rPr lang="en-US" dirty="0" smtClean="0"/>
              <a:t>Organization of Findings</a:t>
            </a:r>
            <a:endParaRPr lang="en-US" dirty="0"/>
          </a:p>
        </p:txBody>
      </p:sp>
      <p:pic>
        <p:nvPicPr>
          <p:cNvPr id="5" name="Content Placeholder 3" descr="http://www.improvingchroniccare.org/downloads/care_model_expanded.jpg"/>
          <p:cNvPicPr>
            <a:picLocks/>
          </p:cNvPicPr>
          <p:nvPr/>
        </p:nvPicPr>
        <p:blipFill>
          <a:blip r:embed="rId2" cstate="print">
            <a:extLst>
              <a:ext uri="{28A0092B-C50C-407E-A947-70E740481C1C}">
                <a14:useLocalDpi xmlns:a14="http://schemas.microsoft.com/office/drawing/2010/main" val="0"/>
              </a:ext>
            </a:extLst>
          </a:blip>
          <a:stretch>
            <a:fillRect/>
          </a:stretch>
        </p:blipFill>
        <p:spPr bwMode="auto">
          <a:xfrm>
            <a:off x="1371600" y="1752600"/>
            <a:ext cx="5715000" cy="480060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3400" y="1828800"/>
            <a:ext cx="7731082" cy="4673600"/>
          </a:xfrm>
        </p:spPr>
        <p:txBody>
          <a:bodyPr>
            <a:normAutofit/>
          </a:bodyPr>
          <a:lstStyle/>
          <a:p>
            <a:r>
              <a:rPr lang="en-US" sz="2400" dirty="0" smtClean="0">
                <a:latin typeface="Arial" pitchFamily="34" charset="0"/>
                <a:cs typeface="Arial" pitchFamily="34" charset="0"/>
              </a:rPr>
              <a:t>Reluctance of patients to ask for “help” or “support”</a:t>
            </a:r>
          </a:p>
          <a:p>
            <a:endParaRPr lang="en-US" sz="2400" dirty="0">
              <a:latin typeface="Arial" pitchFamily="34" charset="0"/>
              <a:cs typeface="Arial" pitchFamily="34" charset="0"/>
            </a:endParaRPr>
          </a:p>
          <a:p>
            <a:r>
              <a:rPr lang="en-US" sz="2400" dirty="0" smtClean="0">
                <a:latin typeface="Arial" pitchFamily="34" charset="0"/>
                <a:cs typeface="Arial" pitchFamily="34" charset="0"/>
              </a:rPr>
              <a:t>Limited </a:t>
            </a:r>
            <a:r>
              <a:rPr lang="en-US" sz="2400" dirty="0">
                <a:latin typeface="Arial" pitchFamily="34" charset="0"/>
                <a:cs typeface="Arial" pitchFamily="34" charset="0"/>
              </a:rPr>
              <a:t>availability of formal community support </a:t>
            </a:r>
            <a:r>
              <a:rPr lang="en-US" sz="2400" dirty="0" smtClean="0">
                <a:latin typeface="Arial" pitchFamily="34" charset="0"/>
                <a:cs typeface="Arial" pitchFamily="34" charset="0"/>
              </a:rPr>
              <a:t>services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Staff recognize </a:t>
            </a:r>
            <a:r>
              <a:rPr lang="en-US" sz="2400" dirty="0">
                <a:latin typeface="Arial" pitchFamily="34" charset="0"/>
                <a:cs typeface="Arial" pitchFamily="34" charset="0"/>
              </a:rPr>
              <a:t>need for improved linkages with community </a:t>
            </a:r>
            <a:r>
              <a:rPr lang="en-US" sz="2400" dirty="0" smtClean="0">
                <a:latin typeface="Arial" pitchFamily="34" charset="0"/>
                <a:cs typeface="Arial" pitchFamily="34" charset="0"/>
              </a:rPr>
              <a:t>resources</a:t>
            </a:r>
          </a:p>
          <a:p>
            <a:endParaRPr lang="en-US" sz="2400" dirty="0">
              <a:latin typeface="Arial" pitchFamily="34" charset="0"/>
              <a:cs typeface="Arial" pitchFamily="34" charset="0"/>
            </a:endParaRPr>
          </a:p>
          <a:p>
            <a:pPr>
              <a:buNone/>
            </a:pPr>
            <a:r>
              <a:rPr lang="en-US" sz="3200" i="1" dirty="0" smtClean="0">
                <a:solidFill>
                  <a:srgbClr val="002060"/>
                </a:solidFill>
                <a:latin typeface="Arial" pitchFamily="34" charset="0"/>
                <a:cs typeface="Arial" pitchFamily="34" charset="0"/>
              </a:rPr>
              <a:t>“ […], if I don't ask, they're not </a:t>
            </a:r>
            <a:r>
              <a:rPr lang="en-US" sz="3200" i="1" dirty="0" err="1" smtClean="0">
                <a:solidFill>
                  <a:srgbClr val="002060"/>
                </a:solidFill>
                <a:latin typeface="Arial" pitchFamily="34" charset="0"/>
                <a:cs typeface="Arial" pitchFamily="34" charset="0"/>
              </a:rPr>
              <a:t>gonna</a:t>
            </a:r>
            <a:r>
              <a:rPr lang="en-US" sz="3200" i="1" dirty="0" smtClean="0">
                <a:solidFill>
                  <a:srgbClr val="002060"/>
                </a:solidFill>
                <a:latin typeface="Arial" pitchFamily="34" charset="0"/>
                <a:cs typeface="Arial" pitchFamily="34" charset="0"/>
              </a:rPr>
              <a:t> tell me...” (Staff)</a:t>
            </a:r>
            <a:endParaRPr lang="en-US" sz="3200" dirty="0">
              <a:solidFill>
                <a:srgbClr val="002060"/>
              </a:solidFill>
            </a:endParaRPr>
          </a:p>
        </p:txBody>
      </p:sp>
      <p:sp>
        <p:nvSpPr>
          <p:cNvPr id="4" name="Title 1"/>
          <p:cNvSpPr txBox="1">
            <a:spLocks/>
          </p:cNvSpPr>
          <p:nvPr/>
        </p:nvSpPr>
        <p:spPr>
          <a:xfrm>
            <a:off x="304800" y="914400"/>
            <a:ext cx="8229600" cy="1066800"/>
          </a:xfrm>
          <a:prstGeom prst="rect">
            <a:avLst/>
          </a:prstGeom>
        </p:spPr>
        <p:txBody>
          <a:bodyPr vert="horz" anchor="ctr">
            <a:normAutofit fontScale="975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chemeClr val="tx2"/>
                </a:solidFill>
                <a:effectLst/>
                <a:uLnTx/>
                <a:uFillTx/>
                <a:latin typeface="+mj-lt"/>
                <a:ea typeface="+mj-ea"/>
                <a:cs typeface="+mj-cs"/>
              </a:rPr>
              <a:t>Key Findings: </a:t>
            </a:r>
            <a:r>
              <a:rPr kumimoji="0" lang="en-US" sz="2900" b="0" i="0" u="none" strike="noStrike" kern="1200" cap="none" spc="0" normalizeH="0" baseline="0" noProof="0" dirty="0" smtClean="0">
                <a:ln>
                  <a:noFill/>
                </a:ln>
                <a:solidFill>
                  <a:schemeClr val="tx2"/>
                </a:solidFill>
                <a:effectLst/>
                <a:uLnTx/>
                <a:uFillTx/>
                <a:latin typeface="+mj-lt"/>
                <a:ea typeface="+mj-ea"/>
                <a:cs typeface="+mj-cs"/>
              </a:rPr>
              <a:t>Community Resources </a:t>
            </a:r>
            <a:endParaRPr kumimoji="0" lang="en-US" sz="29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fontScale="90000"/>
          </a:bodyPr>
          <a:lstStyle/>
          <a:p>
            <a:r>
              <a:rPr lang="en-US" sz="4400" dirty="0" smtClean="0"/>
              <a:t>Key Findings: </a:t>
            </a:r>
            <a:r>
              <a:rPr lang="en-US" sz="3600" dirty="0" smtClean="0"/>
              <a:t>Self Management Support</a:t>
            </a:r>
            <a:endParaRPr lang="en-US" sz="3600" dirty="0"/>
          </a:p>
        </p:txBody>
      </p:sp>
      <p:sp>
        <p:nvSpPr>
          <p:cNvPr id="3" name="Content Placeholder 2"/>
          <p:cNvSpPr>
            <a:spLocks noGrp="1"/>
          </p:cNvSpPr>
          <p:nvPr>
            <p:ph idx="1"/>
          </p:nvPr>
        </p:nvSpPr>
        <p:spPr>
          <a:xfrm>
            <a:off x="381000" y="1752600"/>
            <a:ext cx="3581400" cy="4821936"/>
          </a:xfrm>
        </p:spPr>
        <p:txBody>
          <a:bodyPr>
            <a:normAutofit fontScale="85000" lnSpcReduction="10000"/>
          </a:bodyPr>
          <a:lstStyle/>
          <a:p>
            <a:r>
              <a:rPr lang="en-US" dirty="0" smtClean="0">
                <a:latin typeface="Arial" pitchFamily="34" charset="0"/>
                <a:cs typeface="Arial" pitchFamily="34" charset="0"/>
              </a:rPr>
              <a:t>49% of patient report having trouble reading written materials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Little use of written treatment plans (&lt;20% of patients)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27% of clinic staff reported that they “need improvement” to encourage patients to ask questions</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p:txBody>
      </p:sp>
      <p:graphicFrame>
        <p:nvGraphicFramePr>
          <p:cNvPr id="4" name="Content Placeholder 4"/>
          <p:cNvGraphicFramePr>
            <a:graphicFrameLocks/>
          </p:cNvGraphicFramePr>
          <p:nvPr>
            <p:extLst>
              <p:ext uri="{D42A27DB-BD31-4B8C-83A1-F6EECF244321}">
                <p14:modId xmlns:p14="http://schemas.microsoft.com/office/powerpoint/2010/main" val="2134723829"/>
              </p:ext>
            </p:extLst>
          </p:nvPr>
        </p:nvGraphicFramePr>
        <p:xfrm>
          <a:off x="4038600" y="1752600"/>
          <a:ext cx="4876800" cy="4876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0"/>
            <a:ext cx="8229600" cy="1066800"/>
          </a:xfrm>
        </p:spPr>
        <p:txBody>
          <a:bodyPr/>
          <a:lstStyle/>
          <a:p>
            <a:r>
              <a:rPr lang="en-US" dirty="0" smtClean="0"/>
              <a:t>Key Findings: System Design</a:t>
            </a:r>
            <a:endParaRPr lang="en-US" dirty="0"/>
          </a:p>
        </p:txBody>
      </p:sp>
      <p:sp>
        <p:nvSpPr>
          <p:cNvPr id="3" name="Content Placeholder 2"/>
          <p:cNvSpPr>
            <a:spLocks noGrp="1"/>
          </p:cNvSpPr>
          <p:nvPr>
            <p:ph idx="1"/>
          </p:nvPr>
        </p:nvSpPr>
        <p:spPr>
          <a:xfrm>
            <a:off x="4495800" y="1752600"/>
            <a:ext cx="4191000" cy="4821936"/>
          </a:xfrm>
        </p:spPr>
        <p:txBody>
          <a:bodyPr>
            <a:normAutofit fontScale="92500"/>
          </a:bodyPr>
          <a:lstStyle/>
          <a:p>
            <a:pPr>
              <a:spcAft>
                <a:spcPts val="1800"/>
              </a:spcAft>
            </a:pPr>
            <a:r>
              <a:rPr lang="en-US" sz="3000" dirty="0" smtClean="0">
                <a:solidFill>
                  <a:srgbClr val="002060"/>
                </a:solidFill>
                <a:latin typeface="Arial" pitchFamily="34" charset="0"/>
                <a:cs typeface="Arial" pitchFamily="34" charset="0"/>
              </a:rPr>
              <a:t>Need for greater levels of care coordination</a:t>
            </a:r>
          </a:p>
          <a:p>
            <a:pPr lvl="1">
              <a:spcBef>
                <a:spcPts val="0"/>
              </a:spcBef>
              <a:spcAft>
                <a:spcPts val="1200"/>
              </a:spcAft>
            </a:pPr>
            <a:r>
              <a:rPr lang="en-US" sz="2400" dirty="0" smtClean="0">
                <a:solidFill>
                  <a:schemeClr val="tx1"/>
                </a:solidFill>
                <a:latin typeface="Arial" pitchFamily="34" charset="0"/>
                <a:cs typeface="Arial" pitchFamily="34" charset="0"/>
              </a:rPr>
              <a:t>Insufficient support for referrals and tests results</a:t>
            </a:r>
          </a:p>
          <a:p>
            <a:pPr lvl="1">
              <a:spcBef>
                <a:spcPts val="0"/>
              </a:spcBef>
              <a:spcAft>
                <a:spcPts val="1200"/>
              </a:spcAft>
            </a:pPr>
            <a:r>
              <a:rPr lang="en-US" sz="2400" dirty="0" smtClean="0">
                <a:solidFill>
                  <a:schemeClr val="tx1"/>
                </a:solidFill>
                <a:latin typeface="Arial" pitchFamily="34" charset="0"/>
                <a:cs typeface="Arial" pitchFamily="34" charset="0"/>
              </a:rPr>
              <a:t>Need for additional follow up after chemo</a:t>
            </a:r>
          </a:p>
          <a:p>
            <a:pPr lvl="1">
              <a:spcBef>
                <a:spcPts val="0"/>
              </a:spcBef>
              <a:spcAft>
                <a:spcPts val="1200"/>
              </a:spcAft>
            </a:pPr>
            <a:r>
              <a:rPr lang="en-US" sz="2400" dirty="0" smtClean="0">
                <a:solidFill>
                  <a:schemeClr val="tx1"/>
                </a:solidFill>
                <a:latin typeface="Arial" pitchFamily="34" charset="0"/>
                <a:cs typeface="Arial" pitchFamily="34" charset="0"/>
              </a:rPr>
              <a:t>Need for separate teaching sessions</a:t>
            </a:r>
          </a:p>
          <a:p>
            <a:pPr lvl="1">
              <a:spcBef>
                <a:spcPts val="0"/>
              </a:spcBef>
              <a:spcAft>
                <a:spcPts val="1200"/>
              </a:spcAft>
            </a:pPr>
            <a:r>
              <a:rPr lang="en-US" sz="2400" smtClean="0">
                <a:solidFill>
                  <a:schemeClr val="tx1"/>
                </a:solidFill>
                <a:latin typeface="Arial" pitchFamily="34" charset="0"/>
                <a:cs typeface="Arial" pitchFamily="34" charset="0"/>
              </a:rPr>
              <a:t>Limited </a:t>
            </a:r>
            <a:r>
              <a:rPr lang="en-US" sz="2400" dirty="0" smtClean="0">
                <a:solidFill>
                  <a:schemeClr val="tx1"/>
                </a:solidFill>
                <a:latin typeface="Arial" pitchFamily="34" charset="0"/>
                <a:cs typeface="Arial" pitchFamily="34" charset="0"/>
              </a:rPr>
              <a:t>linkage to resources within and outside the clinic</a:t>
            </a:r>
          </a:p>
          <a:p>
            <a:endParaRPr lang="en-US" dirty="0"/>
          </a:p>
        </p:txBody>
      </p:sp>
      <p:graphicFrame>
        <p:nvGraphicFramePr>
          <p:cNvPr id="4" name="Content Placeholder 6"/>
          <p:cNvGraphicFramePr>
            <a:graphicFrameLocks/>
          </p:cNvGraphicFramePr>
          <p:nvPr>
            <p:extLst>
              <p:ext uri="{D42A27DB-BD31-4B8C-83A1-F6EECF244321}">
                <p14:modId xmlns:p14="http://schemas.microsoft.com/office/powerpoint/2010/main" val="4203478891"/>
              </p:ext>
            </p:extLst>
          </p:nvPr>
        </p:nvGraphicFramePr>
        <p:xfrm>
          <a:off x="381000" y="1752600"/>
          <a:ext cx="4419601" cy="4800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lstStyle/>
          <a:p>
            <a:r>
              <a:rPr lang="en-US" dirty="0" smtClean="0"/>
              <a:t>Key Findings: Decision Support</a:t>
            </a:r>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3586241611"/>
              </p:ext>
            </p:extLst>
          </p:nvPr>
        </p:nvGraphicFramePr>
        <p:xfrm>
          <a:off x="685800" y="1676400"/>
          <a:ext cx="7924800" cy="4800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066800"/>
          </a:xfrm>
        </p:spPr>
        <p:txBody>
          <a:bodyPr>
            <a:normAutofit/>
          </a:bodyPr>
          <a:lstStyle/>
          <a:p>
            <a:r>
              <a:rPr lang="en-US" dirty="0" smtClean="0"/>
              <a:t>Implications for Action</a:t>
            </a:r>
            <a:endParaRPr lang="en-US" dirty="0"/>
          </a:p>
        </p:txBody>
      </p:sp>
      <p:sp>
        <p:nvSpPr>
          <p:cNvPr id="9" name="Content Placeholder 8"/>
          <p:cNvSpPr>
            <a:spLocks noGrp="1"/>
          </p:cNvSpPr>
          <p:nvPr>
            <p:ph idx="1"/>
          </p:nvPr>
        </p:nvSpPr>
        <p:spPr>
          <a:xfrm>
            <a:off x="533400" y="1905000"/>
            <a:ext cx="8305800" cy="4724400"/>
          </a:xfrm>
        </p:spPr>
        <p:txBody>
          <a:bodyPr>
            <a:noAutofit/>
          </a:bodyPr>
          <a:lstStyle/>
          <a:p>
            <a:r>
              <a:rPr lang="en-US" sz="2400" dirty="0" smtClean="0">
                <a:latin typeface="Arial" pitchFamily="34" charset="0"/>
                <a:cs typeface="Arial" pitchFamily="34" charset="0"/>
              </a:rPr>
              <a:t>Evidence of unmet needs and opportunities for improvement, especially:</a:t>
            </a:r>
          </a:p>
          <a:p>
            <a:pPr lvl="1"/>
            <a:r>
              <a:rPr lang="en-US" sz="2000" dirty="0" smtClean="0">
                <a:solidFill>
                  <a:schemeClr val="tx1"/>
                </a:solidFill>
                <a:latin typeface="Arial" pitchFamily="34" charset="0"/>
                <a:cs typeface="Arial" pitchFamily="34" charset="0"/>
              </a:rPr>
              <a:t>Increased care coordination</a:t>
            </a:r>
          </a:p>
          <a:p>
            <a:pPr lvl="1"/>
            <a:r>
              <a:rPr lang="en-US" sz="2000" dirty="0" smtClean="0">
                <a:solidFill>
                  <a:schemeClr val="tx1"/>
                </a:solidFill>
                <a:latin typeface="Arial" pitchFamily="34" charset="0"/>
                <a:cs typeface="Arial" pitchFamily="34" charset="0"/>
              </a:rPr>
              <a:t>Mitigation of non-medical barriers</a:t>
            </a:r>
          </a:p>
          <a:p>
            <a:pPr lvl="1"/>
            <a:r>
              <a:rPr lang="en-US" sz="2000" dirty="0" smtClean="0">
                <a:solidFill>
                  <a:schemeClr val="tx1"/>
                </a:solidFill>
                <a:latin typeface="Arial" pitchFamily="34" charset="0"/>
                <a:cs typeface="Arial" pitchFamily="34" charset="0"/>
              </a:rPr>
              <a:t>Improved patient-provider communication</a:t>
            </a:r>
          </a:p>
          <a:p>
            <a:pPr lvl="1"/>
            <a:endParaRPr lang="en-US" sz="2000" dirty="0" smtClean="0">
              <a:solidFill>
                <a:schemeClr val="tx1"/>
              </a:solidFill>
              <a:latin typeface="Arial" pitchFamily="34" charset="0"/>
              <a:cs typeface="Arial" pitchFamily="34" charset="0"/>
            </a:endParaRPr>
          </a:p>
          <a:p>
            <a:pPr lvl="1">
              <a:buNone/>
            </a:pPr>
            <a:endParaRPr lang="en-US" sz="2000" dirty="0" smtClean="0">
              <a:solidFill>
                <a:schemeClr val="tx1"/>
              </a:solidFill>
              <a:latin typeface="Arial" pitchFamily="34" charset="0"/>
              <a:cs typeface="Arial" pitchFamily="34" charset="0"/>
            </a:endParaRPr>
          </a:p>
          <a:p>
            <a:r>
              <a:rPr lang="en-US" sz="2400" dirty="0" smtClean="0">
                <a:latin typeface="Arial" pitchFamily="34" charset="0"/>
                <a:cs typeface="Arial" pitchFamily="34" charset="0"/>
              </a:rPr>
              <a:t>Previous research suggests as promising strategies:</a:t>
            </a:r>
          </a:p>
          <a:p>
            <a:pPr lvl="1"/>
            <a:r>
              <a:rPr lang="en-US" sz="2000" dirty="0" smtClean="0">
                <a:solidFill>
                  <a:schemeClr val="tx1"/>
                </a:solidFill>
                <a:latin typeface="Arial" pitchFamily="34" charset="0"/>
                <a:cs typeface="Arial" pitchFamily="34" charset="0"/>
              </a:rPr>
              <a:t>Implementation of patient navigation programs (</a:t>
            </a:r>
            <a:r>
              <a:rPr lang="en-US" sz="2000" dirty="0" err="1" smtClean="0">
                <a:solidFill>
                  <a:schemeClr val="tx1"/>
                </a:solidFill>
                <a:latin typeface="Arial" pitchFamily="34" charset="0"/>
                <a:cs typeface="Arial" pitchFamily="34" charset="0"/>
              </a:rPr>
              <a:t>Koh</a:t>
            </a:r>
            <a:r>
              <a:rPr lang="en-US" sz="2000" dirty="0" smtClean="0">
                <a:solidFill>
                  <a:schemeClr val="tx1"/>
                </a:solidFill>
                <a:latin typeface="Arial" pitchFamily="34" charset="0"/>
                <a:cs typeface="Arial" pitchFamily="34" charset="0"/>
              </a:rPr>
              <a:t> et al. 2011; </a:t>
            </a:r>
            <a:r>
              <a:rPr lang="en-US" sz="2000" dirty="0" err="1" smtClean="0">
                <a:solidFill>
                  <a:schemeClr val="tx1"/>
                </a:solidFill>
                <a:latin typeface="Arial" pitchFamily="34" charset="0"/>
                <a:cs typeface="Arial" pitchFamily="34" charset="0"/>
              </a:rPr>
              <a:t>Petereit</a:t>
            </a:r>
            <a:r>
              <a:rPr lang="en-US" sz="2000" dirty="0" smtClean="0">
                <a:solidFill>
                  <a:schemeClr val="tx1"/>
                </a:solidFill>
                <a:latin typeface="Arial" pitchFamily="34" charset="0"/>
                <a:cs typeface="Arial" pitchFamily="34" charset="0"/>
              </a:rPr>
              <a:t> et al. 2008; </a:t>
            </a:r>
            <a:r>
              <a:rPr lang="en-US" sz="2000" dirty="0" err="1" smtClean="0">
                <a:solidFill>
                  <a:schemeClr val="tx1"/>
                </a:solidFill>
                <a:latin typeface="Arial" pitchFamily="34" charset="0"/>
                <a:cs typeface="Arial" pitchFamily="34" charset="0"/>
              </a:rPr>
              <a:t>Fiscella</a:t>
            </a:r>
            <a:r>
              <a:rPr lang="en-US" sz="2000" dirty="0" smtClean="0">
                <a:solidFill>
                  <a:schemeClr val="tx1"/>
                </a:solidFill>
                <a:latin typeface="Arial" pitchFamily="34" charset="0"/>
                <a:cs typeface="Arial" pitchFamily="34" charset="0"/>
              </a:rPr>
              <a:t> et al. 2012)</a:t>
            </a:r>
          </a:p>
          <a:p>
            <a:pPr lvl="1"/>
            <a:r>
              <a:rPr lang="en-US" sz="2000" dirty="0" smtClean="0">
                <a:solidFill>
                  <a:schemeClr val="tx1"/>
                </a:solidFill>
                <a:latin typeface="Arial" pitchFamily="34" charset="0"/>
                <a:cs typeface="Arial" pitchFamily="34" charset="0"/>
              </a:rPr>
              <a:t>Adoption of universal health literacy practices (Epstein, 2007; Ferreira et al. 2005)</a:t>
            </a:r>
          </a:p>
          <a:p>
            <a:pPr lvl="1"/>
            <a:endParaRPr lang="en-US" sz="2000" dirty="0"/>
          </a:p>
        </p:txBody>
      </p:sp>
    </p:spTree>
    <p:extLst>
      <p:ext uri="{BB962C8B-B14F-4D97-AF65-F5344CB8AC3E}">
        <p14:creationId xmlns:p14="http://schemas.microsoft.com/office/powerpoint/2010/main" val="258385922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rot="16200000">
            <a:off x="3765841" y="1479840"/>
            <a:ext cx="5879517" cy="4876800"/>
          </a:xfrm>
          <a:prstGeom prst="rect">
            <a:avLst/>
          </a:prstGeom>
          <a:noFill/>
          <a:ln w="9525">
            <a:noFill/>
            <a:miter lim="800000"/>
            <a:headEnd/>
            <a:tailEnd/>
          </a:ln>
        </p:spPr>
      </p:pic>
      <p:sp>
        <p:nvSpPr>
          <p:cNvPr id="2" name="Title 1"/>
          <p:cNvSpPr>
            <a:spLocks noGrp="1"/>
          </p:cNvSpPr>
          <p:nvPr>
            <p:ph type="title"/>
          </p:nvPr>
        </p:nvSpPr>
        <p:spPr>
          <a:xfrm>
            <a:off x="381000" y="609600"/>
            <a:ext cx="8229600" cy="1066800"/>
          </a:xfrm>
        </p:spPr>
        <p:txBody>
          <a:bodyPr/>
          <a:lstStyle/>
          <a:p>
            <a:r>
              <a:rPr lang="en-US" dirty="0" smtClean="0"/>
              <a:t>Institutionalizing Change</a:t>
            </a:r>
            <a:endParaRPr lang="en-US" dirty="0"/>
          </a:p>
        </p:txBody>
      </p:sp>
      <p:sp>
        <p:nvSpPr>
          <p:cNvPr id="3" name="Content Placeholder 2"/>
          <p:cNvSpPr>
            <a:spLocks noGrp="1"/>
          </p:cNvSpPr>
          <p:nvPr>
            <p:ph idx="1"/>
          </p:nvPr>
        </p:nvSpPr>
        <p:spPr>
          <a:xfrm>
            <a:off x="228600" y="1752600"/>
            <a:ext cx="4114800" cy="4821936"/>
          </a:xfrm>
        </p:spPr>
        <p:txBody>
          <a:bodyPr/>
          <a:lstStyle/>
          <a:p>
            <a:pPr>
              <a:buNone/>
            </a:pPr>
            <a:r>
              <a:rPr lang="en-US" b="1" dirty="0" smtClean="0">
                <a:latin typeface="Arial" pitchFamily="34" charset="0"/>
                <a:cs typeface="Arial" pitchFamily="34" charset="0"/>
              </a:rPr>
              <a:t>   </a:t>
            </a:r>
            <a:r>
              <a:rPr lang="en-US" dirty="0" smtClean="0">
                <a:latin typeface="Arial" pitchFamily="34" charset="0"/>
                <a:cs typeface="Arial" pitchFamily="34" charset="0"/>
              </a:rPr>
              <a:t>A Health literate organization makes it easier for people to navigate, understand, and use information and services to take care of their health. </a:t>
            </a:r>
          </a:p>
          <a:p>
            <a:pPr>
              <a:buNone/>
            </a:pPr>
            <a:endParaRPr lang="en-US" b="1" i="1" dirty="0" smtClean="0"/>
          </a:p>
          <a:p>
            <a:pPr algn="r">
              <a:buNone/>
            </a:pPr>
            <a:r>
              <a:rPr lang="en-US" sz="2000" dirty="0" smtClean="0"/>
              <a:t> - Institute of Medicine 2012</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Interventions</a:t>
            </a:r>
            <a:endParaRPr lang="en-US" dirty="0"/>
          </a:p>
        </p:txBody>
      </p:sp>
      <p:pic>
        <p:nvPicPr>
          <p:cNvPr id="4" name="Content Placeholder 5" descr="MAP_Wisconsin_MERC"/>
          <p:cNvPicPr>
            <a:picLocks noGrp="1"/>
          </p:cNvPicPr>
          <p:nvPr>
            <p:ph idx="1"/>
          </p:nvPr>
        </p:nvPicPr>
        <p:blipFill>
          <a:blip r:embed="rId3" cstate="print">
            <a:clrChange>
              <a:clrFrom>
                <a:srgbClr val="979797"/>
              </a:clrFrom>
              <a:clrTo>
                <a:srgbClr val="979797">
                  <a:alpha val="0"/>
                </a:srgbClr>
              </a:clrTo>
            </a:clrChange>
            <a:duotone>
              <a:prstClr val="black"/>
              <a:schemeClr val="bg2">
                <a:tint val="45000"/>
                <a:satMod val="400000"/>
              </a:schemeClr>
            </a:duotone>
          </a:blip>
          <a:srcRect t="-16306" b="-16306"/>
          <a:stretch>
            <a:fillRect/>
          </a:stretch>
        </p:blipFill>
        <p:spPr bwMode="auto">
          <a:xfrm>
            <a:off x="0" y="2057400"/>
            <a:ext cx="4495800" cy="5181600"/>
          </a:xfrm>
          <a:prstGeom prst="rect">
            <a:avLst/>
          </a:prstGeom>
          <a:noFill/>
          <a:ln w="9525">
            <a:noFill/>
            <a:miter lim="800000"/>
            <a:headEnd/>
            <a:tailEnd/>
          </a:ln>
        </p:spPr>
      </p:pic>
      <p:sp>
        <p:nvSpPr>
          <p:cNvPr id="6" name="5-Point Star 5"/>
          <p:cNvSpPr/>
          <p:nvPr/>
        </p:nvSpPr>
        <p:spPr>
          <a:xfrm>
            <a:off x="2362200" y="5257800"/>
            <a:ext cx="304800" cy="304800"/>
          </a:xfrm>
          <a:prstGeom prst="star5">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5</a:t>
            </a:r>
            <a:endParaRPr lang="en-US" dirty="0">
              <a:solidFill>
                <a:schemeClr val="tx1"/>
              </a:solidFill>
            </a:endParaRPr>
          </a:p>
        </p:txBody>
      </p:sp>
      <p:sp>
        <p:nvSpPr>
          <p:cNvPr id="7" name="5-Point Star 6"/>
          <p:cNvSpPr/>
          <p:nvPr/>
        </p:nvSpPr>
        <p:spPr>
          <a:xfrm>
            <a:off x="1447800" y="5257800"/>
            <a:ext cx="381000" cy="381000"/>
          </a:xfrm>
          <a:prstGeom prst="star5">
            <a:avLst/>
          </a:prstGeom>
          <a:solidFill>
            <a:schemeClr val="accent2"/>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2</a:t>
            </a:r>
          </a:p>
        </p:txBody>
      </p:sp>
      <p:sp>
        <p:nvSpPr>
          <p:cNvPr id="8" name="Content Placeholder 2"/>
          <p:cNvSpPr txBox="1">
            <a:spLocks/>
          </p:cNvSpPr>
          <p:nvPr/>
        </p:nvSpPr>
        <p:spPr>
          <a:xfrm>
            <a:off x="4572000" y="2438400"/>
            <a:ext cx="4267200" cy="4264152"/>
          </a:xfrm>
          <a:prstGeom prst="rect">
            <a:avLst/>
          </a:prstGeom>
        </p:spPr>
        <p:txBody>
          <a:bodyPr vert="horz">
            <a:normAutofit fontScale="92500"/>
          </a:bodyPr>
          <a:lstStyle/>
          <a:p>
            <a:pPr marL="365760" marR="0" lvl="0" indent="-256032" algn="l" defTabSz="914400" rtl="0" eaLnBrk="1" fontAlgn="auto" latinLnBrk="0" hangingPunct="1">
              <a:lnSpc>
                <a:spcPct val="100000"/>
              </a:lnSpc>
              <a:spcBef>
                <a:spcPts val="300"/>
              </a:spcBef>
              <a:spcAft>
                <a:spcPts val="0"/>
              </a:spcAft>
              <a:buClr>
                <a:schemeClr val="accent3"/>
              </a:buClr>
              <a:buSzTx/>
              <a:buFont typeface="Georgia"/>
              <a:buChar char="•"/>
              <a:tabLst/>
              <a:defRPr/>
            </a:pPr>
            <a:r>
              <a:rPr kumimoji="0" lang="en-US" sz="2800" b="0" i="0" u="none" strike="noStrike" kern="1200" cap="none" spc="0" normalizeH="0" baseline="0" noProof="0" dirty="0" smtClean="0">
                <a:ln>
                  <a:noFill/>
                </a:ln>
                <a:solidFill>
                  <a:schemeClr val="tx1"/>
                </a:solidFill>
                <a:effectLst/>
                <a:uLnTx/>
                <a:uFillTx/>
                <a:latin typeface="Arial" pitchFamily="34" charset="0"/>
                <a:cs typeface="Arial" pitchFamily="34" charset="0"/>
              </a:rPr>
              <a:t>High Dose  (Beaver Dam Community Hospital)</a:t>
            </a:r>
          </a:p>
          <a:p>
            <a:pPr marL="658368" marR="0" lvl="1" indent="-246888" algn="l" defTabSz="914400" rtl="0" eaLnBrk="1" fontAlgn="auto" latinLnBrk="0" hangingPunct="1">
              <a:lnSpc>
                <a:spcPct val="100000"/>
              </a:lnSpc>
              <a:spcBef>
                <a:spcPts val="300"/>
              </a:spcBef>
              <a:spcAft>
                <a:spcPts val="0"/>
              </a:spcAft>
              <a:buClr>
                <a:schemeClr val="accent2"/>
              </a:buClr>
              <a:buSzTx/>
              <a:buFont typeface="Georgia"/>
              <a:buChar char="▫"/>
              <a:tabLst/>
              <a:defRPr/>
            </a:pPr>
            <a:r>
              <a:rPr kumimoji="0" lang="en-US" sz="2400" b="0" i="0" u="none" strike="noStrike" kern="1200" cap="none" spc="0" normalizeH="0" baseline="0" noProof="0" dirty="0" smtClean="0">
                <a:ln>
                  <a:noFill/>
                </a:ln>
                <a:solidFill>
                  <a:schemeClr val="tx2"/>
                </a:solidFill>
                <a:effectLst/>
                <a:uLnTx/>
                <a:uFillTx/>
                <a:latin typeface="Arial" pitchFamily="34" charset="0"/>
                <a:cs typeface="Arial" pitchFamily="34" charset="0"/>
              </a:rPr>
              <a:t>Patient Navigation Program</a:t>
            </a:r>
          </a:p>
          <a:p>
            <a:pPr marL="658368" marR="0" lvl="1" indent="-246888" algn="l" defTabSz="914400" rtl="0" eaLnBrk="1" fontAlgn="auto" latinLnBrk="0" hangingPunct="1">
              <a:lnSpc>
                <a:spcPct val="100000"/>
              </a:lnSpc>
              <a:spcBef>
                <a:spcPts val="300"/>
              </a:spcBef>
              <a:spcAft>
                <a:spcPts val="0"/>
              </a:spcAft>
              <a:buClr>
                <a:schemeClr val="accent2"/>
              </a:buClr>
              <a:buSzTx/>
              <a:buFont typeface="Georgia"/>
              <a:buChar char="▫"/>
              <a:tabLst/>
              <a:defRPr/>
            </a:pPr>
            <a:r>
              <a:rPr kumimoji="0" lang="en-US" sz="2400" b="0" i="0" u="none" strike="noStrike" kern="1200" cap="none" spc="0" normalizeH="0" baseline="0" noProof="0" dirty="0" smtClean="0">
                <a:ln>
                  <a:noFill/>
                </a:ln>
                <a:solidFill>
                  <a:schemeClr val="tx2"/>
                </a:solidFill>
                <a:effectLst/>
                <a:uLnTx/>
                <a:uFillTx/>
                <a:latin typeface="Arial" pitchFamily="34" charset="0"/>
                <a:cs typeface="Arial" pitchFamily="34" charset="0"/>
              </a:rPr>
              <a:t>Health literacy provider trainings</a:t>
            </a:r>
          </a:p>
          <a:p>
            <a:pPr marL="658368" marR="0" lvl="1" indent="-246888" algn="l" defTabSz="914400" rtl="0" eaLnBrk="1" fontAlgn="auto" latinLnBrk="0" hangingPunct="1">
              <a:lnSpc>
                <a:spcPct val="100000"/>
              </a:lnSpc>
              <a:spcBef>
                <a:spcPts val="300"/>
              </a:spcBef>
              <a:spcAft>
                <a:spcPts val="0"/>
              </a:spcAft>
              <a:buClr>
                <a:schemeClr val="accent2"/>
              </a:buClr>
              <a:buSzTx/>
              <a:buFont typeface="Georgia"/>
              <a:buChar char="▫"/>
              <a:tabLst/>
              <a:defRPr/>
            </a:pPr>
            <a:endParaRPr kumimoji="0" lang="en-US" sz="1000" b="0" i="0" u="none" strike="noStrike" kern="1200" cap="none" spc="0" normalizeH="0" baseline="0" noProof="0" dirty="0" smtClean="0">
              <a:ln>
                <a:noFill/>
              </a:ln>
              <a:solidFill>
                <a:schemeClr val="accent2"/>
              </a:solidFill>
              <a:effectLst/>
              <a:uLnTx/>
              <a:uFillTx/>
              <a:latin typeface="+mn-lt"/>
              <a:ea typeface="+mn-ea"/>
              <a:cs typeface="+mn-cs"/>
            </a:endParaRPr>
          </a:p>
          <a:p>
            <a:pPr marL="365760" marR="0" lvl="1" indent="0" algn="l" defTabSz="914400" rtl="0" eaLnBrk="1" fontAlgn="auto" latinLnBrk="0" hangingPunct="1">
              <a:lnSpc>
                <a:spcPct val="100000"/>
              </a:lnSpc>
              <a:spcBef>
                <a:spcPts val="300"/>
              </a:spcBef>
              <a:spcAft>
                <a:spcPts val="0"/>
              </a:spcAft>
              <a:buClr>
                <a:schemeClr val="accent2"/>
              </a:buClr>
              <a:buSzTx/>
              <a:buFont typeface="Georgia"/>
              <a:buNone/>
              <a:tabLst/>
              <a:defRPr/>
            </a:pPr>
            <a:endParaRPr kumimoji="0" lang="en-US" sz="1000" b="0" i="0" u="none" strike="noStrike" kern="1200" cap="none" spc="0" normalizeH="0" baseline="0" noProof="0" dirty="0" smtClean="0">
              <a:ln>
                <a:noFill/>
              </a:ln>
              <a:solidFill>
                <a:schemeClr val="accent2"/>
              </a:solidFill>
              <a:effectLst/>
              <a:uLnTx/>
              <a:uFillTx/>
              <a:latin typeface="Arial" pitchFamily="34" charset="0"/>
              <a:cs typeface="Arial" pitchFamily="34" charset="0"/>
            </a:endParaRPr>
          </a:p>
          <a:p>
            <a:pPr marL="365760" marR="0" lvl="0" indent="-256032" algn="l" defTabSz="914400" rtl="0" eaLnBrk="1" fontAlgn="auto" latinLnBrk="0" hangingPunct="1">
              <a:lnSpc>
                <a:spcPct val="100000"/>
              </a:lnSpc>
              <a:spcBef>
                <a:spcPts val="300"/>
              </a:spcBef>
              <a:spcAft>
                <a:spcPts val="0"/>
              </a:spcAft>
              <a:buClr>
                <a:schemeClr val="accent3"/>
              </a:buClr>
              <a:buSzTx/>
              <a:buFont typeface="Georgia"/>
              <a:buChar char="•"/>
              <a:tabLst/>
              <a:defRPr/>
            </a:pPr>
            <a:r>
              <a:rPr kumimoji="0" lang="en-US" sz="2800" b="0" i="0" u="none" strike="noStrike" kern="1200" cap="none" spc="0" normalizeH="0" baseline="0" noProof="0" dirty="0" smtClean="0">
                <a:ln>
                  <a:noFill/>
                </a:ln>
                <a:solidFill>
                  <a:schemeClr val="tx1"/>
                </a:solidFill>
                <a:effectLst/>
                <a:uLnTx/>
                <a:uFillTx/>
                <a:latin typeface="Arial" pitchFamily="34" charset="0"/>
                <a:cs typeface="Arial" pitchFamily="34" charset="0"/>
              </a:rPr>
              <a:t>Low Dose  (Richland Hospital)</a:t>
            </a:r>
          </a:p>
          <a:p>
            <a:pPr marL="658368" marR="0" lvl="1" indent="-246888" algn="l" defTabSz="914400" rtl="0" eaLnBrk="1" fontAlgn="auto" latinLnBrk="0" hangingPunct="1">
              <a:lnSpc>
                <a:spcPct val="100000"/>
              </a:lnSpc>
              <a:spcBef>
                <a:spcPts val="300"/>
              </a:spcBef>
              <a:spcAft>
                <a:spcPts val="0"/>
              </a:spcAft>
              <a:buClr>
                <a:schemeClr val="accent2"/>
              </a:buClr>
              <a:buSzTx/>
              <a:buFont typeface="Georgia"/>
              <a:buChar char="▫"/>
              <a:tabLst/>
              <a:defRPr/>
            </a:pPr>
            <a:r>
              <a:rPr kumimoji="0" lang="en-US" sz="2400" b="0" i="0" u="none" strike="noStrike" kern="1200" cap="none" spc="0" normalizeH="0" baseline="0" noProof="0" dirty="0" smtClean="0">
                <a:ln>
                  <a:noFill/>
                </a:ln>
                <a:solidFill>
                  <a:schemeClr val="tx2"/>
                </a:solidFill>
                <a:effectLst/>
                <a:uLnTx/>
                <a:uFillTx/>
                <a:latin typeface="Arial" pitchFamily="34" charset="0"/>
                <a:cs typeface="Arial" pitchFamily="34" charset="0"/>
              </a:rPr>
              <a:t>Health literacy provider trainings </a:t>
            </a:r>
            <a:r>
              <a:rPr kumimoji="0" lang="en-US" sz="2400" b="0" i="1" u="none" strike="noStrike" kern="1200" cap="none" spc="0" normalizeH="0" baseline="0" noProof="0" dirty="0" smtClean="0">
                <a:ln>
                  <a:noFill/>
                </a:ln>
                <a:solidFill>
                  <a:schemeClr val="tx2"/>
                </a:solidFill>
                <a:effectLst/>
                <a:uLnTx/>
                <a:uFillTx/>
                <a:latin typeface="Arial" pitchFamily="34" charset="0"/>
                <a:cs typeface="Arial" pitchFamily="34" charset="0"/>
              </a:rPr>
              <a:t>only</a:t>
            </a:r>
          </a:p>
          <a:p>
            <a:pPr marL="658368" marR="0" lvl="1" indent="-246888" algn="l" defTabSz="914400" rtl="0" eaLnBrk="1" fontAlgn="auto" latinLnBrk="0" hangingPunct="1">
              <a:lnSpc>
                <a:spcPct val="100000"/>
              </a:lnSpc>
              <a:spcBef>
                <a:spcPts val="300"/>
              </a:spcBef>
              <a:spcAft>
                <a:spcPts val="0"/>
              </a:spcAft>
              <a:buClr>
                <a:schemeClr val="accent2"/>
              </a:buClr>
              <a:buSzTx/>
              <a:buFont typeface="Georgia"/>
              <a:buChar char="▫"/>
              <a:tabLst/>
              <a:defRPr/>
            </a:pPr>
            <a:endParaRPr kumimoji="0" lang="en-US" sz="1000" b="0" i="0" u="none" strike="noStrike" kern="1200" cap="none" spc="0" normalizeH="0" baseline="0" noProof="0" dirty="0" smtClean="0">
              <a:ln>
                <a:noFill/>
              </a:ln>
              <a:solidFill>
                <a:schemeClr val="accent2"/>
              </a:solidFill>
              <a:effectLst/>
              <a:uLnTx/>
              <a:uFillTx/>
              <a:latin typeface="+mn-lt"/>
              <a:ea typeface="+mn-ea"/>
              <a:cs typeface="+mn-cs"/>
            </a:endParaRPr>
          </a:p>
          <a:p>
            <a:pPr marL="365760" marR="0" lvl="0" indent="-256032" algn="l" defTabSz="914400" rtl="0" eaLnBrk="1" fontAlgn="auto" latinLnBrk="0" hangingPunct="1">
              <a:lnSpc>
                <a:spcPct val="100000"/>
              </a:lnSpc>
              <a:spcBef>
                <a:spcPts val="300"/>
              </a:spcBef>
              <a:spcAft>
                <a:spcPts val="0"/>
              </a:spcAft>
              <a:buClr>
                <a:schemeClr val="accent3"/>
              </a:buClr>
              <a:buSzTx/>
              <a:buFont typeface="Georgia"/>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Patient Navigation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66800"/>
          </a:xfrm>
        </p:spPr>
        <p:txBody>
          <a:bodyPr/>
          <a:lstStyle/>
          <a:p>
            <a:r>
              <a:rPr lang="en-US" dirty="0" smtClean="0"/>
              <a:t>Conceptual Model</a:t>
            </a:r>
            <a:endParaRPr lang="en-US" dirty="0"/>
          </a:p>
        </p:txBody>
      </p:sp>
      <p:pic>
        <p:nvPicPr>
          <p:cNvPr id="4" name="Picture 3"/>
          <p:cNvPicPr>
            <a:picLocks noChangeAspect="1"/>
          </p:cNvPicPr>
          <p:nvPr/>
        </p:nvPicPr>
        <p:blipFill>
          <a:blip r:embed="rId2" cstate="print"/>
          <a:stretch>
            <a:fillRect/>
          </a:stretch>
        </p:blipFill>
        <p:spPr>
          <a:xfrm>
            <a:off x="609600" y="1828799"/>
            <a:ext cx="7848600" cy="489870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Building A Cancer PN Program</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3222058780"/>
              </p:ext>
            </p:extLst>
          </p:nvPr>
        </p:nvGraphicFramePr>
        <p:xfrm>
          <a:off x="457200" y="1600200"/>
          <a:ext cx="80010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555541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84094"/>
            <a:ext cx="7556313" cy="735106"/>
          </a:xfrm>
        </p:spPr>
        <p:txBody>
          <a:bodyPr/>
          <a:lstStyle/>
          <a:p>
            <a:r>
              <a:rPr lang="en-US" dirty="0" smtClean="0"/>
              <a:t>Patient Navigation Process</a:t>
            </a:r>
            <a:endParaRPr lang="en-US" dirty="0"/>
          </a:p>
        </p:txBody>
      </p:sp>
      <p:sp>
        <p:nvSpPr>
          <p:cNvPr id="5" name="TextBox 4"/>
          <p:cNvSpPr txBox="1"/>
          <p:nvPr/>
        </p:nvSpPr>
        <p:spPr>
          <a:xfrm>
            <a:off x="457200" y="1295400"/>
            <a:ext cx="7696200" cy="646331"/>
          </a:xfrm>
          <a:prstGeom prst="rect">
            <a:avLst/>
          </a:prstGeom>
          <a:noFill/>
        </p:spPr>
        <p:txBody>
          <a:bodyPr wrap="square" rtlCol="0">
            <a:spAutoFit/>
          </a:bodyPr>
          <a:lstStyle/>
          <a:p>
            <a:pPr algn="ctr"/>
            <a:r>
              <a:rPr lang="en-US" b="1" dirty="0" smtClean="0">
                <a:solidFill>
                  <a:schemeClr val="accent1">
                    <a:lumMod val="75000"/>
                  </a:schemeClr>
                </a:solidFill>
              </a:rPr>
              <a:t>The cancer navigator is a source of information and support for patients.  Cancer navigators are </a:t>
            </a:r>
            <a:r>
              <a:rPr lang="en-US" b="1" dirty="0" smtClean="0">
                <a:solidFill>
                  <a:srgbClr val="FFC000"/>
                </a:solidFill>
              </a:rPr>
              <a:t>“connectors” </a:t>
            </a:r>
            <a:r>
              <a:rPr lang="en-US" b="1" dirty="0" smtClean="0">
                <a:solidFill>
                  <a:schemeClr val="tx2"/>
                </a:solidFill>
              </a:rPr>
              <a:t>not</a:t>
            </a:r>
            <a:r>
              <a:rPr lang="en-US" b="1" dirty="0" smtClean="0">
                <a:solidFill>
                  <a:srgbClr val="FFC000"/>
                </a:solidFill>
              </a:rPr>
              <a:t> “fixers.”</a:t>
            </a:r>
            <a:r>
              <a:rPr lang="en-US" b="1" dirty="0" smtClean="0">
                <a:solidFill>
                  <a:schemeClr val="accent1">
                    <a:lumMod val="75000"/>
                  </a:schemeClr>
                </a:solidFill>
              </a:rPr>
              <a:t> </a:t>
            </a:r>
            <a:endParaRPr lang="en-US" b="1" dirty="0">
              <a:solidFill>
                <a:schemeClr val="accent1">
                  <a:lumMod val="75000"/>
                </a:schemeClr>
              </a:solidFill>
            </a:endParaRPr>
          </a:p>
        </p:txBody>
      </p:sp>
      <p:graphicFrame>
        <p:nvGraphicFramePr>
          <p:cNvPr id="16" name="Diagram 15"/>
          <p:cNvGraphicFramePr/>
          <p:nvPr>
            <p:extLst>
              <p:ext uri="{D42A27DB-BD31-4B8C-83A1-F6EECF244321}">
                <p14:modId xmlns:p14="http://schemas.microsoft.com/office/powerpoint/2010/main" val="1463312543"/>
              </p:ext>
            </p:extLst>
          </p:nvPr>
        </p:nvGraphicFramePr>
        <p:xfrm>
          <a:off x="261386" y="1936674"/>
          <a:ext cx="8730214" cy="4768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4479667" y="3244334"/>
            <a:ext cx="184666" cy="369332"/>
          </a:xfrm>
          <a:prstGeom prst="rect">
            <a:avLst/>
          </a:prstGeom>
        </p:spPr>
        <p:txBody>
          <a:bodyPr wrap="none">
            <a:spAutoFit/>
          </a:bodyPr>
          <a:lstStyle/>
          <a:p>
            <a:r>
              <a:rPr lang="en-US" b="1" dirty="0"/>
              <a:t> </a:t>
            </a:r>
            <a:endParaRPr lang="en-US" dirty="0"/>
          </a:p>
        </p:txBody>
      </p:sp>
    </p:spTree>
    <p:extLst>
      <p:ext uri="{BB962C8B-B14F-4D97-AF65-F5344CB8AC3E}">
        <p14:creationId xmlns:p14="http://schemas.microsoft.com/office/powerpoint/2010/main" val="175332111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229600" cy="1066800"/>
          </a:xfrm>
        </p:spPr>
        <p:txBody>
          <a:bodyPr/>
          <a:lstStyle/>
          <a:p>
            <a:r>
              <a:rPr lang="en-US" dirty="0" smtClean="0"/>
              <a:t>Emphasis on Barrier Assessment</a:t>
            </a:r>
            <a:endParaRPr lang="en-US" dirty="0"/>
          </a:p>
        </p:txBody>
      </p:sp>
      <p:pic>
        <p:nvPicPr>
          <p:cNvPr id="3076" name="Picture 4"/>
          <p:cNvPicPr>
            <a:picLocks noGrp="1" noChangeAspect="1" noChangeArrowheads="1"/>
          </p:cNvPicPr>
          <p:nvPr>
            <p:ph idx="1"/>
          </p:nvPr>
        </p:nvPicPr>
        <p:blipFill>
          <a:blip r:embed="rId3" cstate="print"/>
          <a:srcRect/>
          <a:stretch>
            <a:fillRect/>
          </a:stretch>
        </p:blipFill>
        <p:spPr bwMode="auto">
          <a:xfrm>
            <a:off x="762000" y="1905000"/>
            <a:ext cx="7086600" cy="4498735"/>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178662141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066800"/>
          </a:xfrm>
        </p:spPr>
        <p:txBody>
          <a:bodyPr/>
          <a:lstStyle/>
          <a:p>
            <a:r>
              <a:rPr lang="en-US" dirty="0" smtClean="0"/>
              <a:t>Connecting Patients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96246797"/>
              </p:ext>
            </p:extLst>
          </p:nvPr>
        </p:nvGraphicFramePr>
        <p:xfrm>
          <a:off x="457200" y="2057400"/>
          <a:ext cx="8229600" cy="4324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838200"/>
            <a:ext cx="8229600" cy="1066800"/>
          </a:xfrm>
        </p:spPr>
        <p:txBody>
          <a:bodyPr/>
          <a:lstStyle/>
          <a:p>
            <a:r>
              <a:rPr lang="en-US" dirty="0" smtClean="0"/>
              <a:t>Navigation Program Highlights</a:t>
            </a:r>
            <a:endParaRPr lang="en-US" dirty="0"/>
          </a:p>
        </p:txBody>
      </p:sp>
      <p:sp>
        <p:nvSpPr>
          <p:cNvPr id="5" name="Content Placeholder 4"/>
          <p:cNvSpPr>
            <a:spLocks noGrp="1"/>
          </p:cNvSpPr>
          <p:nvPr>
            <p:ph idx="1"/>
          </p:nvPr>
        </p:nvSpPr>
        <p:spPr>
          <a:xfrm>
            <a:off x="457200" y="1905000"/>
            <a:ext cx="8229600" cy="4669536"/>
          </a:xfrm>
        </p:spPr>
        <p:txBody>
          <a:bodyPr>
            <a:normAutofit lnSpcReduction="10000"/>
          </a:bodyPr>
          <a:lstStyle/>
          <a:p>
            <a:r>
              <a:rPr lang="en-US" dirty="0" smtClean="0">
                <a:latin typeface="Arial" pitchFamily="34" charset="0"/>
                <a:cs typeface="Arial" pitchFamily="34" charset="0"/>
              </a:rPr>
              <a:t>Four PN leading members “trained”</a:t>
            </a:r>
          </a:p>
          <a:p>
            <a:pPr>
              <a:buNone/>
            </a:pPr>
            <a:endParaRPr lang="en-US" dirty="0" smtClean="0">
              <a:latin typeface="Arial" pitchFamily="34" charset="0"/>
              <a:cs typeface="Arial" pitchFamily="34" charset="0"/>
            </a:endParaRPr>
          </a:p>
          <a:p>
            <a:r>
              <a:rPr lang="en-US" dirty="0" smtClean="0">
                <a:latin typeface="Arial" pitchFamily="34" charset="0"/>
                <a:cs typeface="Arial" pitchFamily="34" charset="0"/>
              </a:rPr>
              <a:t>March 2013 ~ 30 new cancer patients navigated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Task Force meets monthly; new members added</a:t>
            </a:r>
          </a:p>
          <a:p>
            <a:endParaRPr lang="en-US" dirty="0" smtClean="0">
              <a:latin typeface="Arial" pitchFamily="34" charset="0"/>
              <a:cs typeface="Arial" pitchFamily="34" charset="0"/>
            </a:endParaRPr>
          </a:p>
          <a:p>
            <a:r>
              <a:rPr lang="en-US" dirty="0" smtClean="0">
                <a:latin typeface="Arial" pitchFamily="34" charset="0"/>
                <a:cs typeface="Arial" pitchFamily="34" charset="0"/>
              </a:rPr>
              <a:t>PN staff continues incorporating new elements to program</a:t>
            </a:r>
          </a:p>
          <a:p>
            <a:pPr lvl="1"/>
            <a:r>
              <a:rPr lang="en-US" dirty="0" smtClean="0">
                <a:latin typeface="Arial" pitchFamily="34" charset="0"/>
                <a:cs typeface="Arial" pitchFamily="34" charset="0"/>
              </a:rPr>
              <a:t>Patient Massage – July 2013</a:t>
            </a:r>
          </a:p>
          <a:p>
            <a:pPr lvl="1"/>
            <a:r>
              <a:rPr lang="en-US" dirty="0" smtClean="0">
                <a:latin typeface="Arial" pitchFamily="34" charset="0"/>
                <a:cs typeface="Arial" pitchFamily="34" charset="0"/>
              </a:rPr>
              <a:t>Selection of patient education resources</a:t>
            </a:r>
          </a:p>
          <a:p>
            <a:pPr lvl="1"/>
            <a:endParaRPr lang="en-US" dirty="0" smtClean="0">
              <a:latin typeface="Arial" pitchFamily="34" charset="0"/>
              <a:cs typeface="Arial" pitchFamily="34" charset="0"/>
            </a:endParaRPr>
          </a:p>
          <a:p>
            <a:pPr lvl="1">
              <a:buNone/>
            </a:pPr>
            <a:endParaRPr lang="en-US" dirty="0" smtClean="0"/>
          </a:p>
          <a:p>
            <a:pPr lvl="1">
              <a:buNone/>
            </a:pPr>
            <a:endParaRPr lang="en-US" dirty="0" smtClean="0"/>
          </a:p>
          <a:p>
            <a:pPr>
              <a:buNone/>
            </a:pPr>
            <a:endParaRPr lang="en-US" dirty="0" smtClean="0"/>
          </a:p>
        </p:txBody>
      </p:sp>
    </p:spTree>
    <p:extLst>
      <p:ext uri="{BB962C8B-B14F-4D97-AF65-F5344CB8AC3E}">
        <p14:creationId xmlns:p14="http://schemas.microsoft.com/office/powerpoint/2010/main" val="84464736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Practice</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latin typeface="Arial" pitchFamily="34" charset="0"/>
                <a:cs typeface="Arial" pitchFamily="34" charset="0"/>
              </a:rPr>
              <a:t>Strengths</a:t>
            </a:r>
          </a:p>
          <a:p>
            <a:pPr lvl="1"/>
            <a:r>
              <a:rPr lang="en-US" dirty="0" smtClean="0">
                <a:solidFill>
                  <a:schemeClr val="tx1"/>
                </a:solidFill>
                <a:latin typeface="Arial" pitchFamily="34" charset="0"/>
                <a:cs typeface="Arial" pitchFamily="34" charset="0"/>
              </a:rPr>
              <a:t>Better connections with other departments</a:t>
            </a:r>
          </a:p>
          <a:p>
            <a:pPr lvl="1"/>
            <a:r>
              <a:rPr lang="en-US" dirty="0" smtClean="0">
                <a:solidFill>
                  <a:schemeClr val="tx1"/>
                </a:solidFill>
                <a:latin typeface="Arial" pitchFamily="34" charset="0"/>
                <a:cs typeface="Arial" pitchFamily="34" charset="0"/>
              </a:rPr>
              <a:t>Referrals are better facilitated</a:t>
            </a:r>
          </a:p>
          <a:p>
            <a:pPr>
              <a:buNone/>
            </a:pPr>
            <a:endParaRPr lang="en-US" dirty="0" smtClean="0">
              <a:latin typeface="Arial" pitchFamily="34" charset="0"/>
              <a:cs typeface="Arial" pitchFamily="34" charset="0"/>
            </a:endParaRPr>
          </a:p>
          <a:p>
            <a:r>
              <a:rPr lang="en-US" b="1" dirty="0" smtClean="0">
                <a:latin typeface="Arial" pitchFamily="34" charset="0"/>
                <a:cs typeface="Arial" pitchFamily="34" charset="0"/>
              </a:rPr>
              <a:t>Challenges</a:t>
            </a:r>
          </a:p>
          <a:p>
            <a:pPr lvl="1"/>
            <a:r>
              <a:rPr lang="en-US" dirty="0" smtClean="0">
                <a:solidFill>
                  <a:schemeClr val="tx1"/>
                </a:solidFill>
                <a:latin typeface="Arial" pitchFamily="34" charset="0"/>
                <a:cs typeface="Arial" pitchFamily="34" charset="0"/>
              </a:rPr>
              <a:t>Three navigators working with patients</a:t>
            </a:r>
          </a:p>
          <a:p>
            <a:pPr lvl="1"/>
            <a:r>
              <a:rPr lang="en-US" dirty="0" smtClean="0">
                <a:solidFill>
                  <a:schemeClr val="tx1"/>
                </a:solidFill>
                <a:latin typeface="Arial" pitchFamily="34" charset="0"/>
                <a:cs typeface="Arial" pitchFamily="34" charset="0"/>
              </a:rPr>
              <a:t>Difficult to communicate with inpatient</a:t>
            </a:r>
          </a:p>
          <a:p>
            <a:pPr lvl="1"/>
            <a:endParaRPr lang="en-US" dirty="0" smtClean="0">
              <a:solidFill>
                <a:schemeClr val="tx1"/>
              </a:solidFill>
              <a:latin typeface="Arial" pitchFamily="34" charset="0"/>
              <a:cs typeface="Arial" pitchFamily="34" charset="0"/>
            </a:endParaRPr>
          </a:p>
          <a:p>
            <a:r>
              <a:rPr lang="en-US" b="1" dirty="0" smtClean="0">
                <a:latin typeface="Arial" pitchFamily="34" charset="0"/>
                <a:cs typeface="Arial" pitchFamily="34" charset="0"/>
              </a:rPr>
              <a:t>Next Steps</a:t>
            </a:r>
          </a:p>
          <a:p>
            <a:pPr lvl="1"/>
            <a:r>
              <a:rPr lang="en-US" dirty="0" smtClean="0">
                <a:solidFill>
                  <a:schemeClr val="tx1"/>
                </a:solidFill>
                <a:latin typeface="Arial" pitchFamily="34" charset="0"/>
                <a:cs typeface="Arial" pitchFamily="34" charset="0"/>
              </a:rPr>
              <a:t>Medication reconciliation</a:t>
            </a:r>
          </a:p>
          <a:p>
            <a:pPr lvl="1"/>
            <a:r>
              <a:rPr lang="en-US" dirty="0" smtClean="0">
                <a:solidFill>
                  <a:schemeClr val="tx1"/>
                </a:solidFill>
                <a:latin typeface="Arial" pitchFamily="34" charset="0"/>
                <a:cs typeface="Arial" pitchFamily="34" charset="0"/>
              </a:rPr>
              <a:t>Staff Huddles</a:t>
            </a:r>
          </a:p>
          <a:p>
            <a:pPr lvl="1"/>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Health Literacy Training</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of the Training</a:t>
            </a:r>
            <a:endParaRPr lang="en-US" dirty="0"/>
          </a:p>
        </p:txBody>
      </p:sp>
      <p:sp>
        <p:nvSpPr>
          <p:cNvPr id="3" name="Content Placeholder 2"/>
          <p:cNvSpPr>
            <a:spLocks noGrp="1"/>
          </p:cNvSpPr>
          <p:nvPr>
            <p:ph idx="1"/>
          </p:nvPr>
        </p:nvSpPr>
        <p:spPr>
          <a:xfrm>
            <a:off x="228600" y="2209800"/>
            <a:ext cx="7924800" cy="4190999"/>
          </a:xfrm>
        </p:spPr>
        <p:txBody>
          <a:bodyPr>
            <a:noAutofit/>
          </a:bodyPr>
          <a:lstStyle/>
          <a:p>
            <a:r>
              <a:rPr lang="en-US" sz="2800" dirty="0" smtClean="0">
                <a:solidFill>
                  <a:schemeClr val="tx1"/>
                </a:solidFill>
                <a:latin typeface="Arial" pitchFamily="34" charset="0"/>
                <a:cs typeface="Arial" pitchFamily="34" charset="0"/>
              </a:rPr>
              <a:t>Increase knowledge of Health Literacy barriers and needs </a:t>
            </a:r>
          </a:p>
          <a:p>
            <a:pPr>
              <a:buNone/>
            </a:pPr>
            <a:endParaRPr lang="en-US" sz="2800" dirty="0" smtClean="0">
              <a:solidFill>
                <a:schemeClr val="tx1"/>
              </a:solidFill>
              <a:latin typeface="Arial" pitchFamily="34" charset="0"/>
              <a:cs typeface="Arial" pitchFamily="34" charset="0"/>
            </a:endParaRPr>
          </a:p>
          <a:p>
            <a:r>
              <a:rPr lang="en-US" sz="2800" dirty="0" smtClean="0">
                <a:solidFill>
                  <a:schemeClr val="tx1"/>
                </a:solidFill>
                <a:latin typeface="Arial" pitchFamily="34" charset="0"/>
                <a:cs typeface="Arial" pitchFamily="34" charset="0"/>
              </a:rPr>
              <a:t>Promote use of plain language</a:t>
            </a:r>
          </a:p>
          <a:p>
            <a:pPr>
              <a:buNone/>
            </a:pPr>
            <a:endParaRPr lang="en-US" sz="2800" dirty="0" smtClean="0">
              <a:solidFill>
                <a:schemeClr val="tx1"/>
              </a:solidFill>
              <a:latin typeface="Arial" pitchFamily="34" charset="0"/>
              <a:cs typeface="Arial" pitchFamily="34" charset="0"/>
            </a:endParaRPr>
          </a:p>
          <a:p>
            <a:r>
              <a:rPr lang="en-US" sz="2800" dirty="0" smtClean="0">
                <a:solidFill>
                  <a:schemeClr val="tx1"/>
                </a:solidFill>
                <a:latin typeface="Arial" pitchFamily="34" charset="0"/>
                <a:cs typeface="Arial" pitchFamily="34" charset="0"/>
              </a:rPr>
              <a:t>Improve communication skills</a:t>
            </a:r>
          </a:p>
          <a:p>
            <a:pPr>
              <a:buNone/>
            </a:pPr>
            <a:endParaRPr lang="en-US" sz="2800" dirty="0" smtClean="0">
              <a:solidFill>
                <a:schemeClr val="tx1"/>
              </a:solidFill>
              <a:latin typeface="Arial" pitchFamily="34" charset="0"/>
              <a:cs typeface="Arial" pitchFamily="34" charset="0"/>
            </a:endParaRPr>
          </a:p>
          <a:p>
            <a:r>
              <a:rPr lang="en-US" sz="2800" dirty="0" smtClean="0">
                <a:solidFill>
                  <a:schemeClr val="tx1"/>
                </a:solidFill>
                <a:latin typeface="Arial" pitchFamily="34" charset="0"/>
                <a:cs typeface="Arial" pitchFamily="34" charset="0"/>
              </a:rPr>
              <a:t>Increase self-efficacy and intention to implement techniques with patients</a:t>
            </a:r>
            <a:endParaRPr lang="en-US" sz="2800" dirty="0">
              <a:solidFill>
                <a:schemeClr val="tx1"/>
              </a:solidFill>
              <a:latin typeface="Arial" pitchFamily="34" charset="0"/>
              <a:cs typeface="Arial" pitchFamily="34" charset="0"/>
            </a:endParaRPr>
          </a:p>
        </p:txBody>
      </p:sp>
      <p:pic>
        <p:nvPicPr>
          <p:cNvPr id="4" name="Picture 2" descr="F:\ROLES Logo.png"/>
          <p:cNvPicPr>
            <a:picLocks noChangeAspect="1" noChangeArrowheads="1"/>
          </p:cNvPicPr>
          <p:nvPr/>
        </p:nvPicPr>
        <p:blipFill>
          <a:blip r:embed="rId2" cstate="print"/>
          <a:srcRect/>
          <a:stretch>
            <a:fillRect/>
          </a:stretch>
        </p:blipFill>
        <p:spPr bwMode="auto">
          <a:xfrm>
            <a:off x="6858000" y="4495800"/>
            <a:ext cx="1996816" cy="2082162"/>
          </a:xfrm>
          <a:prstGeom prst="rect">
            <a:avLst/>
          </a:prstGeom>
          <a:noFill/>
        </p:spPr>
      </p:pic>
    </p:spTree>
    <p:extLst>
      <p:ext uri="{BB962C8B-B14F-4D97-AF65-F5344CB8AC3E}">
        <p14:creationId xmlns:p14="http://schemas.microsoft.com/office/powerpoint/2010/main" val="376400518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66800"/>
          </a:xfrm>
        </p:spPr>
        <p:txBody>
          <a:bodyPr/>
          <a:lstStyle/>
          <a:p>
            <a:r>
              <a:rPr lang="en-US" dirty="0" smtClean="0"/>
              <a:t>Planning the Training</a:t>
            </a:r>
            <a:endParaRPr lang="en-US" dirty="0"/>
          </a:p>
        </p:txBody>
      </p:sp>
      <p:sp>
        <p:nvSpPr>
          <p:cNvPr id="3" name="Content Placeholder 2"/>
          <p:cNvSpPr>
            <a:spLocks noGrp="1"/>
          </p:cNvSpPr>
          <p:nvPr>
            <p:ph idx="1"/>
          </p:nvPr>
        </p:nvSpPr>
        <p:spPr>
          <a:xfrm>
            <a:off x="228600" y="1752600"/>
            <a:ext cx="7924800" cy="4648199"/>
          </a:xfrm>
        </p:spPr>
        <p:txBody>
          <a:bodyPr>
            <a:noAutofit/>
          </a:bodyPr>
          <a:lstStyle/>
          <a:p>
            <a:r>
              <a:rPr lang="en-US" sz="2400" b="1" dirty="0" smtClean="0">
                <a:latin typeface="Arial" pitchFamily="34" charset="0"/>
                <a:cs typeface="Arial" pitchFamily="34" charset="0"/>
              </a:rPr>
              <a:t>Identified regional and national health literacy experts</a:t>
            </a:r>
          </a:p>
          <a:p>
            <a:pPr lvl="1"/>
            <a:r>
              <a:rPr lang="en-US" sz="2400" dirty="0" smtClean="0">
                <a:solidFill>
                  <a:schemeClr val="tx1"/>
                </a:solidFill>
                <a:latin typeface="Arial" pitchFamily="34" charset="0"/>
                <a:cs typeface="Arial" pitchFamily="34" charset="0"/>
              </a:rPr>
              <a:t>Paul Smith, MD</a:t>
            </a:r>
          </a:p>
          <a:p>
            <a:pPr lvl="1"/>
            <a:r>
              <a:rPr lang="en-US" sz="2400" dirty="0" smtClean="0">
                <a:solidFill>
                  <a:schemeClr val="tx1"/>
                </a:solidFill>
                <a:latin typeface="Arial" pitchFamily="34" charset="0"/>
                <a:cs typeface="Arial" pitchFamily="34" charset="0"/>
              </a:rPr>
              <a:t>Erin </a:t>
            </a:r>
            <a:r>
              <a:rPr lang="en-US" sz="2400" dirty="0" err="1" smtClean="0">
                <a:solidFill>
                  <a:schemeClr val="tx1"/>
                </a:solidFill>
                <a:latin typeface="Arial" pitchFamily="34" charset="0"/>
                <a:cs typeface="Arial" pitchFamily="34" charset="0"/>
              </a:rPr>
              <a:t>Aagessen</a:t>
            </a:r>
            <a:r>
              <a:rPr lang="en-US" sz="2400" dirty="0" smtClean="0">
                <a:solidFill>
                  <a:schemeClr val="tx1"/>
                </a:solidFill>
                <a:latin typeface="Arial" pitchFamily="34" charset="0"/>
                <a:cs typeface="Arial" pitchFamily="34" charset="0"/>
              </a:rPr>
              <a:t>, MS, MPH</a:t>
            </a:r>
          </a:p>
          <a:p>
            <a:pPr lvl="1"/>
            <a:r>
              <a:rPr lang="en-US" sz="2400" dirty="0" smtClean="0">
                <a:solidFill>
                  <a:schemeClr val="tx1"/>
                </a:solidFill>
                <a:latin typeface="Arial" pitchFamily="34" charset="0"/>
                <a:cs typeface="Arial" pitchFamily="34" charset="0"/>
              </a:rPr>
              <a:t>David Hahn, MD</a:t>
            </a:r>
          </a:p>
          <a:p>
            <a:pPr lvl="1"/>
            <a:r>
              <a:rPr lang="en-US" sz="2400" dirty="0" smtClean="0">
                <a:solidFill>
                  <a:schemeClr val="tx1"/>
                </a:solidFill>
                <a:latin typeface="Arial" pitchFamily="34" charset="0"/>
                <a:cs typeface="Arial" pitchFamily="34" charset="0"/>
              </a:rPr>
              <a:t>Sue </a:t>
            </a:r>
            <a:r>
              <a:rPr lang="en-US" sz="2400" dirty="0" err="1" smtClean="0">
                <a:solidFill>
                  <a:schemeClr val="tx1"/>
                </a:solidFill>
                <a:latin typeface="Arial" pitchFamily="34" charset="0"/>
                <a:cs typeface="Arial" pitchFamily="34" charset="0"/>
              </a:rPr>
              <a:t>Gaard</a:t>
            </a:r>
            <a:r>
              <a:rPr lang="en-US" sz="2400" dirty="0" smtClean="0">
                <a:solidFill>
                  <a:schemeClr val="tx1"/>
                </a:solidFill>
                <a:latin typeface="Arial" pitchFamily="34" charset="0"/>
                <a:cs typeface="Arial" pitchFamily="34" charset="0"/>
              </a:rPr>
              <a:t>, MS, RN</a:t>
            </a:r>
          </a:p>
          <a:p>
            <a:pPr>
              <a:buNone/>
            </a:pPr>
            <a:endParaRPr lang="en-US" sz="2400" dirty="0" smtClean="0">
              <a:solidFill>
                <a:schemeClr val="tx1"/>
              </a:solidFill>
              <a:latin typeface="Arial" pitchFamily="34" charset="0"/>
              <a:cs typeface="Arial" pitchFamily="34" charset="0"/>
            </a:endParaRPr>
          </a:p>
          <a:p>
            <a:r>
              <a:rPr lang="en-US" sz="2400" dirty="0" smtClean="0">
                <a:latin typeface="Arial" pitchFamily="34" charset="0"/>
                <a:cs typeface="Arial" pitchFamily="34" charset="0"/>
              </a:rPr>
              <a:t>Tailored objectives based on standards</a:t>
            </a:r>
          </a:p>
          <a:p>
            <a:endParaRPr lang="en-US" sz="2400" dirty="0" smtClean="0">
              <a:solidFill>
                <a:schemeClr val="tx1"/>
              </a:solidFill>
              <a:latin typeface="Arial" pitchFamily="34" charset="0"/>
              <a:cs typeface="Arial" pitchFamily="34" charset="0"/>
            </a:endParaRPr>
          </a:p>
          <a:p>
            <a:r>
              <a:rPr lang="en-US" sz="2400" dirty="0" smtClean="0">
                <a:latin typeface="Arial" pitchFamily="34" charset="0"/>
                <a:cs typeface="Arial" pitchFamily="34" charset="0"/>
              </a:rPr>
              <a:t>Offered CME credit for physicians</a:t>
            </a:r>
            <a:endParaRPr lang="en-US" sz="24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76400518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685800"/>
            <a:ext cx="8229600" cy="1066800"/>
          </a:xfrm>
        </p:spPr>
        <p:txBody>
          <a:bodyPr/>
          <a:lstStyle/>
          <a:p>
            <a:r>
              <a:rPr lang="en-US" dirty="0" smtClean="0"/>
              <a:t>Training Providers &amp; Staff</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97211503"/>
              </p:ext>
            </p:extLst>
          </p:nvPr>
        </p:nvGraphicFramePr>
        <p:xfrm>
          <a:off x="838200" y="1447800"/>
          <a:ext cx="7543800" cy="5178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0378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HL Training Highlights</a:t>
            </a:r>
            <a:endParaRPr lang="en-US" dirty="0"/>
          </a:p>
        </p:txBody>
      </p:sp>
      <p:sp>
        <p:nvSpPr>
          <p:cNvPr id="5" name="Content Placeholder 4"/>
          <p:cNvSpPr>
            <a:spLocks noGrp="1"/>
          </p:cNvSpPr>
          <p:nvPr>
            <p:ph idx="1"/>
          </p:nvPr>
        </p:nvSpPr>
        <p:spPr>
          <a:xfrm>
            <a:off x="498474" y="1905000"/>
            <a:ext cx="7556313" cy="4221163"/>
          </a:xfrm>
        </p:spPr>
        <p:txBody>
          <a:bodyPr>
            <a:normAutofit/>
          </a:bodyPr>
          <a:lstStyle/>
          <a:p>
            <a:pPr lvl="1"/>
            <a:endParaRPr lang="en-US" sz="2000" dirty="0" smtClean="0"/>
          </a:p>
          <a:p>
            <a:r>
              <a:rPr lang="en-US" sz="2200" dirty="0" smtClean="0">
                <a:latin typeface="Arial" pitchFamily="34" charset="0"/>
                <a:cs typeface="Arial" pitchFamily="34" charset="0"/>
              </a:rPr>
              <a:t>115 non-unique participants (23</a:t>
            </a:r>
            <a:r>
              <a:rPr lang="en-US" sz="2200" dirty="0">
                <a:latin typeface="Arial" pitchFamily="34" charset="0"/>
                <a:cs typeface="Arial" pitchFamily="34" charset="0"/>
              </a:rPr>
              <a:t>-37 </a:t>
            </a:r>
            <a:r>
              <a:rPr lang="en-US" sz="2200" dirty="0" smtClean="0">
                <a:latin typeface="Arial" pitchFamily="34" charset="0"/>
                <a:cs typeface="Arial" pitchFamily="34" charset="0"/>
              </a:rPr>
              <a:t>per module)</a:t>
            </a:r>
            <a:endParaRPr lang="en-US" sz="2200" dirty="0">
              <a:latin typeface="Arial" pitchFamily="34" charset="0"/>
              <a:cs typeface="Arial" pitchFamily="34" charset="0"/>
            </a:endParaRPr>
          </a:p>
          <a:p>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Pre/Post provider self-administered surveys</a:t>
            </a:r>
          </a:p>
          <a:p>
            <a:pPr>
              <a:buNone/>
            </a:pPr>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Participants </a:t>
            </a:r>
            <a:r>
              <a:rPr lang="en-US" sz="2200" dirty="0">
                <a:latin typeface="Arial" pitchFamily="34" charset="0"/>
                <a:cs typeface="Arial" pitchFamily="34" charset="0"/>
              </a:rPr>
              <a:t>included physicians (14%), nurses (64%), and other medical staff (21%)</a:t>
            </a:r>
          </a:p>
          <a:p>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High reported satisfaction with training</a:t>
            </a:r>
          </a:p>
          <a:p>
            <a:pPr lvl="1"/>
            <a:endParaRPr lang="en-US" sz="2000" dirty="0" smtClean="0">
              <a:latin typeface="Arial" pitchFamily="34" charset="0"/>
              <a:cs typeface="Arial" pitchFamily="34" charset="0"/>
            </a:endParaRPr>
          </a:p>
          <a:p>
            <a:r>
              <a:rPr lang="en-US" sz="2200" dirty="0" smtClean="0">
                <a:latin typeface="Arial" pitchFamily="34" charset="0"/>
                <a:cs typeface="Arial" pitchFamily="34" charset="0"/>
              </a:rPr>
              <a:t>Statistically significant changes pre and post</a:t>
            </a:r>
          </a:p>
          <a:p>
            <a:pPr>
              <a:buNone/>
            </a:pPr>
            <a:endParaRPr lang="en-US" sz="2400" dirty="0" smtClean="0"/>
          </a:p>
        </p:txBody>
      </p:sp>
      <p:sp>
        <p:nvSpPr>
          <p:cNvPr id="6" name="Content Placeholder 2"/>
          <p:cNvSpPr txBox="1">
            <a:spLocks/>
          </p:cNvSpPr>
          <p:nvPr/>
        </p:nvSpPr>
        <p:spPr>
          <a:xfrm>
            <a:off x="381000" y="1447800"/>
            <a:ext cx="7673787" cy="4678363"/>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2000"/>
              </a:spcBef>
              <a:spcAft>
                <a:spcPts val="0"/>
              </a:spcAft>
              <a:buClr>
                <a:schemeClr val="accent1"/>
              </a:buClr>
              <a:buSzPct val="75000"/>
              <a:buFont typeface="Wingdings" pitchFamily="2" charset="2"/>
              <a:buNone/>
              <a:tabLst/>
              <a:defRPr/>
            </a:pPr>
            <a:endParaRPr kumimoji="0" lang="en-US" sz="2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457200" marR="0" lvl="1" indent="-228600" algn="l" defTabSz="914400" rtl="0" eaLnBrk="1" fontAlgn="auto" latinLnBrk="0" hangingPunct="1">
              <a:lnSpc>
                <a:spcPct val="100000"/>
              </a:lnSpc>
              <a:spcBef>
                <a:spcPts val="600"/>
              </a:spcBef>
              <a:spcAft>
                <a:spcPts val="0"/>
              </a:spcAft>
              <a:buClr>
                <a:schemeClr val="accent1">
                  <a:lumMod val="60000"/>
                  <a:lumOff val="40000"/>
                </a:schemeClr>
              </a:buClr>
              <a:buSzPct val="75000"/>
              <a:buFont typeface="Wingdings" pitchFamily="2" charset="2"/>
              <a:buChar char="n"/>
              <a:tabLst/>
              <a:defRPr/>
            </a:pPr>
            <a:endParaRPr kumimoji="0" lang="en-US" sz="1800" b="0" i="0" u="none" strike="noStrike" kern="1200" cap="none" spc="0" normalizeH="0" baseline="0" noProof="0" dirty="0">
              <a:ln>
                <a:noFill/>
              </a:ln>
              <a:solidFill>
                <a:schemeClr val="tx1">
                  <a:lumMod val="65000"/>
                  <a:lumOff val="35000"/>
                </a:schemeClr>
              </a:solidFill>
              <a:effectLst/>
              <a:uLnTx/>
              <a:uFillTx/>
              <a:latin typeface="+mn-lt"/>
              <a:ea typeface="+mn-ea"/>
              <a:cs typeface="+mn-cs"/>
            </a:endParaRPr>
          </a:p>
        </p:txBody>
      </p:sp>
      <p:sp>
        <p:nvSpPr>
          <p:cNvPr id="8" name="TextBox 7"/>
          <p:cNvSpPr txBox="1"/>
          <p:nvPr/>
        </p:nvSpPr>
        <p:spPr>
          <a:xfrm>
            <a:off x="533400" y="2667000"/>
            <a:ext cx="304800"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356121064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Practice</a:t>
            </a:r>
            <a:endParaRPr lang="en-US" dirty="0"/>
          </a:p>
        </p:txBody>
      </p:sp>
      <p:sp>
        <p:nvSpPr>
          <p:cNvPr id="3" name="Content Placeholder 2"/>
          <p:cNvSpPr>
            <a:spLocks noGrp="1"/>
          </p:cNvSpPr>
          <p:nvPr>
            <p:ph idx="1"/>
          </p:nvPr>
        </p:nvSpPr>
        <p:spPr/>
        <p:txBody>
          <a:bodyPr>
            <a:normAutofit lnSpcReduction="10000"/>
          </a:bodyPr>
          <a:lstStyle/>
          <a:p>
            <a:r>
              <a:rPr lang="en-US" b="1" dirty="0" smtClean="0">
                <a:latin typeface="Arial" pitchFamily="34" charset="0"/>
                <a:cs typeface="Arial" pitchFamily="34" charset="0"/>
              </a:rPr>
              <a:t>Strengths</a:t>
            </a:r>
          </a:p>
          <a:p>
            <a:pPr lvl="1"/>
            <a:r>
              <a:rPr lang="en-US" dirty="0" smtClean="0">
                <a:solidFill>
                  <a:schemeClr val="tx1"/>
                </a:solidFill>
                <a:latin typeface="Arial" pitchFamily="34" charset="0"/>
                <a:cs typeface="Arial" pitchFamily="34" charset="0"/>
              </a:rPr>
              <a:t>More aware of limiting jargon and available patient education materials</a:t>
            </a:r>
          </a:p>
          <a:p>
            <a:pPr>
              <a:buNone/>
            </a:pPr>
            <a:endParaRPr lang="en-US" dirty="0" smtClean="0">
              <a:latin typeface="Arial" pitchFamily="34" charset="0"/>
              <a:cs typeface="Arial" pitchFamily="34" charset="0"/>
            </a:endParaRPr>
          </a:p>
          <a:p>
            <a:r>
              <a:rPr lang="en-US" b="1" dirty="0" smtClean="0">
                <a:solidFill>
                  <a:schemeClr val="tx1"/>
                </a:solidFill>
                <a:latin typeface="Arial" pitchFamily="34" charset="0"/>
                <a:cs typeface="Arial" pitchFamily="34" charset="0"/>
              </a:rPr>
              <a:t>Challenges</a:t>
            </a:r>
          </a:p>
          <a:p>
            <a:pPr lvl="1"/>
            <a:r>
              <a:rPr lang="en-US" dirty="0" smtClean="0">
                <a:solidFill>
                  <a:schemeClr val="tx1"/>
                </a:solidFill>
                <a:latin typeface="Arial" pitchFamily="34" charset="0"/>
                <a:cs typeface="Arial" pitchFamily="34" charset="0"/>
              </a:rPr>
              <a:t>Low participation from Oncologists</a:t>
            </a:r>
          </a:p>
          <a:p>
            <a:pPr lvl="1">
              <a:buNone/>
            </a:pPr>
            <a:endParaRPr lang="en-US" dirty="0" smtClean="0">
              <a:solidFill>
                <a:schemeClr val="tx1"/>
              </a:solidFill>
              <a:latin typeface="Arial" pitchFamily="34" charset="0"/>
              <a:cs typeface="Arial" pitchFamily="34" charset="0"/>
            </a:endParaRPr>
          </a:p>
          <a:p>
            <a:r>
              <a:rPr lang="en-US" b="1" dirty="0" smtClean="0">
                <a:latin typeface="Arial" pitchFamily="34" charset="0"/>
                <a:cs typeface="Arial" pitchFamily="34" charset="0"/>
              </a:rPr>
              <a:t>Next Steps</a:t>
            </a:r>
          </a:p>
          <a:p>
            <a:pPr lvl="1"/>
            <a:r>
              <a:rPr lang="en-US" dirty="0" smtClean="0">
                <a:solidFill>
                  <a:schemeClr val="tx1"/>
                </a:solidFill>
                <a:latin typeface="Arial" pitchFamily="34" charset="0"/>
                <a:cs typeface="Arial" pitchFamily="34" charset="0"/>
              </a:rPr>
              <a:t>Incorporation of Health Literacy Training in all new nurse orientation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Evaluation</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Evaluation - Ongoing</a:t>
            </a:r>
            <a:endParaRPr lang="en-US" dirty="0"/>
          </a:p>
        </p:txBody>
      </p:sp>
      <p:sp>
        <p:nvSpPr>
          <p:cNvPr id="5" name="Content Placeholder 4"/>
          <p:cNvSpPr>
            <a:spLocks noGrp="1"/>
          </p:cNvSpPr>
          <p:nvPr>
            <p:ph sz="quarter" idx="1"/>
          </p:nvPr>
        </p:nvSpPr>
        <p:spPr>
          <a:xfrm>
            <a:off x="457200" y="1984248"/>
            <a:ext cx="8001000" cy="4873752"/>
          </a:xfrm>
        </p:spPr>
        <p:txBody>
          <a:bodyPr>
            <a:normAutofit/>
          </a:bodyPr>
          <a:lstStyle/>
          <a:p>
            <a:r>
              <a:rPr lang="en-US" sz="2400" dirty="0" smtClean="0"/>
              <a:t>Implemented in BDCH and RH</a:t>
            </a:r>
          </a:p>
          <a:p>
            <a:r>
              <a:rPr lang="en-US" sz="2400" dirty="0" smtClean="0"/>
              <a:t>Patient Reported Outcomes</a:t>
            </a:r>
            <a:endParaRPr lang="en-US" sz="2400" dirty="0"/>
          </a:p>
          <a:p>
            <a:pPr lvl="1"/>
            <a:r>
              <a:rPr lang="en-US" sz="2000" dirty="0"/>
              <a:t>Two cross-sectional mail surveys in Beaver Dam and Richland Hospital (Control)</a:t>
            </a:r>
          </a:p>
          <a:p>
            <a:pPr lvl="2"/>
            <a:r>
              <a:rPr lang="en-US" sz="2000" dirty="0"/>
              <a:t>September 2012</a:t>
            </a:r>
          </a:p>
          <a:p>
            <a:pPr lvl="2"/>
            <a:r>
              <a:rPr lang="en-US" sz="2000" dirty="0"/>
              <a:t>April 2013</a:t>
            </a:r>
          </a:p>
          <a:p>
            <a:pPr lvl="2">
              <a:buNone/>
            </a:pPr>
            <a:endParaRPr lang="en-US" sz="2000" dirty="0" smtClean="0"/>
          </a:p>
          <a:p>
            <a:r>
              <a:rPr lang="en-US" sz="2200" dirty="0" smtClean="0"/>
              <a:t>Pre/Post provider self-administered surveys</a:t>
            </a:r>
          </a:p>
          <a:p>
            <a:pPr lvl="2"/>
            <a:r>
              <a:rPr lang="en-US" sz="2000" dirty="0" smtClean="0"/>
              <a:t>Each module assessed independently</a:t>
            </a:r>
          </a:p>
          <a:p>
            <a:pPr lvl="2"/>
            <a:r>
              <a:rPr lang="en-US" sz="2000" dirty="0" smtClean="0"/>
              <a:t>Assess learning and intent to incorporate best practices</a:t>
            </a:r>
            <a:endParaRPr lang="en-US" sz="2000" dirty="0"/>
          </a:p>
        </p:txBody>
      </p:sp>
    </p:spTree>
    <p:extLst>
      <p:ext uri="{BB962C8B-B14F-4D97-AF65-F5344CB8AC3E}">
        <p14:creationId xmlns:p14="http://schemas.microsoft.com/office/powerpoint/2010/main" val="4075350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Lessons Learned</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66800"/>
          </a:xfrm>
        </p:spPr>
        <p:txBody>
          <a:bodyPr/>
          <a:lstStyle/>
          <a:p>
            <a:r>
              <a:rPr lang="en-US" dirty="0" smtClean="0"/>
              <a:t>Lessons Learned</a:t>
            </a:r>
            <a:endParaRPr lang="en-US" dirty="0"/>
          </a:p>
        </p:txBody>
      </p:sp>
      <p:sp>
        <p:nvSpPr>
          <p:cNvPr id="3" name="Content Placeholder 2"/>
          <p:cNvSpPr>
            <a:spLocks noGrp="1"/>
          </p:cNvSpPr>
          <p:nvPr>
            <p:ph sz="quarter" idx="1"/>
          </p:nvPr>
        </p:nvSpPr>
        <p:spPr>
          <a:xfrm>
            <a:off x="381000" y="1752600"/>
            <a:ext cx="8305800" cy="4821936"/>
          </a:xfrm>
        </p:spPr>
        <p:txBody>
          <a:bodyPr>
            <a:normAutofit lnSpcReduction="10000"/>
          </a:bodyPr>
          <a:lstStyle/>
          <a:p>
            <a:r>
              <a:rPr lang="en-US" dirty="0" smtClean="0">
                <a:latin typeface="Arial" pitchFamily="34" charset="0"/>
                <a:cs typeface="Arial" pitchFamily="34" charset="0"/>
              </a:rPr>
              <a:t>Community-based participatory research is a </a:t>
            </a:r>
            <a:r>
              <a:rPr lang="en-US" b="1" i="1" u="sng" dirty="0" smtClean="0">
                <a:latin typeface="Arial" pitchFamily="34" charset="0"/>
                <a:cs typeface="Arial" pitchFamily="34" charset="0"/>
              </a:rPr>
              <a:t>process</a:t>
            </a:r>
            <a:r>
              <a:rPr lang="en-US" dirty="0" smtClean="0">
                <a:latin typeface="Arial" pitchFamily="34" charset="0"/>
                <a:cs typeface="Arial" pitchFamily="34" charset="0"/>
              </a:rPr>
              <a:t> that requires </a:t>
            </a:r>
            <a:r>
              <a:rPr lang="en-US" b="1" i="1" u="sng" dirty="0" smtClean="0">
                <a:latin typeface="Arial" pitchFamily="34" charset="0"/>
                <a:cs typeface="Arial" pitchFamily="34" charset="0"/>
              </a:rPr>
              <a:t>lots of time </a:t>
            </a:r>
            <a:endParaRPr lang="en-US" dirty="0" smtClean="0">
              <a:latin typeface="Arial" pitchFamily="34" charset="0"/>
              <a:cs typeface="Arial" pitchFamily="34" charset="0"/>
            </a:endParaRPr>
          </a:p>
          <a:p>
            <a:pPr lvl="1">
              <a:buNone/>
            </a:pPr>
            <a:endParaRPr lang="en-US" sz="2000" dirty="0" smtClean="0">
              <a:latin typeface="Arial" pitchFamily="34" charset="0"/>
              <a:cs typeface="Arial" pitchFamily="34" charset="0"/>
            </a:endParaRPr>
          </a:p>
          <a:p>
            <a:r>
              <a:rPr lang="en-US" dirty="0" smtClean="0">
                <a:latin typeface="Arial" pitchFamily="34" charset="0"/>
                <a:cs typeface="Arial" pitchFamily="34" charset="0"/>
              </a:rPr>
              <a:t>Clinics all have different cultures</a:t>
            </a:r>
          </a:p>
          <a:p>
            <a:pPr lvl="1"/>
            <a:r>
              <a:rPr lang="en-US" dirty="0" smtClean="0">
                <a:latin typeface="Arial" pitchFamily="34" charset="0"/>
                <a:cs typeface="Arial" pitchFamily="34" charset="0"/>
              </a:rPr>
              <a:t>Barriers to quality cancer care are the same</a:t>
            </a:r>
          </a:p>
          <a:p>
            <a:pPr lvl="1">
              <a:buNone/>
            </a:pPr>
            <a:endParaRPr lang="en-US" dirty="0" smtClean="0">
              <a:latin typeface="Arial" pitchFamily="34" charset="0"/>
              <a:cs typeface="Arial" pitchFamily="34" charset="0"/>
            </a:endParaRPr>
          </a:p>
          <a:p>
            <a:r>
              <a:rPr lang="en-US" dirty="0" smtClean="0">
                <a:latin typeface="Arial" pitchFamily="34" charset="0"/>
                <a:cs typeface="Arial" pitchFamily="34" charset="0"/>
              </a:rPr>
              <a:t>Important to gain perspective from patient and providers in assessment and program development</a:t>
            </a:r>
          </a:p>
          <a:p>
            <a:r>
              <a:rPr lang="en-US" dirty="0" smtClean="0">
                <a:latin typeface="Arial" pitchFamily="34" charset="0"/>
                <a:cs typeface="Arial" pitchFamily="34" charset="0"/>
              </a:rPr>
              <a:t> </a:t>
            </a:r>
          </a:p>
          <a:p>
            <a:r>
              <a:rPr lang="en-US" dirty="0" smtClean="0">
                <a:latin typeface="Arial" pitchFamily="34" charset="0"/>
                <a:cs typeface="Arial" pitchFamily="34" charset="0"/>
              </a:rPr>
              <a:t>PN programs share similar tasks, tools and materials must be tailored to each setting</a:t>
            </a:r>
          </a:p>
          <a:p>
            <a:pPr marL="0" indent="0">
              <a:buNone/>
            </a:pPr>
            <a:endParaRPr lang="en-US" dirty="0" smtClean="0"/>
          </a:p>
          <a:p>
            <a:pPr lvl="1"/>
            <a:endParaRPr lang="en-US" dirty="0"/>
          </a:p>
        </p:txBody>
      </p:sp>
    </p:spTree>
    <p:extLst>
      <p:ext uri="{BB962C8B-B14F-4D97-AF65-F5344CB8AC3E}">
        <p14:creationId xmlns:p14="http://schemas.microsoft.com/office/powerpoint/2010/main" val="33767830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762000"/>
            <a:ext cx="8229600" cy="1066800"/>
          </a:xfrm>
        </p:spPr>
        <p:txBody>
          <a:bodyPr/>
          <a:lstStyle/>
          <a:p>
            <a:r>
              <a:rPr lang="en-US" dirty="0" smtClean="0"/>
              <a:t>Acknowledgments</a:t>
            </a:r>
            <a:endParaRPr lang="en-US" dirty="0"/>
          </a:p>
        </p:txBody>
      </p:sp>
      <p:sp>
        <p:nvSpPr>
          <p:cNvPr id="4" name="Content Placeholder 3"/>
          <p:cNvSpPr>
            <a:spLocks noGrp="1"/>
          </p:cNvSpPr>
          <p:nvPr>
            <p:ph sz="half" idx="1"/>
          </p:nvPr>
        </p:nvSpPr>
        <p:spPr>
          <a:xfrm>
            <a:off x="457200" y="1600200"/>
            <a:ext cx="3698918" cy="5257800"/>
          </a:xfrm>
        </p:spPr>
        <p:txBody>
          <a:bodyPr>
            <a:normAutofit fontScale="85000" lnSpcReduction="20000"/>
          </a:bodyPr>
          <a:lstStyle/>
          <a:p>
            <a:r>
              <a:rPr lang="en-US" dirty="0" smtClean="0"/>
              <a:t>UW-Madison</a:t>
            </a:r>
          </a:p>
          <a:p>
            <a:pPr lvl="1"/>
            <a:r>
              <a:rPr lang="en-US" dirty="0" smtClean="0"/>
              <a:t>Ana </a:t>
            </a:r>
            <a:r>
              <a:rPr lang="en-US" dirty="0" err="1" smtClean="0"/>
              <a:t>Martienz</a:t>
            </a:r>
            <a:r>
              <a:rPr lang="en-US" dirty="0" smtClean="0"/>
              <a:t>-Donate, PI</a:t>
            </a:r>
          </a:p>
          <a:p>
            <a:pPr lvl="1"/>
            <a:r>
              <a:rPr lang="en-US" dirty="0" smtClean="0"/>
              <a:t>Julie Halverson</a:t>
            </a:r>
          </a:p>
          <a:p>
            <a:pPr lvl="1"/>
            <a:r>
              <a:rPr lang="en-US" dirty="0" smtClean="0"/>
              <a:t>Jeanne </a:t>
            </a:r>
            <a:r>
              <a:rPr lang="en-US" dirty="0" err="1" smtClean="0"/>
              <a:t>Schaff</a:t>
            </a:r>
            <a:r>
              <a:rPr lang="en-US" dirty="0" smtClean="0"/>
              <a:t>-Strickland</a:t>
            </a:r>
          </a:p>
          <a:p>
            <a:pPr lvl="1"/>
            <a:r>
              <a:rPr lang="en-US" dirty="0" smtClean="0"/>
              <a:t>Rebecca </a:t>
            </a:r>
            <a:r>
              <a:rPr lang="en-US" dirty="0" err="1" smtClean="0"/>
              <a:t>Linskens</a:t>
            </a:r>
            <a:endParaRPr lang="en-US" dirty="0" smtClean="0"/>
          </a:p>
          <a:p>
            <a:pPr lvl="1"/>
            <a:r>
              <a:rPr lang="en-US" dirty="0" smtClean="0"/>
              <a:t>Amy </a:t>
            </a:r>
            <a:r>
              <a:rPr lang="en-US" dirty="0" err="1" smtClean="0"/>
              <a:t>Trentham</a:t>
            </a:r>
            <a:r>
              <a:rPr lang="en-US" dirty="0" smtClean="0"/>
              <a:t>-Dietz</a:t>
            </a:r>
          </a:p>
          <a:p>
            <a:pPr lvl="1"/>
            <a:r>
              <a:rPr lang="en-US" dirty="0" smtClean="0"/>
              <a:t>Paul Smith</a:t>
            </a:r>
          </a:p>
          <a:p>
            <a:pPr lvl="1"/>
            <a:r>
              <a:rPr lang="en-US" dirty="0" smtClean="0"/>
              <a:t>David Hahn</a:t>
            </a:r>
          </a:p>
          <a:p>
            <a:pPr lvl="1"/>
            <a:r>
              <a:rPr lang="en-US" dirty="0" smtClean="0"/>
              <a:t>Sue </a:t>
            </a:r>
            <a:r>
              <a:rPr lang="en-US" dirty="0" err="1" smtClean="0"/>
              <a:t>Gaard</a:t>
            </a:r>
            <a:endParaRPr lang="en-US" dirty="0" smtClean="0"/>
          </a:p>
          <a:p>
            <a:pPr lvl="1">
              <a:buNone/>
            </a:pPr>
            <a:endParaRPr lang="en-US" dirty="0" smtClean="0"/>
          </a:p>
          <a:p>
            <a:r>
              <a:rPr lang="en-US" dirty="0" smtClean="0"/>
              <a:t>BDCH</a:t>
            </a:r>
          </a:p>
          <a:p>
            <a:pPr lvl="1"/>
            <a:r>
              <a:rPr lang="en-US" dirty="0" smtClean="0"/>
              <a:t>Michael </a:t>
            </a:r>
            <a:r>
              <a:rPr lang="en-US" dirty="0" err="1" smtClean="0"/>
              <a:t>Helle</a:t>
            </a:r>
            <a:endParaRPr lang="en-US" dirty="0" smtClean="0"/>
          </a:p>
          <a:p>
            <a:pPr lvl="1"/>
            <a:r>
              <a:rPr lang="en-US" dirty="0" smtClean="0"/>
              <a:t>Melissa </a:t>
            </a:r>
            <a:r>
              <a:rPr lang="en-US" dirty="0" err="1" smtClean="0"/>
              <a:t>Schuett</a:t>
            </a:r>
            <a:endParaRPr lang="en-US" dirty="0" smtClean="0"/>
          </a:p>
          <a:p>
            <a:pPr lvl="1"/>
            <a:r>
              <a:rPr lang="en-US" dirty="0" smtClean="0"/>
              <a:t>Julie Marks</a:t>
            </a:r>
          </a:p>
          <a:p>
            <a:pPr lvl="1"/>
            <a:r>
              <a:rPr lang="en-US" dirty="0" smtClean="0"/>
              <a:t>Connie Knight</a:t>
            </a:r>
          </a:p>
          <a:p>
            <a:pPr lvl="1"/>
            <a:r>
              <a:rPr lang="en-US" dirty="0" smtClean="0"/>
              <a:t>Task Force Members</a:t>
            </a:r>
          </a:p>
          <a:p>
            <a:pPr lvl="1">
              <a:buNone/>
            </a:pPr>
            <a:endParaRPr lang="en-US" dirty="0" smtClean="0"/>
          </a:p>
          <a:p>
            <a:r>
              <a:rPr lang="en-US" sz="1900" dirty="0"/>
              <a:t>Richland Hospital</a:t>
            </a:r>
          </a:p>
          <a:p>
            <a:pPr lvl="1">
              <a:lnSpc>
                <a:spcPct val="80000"/>
              </a:lnSpc>
            </a:pPr>
            <a:r>
              <a:rPr lang="en-US" dirty="0"/>
              <a:t>Cindy </a:t>
            </a:r>
            <a:r>
              <a:rPr lang="en-US" dirty="0" err="1"/>
              <a:t>Hanold</a:t>
            </a:r>
            <a:endParaRPr lang="en-US" dirty="0"/>
          </a:p>
          <a:p>
            <a:pPr lvl="1">
              <a:lnSpc>
                <a:spcPct val="80000"/>
              </a:lnSpc>
            </a:pPr>
            <a:r>
              <a:rPr lang="en-US" dirty="0"/>
              <a:t>Sue </a:t>
            </a:r>
            <a:r>
              <a:rPr lang="en-US" dirty="0" smtClean="0"/>
              <a:t>Dean</a:t>
            </a:r>
          </a:p>
          <a:p>
            <a:pPr lvl="1">
              <a:lnSpc>
                <a:spcPct val="80000"/>
              </a:lnSpc>
            </a:pPr>
            <a:r>
              <a:rPr lang="en-US" dirty="0" smtClean="0"/>
              <a:t>Linda Tyler-</a:t>
            </a:r>
            <a:r>
              <a:rPr lang="en-US" dirty="0" err="1" smtClean="0"/>
              <a:t>Doudna</a:t>
            </a:r>
            <a:endParaRPr lang="en-US" dirty="0" smtClean="0"/>
          </a:p>
          <a:p>
            <a:pPr lvl="1">
              <a:lnSpc>
                <a:spcPct val="80000"/>
              </a:lnSpc>
            </a:pPr>
            <a:r>
              <a:rPr lang="en-US" dirty="0" smtClean="0"/>
              <a:t>Ellen </a:t>
            </a:r>
            <a:r>
              <a:rPr lang="en-US" dirty="0" err="1" smtClean="0"/>
              <a:t>Bushee</a:t>
            </a:r>
            <a:endParaRPr lang="en-US" dirty="0"/>
          </a:p>
          <a:p>
            <a:pPr lvl="1"/>
            <a:endParaRPr lang="en-US" dirty="0" smtClean="0"/>
          </a:p>
          <a:p>
            <a:pPr lvl="1"/>
            <a:endParaRPr lang="en-US" dirty="0" smtClean="0"/>
          </a:p>
        </p:txBody>
      </p:sp>
      <p:sp>
        <p:nvSpPr>
          <p:cNvPr id="5" name="Content Placeholder 4"/>
          <p:cNvSpPr>
            <a:spLocks noGrp="1"/>
          </p:cNvSpPr>
          <p:nvPr>
            <p:ph sz="half" idx="2"/>
          </p:nvPr>
        </p:nvSpPr>
        <p:spPr>
          <a:xfrm>
            <a:off x="4343400" y="1600200"/>
            <a:ext cx="4515522" cy="5105400"/>
          </a:xfrm>
        </p:spPr>
        <p:txBody>
          <a:bodyPr>
            <a:noAutofit/>
          </a:bodyPr>
          <a:lstStyle/>
          <a:p>
            <a:r>
              <a:rPr lang="en-US" sz="1600" dirty="0" smtClean="0"/>
              <a:t>UW </a:t>
            </a:r>
            <a:r>
              <a:rPr lang="en-US" sz="1600" dirty="0"/>
              <a:t>CCC</a:t>
            </a:r>
          </a:p>
          <a:p>
            <a:pPr lvl="1">
              <a:lnSpc>
                <a:spcPct val="80000"/>
              </a:lnSpc>
            </a:pPr>
            <a:r>
              <a:rPr lang="en-US" sz="1600" dirty="0" smtClean="0"/>
              <a:t>Noelle </a:t>
            </a:r>
            <a:r>
              <a:rPr lang="en-US" sz="1600" dirty="0" err="1" smtClean="0"/>
              <a:t>LoConte</a:t>
            </a:r>
            <a:endParaRPr lang="en-US" sz="1600" dirty="0" smtClean="0"/>
          </a:p>
          <a:p>
            <a:pPr lvl="1">
              <a:lnSpc>
                <a:spcPct val="80000"/>
              </a:lnSpc>
            </a:pPr>
            <a:r>
              <a:rPr lang="en-US" sz="1600" dirty="0" err="1" smtClean="0"/>
              <a:t>Ticiana</a:t>
            </a:r>
            <a:r>
              <a:rPr lang="en-US" sz="1600" dirty="0" smtClean="0"/>
              <a:t> </a:t>
            </a:r>
            <a:r>
              <a:rPr lang="en-US" sz="1600" dirty="0"/>
              <a:t>Leal</a:t>
            </a:r>
          </a:p>
          <a:p>
            <a:pPr lvl="1">
              <a:lnSpc>
                <a:spcPct val="80000"/>
              </a:lnSpc>
            </a:pPr>
            <a:r>
              <a:rPr lang="en-US" sz="1600" dirty="0" smtClean="0"/>
              <a:t>Samuel </a:t>
            </a:r>
            <a:r>
              <a:rPr lang="en-US" sz="1600" dirty="0" err="1"/>
              <a:t>Lubner</a:t>
            </a:r>
            <a:endParaRPr lang="en-US" sz="1600" dirty="0"/>
          </a:p>
          <a:p>
            <a:pPr lvl="1">
              <a:lnSpc>
                <a:spcPct val="80000"/>
              </a:lnSpc>
            </a:pPr>
            <a:r>
              <a:rPr lang="en-US" sz="1600" dirty="0" smtClean="0"/>
              <a:t>William </a:t>
            </a:r>
            <a:r>
              <a:rPr lang="en-US" sz="1600" dirty="0" err="1" smtClean="0"/>
              <a:t>Shellman</a:t>
            </a:r>
            <a:endParaRPr lang="en-US" sz="1600" dirty="0"/>
          </a:p>
          <a:p>
            <a:pPr lvl="1">
              <a:lnSpc>
                <a:spcPct val="80000"/>
              </a:lnSpc>
            </a:pPr>
            <a:r>
              <a:rPr lang="en-US" sz="1600" dirty="0" smtClean="0"/>
              <a:t>Thomas </a:t>
            </a:r>
            <a:r>
              <a:rPr lang="en-US" sz="1600" dirty="0"/>
              <a:t>McFarland</a:t>
            </a:r>
          </a:p>
          <a:p>
            <a:pPr lvl="1">
              <a:lnSpc>
                <a:spcPct val="80000"/>
              </a:lnSpc>
            </a:pPr>
            <a:r>
              <a:rPr lang="en-US" sz="1600" dirty="0" smtClean="0"/>
              <a:t>Robert </a:t>
            </a:r>
            <a:r>
              <a:rPr lang="en-US" sz="1600" dirty="0" err="1" smtClean="0"/>
              <a:t>Hegeman</a:t>
            </a:r>
            <a:endParaRPr lang="en-US" sz="1600" dirty="0"/>
          </a:p>
          <a:p>
            <a:pPr lvl="1">
              <a:lnSpc>
                <a:spcPct val="80000"/>
              </a:lnSpc>
            </a:pPr>
            <a:r>
              <a:rPr lang="en-US" sz="1600" dirty="0"/>
              <a:t>Mark </a:t>
            </a:r>
            <a:r>
              <a:rPr lang="en-US" sz="1600" dirty="0" err="1"/>
              <a:t>Juckett</a:t>
            </a:r>
            <a:endParaRPr lang="en-US" sz="1600" dirty="0"/>
          </a:p>
          <a:p>
            <a:pPr lvl="1">
              <a:lnSpc>
                <a:spcPct val="80000"/>
              </a:lnSpc>
            </a:pPr>
            <a:r>
              <a:rPr lang="en-US" sz="1600" dirty="0" smtClean="0"/>
              <a:t>Walter </a:t>
            </a:r>
            <a:r>
              <a:rPr lang="en-US" sz="1600" dirty="0"/>
              <a:t>Longo</a:t>
            </a:r>
          </a:p>
          <a:p>
            <a:pPr lvl="1">
              <a:lnSpc>
                <a:spcPct val="80000"/>
              </a:lnSpc>
            </a:pPr>
            <a:r>
              <a:rPr lang="en-US" sz="1600" dirty="0"/>
              <a:t>Rosanne </a:t>
            </a:r>
            <a:r>
              <a:rPr lang="en-US" sz="1600" dirty="0" err="1"/>
              <a:t>Hepner</a:t>
            </a:r>
            <a:endParaRPr lang="en-US" sz="1600" dirty="0"/>
          </a:p>
          <a:p>
            <a:pPr lvl="1">
              <a:lnSpc>
                <a:spcPct val="80000"/>
              </a:lnSpc>
            </a:pPr>
            <a:r>
              <a:rPr lang="en-US" sz="1600" dirty="0"/>
              <a:t>Dan </a:t>
            </a:r>
            <a:r>
              <a:rPr lang="en-US" sz="1600" dirty="0" err="1" smtClean="0"/>
              <a:t>Mulkerin</a:t>
            </a:r>
            <a:endParaRPr lang="en-US" sz="1600" dirty="0" smtClean="0"/>
          </a:p>
          <a:p>
            <a:pPr lvl="1">
              <a:lnSpc>
                <a:spcPct val="80000"/>
              </a:lnSpc>
            </a:pPr>
            <a:r>
              <a:rPr lang="en-US" sz="1600" dirty="0" smtClean="0"/>
              <a:t>Toby Campbell</a:t>
            </a:r>
            <a:endParaRPr lang="en-US" sz="1600" dirty="0"/>
          </a:p>
          <a:p>
            <a:pPr lvl="1">
              <a:lnSpc>
                <a:spcPct val="80000"/>
              </a:lnSpc>
            </a:pPr>
            <a:r>
              <a:rPr lang="en-US" sz="1600" dirty="0"/>
              <a:t>Amy </a:t>
            </a:r>
            <a:r>
              <a:rPr lang="en-US" sz="1600" dirty="0" smtClean="0"/>
              <a:t>Williamson</a:t>
            </a:r>
          </a:p>
          <a:p>
            <a:pPr lvl="1">
              <a:lnSpc>
                <a:spcPct val="80000"/>
              </a:lnSpc>
            </a:pPr>
            <a:r>
              <a:rPr lang="en-US" sz="1600" dirty="0" smtClean="0"/>
              <a:t>James Cleary</a:t>
            </a:r>
          </a:p>
          <a:p>
            <a:pPr lvl="1">
              <a:lnSpc>
                <a:spcPct val="80000"/>
              </a:lnSpc>
            </a:pPr>
            <a:endParaRPr lang="en-US" sz="1400" dirty="0" smtClean="0"/>
          </a:p>
          <a:p>
            <a:pPr lvl="1">
              <a:lnSpc>
                <a:spcPct val="80000"/>
              </a:lnSpc>
            </a:pPr>
            <a:endParaRPr lang="en-US" sz="1600" dirty="0" smtClean="0"/>
          </a:p>
          <a:p>
            <a:pPr>
              <a:lnSpc>
                <a:spcPct val="80000"/>
              </a:lnSpc>
            </a:pPr>
            <a:r>
              <a:rPr lang="en-US" sz="1600" dirty="0" smtClean="0"/>
              <a:t>Staff </a:t>
            </a:r>
            <a:r>
              <a:rPr lang="en-US" sz="1600" dirty="0"/>
              <a:t>at Mile Bluff Medical Center, Monroe Clinic, Divine Savior Healthcare,  Reedsburg Area Medical </a:t>
            </a:r>
            <a:r>
              <a:rPr lang="en-US" sz="1600" dirty="0" smtClean="0"/>
              <a:t>Center</a:t>
            </a:r>
          </a:p>
          <a:p>
            <a:pPr>
              <a:lnSpc>
                <a:spcPct val="80000"/>
              </a:lnSpc>
            </a:pPr>
            <a:r>
              <a:rPr lang="en-US" sz="1600" dirty="0" smtClean="0"/>
              <a:t>Wisconsin Literacy, Inc.</a:t>
            </a:r>
          </a:p>
          <a:p>
            <a:pPr>
              <a:lnSpc>
                <a:spcPct val="80000"/>
              </a:lnSpc>
            </a:pPr>
            <a:r>
              <a:rPr lang="en-US" sz="1600" dirty="0" smtClean="0"/>
              <a:t>UW SMPH Wisconsin Partnership Program</a:t>
            </a:r>
            <a:endParaRPr lang="en-US" sz="1600" dirty="0"/>
          </a:p>
          <a:p>
            <a:pPr lvl="1">
              <a:lnSpc>
                <a:spcPct val="80000"/>
              </a:lnSpc>
            </a:pPr>
            <a:endParaRPr lang="en-US" sz="1700" dirty="0"/>
          </a:p>
        </p:txBody>
      </p:sp>
    </p:spTree>
    <p:extLst>
      <p:ext uri="{BB962C8B-B14F-4D97-AF65-F5344CB8AC3E}">
        <p14:creationId xmlns:p14="http://schemas.microsoft.com/office/powerpoint/2010/main" val="173495596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ustom 2">
      <a:dk1>
        <a:sysClr val="windowText" lastClr="000000"/>
      </a:dk1>
      <a:lt1>
        <a:sysClr val="window" lastClr="FFFFFF"/>
      </a:lt1>
      <a:dk2>
        <a:srgbClr val="A3171E"/>
      </a:dk2>
      <a:lt2>
        <a:srgbClr val="FFFFFF"/>
      </a:lt2>
      <a:accent1>
        <a:srgbClr val="A3171E"/>
      </a:accent1>
      <a:accent2>
        <a:srgbClr val="DA1F28"/>
      </a:accent2>
      <a:accent3>
        <a:srgbClr val="F8D1D3"/>
      </a:accent3>
      <a:accent4>
        <a:srgbClr val="F8D1D3"/>
      </a:accent4>
      <a:accent5>
        <a:srgbClr val="F8D1D3"/>
      </a:accent5>
      <a:accent6>
        <a:srgbClr val="F8D1D3"/>
      </a:accent6>
      <a:hlink>
        <a:srgbClr val="FF8119"/>
      </a:hlink>
      <a:folHlink>
        <a:srgbClr val="44B9E8"/>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515</TotalTime>
  <Words>2253</Words>
  <Application>Microsoft Macintosh PowerPoint</Application>
  <PresentationFormat>On-screen Show (4:3)</PresentationFormat>
  <Paragraphs>351</Paragraphs>
  <Slides>35</Slides>
  <Notes>19</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Urban</vt:lpstr>
      <vt:lpstr>Developing Two System-Level Approaches to Address Health Literacy Barriers Among Rural Cancer Patients</vt:lpstr>
      <vt:lpstr>Objectives</vt:lpstr>
      <vt:lpstr>Health Literacy</vt:lpstr>
      <vt:lpstr>Health Literacy &amp; Cancer</vt:lpstr>
      <vt:lpstr>Health Literacy &amp; Rural Communities</vt:lpstr>
      <vt:lpstr>Implications</vt:lpstr>
      <vt:lpstr>Study Aims</vt:lpstr>
      <vt:lpstr>PowerPoint Presentation</vt:lpstr>
      <vt:lpstr>Organization of Findings</vt:lpstr>
      <vt:lpstr>PowerPoint Presentation</vt:lpstr>
      <vt:lpstr>Key Findings: Self Management Support</vt:lpstr>
      <vt:lpstr>Key Findings: System Design</vt:lpstr>
      <vt:lpstr>Key Findings: Decision Support</vt:lpstr>
      <vt:lpstr>Implications for Action</vt:lpstr>
      <vt:lpstr>Institutionalizing Change</vt:lpstr>
      <vt:lpstr>Pilot Interventions</vt:lpstr>
      <vt:lpstr>Patient Navigation</vt:lpstr>
      <vt:lpstr>Conceptual Model</vt:lpstr>
      <vt:lpstr>Building A Cancer PN Program</vt:lpstr>
      <vt:lpstr>Patient Navigation Process</vt:lpstr>
      <vt:lpstr>Emphasis on Barrier Assessment</vt:lpstr>
      <vt:lpstr>Connecting Patients</vt:lpstr>
      <vt:lpstr>Navigation Program Highlights</vt:lpstr>
      <vt:lpstr>In Practice</vt:lpstr>
      <vt:lpstr>Health Literacy Training</vt:lpstr>
      <vt:lpstr>Goals of the Training</vt:lpstr>
      <vt:lpstr>Planning the Training</vt:lpstr>
      <vt:lpstr>Training Providers &amp; Staff</vt:lpstr>
      <vt:lpstr>HL Training Highlights</vt:lpstr>
      <vt:lpstr>In Practice</vt:lpstr>
      <vt:lpstr>Evaluation</vt:lpstr>
      <vt:lpstr>Evaluation - Ongoing</vt:lpstr>
      <vt:lpstr>Lessons Learned</vt:lpstr>
      <vt:lpstr>Lessons Learned</vt:lpstr>
      <vt:lpstr>Acknowledgments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Two System-Level Approaches to Address Health Literacy Barriers Among Rural Cancer Patients</dc:title>
  <dc:creator>Norma-Jean</dc:creator>
  <cp:lastModifiedBy>Erin Aagesen</cp:lastModifiedBy>
  <cp:revision>14</cp:revision>
  <dcterms:created xsi:type="dcterms:W3CDTF">2013-03-27T03:56:48Z</dcterms:created>
  <dcterms:modified xsi:type="dcterms:W3CDTF">2013-03-28T13:37:54Z</dcterms:modified>
</cp:coreProperties>
</file>