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8"/>
  </p:notesMasterIdLst>
  <p:sldIdLst>
    <p:sldId id="256" r:id="rId2"/>
    <p:sldId id="274" r:id="rId3"/>
    <p:sldId id="257" r:id="rId4"/>
    <p:sldId id="258" r:id="rId5"/>
    <p:sldId id="260" r:id="rId6"/>
    <p:sldId id="263" r:id="rId7"/>
    <p:sldId id="261" r:id="rId8"/>
    <p:sldId id="265" r:id="rId9"/>
    <p:sldId id="262" r:id="rId10"/>
    <p:sldId id="278" r:id="rId11"/>
    <p:sldId id="269" r:id="rId12"/>
    <p:sldId id="266" r:id="rId13"/>
    <p:sldId id="271" r:id="rId14"/>
    <p:sldId id="272" r:id="rId15"/>
    <p:sldId id="273"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80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B52A29-9BF6-4073-B5ED-82355ECF9F5E}" type="datetimeFigureOut">
              <a:rPr lang="en-US" smtClean="0"/>
              <a:pPr/>
              <a:t>3/27/13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F2DBA-B7EB-4BBD-8C86-6331FA266201}" type="slidenum">
              <a:rPr lang="en-US" smtClean="0"/>
              <a:pPr/>
              <a:t>‹#›</a:t>
            </a:fld>
            <a:endParaRPr lang="en-US"/>
          </a:p>
        </p:txBody>
      </p:sp>
    </p:spTree>
    <p:extLst>
      <p:ext uri="{BB962C8B-B14F-4D97-AF65-F5344CB8AC3E}">
        <p14:creationId xmlns:p14="http://schemas.microsoft.com/office/powerpoint/2010/main" val="2513187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were fortunate to have two retired nurses among our literacy tutors who were especially interested in health literacy and they began staffing the booth in July 2011.</a:t>
            </a:r>
          </a:p>
          <a:p>
            <a:r>
              <a:rPr lang="en-US" dirty="0" smtClean="0"/>
              <a:t>.(Gordy’s bus and free lunches on Wednesdays…)</a:t>
            </a:r>
            <a:endParaRPr lang="en-US" dirty="0"/>
          </a:p>
        </p:txBody>
      </p:sp>
      <p:sp>
        <p:nvSpPr>
          <p:cNvPr id="4" name="Slide Number Placeholder 3"/>
          <p:cNvSpPr>
            <a:spLocks noGrp="1"/>
          </p:cNvSpPr>
          <p:nvPr>
            <p:ph type="sldNum" sz="quarter" idx="10"/>
          </p:nvPr>
        </p:nvSpPr>
        <p:spPr/>
        <p:txBody>
          <a:bodyPr/>
          <a:lstStyle/>
          <a:p>
            <a:fld id="{643F2DBA-B7EB-4BBD-8C86-6331FA26620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what the original display looked like on the left side of the picture. This is the center panel of the display</a:t>
            </a:r>
            <a:endParaRPr lang="en-US" dirty="0"/>
          </a:p>
        </p:txBody>
      </p:sp>
      <p:sp>
        <p:nvSpPr>
          <p:cNvPr id="4" name="Slide Number Placeholder 3"/>
          <p:cNvSpPr>
            <a:spLocks noGrp="1"/>
          </p:cNvSpPr>
          <p:nvPr>
            <p:ph type="sldNum" sz="quarter" idx="10"/>
          </p:nvPr>
        </p:nvSpPr>
        <p:spPr/>
        <p:txBody>
          <a:bodyPr/>
          <a:lstStyle/>
          <a:p>
            <a:fld id="{643F2DBA-B7EB-4BBD-8C86-6331FA26620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that Rusk County is as rural as the picture depicts…. Sometimes just seems that way.</a:t>
            </a:r>
            <a:r>
              <a:rPr lang="en-US" sz="2400" dirty="0" smtClean="0"/>
              <a:t> We decided to focus on these simple concepts:</a:t>
            </a:r>
          </a:p>
          <a:p>
            <a:pPr lvl="1"/>
            <a:r>
              <a:rPr lang="en-US" dirty="0" smtClean="0"/>
              <a:t>Understanding prescription drug labels</a:t>
            </a:r>
          </a:p>
          <a:p>
            <a:pPr lvl="1"/>
            <a:r>
              <a:rPr lang="en-US" dirty="0" smtClean="0"/>
              <a:t>Filling out health forms</a:t>
            </a:r>
          </a:p>
          <a:p>
            <a:pPr lvl="1"/>
            <a:r>
              <a:rPr lang="en-US" dirty="0" smtClean="0"/>
              <a:t>Answering questions about health information</a:t>
            </a:r>
          </a:p>
          <a:p>
            <a:pPr lvl="2"/>
            <a:r>
              <a:rPr lang="en-US" sz="2400" dirty="0" smtClean="0"/>
              <a:t>Providing suggestions for making the most of a medical visit</a:t>
            </a:r>
          </a:p>
          <a:p>
            <a:pPr lvl="3"/>
            <a:r>
              <a:rPr lang="en-US" sz="2400" dirty="0" smtClean="0"/>
              <a:t>“Ask Me Three” questions</a:t>
            </a:r>
          </a:p>
          <a:p>
            <a:pPr lvl="3"/>
            <a:r>
              <a:rPr lang="en-US" sz="2400" dirty="0" smtClean="0"/>
              <a:t>Topics from Health Literacy Program for Minnesota  Seniors</a:t>
            </a:r>
          </a:p>
          <a:p>
            <a:endParaRPr lang="en-US" dirty="0"/>
          </a:p>
        </p:txBody>
      </p:sp>
      <p:sp>
        <p:nvSpPr>
          <p:cNvPr id="4" name="Slide Number Placeholder 3"/>
          <p:cNvSpPr>
            <a:spLocks noGrp="1"/>
          </p:cNvSpPr>
          <p:nvPr>
            <p:ph type="sldNum" sz="quarter" idx="10"/>
          </p:nvPr>
        </p:nvSpPr>
        <p:spPr/>
        <p:txBody>
          <a:bodyPr/>
          <a:lstStyle/>
          <a:p>
            <a:fld id="{643F2DBA-B7EB-4BBD-8C86-6331FA26620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sz="1200" dirty="0" smtClean="0"/>
              <a:t>“Yesterday I sat and listened; the gift I had to offer to most that came to my table. </a:t>
            </a:r>
          </a:p>
          <a:p>
            <a:pPr marL="0" indent="0">
              <a:buNone/>
            </a:pPr>
            <a:r>
              <a:rPr lang="en-US" sz="1200" dirty="0" smtClean="0"/>
              <a:t>Today I offered a different gift. A lovely young woman with laughing eyes asked me to take her blood pressure.</a:t>
            </a:r>
          </a:p>
          <a:p>
            <a:pPr marL="0" indent="0">
              <a:buNone/>
            </a:pPr>
            <a:r>
              <a:rPr lang="en-US" sz="1200" dirty="0" smtClean="0"/>
              <a:t>‘I’ve never had it done.’ She saw the concern on my face as I turned the meter toward her. ‘It’s high?’</a:t>
            </a:r>
          </a:p>
          <a:p>
            <a:pPr marL="0" indent="0">
              <a:buNone/>
            </a:pPr>
            <a:r>
              <a:rPr lang="en-US" sz="1200" dirty="0" smtClean="0"/>
              <a:t> Yes – much, much too high. You must see a doctor, soon. </a:t>
            </a:r>
          </a:p>
          <a:p>
            <a:pPr marL="0" indent="0">
              <a:buNone/>
            </a:pPr>
            <a:r>
              <a:rPr lang="en-US" sz="1200" dirty="0" smtClean="0"/>
              <a:t>‘It’s that serious?’ </a:t>
            </a:r>
          </a:p>
          <a:p>
            <a:pPr marL="0" indent="0">
              <a:buNone/>
            </a:pPr>
            <a:r>
              <a:rPr lang="en-US" sz="1200" dirty="0" smtClean="0"/>
              <a:t>Yes – that serious. </a:t>
            </a:r>
          </a:p>
          <a:p>
            <a:pPr marL="0" indent="0">
              <a:buNone/>
            </a:pPr>
            <a:r>
              <a:rPr lang="en-US" sz="1200" dirty="0" smtClean="0"/>
              <a:t>‘I will make an appointment, thank you.’</a:t>
            </a:r>
          </a:p>
          <a:p>
            <a:pPr marL="0" indent="0">
              <a:buNone/>
            </a:pPr>
            <a:r>
              <a:rPr lang="en-US" sz="1200" dirty="0" smtClean="0"/>
              <a:t>Tomorrow I may again listen, but today – oh today! I may have saved a life.</a:t>
            </a:r>
          </a:p>
          <a:p>
            <a:pPr marL="0" indent="0">
              <a:buNone/>
            </a:pPr>
            <a:r>
              <a:rPr lang="en-US" sz="1200" dirty="0" smtClean="0"/>
              <a:t>We care.”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Here’s a story that one of our Ask Me nurses wrote about her interaction with a young 20-something woman last summer. I thought you might be as moved by it as I was…</a:t>
            </a:r>
          </a:p>
          <a:p>
            <a:pPr>
              <a:buNone/>
            </a:pPr>
            <a:r>
              <a:rPr lang="en-US" dirty="0" smtClean="0"/>
              <a:t>Amazing</a:t>
            </a:r>
          </a:p>
          <a:p>
            <a:pPr>
              <a:buNone/>
            </a:pPr>
            <a:r>
              <a:rPr lang="en-US" dirty="0" smtClean="0"/>
              <a:t>In her note to me with this story, Julia pretty much sums up the Ask Me health literacy project: “We listen, give limited advice and most of all we care.”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643F2DBA-B7EB-4BBD-8C86-6331FA26620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Allie</a:t>
            </a:r>
            <a:endParaRPr lang="en-US" dirty="0"/>
          </a:p>
        </p:txBody>
      </p:sp>
      <p:sp>
        <p:nvSpPr>
          <p:cNvPr id="4" name="Slide Number Placeholder 3"/>
          <p:cNvSpPr>
            <a:spLocks noGrp="1"/>
          </p:cNvSpPr>
          <p:nvPr>
            <p:ph type="sldNum" sz="quarter" idx="10"/>
          </p:nvPr>
        </p:nvSpPr>
        <p:spPr/>
        <p:txBody>
          <a:bodyPr/>
          <a:lstStyle/>
          <a:p>
            <a:fld id="{643F2DBA-B7EB-4BBD-8C86-6331FA26620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will be a half step, actually, because we’ve chosen to involve the literacy program and Connections stores in two other ICAA counties) But this will give useful information on how to create the process for when a literacy program wants to start their own outreach project.</a:t>
            </a:r>
          </a:p>
          <a:p>
            <a:r>
              <a:rPr lang="en-US" dirty="0" smtClean="0"/>
              <a:t>In general, our goals for the new phase are to develop and experiment with what are the most effective elements of this type of community health literacy outreach project. </a:t>
            </a:r>
          </a:p>
          <a:p>
            <a:endParaRPr lang="en-US" dirty="0" smtClean="0"/>
          </a:p>
          <a:p>
            <a:r>
              <a:rPr lang="en-US" dirty="0" smtClean="0"/>
              <a:t>And then, with that experience, put together a “model” project that other organizations could take to likely partners to fund and help implement. </a:t>
            </a:r>
          </a:p>
          <a:p>
            <a:endParaRPr lang="en-US" dirty="0" smtClean="0"/>
          </a:p>
          <a:p>
            <a:r>
              <a:rPr lang="en-US" dirty="0" smtClean="0"/>
              <a:t>With further funding, we would like to take it a step further and actually recruit other literacy programs to implement this project and “mentor” them through the process.</a:t>
            </a:r>
          </a:p>
          <a:p>
            <a:endParaRPr lang="en-US" dirty="0"/>
          </a:p>
        </p:txBody>
      </p:sp>
      <p:sp>
        <p:nvSpPr>
          <p:cNvPr id="4" name="Slide Number Placeholder 3"/>
          <p:cNvSpPr>
            <a:spLocks noGrp="1"/>
          </p:cNvSpPr>
          <p:nvPr>
            <p:ph type="sldNum" sz="quarter" idx="10"/>
          </p:nvPr>
        </p:nvSpPr>
        <p:spPr/>
        <p:txBody>
          <a:bodyPr/>
          <a:lstStyle/>
          <a:p>
            <a:fld id="{643F2DBA-B7EB-4BBD-8C86-6331FA26620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3F2DBA-B7EB-4BBD-8C86-6331FA266201}"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4BB8CA6-C7C7-4D93-BDBC-0568FC40DD0B}" type="datetimeFigureOut">
              <a:rPr lang="en-US" smtClean="0"/>
              <a:pPr/>
              <a:t>3/27/13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5FFCA1E-B8BB-4BE6-A7A4-F9C4559A84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BB8CA6-C7C7-4D93-BDBC-0568FC40DD0B}" type="datetimeFigureOut">
              <a:rPr lang="en-US" smtClean="0"/>
              <a:pPr/>
              <a:t>3/27/13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4BB8CA6-C7C7-4D93-BDBC-0568FC40DD0B}" type="datetimeFigureOut">
              <a:rPr lang="en-US" smtClean="0"/>
              <a:pPr/>
              <a:t>3/27/13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FCA1E-B8BB-4BE6-A7A4-F9C4559A84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4BB8CA6-C7C7-4D93-BDBC-0568FC40DD0B}" type="datetimeFigureOut">
              <a:rPr lang="en-US" smtClean="0"/>
              <a:pPr/>
              <a:t>3/27/13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4BB8CA6-C7C7-4D93-BDBC-0568FC40DD0B}" type="datetimeFigureOut">
              <a:rPr lang="en-US" smtClean="0"/>
              <a:pPr/>
              <a:t>3/27/13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4BB8CA6-C7C7-4D93-BDBC-0568FC40DD0B}" type="datetimeFigureOut">
              <a:rPr lang="en-US" smtClean="0"/>
              <a:pPr/>
              <a:t>3/27/13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B8CA6-C7C7-4D93-BDBC-0568FC40DD0B}" type="datetimeFigureOut">
              <a:rPr lang="en-US" smtClean="0"/>
              <a:pPr/>
              <a:t>3/27/13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4BB8CA6-C7C7-4D93-BDBC-0568FC40DD0B}" type="datetimeFigureOut">
              <a:rPr lang="en-US" smtClean="0"/>
              <a:pPr/>
              <a:t>3/27/13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BB8CA6-C7C7-4D93-BDBC-0568FC40DD0B}" type="datetimeFigureOut">
              <a:rPr lang="en-US" smtClean="0"/>
              <a:pPr/>
              <a:t>3/27/13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05FFCA1E-B8BB-4BE6-A7A4-F9C4559A843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BB8CA6-C7C7-4D93-BDBC-0568FC40DD0B}" type="datetimeFigureOut">
              <a:rPr lang="en-US" smtClean="0"/>
              <a:pPr/>
              <a:t>3/27/13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BB8CA6-C7C7-4D93-BDBC-0568FC40DD0B}" type="datetimeFigureOut">
              <a:rPr lang="en-US" smtClean="0"/>
              <a:pPr/>
              <a:t>3/27/13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FCA1E-B8BB-4BE6-A7A4-F9C4559A84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4BB8CA6-C7C7-4D93-BDBC-0568FC40DD0B}" type="datetimeFigureOut">
              <a:rPr lang="en-US" smtClean="0"/>
              <a:pPr/>
              <a:t>3/27/13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5FFCA1E-B8BB-4BE6-A7A4-F9C4559A843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wmf"/></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w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mailto:margarete@wisconsinliteracy.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sz="8000" dirty="0" smtClean="0"/>
              <a:t>ASK ME FOR THE HEALTH </a:t>
            </a:r>
            <a:r>
              <a:rPr lang="en-US" sz="8900" dirty="0" smtClean="0"/>
              <a:t>OF IT </a:t>
            </a:r>
            <a:endParaRPr lang="en-US" sz="8900" dirty="0"/>
          </a:p>
        </p:txBody>
      </p:sp>
      <p:sp>
        <p:nvSpPr>
          <p:cNvPr id="3" name="Subtitle 2"/>
          <p:cNvSpPr>
            <a:spLocks noGrp="1"/>
          </p:cNvSpPr>
          <p:nvPr>
            <p:ph type="subTitle" idx="1"/>
          </p:nvPr>
        </p:nvSpPr>
        <p:spPr/>
        <p:txBody>
          <a:bodyPr/>
          <a:lstStyle/>
          <a:p>
            <a:endParaRPr lang="en-US" dirty="0" smtClean="0"/>
          </a:p>
          <a:p>
            <a:r>
              <a:rPr lang="en-US" dirty="0" smtClean="0"/>
              <a:t>COMMUNITY HEALTH LITERACY</a:t>
            </a:r>
          </a:p>
          <a:p>
            <a:r>
              <a:rPr lang="en-US" dirty="0" smtClean="0"/>
              <a:t>OUTREACH PROJECT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a:xfrm>
            <a:off x="381000" y="2819400"/>
            <a:ext cx="8382000" cy="3505200"/>
          </a:xfrm>
        </p:spPr>
        <p:txBody>
          <a:bodyPr/>
          <a:lstStyle/>
          <a:p>
            <a:r>
              <a:rPr lang="en-US" dirty="0" smtClean="0"/>
              <a:t>Nancy Wheeler, Coordinator, ICAA Crossroads Literacy</a:t>
            </a:r>
          </a:p>
          <a:p>
            <a:r>
              <a:rPr lang="en-US" dirty="0" smtClean="0"/>
              <a:t>Margarete Cook, WI Literacy Regional Consultant</a:t>
            </a:r>
          </a:p>
          <a:p>
            <a:r>
              <a:rPr lang="en-US" dirty="0" smtClean="0"/>
              <a:t>Allison Machtan, Health Educator, Security Health Plan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an idea</a:t>
            </a:r>
            <a:endParaRPr lang="en-US" dirty="0"/>
          </a:p>
        </p:txBody>
      </p:sp>
      <p:sp>
        <p:nvSpPr>
          <p:cNvPr id="3" name="Content Placeholder 2"/>
          <p:cNvSpPr>
            <a:spLocks noGrp="1"/>
          </p:cNvSpPr>
          <p:nvPr>
            <p:ph idx="1"/>
          </p:nvPr>
        </p:nvSpPr>
        <p:spPr/>
        <p:txBody>
          <a:bodyPr/>
          <a:lstStyle/>
          <a:p>
            <a:r>
              <a:rPr lang="en-US" dirty="0" smtClean="0"/>
              <a:t>Began following the Health Literacy Summit in 2011</a:t>
            </a:r>
          </a:p>
          <a:p>
            <a:pPr lvl="1"/>
            <a:r>
              <a:rPr lang="en-US" dirty="0" smtClean="0"/>
              <a:t>Heard about the need for health literacy for Seniors</a:t>
            </a:r>
          </a:p>
          <a:p>
            <a:pPr lvl="1"/>
            <a:r>
              <a:rPr lang="en-US" dirty="0" smtClean="0"/>
              <a:t>Heard about the difficulty in getting them to the great workshops being presented</a:t>
            </a:r>
          </a:p>
          <a:p>
            <a:pPr lvl="1"/>
            <a:endParaRPr lang="en-US" dirty="0" smtClean="0"/>
          </a:p>
          <a:p>
            <a:r>
              <a:rPr lang="en-US" dirty="0" smtClean="0"/>
              <a:t>Our solution? Take the information and support to where Seniors already gather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Steps</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Recruited retired nurse volunteers</a:t>
            </a:r>
          </a:p>
          <a:p>
            <a:r>
              <a:rPr lang="en-US" sz="2800" dirty="0" smtClean="0"/>
              <a:t>Talked to Connections thrift store about setting up a booth</a:t>
            </a:r>
          </a:p>
          <a:p>
            <a:r>
              <a:rPr lang="en-US" sz="2800" dirty="0" smtClean="0"/>
              <a:t>Made up a small display board</a:t>
            </a:r>
          </a:p>
          <a:p>
            <a:r>
              <a:rPr lang="en-US" sz="2800" dirty="0" smtClean="0"/>
              <a:t>Main focus is on health literacy </a:t>
            </a:r>
          </a:p>
          <a:p>
            <a:pPr lvl="1"/>
            <a:r>
              <a:rPr lang="en-US" sz="2800" dirty="0" smtClean="0"/>
              <a:t>answering questions </a:t>
            </a:r>
          </a:p>
          <a:p>
            <a:pPr lvl="1"/>
            <a:r>
              <a:rPr lang="en-US" sz="2800" dirty="0" smtClean="0"/>
              <a:t>offering support in a relaxed,                                 informal setting.</a:t>
            </a:r>
          </a:p>
          <a:p>
            <a:r>
              <a:rPr lang="en-US" sz="2800" dirty="0" smtClean="0"/>
              <a:t>Blood pressure checks are simply a good “hook” to get people to stop by. </a:t>
            </a:r>
          </a:p>
          <a:p>
            <a:pPr>
              <a:buNone/>
            </a:pPr>
            <a:endParaRPr lang="en-US" dirty="0"/>
          </a:p>
        </p:txBody>
      </p:sp>
      <p:pic>
        <p:nvPicPr>
          <p:cNvPr id="4" name="Picture 3" descr="C:\Documents and Settings\nancywheeler\Local Settings\Temporary Internet Files\Content.IE5\JQAZ2CUO\MC900437091[1].png"/>
          <p:cNvPicPr>
            <a:picLocks noChangeAspect="1" noChangeArrowheads="1"/>
          </p:cNvPicPr>
          <p:nvPr/>
        </p:nvPicPr>
        <p:blipFill>
          <a:blip r:embed="rId3" cstate="print"/>
          <a:srcRect/>
          <a:stretch>
            <a:fillRect/>
          </a:stretch>
        </p:blipFill>
        <p:spPr bwMode="auto">
          <a:xfrm>
            <a:off x="6553200" y="3048000"/>
            <a:ext cx="1905000" cy="1905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#1</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To bring more people to the booth, we received two small grants from the Enbridge and Plum Creek Foundations.</a:t>
            </a:r>
          </a:p>
          <a:p>
            <a:r>
              <a:rPr lang="en-US" dirty="0" smtClean="0"/>
              <a:t>This allowed us to:</a:t>
            </a:r>
          </a:p>
          <a:p>
            <a:pPr lvl="1"/>
            <a:r>
              <a:rPr lang="en-US" dirty="0" smtClean="0"/>
              <a:t>Purchase blood pressure cuffs</a:t>
            </a:r>
          </a:p>
          <a:p>
            <a:pPr lvl="1"/>
            <a:r>
              <a:rPr lang="en-US" dirty="0" smtClean="0"/>
              <a:t>Make a more professional looking and engaging display</a:t>
            </a:r>
          </a:p>
          <a:p>
            <a:pPr lvl="1"/>
            <a:r>
              <a:rPr lang="en-US" dirty="0" smtClean="0"/>
              <a:t>Expand the project to a second site at an outlying senior community center during the noon senior meal time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381000" y="5257800"/>
            <a:ext cx="8001000" cy="1371600"/>
          </a:xfrm>
        </p:spPr>
        <p:txBody>
          <a:bodyPr/>
          <a:lstStyle/>
          <a:p>
            <a:pPr>
              <a:buNone/>
            </a:pPr>
            <a:r>
              <a:rPr lang="en-US" dirty="0" smtClean="0"/>
              <a:t>   Before the final version of the display was printed, Jay Shrader of Security Health Plan suggested the new title “Ask Me for the Health of It”</a:t>
            </a:r>
            <a:endParaRPr lang="en-US" dirty="0"/>
          </a:p>
        </p:txBody>
      </p:sp>
      <p:pic>
        <p:nvPicPr>
          <p:cNvPr id="7" name="Content Placeholder 6" descr="Ask me display - center panel.JPG"/>
          <p:cNvPicPr>
            <a:picLocks noGrp="1" noChangeAspect="1"/>
          </p:cNvPicPr>
          <p:nvPr>
            <p:ph sz="half" idx="1"/>
          </p:nvPr>
        </p:nvPicPr>
        <p:blipFill>
          <a:blip r:embed="rId3" cstate="print"/>
          <a:stretch>
            <a:fillRect/>
          </a:stretch>
        </p:blipFill>
        <p:spPr>
          <a:xfrm>
            <a:off x="2819400" y="762000"/>
            <a:ext cx="2935109" cy="4433888"/>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#1 a</a:t>
            </a:r>
            <a:endParaRPr lang="en-US" dirty="0"/>
          </a:p>
        </p:txBody>
      </p:sp>
      <p:sp>
        <p:nvSpPr>
          <p:cNvPr id="3" name="Content Placeholder 2"/>
          <p:cNvSpPr>
            <a:spLocks noGrp="1"/>
          </p:cNvSpPr>
          <p:nvPr>
            <p:ph idx="1"/>
          </p:nvPr>
        </p:nvSpPr>
        <p:spPr/>
        <p:txBody>
          <a:bodyPr>
            <a:normAutofit/>
          </a:bodyPr>
          <a:lstStyle/>
          <a:p>
            <a:r>
              <a:rPr lang="en-US" dirty="0" smtClean="0"/>
              <a:t>A retired nurse wanted to offer this service in her community on the far western side of Rusk County. </a:t>
            </a:r>
          </a:p>
          <a:p>
            <a:r>
              <a:rPr lang="en-US" dirty="0" smtClean="0"/>
              <a:t>Rusk County Home Health was no longer providing blood pressure checks in the county.</a:t>
            </a:r>
          </a:p>
          <a:p>
            <a:r>
              <a:rPr lang="en-US" dirty="0" smtClean="0"/>
              <a:t>Minimal investment</a:t>
            </a:r>
          </a:p>
          <a:p>
            <a:pPr lvl="1"/>
            <a:r>
              <a:rPr lang="en-US" dirty="0" smtClean="0"/>
              <a:t>another display board</a:t>
            </a:r>
          </a:p>
          <a:p>
            <a:pPr lvl="1"/>
            <a:r>
              <a:rPr lang="en-US" dirty="0" smtClean="0"/>
              <a:t>a third “Ask Me” information/materials kit </a:t>
            </a:r>
          </a:p>
          <a:p>
            <a:r>
              <a:rPr lang="en-US" dirty="0" smtClean="0"/>
              <a:t>She took the booth “on the road.” </a:t>
            </a:r>
          </a:p>
          <a:p>
            <a:pPr lvl="1"/>
            <a:r>
              <a:rPr lang="en-US" dirty="0" smtClean="0"/>
              <a:t>4 sites now in Rusk County</a:t>
            </a:r>
            <a:endParaRPr lang="en-US" dirty="0"/>
          </a:p>
        </p:txBody>
      </p:sp>
      <p:pic>
        <p:nvPicPr>
          <p:cNvPr id="3084" name="Picture 12" descr="C:\Documents and Settings\nancywheeler\Local Settings\Temporary Internet Files\Content.IE5\36UG8QNG\MC900149882[1].wmf"/>
          <p:cNvPicPr>
            <a:picLocks noChangeAspect="1" noChangeArrowheads="1"/>
          </p:cNvPicPr>
          <p:nvPr/>
        </p:nvPicPr>
        <p:blipFill>
          <a:blip r:embed="rId3" cstate="print"/>
          <a:srcRect/>
          <a:stretch>
            <a:fillRect/>
          </a:stretch>
        </p:blipFill>
        <p:spPr bwMode="auto">
          <a:xfrm>
            <a:off x="5715000" y="4953000"/>
            <a:ext cx="2441518" cy="163792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43000"/>
          </a:xfrm>
        </p:spPr>
        <p:txBody>
          <a:bodyPr/>
          <a:lstStyle/>
          <a:p>
            <a:r>
              <a:rPr lang="en-US" dirty="0" smtClean="0"/>
              <a:t>What the Booth Really Offers</a:t>
            </a:r>
            <a:endParaRPr lang="en-US" dirty="0"/>
          </a:p>
        </p:txBody>
      </p:sp>
      <p:sp>
        <p:nvSpPr>
          <p:cNvPr id="3" name="Content Placeholder 2"/>
          <p:cNvSpPr>
            <a:spLocks noGrp="1"/>
          </p:cNvSpPr>
          <p:nvPr>
            <p:ph idx="1"/>
          </p:nvPr>
        </p:nvSpPr>
        <p:spPr>
          <a:xfrm>
            <a:off x="457200" y="1752600"/>
            <a:ext cx="8229600" cy="4800600"/>
          </a:xfrm>
        </p:spPr>
        <p:txBody>
          <a:bodyPr>
            <a:normAutofit/>
          </a:bodyPr>
          <a:lstStyle/>
          <a:p>
            <a:pPr>
              <a:buNone/>
            </a:pPr>
            <a:r>
              <a:rPr lang="en-US" dirty="0" smtClean="0"/>
              <a:t> </a:t>
            </a:r>
          </a:p>
          <a:p>
            <a:pPr>
              <a:buNone/>
            </a:pPr>
            <a:r>
              <a:rPr lang="en-US" dirty="0" smtClean="0"/>
              <a:t>                            </a:t>
            </a:r>
            <a:r>
              <a:rPr lang="en-US" sz="3600" dirty="0" smtClean="0"/>
              <a:t>The Real Story</a:t>
            </a:r>
            <a:r>
              <a:rPr lang="en-US" dirty="0" smtClean="0"/>
              <a:t> </a:t>
            </a:r>
          </a:p>
          <a:p>
            <a:pPr lvl="2">
              <a:buNone/>
            </a:pPr>
            <a:endParaRPr lang="en-US" dirty="0"/>
          </a:p>
        </p:txBody>
      </p:sp>
      <p:pic>
        <p:nvPicPr>
          <p:cNvPr id="5" name="Picture 4" descr="Ask me - single side panel.JPG"/>
          <p:cNvPicPr>
            <a:picLocks noChangeAspect="1"/>
          </p:cNvPicPr>
          <p:nvPr/>
        </p:nvPicPr>
        <p:blipFill>
          <a:blip r:embed="rId3" cstate="print"/>
          <a:stretch>
            <a:fillRect/>
          </a:stretch>
        </p:blipFill>
        <p:spPr>
          <a:xfrm>
            <a:off x="685800" y="2209800"/>
            <a:ext cx="1295400" cy="3998842"/>
          </a:xfrm>
          <a:prstGeom prst="rect">
            <a:avLst/>
          </a:prstGeom>
        </p:spPr>
      </p:pic>
      <p:pic>
        <p:nvPicPr>
          <p:cNvPr id="6" name="Picture 5" descr="Ask Me display - medication single side.JPG"/>
          <p:cNvPicPr>
            <a:picLocks noChangeAspect="1"/>
          </p:cNvPicPr>
          <p:nvPr/>
        </p:nvPicPr>
        <p:blipFill>
          <a:blip r:embed="rId4" cstate="print"/>
          <a:stretch>
            <a:fillRect/>
          </a:stretch>
        </p:blipFill>
        <p:spPr>
          <a:xfrm>
            <a:off x="6781800" y="2209800"/>
            <a:ext cx="1290034" cy="39822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#2! Collaboration</a:t>
            </a:r>
            <a:endParaRPr lang="en-US" dirty="0"/>
          </a:p>
        </p:txBody>
      </p:sp>
      <p:sp>
        <p:nvSpPr>
          <p:cNvPr id="3" name="Content Placeholder 2"/>
          <p:cNvSpPr>
            <a:spLocks noGrp="1"/>
          </p:cNvSpPr>
          <p:nvPr>
            <p:ph idx="1"/>
          </p:nvPr>
        </p:nvSpPr>
        <p:spPr>
          <a:xfrm>
            <a:off x="457200" y="2514600"/>
            <a:ext cx="8382000" cy="3581400"/>
          </a:xfrm>
        </p:spPr>
        <p:txBody>
          <a:bodyPr>
            <a:normAutofit/>
          </a:bodyPr>
          <a:lstStyle/>
          <a:p>
            <a:pPr lvl="0"/>
            <a:endParaRPr lang="en-US" sz="3600" dirty="0" smtClean="0"/>
          </a:p>
        </p:txBody>
      </p:sp>
      <p:pic>
        <p:nvPicPr>
          <p:cNvPr id="5" name="Picture 4" descr="Security Logo.JPG"/>
          <p:cNvPicPr>
            <a:picLocks noChangeAspect="1"/>
          </p:cNvPicPr>
          <p:nvPr/>
        </p:nvPicPr>
        <p:blipFill>
          <a:blip r:embed="rId3" cstate="print"/>
          <a:stretch>
            <a:fillRect/>
          </a:stretch>
        </p:blipFill>
        <p:spPr>
          <a:xfrm>
            <a:off x="838200" y="2590800"/>
            <a:ext cx="3581400" cy="1066800"/>
          </a:xfrm>
          <a:prstGeom prst="rect">
            <a:avLst/>
          </a:prstGeom>
        </p:spPr>
      </p:pic>
      <p:pic>
        <p:nvPicPr>
          <p:cNvPr id="1026" name="Picture 2" descr="C:\Documents and Settings\nancywheeler\Local Settings\Temporary Internet Files\Content.IE5\IKDEJN3T\MC900391564[1].wmf"/>
          <p:cNvPicPr>
            <a:picLocks noChangeAspect="1" noChangeArrowheads="1"/>
          </p:cNvPicPr>
          <p:nvPr/>
        </p:nvPicPr>
        <p:blipFill>
          <a:blip r:embed="rId4" cstate="print"/>
          <a:srcRect/>
          <a:stretch>
            <a:fillRect/>
          </a:stretch>
        </p:blipFill>
        <p:spPr bwMode="auto">
          <a:xfrm>
            <a:off x="6019800" y="3485081"/>
            <a:ext cx="2882856" cy="245851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SHP Care?</a:t>
            </a:r>
            <a:endParaRPr lang="en-US" dirty="0"/>
          </a:p>
        </p:txBody>
      </p:sp>
      <p:sp>
        <p:nvSpPr>
          <p:cNvPr id="3" name="Content Placeholder 2"/>
          <p:cNvSpPr>
            <a:spLocks noGrp="1"/>
          </p:cNvSpPr>
          <p:nvPr>
            <p:ph idx="1"/>
          </p:nvPr>
        </p:nvSpPr>
        <p:spPr>
          <a:xfrm>
            <a:off x="457200" y="2438400"/>
            <a:ext cx="8229600" cy="3886200"/>
          </a:xfrm>
        </p:spPr>
        <p:txBody>
          <a:bodyPr/>
          <a:lstStyle/>
          <a:p>
            <a:pPr lvl="0"/>
            <a:r>
              <a:rPr lang="en-US" dirty="0" smtClean="0"/>
              <a:t>As part of our mission SHP started a Community Benefit Program in 2011</a:t>
            </a:r>
          </a:p>
          <a:p>
            <a:pPr lvl="0"/>
            <a:r>
              <a:rPr lang="en-US" dirty="0" smtClean="0"/>
              <a:t>Health Literacy identified as a priority</a:t>
            </a:r>
          </a:p>
          <a:p>
            <a:pPr lvl="0"/>
            <a:r>
              <a:rPr lang="en-US" dirty="0" smtClean="0"/>
              <a:t>Existing partnerships with Wisconsin Literacy Inc. and ICAA Crossroads Literacy</a:t>
            </a:r>
          </a:p>
          <a:p>
            <a:pPr lvl="0"/>
            <a:r>
              <a:rPr lang="en-US" dirty="0" smtClean="0"/>
              <a:t>Business Needs (e.g. medical cost savings, HEDIS, NCQA)</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new phase:</a:t>
            </a:r>
            <a:endParaRPr lang="en-US" dirty="0"/>
          </a:p>
        </p:txBody>
      </p:sp>
      <p:sp>
        <p:nvSpPr>
          <p:cNvPr id="3" name="Content Placeholder 2"/>
          <p:cNvSpPr>
            <a:spLocks noGrp="1"/>
          </p:cNvSpPr>
          <p:nvPr>
            <p:ph idx="1"/>
          </p:nvPr>
        </p:nvSpPr>
        <p:spPr/>
        <p:txBody>
          <a:bodyPr/>
          <a:lstStyle/>
          <a:p>
            <a:r>
              <a:rPr lang="en-US" dirty="0" smtClean="0"/>
              <a:t>Evaluate the effectiveness of this type of health literacy outreach </a:t>
            </a:r>
          </a:p>
          <a:p>
            <a:r>
              <a:rPr lang="en-US" dirty="0" smtClean="0"/>
              <a:t>Design a “model” that can be replicated by any literacy or community health program. Include:</a:t>
            </a:r>
          </a:p>
          <a:p>
            <a:pPr lvl="1"/>
            <a:r>
              <a:rPr lang="en-US" dirty="0" smtClean="0"/>
              <a:t>guidelines for the set up process, partners, etc. </a:t>
            </a:r>
          </a:p>
          <a:p>
            <a:pPr lvl="1"/>
            <a:r>
              <a:rPr lang="en-US" dirty="0" smtClean="0"/>
              <a:t>training materials </a:t>
            </a:r>
          </a:p>
          <a:p>
            <a:pPr lvl="1"/>
            <a:r>
              <a:rPr lang="en-US" dirty="0" smtClean="0"/>
              <a:t>plain language sample materials </a:t>
            </a:r>
          </a:p>
          <a:p>
            <a:pPr lvl="1"/>
            <a:r>
              <a:rPr lang="en-US" dirty="0" smtClean="0"/>
              <a:t>suggestions for the resource kit and display board</a:t>
            </a:r>
          </a:p>
          <a:p>
            <a:pPr lvl="1"/>
            <a:r>
              <a:rPr lang="en-US" dirty="0" smtClean="0"/>
              <a:t>guidelines on how to use technology for patient education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990600"/>
          </a:xfrm>
        </p:spPr>
        <p:txBody>
          <a:bodyPr>
            <a:normAutofit fontScale="90000"/>
          </a:bodyPr>
          <a:lstStyle/>
          <a:p>
            <a:r>
              <a:rPr lang="en-US" sz="4400" dirty="0" smtClean="0"/>
              <a:t>Steps of Phase 2</a:t>
            </a:r>
            <a:r>
              <a:rPr lang="en-US" sz="4000" dirty="0" smtClean="0"/>
              <a:t>:</a:t>
            </a:r>
            <a:r>
              <a:rPr lang="en-US" dirty="0" smtClean="0"/>
              <a:t/>
            </a:r>
            <a:br>
              <a:rPr lang="en-US" dirty="0" smtClean="0"/>
            </a:br>
            <a:endParaRPr lang="en-US" dirty="0"/>
          </a:p>
        </p:txBody>
      </p:sp>
      <p:sp>
        <p:nvSpPr>
          <p:cNvPr id="3" name="Content Placeholder 2"/>
          <p:cNvSpPr>
            <a:spLocks noGrp="1"/>
          </p:cNvSpPr>
          <p:nvPr>
            <p:ph idx="1"/>
          </p:nvPr>
        </p:nvSpPr>
        <p:spPr>
          <a:xfrm>
            <a:off x="457200" y="1828800"/>
            <a:ext cx="8229600" cy="5029200"/>
          </a:xfrm>
        </p:spPr>
        <p:txBody>
          <a:bodyPr>
            <a:normAutofit fontScale="25000" lnSpcReduction="20000"/>
          </a:bodyPr>
          <a:lstStyle/>
          <a:p>
            <a:r>
              <a:rPr lang="en-US" sz="9600" dirty="0" smtClean="0"/>
              <a:t>Involve a local literacy agency &amp; their local thrift store</a:t>
            </a:r>
          </a:p>
          <a:p>
            <a:r>
              <a:rPr lang="en-US" sz="9600" dirty="0" smtClean="0"/>
              <a:t>Create standardized, changeable display boards</a:t>
            </a:r>
          </a:p>
          <a:p>
            <a:r>
              <a:rPr lang="en-US" sz="9600" dirty="0" smtClean="0"/>
              <a:t>Purchase </a:t>
            </a:r>
            <a:r>
              <a:rPr lang="en-US" sz="9600" dirty="0" err="1" smtClean="0"/>
              <a:t>iPads</a:t>
            </a:r>
            <a:r>
              <a:rPr lang="en-US" sz="9600" dirty="0" smtClean="0"/>
              <a:t> for nurses </a:t>
            </a:r>
          </a:p>
          <a:p>
            <a:pPr lvl="1"/>
            <a:r>
              <a:rPr lang="en-US" sz="8800" dirty="0" smtClean="0"/>
              <a:t>access to medical information online that can be printed out</a:t>
            </a:r>
          </a:p>
          <a:p>
            <a:pPr lvl="1"/>
            <a:r>
              <a:rPr lang="en-US" sz="8800" dirty="0" smtClean="0"/>
              <a:t>teach customers about internet sites for reliable information</a:t>
            </a:r>
          </a:p>
          <a:p>
            <a:pPr lvl="1"/>
            <a:r>
              <a:rPr lang="en-US" sz="8800" dirty="0" smtClean="0"/>
              <a:t>conduct a </a:t>
            </a:r>
            <a:r>
              <a:rPr lang="en-US" sz="8800" dirty="0" err="1"/>
              <a:t>S</a:t>
            </a:r>
            <a:r>
              <a:rPr lang="en-US" sz="8800" dirty="0" err="1" smtClean="0"/>
              <a:t>urveyMonkey</a:t>
            </a:r>
            <a:r>
              <a:rPr lang="en-US" sz="8800" dirty="0" smtClean="0"/>
              <a:t> to evaluate </a:t>
            </a:r>
            <a:r>
              <a:rPr lang="en-US" sz="8800" dirty="0"/>
              <a:t>e</a:t>
            </a:r>
            <a:r>
              <a:rPr lang="en-US" sz="8800" dirty="0" smtClean="0"/>
              <a:t>ffectiveness</a:t>
            </a:r>
          </a:p>
          <a:p>
            <a:r>
              <a:rPr lang="en-US" sz="9600" dirty="0" smtClean="0"/>
              <a:t>Develop plain language handouts on current topics of interest</a:t>
            </a:r>
          </a:p>
          <a:p>
            <a:r>
              <a:rPr lang="en-US" sz="9600" dirty="0" smtClean="0"/>
              <a:t>Establish training module for retired nurse volunteers</a:t>
            </a:r>
          </a:p>
          <a:p>
            <a:r>
              <a:rPr lang="en-US" sz="9600" dirty="0" smtClean="0"/>
              <a:t>Create Nurse recruitment materials</a:t>
            </a:r>
          </a:p>
          <a:p>
            <a:r>
              <a:rPr lang="en-US" sz="9600" dirty="0" smtClean="0"/>
              <a:t>Develop  and evaluate Health Literacy Discussion Starter Cards</a:t>
            </a:r>
          </a:p>
          <a:p>
            <a:endParaRPr lang="en-US" sz="8000" dirty="0" smtClean="0"/>
          </a:p>
          <a:p>
            <a:pPr lvl="1"/>
            <a:endParaRPr lang="en-US" dirty="0" smtClean="0"/>
          </a:p>
          <a:p>
            <a:pPr lvl="1">
              <a:buNone/>
            </a:pPr>
            <a:r>
              <a:rPr lang="en-US" dirty="0" smtClean="0"/>
              <a:t>		</a:t>
            </a:r>
          </a:p>
          <a:p>
            <a:pPr lvl="1">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Documents and Settings\nancywheeler\Local Settings\Temporary Internet Files\Content.IE5\SCPP0AEU\MP900442432[1].jpg"/>
          <p:cNvPicPr>
            <a:picLocks noChangeAspect="1" noChangeArrowheads="1"/>
          </p:cNvPicPr>
          <p:nvPr/>
        </p:nvPicPr>
        <p:blipFill>
          <a:blip r:embed="rId3" cstate="print"/>
          <a:srcRect/>
          <a:stretch>
            <a:fillRect/>
          </a:stretch>
        </p:blipFill>
        <p:spPr bwMode="auto">
          <a:xfrm>
            <a:off x="5715000" y="1981200"/>
            <a:ext cx="3032022" cy="1555205"/>
          </a:xfrm>
          <a:prstGeom prst="rect">
            <a:avLst/>
          </a:prstGeom>
          <a:noFill/>
        </p:spPr>
      </p:pic>
      <p:sp>
        <p:nvSpPr>
          <p:cNvPr id="2" name="Title 1"/>
          <p:cNvSpPr>
            <a:spLocks noGrp="1"/>
          </p:cNvSpPr>
          <p:nvPr>
            <p:ph type="title"/>
          </p:nvPr>
        </p:nvSpPr>
        <p:spPr>
          <a:xfrm>
            <a:off x="457200" y="685800"/>
            <a:ext cx="8229600" cy="1143000"/>
          </a:xfrm>
        </p:spPr>
        <p:txBody>
          <a:bodyPr>
            <a:normAutofit/>
          </a:bodyPr>
          <a:lstStyle/>
          <a:p>
            <a:r>
              <a:rPr lang="en-US" sz="4400" dirty="0" smtClean="0"/>
              <a:t>It’s Possible Because of Partnering!</a:t>
            </a:r>
            <a:endParaRPr lang="en-US" sz="4400" dirty="0">
              <a:solidFill>
                <a:srgbClr val="FF0000"/>
              </a:solidFill>
            </a:endParaRPr>
          </a:p>
        </p:txBody>
      </p:sp>
      <p:sp>
        <p:nvSpPr>
          <p:cNvPr id="3" name="Content Placeholder 2"/>
          <p:cNvSpPr>
            <a:spLocks noGrp="1"/>
          </p:cNvSpPr>
          <p:nvPr>
            <p:ph idx="1"/>
          </p:nvPr>
        </p:nvSpPr>
        <p:spPr>
          <a:xfrm>
            <a:off x="457200" y="2133600"/>
            <a:ext cx="8229600" cy="4191000"/>
          </a:xfrm>
        </p:spPr>
        <p:txBody>
          <a:bodyPr>
            <a:normAutofit lnSpcReduction="10000"/>
          </a:bodyPr>
          <a:lstStyle/>
          <a:p>
            <a:r>
              <a:rPr lang="en-US" dirty="0" smtClean="0"/>
              <a:t>Enbridge Foundation</a:t>
            </a:r>
          </a:p>
          <a:p>
            <a:r>
              <a:rPr lang="en-US" dirty="0" smtClean="0"/>
              <a:t>Plum Creek Foundation</a:t>
            </a:r>
          </a:p>
          <a:p>
            <a:r>
              <a:rPr lang="en-US" dirty="0" smtClean="0"/>
              <a:t>WI Literacy</a:t>
            </a:r>
          </a:p>
          <a:p>
            <a:r>
              <a:rPr lang="en-US" dirty="0" smtClean="0"/>
              <a:t>Security Health Plan Foundation </a:t>
            </a:r>
          </a:p>
          <a:p>
            <a:r>
              <a:rPr lang="en-US" dirty="0" smtClean="0"/>
              <a:t>WI Health Literacy</a:t>
            </a:r>
          </a:p>
          <a:p>
            <a:r>
              <a:rPr lang="en-US" dirty="0" smtClean="0"/>
              <a:t>ICAA Crossroads Literacy</a:t>
            </a:r>
          </a:p>
          <a:p>
            <a:r>
              <a:rPr lang="en-US" dirty="0" smtClean="0"/>
              <a:t>Rusk County Senior Services (for permission to use their sites) </a:t>
            </a:r>
          </a:p>
          <a:p>
            <a:r>
              <a:rPr lang="en-US" dirty="0" smtClean="0"/>
              <a:t>Connections store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Spin-Off</a:t>
            </a:r>
            <a:endParaRPr lang="en-US" dirty="0"/>
          </a:p>
        </p:txBody>
      </p:sp>
      <p:sp>
        <p:nvSpPr>
          <p:cNvPr id="3" name="Content Placeholder 2"/>
          <p:cNvSpPr>
            <a:spLocks noGrp="1"/>
          </p:cNvSpPr>
          <p:nvPr>
            <p:ph idx="1"/>
          </p:nvPr>
        </p:nvSpPr>
        <p:spPr/>
        <p:txBody>
          <a:bodyPr/>
          <a:lstStyle/>
          <a:p>
            <a:r>
              <a:rPr lang="en-US" dirty="0" smtClean="0"/>
              <a:t>With the commitment to take literacy out to the people, ICAA Crossroads Literacy, with the support of Heritage Credit Union, has started an “Ask Me for the </a:t>
            </a:r>
            <a:r>
              <a:rPr lang="en-US" b="1" dirty="0" smtClean="0"/>
              <a:t>Wealth</a:t>
            </a:r>
            <a:r>
              <a:rPr lang="en-US" dirty="0" smtClean="0"/>
              <a:t> of it” financial literacy booth that is staffed by the local financial institutions and Crossroads Volunteers every Friday from 11-1:00 at the Connections thrift store. This </a:t>
            </a:r>
            <a:r>
              <a:rPr lang="en-US" smtClean="0"/>
              <a:t>booth offers </a:t>
            </a:r>
            <a:r>
              <a:rPr lang="en-US" dirty="0" smtClean="0"/>
              <a:t>help with setting up a budget, understanding credit scores, tips on saving and managing money, etc.</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n-US" sz="2800" dirty="0" smtClean="0">
                <a:solidFill>
                  <a:schemeClr val="tx1"/>
                </a:solidFill>
                <a:hlinkClick r:id="rId3"/>
              </a:rPr>
              <a:t>margarete@wisconsinliteracy.org</a:t>
            </a:r>
            <a:endParaRPr lang="en-US" sz="2800" dirty="0" smtClean="0">
              <a:solidFill>
                <a:schemeClr val="tx1"/>
              </a:solidFill>
            </a:endParaRPr>
          </a:p>
          <a:p>
            <a:r>
              <a:rPr lang="en-US" sz="2800" dirty="0" smtClean="0">
                <a:solidFill>
                  <a:schemeClr val="tx1"/>
                </a:solidFill>
              </a:rPr>
              <a:t>nancy.wheeler@indianheadcaa.org</a:t>
            </a:r>
          </a:p>
          <a:p>
            <a:r>
              <a:rPr lang="en-US" sz="2800" dirty="0" smtClean="0">
                <a:solidFill>
                  <a:schemeClr val="tx1"/>
                </a:solidFill>
              </a:rPr>
              <a:t>shrader.jason@securityhealth.org</a:t>
            </a:r>
            <a:endParaRPr lang="en-US" dirty="0" smtClean="0"/>
          </a:p>
          <a:p>
            <a:r>
              <a:rPr lang="en-US" dirty="0" smtClean="0"/>
              <a:t>http: //www.wisconsinliteracy.org</a:t>
            </a:r>
          </a:p>
          <a:p>
            <a:r>
              <a:rPr lang="en-US" dirty="0" smtClean="0"/>
              <a:t>http: //www.healthliteracywisconsin.org</a:t>
            </a:r>
          </a:p>
          <a:p>
            <a:r>
              <a:rPr lang="en-US" dirty="0" smtClean="0"/>
              <a:t>http://www.indianheadcaa.org</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4188" y="2414589"/>
            <a:ext cx="3681412" cy="3681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40822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741</TotalTime>
  <Words>1080</Words>
  <Application>Microsoft Macintosh PowerPoint</Application>
  <PresentationFormat>On-screen Show (4:3)</PresentationFormat>
  <Paragraphs>134</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ASK ME FOR THE HEALTH OF IT </vt:lpstr>
      <vt:lpstr>Introductions</vt:lpstr>
      <vt:lpstr>Evolution of an idea</vt:lpstr>
      <vt:lpstr>First Steps</vt:lpstr>
      <vt:lpstr>Expansion #1</vt:lpstr>
      <vt:lpstr>PowerPoint Presentation</vt:lpstr>
      <vt:lpstr>Expansion #1 a</vt:lpstr>
      <vt:lpstr>What the Booth Really Offers</vt:lpstr>
      <vt:lpstr>Expansion #2! Collaboration</vt:lpstr>
      <vt:lpstr>Why Does SHP Care?</vt:lpstr>
      <vt:lpstr>Goals of the new phase:</vt:lpstr>
      <vt:lpstr>Steps of Phase 2: </vt:lpstr>
      <vt:lpstr>It’s Possible Because of Partnering!</vt:lpstr>
      <vt:lpstr>Spin-Off</vt:lpstr>
      <vt:lpstr>Resources: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ASK ME FOR THE HEALTH OF IT</dc:title>
  <dc:creator>wislit</dc:creator>
  <cp:lastModifiedBy>Erin Aagesen</cp:lastModifiedBy>
  <cp:revision>76</cp:revision>
  <dcterms:created xsi:type="dcterms:W3CDTF">2013-03-15T14:36:37Z</dcterms:created>
  <dcterms:modified xsi:type="dcterms:W3CDTF">2013-03-27T14:42:22Z</dcterms:modified>
</cp:coreProperties>
</file>