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5486400" cy="3657600"/>
  <p:notesSz cx="6858000" cy="9144000"/>
  <p:defaultTextStyle>
    <a:defPPr>
      <a:defRPr lang="en-US"/>
    </a:defPPr>
    <a:lvl1pPr marL="0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261244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522488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783732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044976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306220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567464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828709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089953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99" d="100"/>
          <a:sy n="199" d="100"/>
        </p:scale>
        <p:origin x="145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52AB7E-827A-4CC5-8AFC-241DD9694BA2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F80F28-2585-4517-84FE-BE0D7B1CB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513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22488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1pPr>
    <a:lvl2pPr marL="261244" algn="l" defTabSz="522488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2pPr>
    <a:lvl3pPr marL="522488" algn="l" defTabSz="522488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3pPr>
    <a:lvl4pPr marL="783732" algn="l" defTabSz="522488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4pPr>
    <a:lvl5pPr marL="1044976" algn="l" defTabSz="522488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5pPr>
    <a:lvl6pPr marL="1306220" algn="l" defTabSz="522488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6pPr>
    <a:lvl7pPr marL="1567464" algn="l" defTabSz="522488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7pPr>
    <a:lvl8pPr marL="1828709" algn="l" defTabSz="522488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8pPr>
    <a:lvl9pPr marL="2089953" algn="l" defTabSz="522488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D8610-3B48-3849-9772-44D6F2F4E13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076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09239-8794-A44C-8212-23DC0F26CB7D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8640-1A57-EA4F-B7F9-261220503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254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320" y="146474"/>
            <a:ext cx="4937760" cy="609600"/>
          </a:xfrm>
          <a:prstGeom prst="rect">
            <a:avLst/>
          </a:prstGeom>
        </p:spPr>
        <p:txBody>
          <a:bodyPr vert="horz" lIns="52249" tIns="26124" rIns="52249" bIns="2612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" y="853440"/>
            <a:ext cx="4937760" cy="2413847"/>
          </a:xfrm>
          <a:prstGeom prst="rect">
            <a:avLst/>
          </a:prstGeom>
        </p:spPr>
        <p:txBody>
          <a:bodyPr vert="horz" lIns="52249" tIns="26124" rIns="52249" bIns="261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3390054"/>
            <a:ext cx="1280160" cy="194733"/>
          </a:xfrm>
          <a:prstGeom prst="rect">
            <a:avLst/>
          </a:prstGeom>
        </p:spPr>
        <p:txBody>
          <a:bodyPr vert="horz" lIns="52249" tIns="26124" rIns="52249" bIns="26124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09239-8794-A44C-8212-23DC0F26CB7D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74520" y="3390054"/>
            <a:ext cx="1737360" cy="194733"/>
          </a:xfrm>
          <a:prstGeom prst="rect">
            <a:avLst/>
          </a:prstGeom>
        </p:spPr>
        <p:txBody>
          <a:bodyPr vert="horz" lIns="52249" tIns="26124" rIns="52249" bIns="26124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31920" y="3390054"/>
            <a:ext cx="1280160" cy="194733"/>
          </a:xfrm>
          <a:prstGeom prst="rect">
            <a:avLst/>
          </a:prstGeom>
        </p:spPr>
        <p:txBody>
          <a:bodyPr vert="horz" lIns="52249" tIns="26124" rIns="52249" bIns="26124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58640-1A57-EA4F-B7F9-261220503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736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261244" rtl="0" eaLnBrk="1" latinLnBrk="0" hangingPunct="1"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5933" indent="-195933" algn="l" defTabSz="261244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24522" indent="-163278" algn="l" defTabSz="261244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53110" indent="-130622" algn="l" defTabSz="261244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354" indent="-130622" algn="l" defTabSz="261244" rtl="0" eaLnBrk="1" latinLnBrk="0" hangingPunct="1">
        <a:spcBef>
          <a:spcPct val="20000"/>
        </a:spcBef>
        <a:buFont typeface="Arial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75598" indent="-130622" algn="l" defTabSz="261244" rtl="0" eaLnBrk="1" latinLnBrk="0" hangingPunct="1">
        <a:spcBef>
          <a:spcPct val="20000"/>
        </a:spcBef>
        <a:buFont typeface="Arial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36842" indent="-130622" algn="l" defTabSz="261244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98087" indent="-130622" algn="l" defTabSz="261244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59331" indent="-130622" algn="l" defTabSz="261244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220575" indent="-130622" algn="l" defTabSz="261244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6124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61244" algn="l" defTabSz="26124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22488" algn="l" defTabSz="26124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83732" algn="l" defTabSz="26124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44976" algn="l" defTabSz="26124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306220" algn="l" defTabSz="26124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67464" algn="l" defTabSz="26124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709" algn="l" defTabSz="26124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89953" algn="l" defTabSz="26124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"/>
          <p:cNvSpPr>
            <a:spLocks/>
          </p:cNvSpPr>
          <p:nvPr/>
        </p:nvSpPr>
        <p:spPr bwMode="auto">
          <a:xfrm>
            <a:off x="3877593" y="1130300"/>
            <a:ext cx="1371600" cy="2374900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0 w 21600"/>
              <a:gd name="T9" fmla="*/ 0 h 21600"/>
              <a:gd name="T10" fmla="*/ 0 w 21600"/>
              <a:gd name="T11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5E9E2C"/>
          </a:solidFill>
          <a:ln w="6350" cap="flat">
            <a:solidFill>
              <a:srgbClr val="A5A6A4"/>
            </a:solidFill>
            <a:prstDash val="solid"/>
            <a:miter lim="800000"/>
            <a:headEnd/>
            <a:tailEnd/>
          </a:ln>
        </p:spPr>
        <p:txBody>
          <a:bodyPr vert="horz" wrap="square" lIns="101600" tIns="101600" rIns="101600" bIns="10160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200" dirty="0">
              <a:latin typeface="Arial"/>
              <a:cs typeface="Arial"/>
            </a:endParaRPr>
          </a:p>
          <a:p>
            <a:pPr algn="ctr"/>
            <a:endParaRPr lang="en-US" sz="1200" dirty="0">
              <a:latin typeface="Arial"/>
              <a:cs typeface="Arial"/>
            </a:endParaRPr>
          </a:p>
          <a:p>
            <a:pPr algn="ctr"/>
            <a:r>
              <a:rPr lang="en-US" sz="1200" b="1" smtClean="0">
                <a:latin typeface="Arial"/>
                <a:cs typeface="Arial"/>
              </a:rPr>
              <a:t>Community </a:t>
            </a:r>
            <a:r>
              <a:rPr lang="en-US" sz="1200" b="1" smtClean="0">
                <a:latin typeface="Arial"/>
                <a:cs typeface="Arial"/>
              </a:rPr>
              <a:t>Health </a:t>
            </a:r>
            <a:r>
              <a:rPr lang="en-US" sz="1200" b="1" dirty="0" smtClean="0">
                <a:latin typeface="Arial"/>
                <a:cs typeface="Arial"/>
              </a:rPr>
              <a:t>Pearl:</a:t>
            </a:r>
          </a:p>
          <a:p>
            <a:pPr algn="ctr"/>
            <a:r>
              <a:rPr lang="en-US" sz="1100" dirty="0" smtClean="0">
                <a:latin typeface="Arial"/>
                <a:cs typeface="Arial"/>
              </a:rPr>
              <a:t>What are the smoking cessation programs and resources in your community?</a:t>
            </a:r>
          </a:p>
        </p:txBody>
      </p:sp>
      <p:sp>
        <p:nvSpPr>
          <p:cNvPr id="4" name="Rectangle 2"/>
          <p:cNvSpPr>
            <a:spLocks/>
          </p:cNvSpPr>
          <p:nvPr/>
        </p:nvSpPr>
        <p:spPr bwMode="auto">
          <a:xfrm>
            <a:off x="208967" y="1127760"/>
            <a:ext cx="3590007" cy="2377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ÉqÉâÉMÉmäpÉS Pro W3" charset="0"/>
                <a:cs typeface="Arial"/>
              </a:rPr>
              <a:t>Background</a:t>
            </a:r>
            <a:r>
              <a:rPr kumimoji="0" lang="en-US" sz="11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ÉqÉâÉMÉmäpÉS Pro W3" charset="0"/>
                <a:cs typeface="Arial"/>
              </a:rPr>
              <a:t> Questions:</a:t>
            </a:r>
            <a:endParaRPr kumimoji="0" lang="en-US" sz="11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/>
              <a:ea typeface="ÉqÉâÉMÉmäpÉS Pro W3" charset="0"/>
              <a:cs typeface="Arial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charset="2"/>
              <a:buChar char="ü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ÉqÉâÉMÉmäpÉS Pro W3" charset="0"/>
                <a:cs typeface="Arial"/>
              </a:rPr>
              <a:t>Define 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ÉqÉâÉMÉmäpÉS Pro W3" charset="0"/>
                <a:cs typeface="Arial"/>
              </a:rPr>
              <a:t>COPD exacerbation.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charset="2"/>
              <a:buChar char="ü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ÉqÉâÉMÉmäpÉS Pro W3" charset="0"/>
                <a:cs typeface="Arial"/>
              </a:rPr>
              <a:t>List 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ÉqÉâÉMÉmäpÉS Pro W3" charset="0"/>
                <a:cs typeface="Arial"/>
              </a:rPr>
              <a:t>the key medications for the treatment of mild,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ÉqÉâÉMÉmäpÉS Pro W3" charset="0"/>
                <a:cs typeface="Arial"/>
              </a:rPr>
              <a:t>moderate, 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ÉqÉâÉMÉmäpÉS Pro W3" charset="0"/>
                <a:cs typeface="Arial"/>
              </a:rPr>
              <a:t>and severe exacerbation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ÉqÉâÉMÉmäpÉS Pro W3" charset="0"/>
                <a:cs typeface="Arial"/>
              </a:rPr>
              <a:t>.</a:t>
            </a:r>
          </a:p>
          <a:p>
            <a:pPr marL="171450" lvl="0" indent="-171450" defTabSz="914400" fontAlgn="base">
              <a:spcBef>
                <a:spcPct val="0"/>
              </a:spcBef>
              <a:spcAft>
                <a:spcPct val="0"/>
              </a:spcAft>
              <a:buFont typeface="Wingdings" charset="2"/>
              <a:buChar char="ü"/>
            </a:pPr>
            <a:r>
              <a:rPr lang="en-US" sz="1100" dirty="0">
                <a:solidFill>
                  <a:srgbClr val="000000"/>
                </a:solidFill>
                <a:latin typeface="Arial"/>
                <a:ea typeface="ÉqÉâÉMÉmäpÉS Pro W3" charset="0"/>
                <a:cs typeface="Arial"/>
              </a:rPr>
              <a:t>When does a patient need to be admitted to the hospital for treatment of COPD exacerbation?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charset="2"/>
              <a:buChar char="ü"/>
              <a:tabLst/>
            </a:pPr>
            <a:endParaRPr kumimoji="0" lang="en-US" sz="11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/>
              <a:ea typeface="ÉqÉâÉMÉmäpÉS Pro W3" charset="0"/>
              <a:cs typeface="Arial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1100" b="1" dirty="0" smtClean="0">
                <a:solidFill>
                  <a:srgbClr val="000000"/>
                </a:solidFill>
                <a:latin typeface="Arial"/>
                <a:ea typeface="ÉqÉâÉMÉmäpÉS Pro W3" charset="0"/>
                <a:cs typeface="Arial"/>
              </a:rPr>
              <a:t>Foreground Questions:</a:t>
            </a:r>
          </a:p>
          <a:p>
            <a:pPr marL="169863" indent="-169863" defTabSz="914400" fontAlgn="base">
              <a:spcBef>
                <a:spcPct val="0"/>
              </a:spcBef>
              <a:spcAft>
                <a:spcPct val="0"/>
              </a:spcAft>
              <a:buFont typeface="Wingdings" charset="2"/>
              <a:buChar char="ü"/>
            </a:pPr>
            <a:r>
              <a:rPr lang="en-US" sz="1100" dirty="0" smtClean="0">
                <a:solidFill>
                  <a:srgbClr val="000000"/>
                </a:solidFill>
                <a:latin typeface="Arial"/>
                <a:ea typeface="ÉqÉâÉMÉmäpÉS Pro W3" charset="0"/>
                <a:cs typeface="Arial"/>
              </a:rPr>
              <a:t>In </a:t>
            </a:r>
            <a:r>
              <a:rPr lang="en-US" sz="1100" dirty="0">
                <a:solidFill>
                  <a:srgbClr val="000000"/>
                </a:solidFill>
                <a:latin typeface="Arial"/>
                <a:ea typeface="ÉqÉâÉMÉmäpÉS Pro W3" charset="0"/>
                <a:cs typeface="Arial"/>
              </a:rPr>
              <a:t>hospitalized patients with a COPD exacerbation, </a:t>
            </a:r>
            <a:r>
              <a:rPr lang="en-US" sz="1100" dirty="0" smtClean="0">
                <a:solidFill>
                  <a:srgbClr val="000000"/>
                </a:solidFill>
                <a:latin typeface="Arial"/>
                <a:ea typeface="ÉqÉâÉMÉmäpÉS Pro W3" charset="0"/>
                <a:cs typeface="Arial"/>
              </a:rPr>
              <a:t>do IV or oral corticosteroids lead to decreased mortality? </a:t>
            </a:r>
            <a:endParaRPr lang="en-US" sz="1100" dirty="0">
              <a:latin typeface="Arial"/>
              <a:ea typeface="ＭＳ Ｐゴシック" charset="0"/>
              <a:cs typeface="Arial"/>
            </a:endParaRPr>
          </a:p>
          <a:p>
            <a:pPr marL="169863" indent="-169863" defTabSz="914400" fontAlgn="base">
              <a:spcBef>
                <a:spcPct val="0"/>
              </a:spcBef>
              <a:spcAft>
                <a:spcPct val="0"/>
              </a:spcAft>
              <a:buFont typeface="Wingdings" charset="2"/>
              <a:buChar char="ü"/>
            </a:pPr>
            <a:r>
              <a:rPr lang="en-US" sz="1100" dirty="0" smtClean="0">
                <a:solidFill>
                  <a:srgbClr val="000000"/>
                </a:solidFill>
                <a:latin typeface="Arial"/>
                <a:ea typeface="ÉqÉâÉMÉmäpÉS Pro W3" charset="0"/>
                <a:cs typeface="Arial"/>
              </a:rPr>
              <a:t>Write your own PICO question, and try to find the answer.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 charset="0"/>
              <a:ea typeface="ÉqÉâÉMÉmäpÉS Pro W3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968" y="248335"/>
            <a:ext cx="5040226" cy="646331"/>
          </a:xfrm>
          <a:prstGeom prst="rect">
            <a:avLst/>
          </a:prstGeom>
          <a:noFill/>
          <a:ln w="76200" cmpd="sng">
            <a:solidFill>
              <a:srgbClr val="C49065"/>
            </a:solidFill>
            <a:bevel/>
          </a:ln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lang="en-US" sz="800" b="1" dirty="0" smtClean="0">
              <a:latin typeface="Arial"/>
              <a:cs typeface="Arial"/>
            </a:endParaRPr>
          </a:p>
          <a:p>
            <a:pPr algn="ctr"/>
            <a:r>
              <a:rPr lang="en-US" sz="2000" b="1" dirty="0" smtClean="0">
                <a:latin typeface="Arial"/>
                <a:cs typeface="Arial"/>
              </a:rPr>
              <a:t>COPD EXACERBATION</a:t>
            </a:r>
          </a:p>
          <a:p>
            <a:pPr algn="ctr"/>
            <a:endParaRPr lang="en-US" sz="8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3429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18361</TotalTime>
  <Words>93</Words>
  <Application>Microsoft Office PowerPoint</Application>
  <PresentationFormat>Custom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ＭＳ Ｐゴシック</vt:lpstr>
      <vt:lpstr>Arial</vt:lpstr>
      <vt:lpstr>Calibri</vt:lpstr>
      <vt:lpstr>ÉqÉâÉMÉmäpÉS Pro W3</vt:lpstr>
      <vt:lpstr>Helvetica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teach-cards-fulldeck (1)</dc:title>
  <dc:creator>Caitlin D'Agata</dc:creator>
  <dc:description/>
  <cp:lastModifiedBy>Witkins Jim C</cp:lastModifiedBy>
  <cp:revision>258</cp:revision>
  <dcterms:created xsi:type="dcterms:W3CDTF">2013-06-27T02:59:00Z</dcterms:created>
  <dcterms:modified xsi:type="dcterms:W3CDTF">2018-11-15T17:14:15Z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">
    <vt:lpwstr>teach-cards-fulldeck (1)</vt:lpwstr>
  </property>
  <property fmtid="{D5CDD505-2E9C-101B-9397-08002B2CF9AE}" pid="3" name="SlideDescription">
    <vt:lpwstr/>
  </property>
</Properties>
</file>